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1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D8E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805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6934200" cy="46482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66799" cy="982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0805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016" y="254253"/>
            <a:ext cx="807196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9194" y="2572892"/>
            <a:ext cx="4801870" cy="273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D8E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5544"/>
            <a:ext cx="9143999" cy="18623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7967" y="897636"/>
            <a:ext cx="5468874" cy="15049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200" y="346913"/>
            <a:ext cx="4687189" cy="233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9940" algn="ctr">
              <a:lnSpc>
                <a:spcPts val="6170"/>
              </a:lnSpc>
              <a:spcBef>
                <a:spcPts val="100"/>
              </a:spcBef>
            </a:pPr>
            <a:r>
              <a:rPr sz="5400" b="0" spc="-640" dirty="0" smtClean="0">
                <a:solidFill>
                  <a:srgbClr val="000000"/>
                </a:solidFill>
                <a:latin typeface="Verdana"/>
                <a:cs typeface="Verdana"/>
              </a:rPr>
              <a:t>UNI</a:t>
            </a:r>
            <a:r>
              <a:rPr sz="5400" b="0" spc="-620" dirty="0" smtClean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5400" b="0" spc="-670" dirty="0" smtClean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sz="5400" b="0" spc="-1055" dirty="0" smtClean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5400" b="0" spc="-4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400" b="0" spc="-960" dirty="0" smtClean="0">
                <a:solidFill>
                  <a:srgbClr val="000000"/>
                </a:solidFill>
                <a:latin typeface="Verdana"/>
                <a:cs typeface="Verdana"/>
              </a:rPr>
              <a:t>:</a:t>
            </a:r>
            <a:endParaRPr sz="5400" dirty="0" smtClean="0">
              <a:latin typeface="Verdana"/>
              <a:cs typeface="Verdana"/>
            </a:endParaRPr>
          </a:p>
          <a:p>
            <a:pPr marL="203200" marR="5080" indent="-190500">
              <a:lnSpc>
                <a:spcPts val="5820"/>
              </a:lnSpc>
              <a:spcBef>
                <a:spcPts val="434"/>
              </a:spcBef>
            </a:pPr>
            <a:r>
              <a:rPr sz="5400" spc="-465" dirty="0" smtClean="0">
                <a:solidFill>
                  <a:srgbClr val="0D8EC5"/>
                </a:solidFill>
              </a:rPr>
              <a:t>INTERFERENCE  </a:t>
            </a:r>
            <a:r>
              <a:rPr sz="5400" spc="-65" dirty="0" smtClean="0">
                <a:solidFill>
                  <a:srgbClr val="FF0000"/>
                </a:solidFill>
              </a:rPr>
              <a:t>AND</a:t>
            </a:r>
            <a:endParaRPr sz="5400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7967" y="2378964"/>
            <a:ext cx="5221985" cy="15049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679194" y="2572892"/>
            <a:ext cx="4801870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DIFFRACTION</a:t>
            </a:r>
          </a:p>
          <a:p>
            <a:pPr marL="374015" algn="ctr">
              <a:lnSpc>
                <a:spcPct val="100000"/>
              </a:lnSpc>
              <a:spcBef>
                <a:spcPts val="2125"/>
              </a:spcBef>
            </a:pPr>
            <a:r>
              <a:rPr sz="2000" spc="-155" dirty="0" smtClean="0">
                <a:solidFill>
                  <a:srgbClr val="000000"/>
                </a:solidFill>
              </a:rPr>
              <a:t>B</a:t>
            </a:r>
            <a:r>
              <a:rPr lang="en-US" sz="2000" spc="-155" dirty="0" smtClean="0">
                <a:solidFill>
                  <a:srgbClr val="000000"/>
                </a:solidFill>
              </a:rPr>
              <a:t>Y</a:t>
            </a:r>
          </a:p>
          <a:p>
            <a:pPr marL="374015" algn="ctr">
              <a:lnSpc>
                <a:spcPct val="100000"/>
              </a:lnSpc>
              <a:spcBef>
                <a:spcPts val="2125"/>
              </a:spcBef>
            </a:pPr>
            <a:r>
              <a:rPr lang="en-US" sz="2000" spc="-155" dirty="0" smtClean="0">
                <a:solidFill>
                  <a:srgbClr val="000000"/>
                </a:solidFill>
              </a:rPr>
              <a:t>Dr. KONICA </a:t>
            </a:r>
            <a:r>
              <a:rPr lang="en-US" sz="2000" spc="-155" dirty="0" smtClean="0">
                <a:solidFill>
                  <a:srgbClr val="000000"/>
                </a:solidFill>
              </a:rPr>
              <a:t>SHARMA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0778" y="203961"/>
            <a:ext cx="415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0" dirty="0">
                <a:solidFill>
                  <a:srgbClr val="0D8EC5"/>
                </a:solidFill>
              </a:rPr>
              <a:t>RAD</a:t>
            </a:r>
            <a:r>
              <a:rPr sz="2800" spc="-200" dirty="0">
                <a:solidFill>
                  <a:srgbClr val="0D8EC5"/>
                </a:solidFill>
              </a:rPr>
              <a:t>I</a:t>
            </a:r>
            <a:r>
              <a:rPr sz="2800" spc="-575" dirty="0">
                <a:solidFill>
                  <a:srgbClr val="0D8EC5"/>
                </a:solidFill>
              </a:rPr>
              <a:t>I</a:t>
            </a:r>
            <a:r>
              <a:rPr sz="2800" dirty="0">
                <a:solidFill>
                  <a:srgbClr val="0D8EC5"/>
                </a:solidFill>
              </a:rPr>
              <a:t> </a:t>
            </a:r>
            <a:r>
              <a:rPr sz="2800" spc="-50" dirty="0">
                <a:solidFill>
                  <a:srgbClr val="0D8EC5"/>
                </a:solidFill>
              </a:rPr>
              <a:t>OF</a:t>
            </a:r>
            <a:r>
              <a:rPr sz="2800" spc="-30" dirty="0">
                <a:solidFill>
                  <a:srgbClr val="0D8EC5"/>
                </a:solidFill>
              </a:rPr>
              <a:t> </a:t>
            </a:r>
            <a:r>
              <a:rPr sz="2800" spc="-170" dirty="0">
                <a:solidFill>
                  <a:srgbClr val="0D8EC5"/>
                </a:solidFill>
              </a:rPr>
              <a:t>DAR</a:t>
            </a:r>
            <a:r>
              <a:rPr sz="2800" spc="-160" dirty="0">
                <a:solidFill>
                  <a:srgbClr val="0D8EC5"/>
                </a:solidFill>
              </a:rPr>
              <a:t>K</a:t>
            </a:r>
            <a:r>
              <a:rPr sz="2800" spc="-25" dirty="0">
                <a:solidFill>
                  <a:srgbClr val="0D8EC5"/>
                </a:solidFill>
              </a:rPr>
              <a:t> </a:t>
            </a:r>
            <a:r>
              <a:rPr sz="2800" spc="-240" dirty="0">
                <a:solidFill>
                  <a:srgbClr val="0D8EC5"/>
                </a:solidFill>
              </a:rPr>
              <a:t>FRINGES: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65124" y="1029220"/>
            <a:ext cx="4572000" cy="28892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000" spc="-175" dirty="0">
                <a:latin typeface="Verdana"/>
                <a:cs typeface="Verdana"/>
              </a:rPr>
              <a:t>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30" dirty="0">
                <a:latin typeface="Verdana"/>
                <a:cs typeface="Verdana"/>
              </a:rPr>
              <a:t>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ra</a:t>
            </a:r>
            <a:r>
              <a:rPr sz="2000" spc="5" dirty="0">
                <a:latin typeface="Verdana"/>
                <a:cs typeface="Verdana"/>
              </a:rPr>
              <a:t>d</a:t>
            </a:r>
            <a:r>
              <a:rPr sz="2000" spc="-155" dirty="0">
                <a:latin typeface="Verdana"/>
                <a:cs typeface="Verdana"/>
              </a:rPr>
              <a:t>iu</a:t>
            </a:r>
            <a:r>
              <a:rPr sz="2000" spc="-170" dirty="0">
                <a:latin typeface="Verdana"/>
                <a:cs typeface="Verdana"/>
              </a:rPr>
              <a:t>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cur</a:t>
            </a:r>
            <a:r>
              <a:rPr sz="2000" spc="-25" dirty="0">
                <a:latin typeface="Verdana"/>
                <a:cs typeface="Verdana"/>
              </a:rPr>
              <a:t>v</a:t>
            </a:r>
            <a:r>
              <a:rPr sz="2000" spc="-30" dirty="0">
                <a:latin typeface="Verdana"/>
                <a:cs typeface="Verdana"/>
              </a:rPr>
              <a:t>ature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30" dirty="0">
                <a:latin typeface="Verdana"/>
                <a:cs typeface="Verdana"/>
              </a:rPr>
              <a:t>en</a:t>
            </a:r>
            <a:r>
              <a:rPr sz="2000" spc="-265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2667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000" spc="170" dirty="0">
                <a:latin typeface="Verdana"/>
                <a:cs typeface="Verdana"/>
              </a:rPr>
              <a:t>Q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265" dirty="0">
                <a:latin typeface="Verdana"/>
                <a:cs typeface="Verdana"/>
              </a:rPr>
              <a:t>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35" dirty="0">
                <a:latin typeface="Verdana"/>
                <a:cs typeface="Verdana"/>
              </a:rPr>
              <a:t>he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p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80" dirty="0">
                <a:latin typeface="Verdana"/>
                <a:cs typeface="Verdana"/>
              </a:rPr>
              <a:t>si</a:t>
            </a:r>
            <a:r>
              <a:rPr sz="2000" spc="-170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o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75" dirty="0">
                <a:latin typeface="Verdana"/>
                <a:cs typeface="Verdana"/>
              </a:rPr>
              <a:t>f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r</a:t>
            </a:r>
            <a:r>
              <a:rPr sz="2000" spc="-180" dirty="0">
                <a:latin typeface="Verdana"/>
                <a:cs typeface="Verdana"/>
              </a:rPr>
              <a:t>k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f</a:t>
            </a:r>
            <a:r>
              <a:rPr sz="2000" spc="-190" dirty="0">
                <a:latin typeface="Verdana"/>
                <a:cs typeface="Verdana"/>
              </a:rPr>
              <a:t>r</a:t>
            </a:r>
            <a:r>
              <a:rPr sz="2000" spc="-35" dirty="0">
                <a:latin typeface="Verdana"/>
                <a:cs typeface="Verdana"/>
              </a:rPr>
              <a:t>in</a:t>
            </a:r>
            <a:r>
              <a:rPr sz="2000" spc="-50" dirty="0">
                <a:latin typeface="Verdana"/>
                <a:cs typeface="Verdana"/>
              </a:rPr>
              <a:t>g</a:t>
            </a:r>
            <a:r>
              <a:rPr sz="2000" spc="110" dirty="0"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 marL="2667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000" spc="-110" dirty="0">
                <a:latin typeface="Verdana"/>
                <a:cs typeface="Verdana"/>
              </a:rPr>
              <a:t>Thickness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ai</a:t>
            </a:r>
            <a:r>
              <a:rPr sz="2000" spc="-80" dirty="0">
                <a:latin typeface="Verdana"/>
                <a:cs typeface="Verdana"/>
              </a:rPr>
              <a:t>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f</a:t>
            </a:r>
            <a:r>
              <a:rPr sz="2000" spc="-110" dirty="0">
                <a:latin typeface="Verdana"/>
                <a:cs typeface="Verdana"/>
              </a:rPr>
              <a:t>i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-70" dirty="0">
                <a:latin typeface="Verdana"/>
                <a:cs typeface="Verdana"/>
              </a:rPr>
              <a:t>m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a</a:t>
            </a:r>
            <a:r>
              <a:rPr sz="2000" spc="20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Q=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PQ</a:t>
            </a:r>
            <a:r>
              <a:rPr sz="2000" spc="-114" dirty="0">
                <a:latin typeface="Verdana"/>
                <a:cs typeface="Verdana"/>
              </a:rPr>
              <a:t>=</a:t>
            </a:r>
            <a:r>
              <a:rPr sz="2000" spc="-110" dirty="0"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  <a:p>
            <a:pPr marL="2667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000" spc="40" dirty="0">
                <a:latin typeface="Verdana"/>
                <a:cs typeface="Verdana"/>
              </a:rPr>
              <a:t>Ra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-155" dirty="0">
                <a:latin typeface="Verdana"/>
                <a:cs typeface="Verdana"/>
              </a:rPr>
              <a:t>iu</a:t>
            </a:r>
            <a:r>
              <a:rPr sz="2000" spc="-170" dirty="0">
                <a:latin typeface="Verdana"/>
                <a:cs typeface="Verdana"/>
              </a:rPr>
              <a:t>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c</a:t>
            </a:r>
            <a:r>
              <a:rPr sz="2000" spc="25" dirty="0">
                <a:latin typeface="Verdana"/>
                <a:cs typeface="Verdana"/>
              </a:rPr>
              <a:t>i</a:t>
            </a:r>
            <a:r>
              <a:rPr sz="2000" spc="-55" dirty="0">
                <a:latin typeface="Verdana"/>
                <a:cs typeface="Verdana"/>
              </a:rPr>
              <a:t>rcu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-35" dirty="0">
                <a:latin typeface="Verdana"/>
                <a:cs typeface="Verdana"/>
              </a:rPr>
              <a:t>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f</a:t>
            </a:r>
            <a:r>
              <a:rPr sz="2000" spc="-190" dirty="0">
                <a:latin typeface="Verdana"/>
                <a:cs typeface="Verdana"/>
              </a:rPr>
              <a:t>r</a:t>
            </a:r>
            <a:r>
              <a:rPr sz="2000" spc="-35" dirty="0">
                <a:latin typeface="Verdana"/>
                <a:cs typeface="Verdana"/>
              </a:rPr>
              <a:t>in</a:t>
            </a:r>
            <a:r>
              <a:rPr sz="2000" spc="-50" dirty="0">
                <a:latin typeface="Verdana"/>
                <a:cs typeface="Verdana"/>
              </a:rPr>
              <a:t>g</a:t>
            </a:r>
            <a:r>
              <a:rPr sz="2000" spc="110" dirty="0">
                <a:latin typeface="Verdana"/>
                <a:cs typeface="Verdana"/>
              </a:rPr>
              <a:t>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a</a:t>
            </a:r>
            <a:r>
              <a:rPr sz="2000" spc="20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70" dirty="0">
                <a:latin typeface="Verdana"/>
                <a:cs typeface="Verdana"/>
              </a:rPr>
              <a:t>Q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be</a:t>
            </a:r>
            <a:endParaRPr sz="2000">
              <a:latin typeface="Verdana"/>
              <a:cs typeface="Verdana"/>
            </a:endParaRPr>
          </a:p>
          <a:p>
            <a:pPr marL="2667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000" spc="160" dirty="0">
                <a:latin typeface="Verdana"/>
                <a:cs typeface="Verdana"/>
              </a:rPr>
              <a:t>O</a:t>
            </a:r>
            <a:r>
              <a:rPr sz="2000" spc="165" dirty="0">
                <a:latin typeface="Verdana"/>
                <a:cs typeface="Verdana"/>
              </a:rPr>
              <a:t>Q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430" dirty="0">
                <a:latin typeface="Verdana"/>
                <a:cs typeface="Verdana"/>
              </a:rPr>
              <a:t>=</a:t>
            </a:r>
            <a:r>
              <a:rPr sz="2400" spc="-310" dirty="0">
                <a:latin typeface="Verdana"/>
                <a:cs typeface="Verdana"/>
              </a:rPr>
              <a:t>r</a:t>
            </a:r>
            <a:r>
              <a:rPr sz="1600" spc="-60" dirty="0">
                <a:latin typeface="Verdana"/>
                <a:cs typeface="Verdana"/>
              </a:rPr>
              <a:t>m</a:t>
            </a:r>
            <a:endParaRPr sz="1600">
              <a:latin typeface="Verdana"/>
              <a:cs typeface="Verdana"/>
            </a:endParaRPr>
          </a:p>
          <a:p>
            <a:pPr marL="336550" indent="-29908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36550" algn="l"/>
                <a:tab pos="337185" algn="l"/>
              </a:tabLst>
            </a:pPr>
            <a:r>
              <a:rPr sz="2000" spc="-185" dirty="0">
                <a:latin typeface="Verdana"/>
                <a:cs typeface="Verdana"/>
              </a:rPr>
              <a:t>B</a:t>
            </a:r>
            <a:r>
              <a:rPr sz="2000" spc="-155" dirty="0">
                <a:latin typeface="Verdana"/>
                <a:cs typeface="Verdana"/>
              </a:rPr>
              <a:t>y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Pa</a:t>
            </a:r>
            <a:r>
              <a:rPr sz="2000" dirty="0">
                <a:latin typeface="Verdana"/>
                <a:cs typeface="Verdana"/>
              </a:rPr>
              <a:t>y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75" dirty="0">
                <a:latin typeface="Verdana"/>
                <a:cs typeface="Verdana"/>
              </a:rPr>
              <a:t>ha</a:t>
            </a:r>
            <a:r>
              <a:rPr sz="2000" spc="65" dirty="0">
                <a:latin typeface="Verdana"/>
                <a:cs typeface="Verdana"/>
              </a:rPr>
              <a:t>g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190" dirty="0">
                <a:latin typeface="Verdana"/>
                <a:cs typeface="Verdana"/>
              </a:rPr>
              <a:t>rus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heor</a:t>
            </a:r>
            <a:r>
              <a:rPr sz="2000" spc="20" dirty="0">
                <a:latin typeface="Verdana"/>
                <a:cs typeface="Verdana"/>
              </a:rPr>
              <a:t>em</a:t>
            </a:r>
            <a:endParaRPr sz="2000">
              <a:latin typeface="Verdana"/>
              <a:cs typeface="Verdana"/>
            </a:endParaRPr>
          </a:p>
          <a:p>
            <a:pPr marL="2667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000" spc="-80" dirty="0">
                <a:latin typeface="Verdana"/>
                <a:cs typeface="Verdana"/>
              </a:rPr>
              <a:t>PM</a:t>
            </a:r>
            <a:r>
              <a:rPr sz="1950" spc="-120" baseline="25641" dirty="0">
                <a:latin typeface="Verdana"/>
                <a:cs typeface="Verdana"/>
              </a:rPr>
              <a:t>2</a:t>
            </a:r>
            <a:r>
              <a:rPr sz="2000" spc="-80" dirty="0">
                <a:latin typeface="Verdana"/>
                <a:cs typeface="Verdana"/>
              </a:rPr>
              <a:t>=PN</a:t>
            </a:r>
            <a:r>
              <a:rPr sz="1950" spc="-120" baseline="25641" dirty="0">
                <a:latin typeface="Verdana"/>
                <a:cs typeface="Verdana"/>
              </a:rPr>
              <a:t>2</a:t>
            </a:r>
            <a:r>
              <a:rPr sz="2000" spc="-80" dirty="0">
                <a:latin typeface="Verdana"/>
                <a:cs typeface="Verdana"/>
              </a:rPr>
              <a:t>+MN</a:t>
            </a:r>
            <a:r>
              <a:rPr sz="1950" spc="-120" baseline="25641" dirty="0">
                <a:latin typeface="Verdana"/>
                <a:cs typeface="Verdana"/>
              </a:rPr>
              <a:t>2</a:t>
            </a:r>
            <a:endParaRPr sz="1950" baseline="25641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734311"/>
            <a:ext cx="4343400" cy="3508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4210026"/>
            <a:ext cx="1856997" cy="2378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4901922"/>
            <a:ext cx="1381881" cy="2378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9787" y="5452973"/>
            <a:ext cx="20059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67460" algn="l"/>
              </a:tabLst>
            </a:pP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R&gt;&gt;t	</a:t>
            </a:r>
            <a:r>
              <a:rPr sz="1800" dirty="0">
                <a:latin typeface="Calibri"/>
                <a:cs typeface="Calibri"/>
              </a:rPr>
              <a:t>2Rt&gt;&gt;t</a:t>
            </a:r>
            <a:r>
              <a:rPr sz="1800" baseline="25462" dirty="0">
                <a:latin typeface="Calibri"/>
                <a:cs typeface="Calibri"/>
              </a:rPr>
              <a:t>2</a:t>
            </a:r>
            <a:endParaRPr sz="1800" baseline="25462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6003359"/>
            <a:ext cx="1357162" cy="404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921808"/>
            <a:ext cx="4657725" cy="8756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35" dirty="0">
                <a:solidFill>
                  <a:srgbClr val="FF0000"/>
                </a:solidFill>
                <a:latin typeface="Tahoma"/>
                <a:cs typeface="Tahoma"/>
              </a:rPr>
              <a:t>Condition</a:t>
            </a:r>
            <a:r>
              <a:rPr sz="24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FF0000"/>
                </a:solidFill>
                <a:latin typeface="Tahoma"/>
                <a:cs typeface="Tahoma"/>
              </a:rPr>
              <a:t>for</a:t>
            </a:r>
            <a:r>
              <a:rPr sz="24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F0000"/>
                </a:solidFill>
                <a:latin typeface="Tahoma"/>
                <a:cs typeface="Tahoma"/>
              </a:rPr>
              <a:t>darknes</a:t>
            </a:r>
            <a:r>
              <a:rPr sz="2400" b="1" spc="-5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24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400" b="1" spc="-5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24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165" dirty="0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sz="24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80" dirty="0">
                <a:solidFill>
                  <a:srgbClr val="FF0000"/>
                </a:solidFill>
                <a:latin typeface="Tahoma"/>
                <a:cs typeface="Tahoma"/>
              </a:rPr>
              <a:t>is:</a:t>
            </a:r>
            <a:endParaRPr sz="2400">
              <a:latin typeface="Tahoma"/>
              <a:cs typeface="Tahoma"/>
            </a:endParaRPr>
          </a:p>
          <a:p>
            <a:pPr marL="393700">
              <a:lnSpc>
                <a:spcPct val="100000"/>
              </a:lnSpc>
              <a:spcBef>
                <a:spcPts val="645"/>
              </a:spcBef>
            </a:pPr>
            <a:r>
              <a:rPr sz="2000" b="1" dirty="0">
                <a:latin typeface="Calibri"/>
                <a:cs typeface="Calibri"/>
              </a:rPr>
              <a:t>2t=m</a:t>
            </a:r>
            <a:r>
              <a:rPr sz="1800" dirty="0">
                <a:latin typeface="Symbol"/>
                <a:cs typeface="Symbol"/>
              </a:rPr>
              <a:t></a:t>
            </a:r>
            <a:endParaRPr sz="1800">
              <a:latin typeface="Symbol"/>
              <a:cs typeface="Symbo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076426"/>
            <a:ext cx="990222" cy="2378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2933658"/>
            <a:ext cx="1143000" cy="2568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3604336"/>
            <a:ext cx="2955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Radii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fringes ,m=1,2,3,…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4238573"/>
            <a:ext cx="1028700" cy="256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8985" y="4171950"/>
            <a:ext cx="1181826" cy="247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400" y="4695773"/>
            <a:ext cx="1038573" cy="2568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05185" y="4629150"/>
            <a:ext cx="1181826" cy="2476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8400" y="5219658"/>
            <a:ext cx="800100" cy="2568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6400" y="6457950"/>
            <a:ext cx="953247" cy="2000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62400" y="6544013"/>
            <a:ext cx="1353312" cy="25689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02994" y="5663895"/>
            <a:ext cx="2440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diameter: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Diameter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58080" y="130302"/>
            <a:ext cx="415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0" dirty="0">
                <a:solidFill>
                  <a:srgbClr val="0D8EC5"/>
                </a:solidFill>
              </a:rPr>
              <a:t>RAD</a:t>
            </a:r>
            <a:r>
              <a:rPr sz="2800" spc="-200" dirty="0">
                <a:solidFill>
                  <a:srgbClr val="0D8EC5"/>
                </a:solidFill>
              </a:rPr>
              <a:t>I</a:t>
            </a:r>
            <a:r>
              <a:rPr sz="2800" spc="-575" dirty="0">
                <a:solidFill>
                  <a:srgbClr val="0D8EC5"/>
                </a:solidFill>
              </a:rPr>
              <a:t>I</a:t>
            </a:r>
            <a:r>
              <a:rPr sz="2800" dirty="0">
                <a:solidFill>
                  <a:srgbClr val="0D8EC5"/>
                </a:solidFill>
              </a:rPr>
              <a:t> </a:t>
            </a:r>
            <a:r>
              <a:rPr sz="2800" spc="-50" dirty="0">
                <a:solidFill>
                  <a:srgbClr val="0D8EC5"/>
                </a:solidFill>
              </a:rPr>
              <a:t>OF</a:t>
            </a:r>
            <a:r>
              <a:rPr sz="2800" spc="-30" dirty="0">
                <a:solidFill>
                  <a:srgbClr val="0D8EC5"/>
                </a:solidFill>
              </a:rPr>
              <a:t> </a:t>
            </a:r>
            <a:r>
              <a:rPr sz="2800" spc="-170" dirty="0">
                <a:solidFill>
                  <a:srgbClr val="0D8EC5"/>
                </a:solidFill>
              </a:rPr>
              <a:t>DAR</a:t>
            </a:r>
            <a:r>
              <a:rPr sz="2800" spc="-160" dirty="0">
                <a:solidFill>
                  <a:srgbClr val="0D8EC5"/>
                </a:solidFill>
              </a:rPr>
              <a:t>K</a:t>
            </a:r>
            <a:r>
              <a:rPr sz="2800" spc="-25" dirty="0">
                <a:solidFill>
                  <a:srgbClr val="0D8EC5"/>
                </a:solidFill>
              </a:rPr>
              <a:t> </a:t>
            </a:r>
            <a:r>
              <a:rPr sz="2800" spc="-240" dirty="0">
                <a:solidFill>
                  <a:srgbClr val="0D8EC5"/>
                </a:solidFill>
              </a:rPr>
              <a:t>FRINGES: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397" y="216789"/>
            <a:ext cx="667639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pc="-210" dirty="0">
                <a:solidFill>
                  <a:srgbClr val="00AFEF"/>
                </a:solidFill>
              </a:rPr>
              <a:t>DETERMINATIO</a:t>
            </a:r>
            <a:r>
              <a:rPr spc="-235" dirty="0">
                <a:solidFill>
                  <a:srgbClr val="00AFEF"/>
                </a:solidFill>
              </a:rPr>
              <a:t>N</a:t>
            </a:r>
            <a:r>
              <a:rPr spc="-25" dirty="0">
                <a:solidFill>
                  <a:srgbClr val="00AFEF"/>
                </a:solidFill>
              </a:rPr>
              <a:t> </a:t>
            </a:r>
            <a:r>
              <a:rPr spc="-40" dirty="0">
                <a:solidFill>
                  <a:srgbClr val="00AFEF"/>
                </a:solidFill>
              </a:rPr>
              <a:t>OF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spc="-140" dirty="0">
                <a:solidFill>
                  <a:srgbClr val="00AFEF"/>
                </a:solidFill>
              </a:rPr>
              <a:t>WAVELENGTH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spc="-40" dirty="0">
                <a:solidFill>
                  <a:srgbClr val="00AFEF"/>
                </a:solidFill>
              </a:rPr>
              <a:t>OF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spc="-165" dirty="0">
                <a:solidFill>
                  <a:srgbClr val="00AFEF"/>
                </a:solidFill>
              </a:rPr>
              <a:t>SODIUM</a:t>
            </a:r>
          </a:p>
          <a:p>
            <a:pPr marL="1905" algn="ctr">
              <a:lnSpc>
                <a:spcPts val="2735"/>
              </a:lnSpc>
            </a:pPr>
            <a:r>
              <a:rPr spc="-250" dirty="0">
                <a:solidFill>
                  <a:srgbClr val="00AFEF"/>
                </a:solidFill>
              </a:rPr>
              <a:t>LIGHT</a:t>
            </a:r>
            <a:r>
              <a:rPr spc="-25" dirty="0">
                <a:solidFill>
                  <a:srgbClr val="00AFEF"/>
                </a:solidFill>
              </a:rPr>
              <a:t> </a:t>
            </a:r>
            <a:r>
              <a:rPr spc="-195" dirty="0">
                <a:solidFill>
                  <a:srgbClr val="00AFEF"/>
                </a:solidFill>
              </a:rPr>
              <a:t>B</a:t>
            </a:r>
            <a:r>
              <a:rPr spc="-190" dirty="0">
                <a:solidFill>
                  <a:srgbClr val="00AFEF"/>
                </a:solidFill>
              </a:rPr>
              <a:t>Y</a:t>
            </a:r>
            <a:r>
              <a:rPr spc="-45" dirty="0">
                <a:solidFill>
                  <a:srgbClr val="00AFEF"/>
                </a:solidFill>
              </a:rPr>
              <a:t> </a:t>
            </a:r>
            <a:r>
              <a:rPr spc="-155" dirty="0">
                <a:solidFill>
                  <a:srgbClr val="00AFEF"/>
                </a:solidFill>
              </a:rPr>
              <a:t>NEWTON’S</a:t>
            </a:r>
            <a:r>
              <a:rPr spc="-25" dirty="0">
                <a:solidFill>
                  <a:srgbClr val="00AFEF"/>
                </a:solidFill>
              </a:rPr>
              <a:t> </a:t>
            </a:r>
            <a:r>
              <a:rPr spc="-175" dirty="0">
                <a:solidFill>
                  <a:srgbClr val="00AFEF"/>
                </a:solidFill>
              </a:rPr>
              <a:t>RIN</a:t>
            </a:r>
            <a:r>
              <a:rPr spc="-190" dirty="0">
                <a:solidFill>
                  <a:srgbClr val="00AFEF"/>
                </a:solidFill>
              </a:rPr>
              <a:t>G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spc="-204" dirty="0">
                <a:solidFill>
                  <a:srgbClr val="00AFEF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431" y="3935729"/>
            <a:ext cx="8183880" cy="2552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0665" marR="505459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75" dirty="0">
                <a:latin typeface="Tahoma"/>
                <a:cs typeface="Tahoma"/>
              </a:rPr>
              <a:t>Experimental</a:t>
            </a:r>
            <a:r>
              <a:rPr sz="2200" b="1" spc="-5" dirty="0">
                <a:latin typeface="Tahoma"/>
                <a:cs typeface="Tahoma"/>
              </a:rPr>
              <a:t> </a:t>
            </a:r>
            <a:r>
              <a:rPr sz="2200" b="1" spc="-55" dirty="0">
                <a:latin typeface="Tahoma"/>
                <a:cs typeface="Tahoma"/>
              </a:rPr>
              <a:t>arrangement: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-95" dirty="0">
                <a:latin typeface="Tahoma"/>
                <a:cs typeface="Tahoma"/>
              </a:rPr>
              <a:t>Fig.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120" dirty="0">
                <a:latin typeface="Tahoma"/>
                <a:cs typeface="Tahoma"/>
              </a:rPr>
              <a:t>shows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15" dirty="0">
                <a:latin typeface="Tahoma"/>
                <a:cs typeface="Tahoma"/>
              </a:rPr>
              <a:t>an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50" dirty="0">
                <a:latin typeface="Tahoma"/>
                <a:cs typeface="Tahoma"/>
              </a:rPr>
              <a:t>experimental </a:t>
            </a:r>
            <a:r>
              <a:rPr sz="2200" b="1" spc="-625" dirty="0">
                <a:latin typeface="Tahoma"/>
                <a:cs typeface="Tahoma"/>
              </a:rPr>
              <a:t> </a:t>
            </a:r>
            <a:r>
              <a:rPr sz="2200" b="1" spc="-45" dirty="0">
                <a:latin typeface="Tahoma"/>
                <a:cs typeface="Tahoma"/>
              </a:rPr>
              <a:t>arrangement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-145" dirty="0">
                <a:latin typeface="Tahoma"/>
                <a:cs typeface="Tahoma"/>
              </a:rPr>
              <a:t>for</a:t>
            </a:r>
            <a:endParaRPr sz="2200">
              <a:latin typeface="Tahoma"/>
              <a:cs typeface="Tahoma"/>
            </a:endParaRPr>
          </a:p>
          <a:p>
            <a:pPr marL="241300" indent="-228600">
              <a:lnSpc>
                <a:spcPts val="2510"/>
              </a:lnSpc>
              <a:spcBef>
                <a:spcPts val="6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15" dirty="0">
                <a:latin typeface="Verdana"/>
                <a:cs typeface="Verdana"/>
              </a:rPr>
              <a:t>producing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Newton’s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rings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by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reflected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light.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415" dirty="0">
                <a:latin typeface="Verdana"/>
                <a:cs typeface="Verdana"/>
              </a:rPr>
              <a:t>S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source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endParaRPr sz="2200">
              <a:latin typeface="Verdana"/>
              <a:cs typeface="Verdana"/>
            </a:endParaRPr>
          </a:p>
          <a:p>
            <a:pPr marL="240665">
              <a:lnSpc>
                <a:spcPts val="2510"/>
              </a:lnSpc>
            </a:pPr>
            <a:r>
              <a:rPr sz="2200" spc="-15" dirty="0">
                <a:latin typeface="Verdana"/>
                <a:cs typeface="Verdana"/>
              </a:rPr>
              <a:t>mo</a:t>
            </a:r>
            <a:r>
              <a:rPr sz="2200" spc="-5" dirty="0">
                <a:latin typeface="Verdana"/>
                <a:cs typeface="Verdana"/>
              </a:rPr>
              <a:t>n</a:t>
            </a:r>
            <a:r>
              <a:rPr sz="2200" spc="15" dirty="0">
                <a:latin typeface="Verdana"/>
                <a:cs typeface="Verdana"/>
              </a:rPr>
              <a:t>ochroma</a:t>
            </a:r>
            <a:r>
              <a:rPr sz="2200" spc="25" dirty="0">
                <a:latin typeface="Verdana"/>
                <a:cs typeface="Verdana"/>
              </a:rPr>
              <a:t>t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270" dirty="0">
                <a:latin typeface="Verdana"/>
                <a:cs typeface="Verdana"/>
              </a:rPr>
              <a:t>c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l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30" dirty="0">
                <a:latin typeface="Verdana"/>
                <a:cs typeface="Verdana"/>
              </a:rPr>
              <a:t>gh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318770" indent="-30670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18770" algn="l"/>
                <a:tab pos="31940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l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25" dirty="0">
                <a:latin typeface="Verdana"/>
                <a:cs typeface="Verdana"/>
              </a:rPr>
              <a:t>ght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from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15" dirty="0">
                <a:latin typeface="Verdana"/>
                <a:cs typeface="Verdana"/>
              </a:rPr>
              <a:t>S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rendered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paral</a:t>
            </a:r>
            <a:r>
              <a:rPr sz="2200" spc="-10" dirty="0">
                <a:latin typeface="Verdana"/>
                <a:cs typeface="Verdana"/>
              </a:rPr>
              <a:t>l</a:t>
            </a:r>
            <a:r>
              <a:rPr sz="2200" spc="-25" dirty="0">
                <a:latin typeface="Verdana"/>
                <a:cs typeface="Verdana"/>
              </a:rPr>
              <a:t>el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ra</a:t>
            </a:r>
            <a:r>
              <a:rPr sz="2200" spc="-105" dirty="0">
                <a:latin typeface="Verdana"/>
                <a:cs typeface="Verdana"/>
              </a:rPr>
              <a:t>y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b</a:t>
            </a:r>
            <a:r>
              <a:rPr sz="2200" dirty="0">
                <a:latin typeface="Verdana"/>
                <a:cs typeface="Verdana"/>
              </a:rPr>
              <a:t>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con</a:t>
            </a:r>
            <a:r>
              <a:rPr sz="2200" spc="80" dirty="0">
                <a:latin typeface="Verdana"/>
                <a:cs typeface="Verdana"/>
              </a:rPr>
              <a:t>v</a:t>
            </a:r>
            <a:r>
              <a:rPr sz="2200" spc="-70" dirty="0">
                <a:latin typeface="Verdana"/>
                <a:cs typeface="Verdana"/>
              </a:rPr>
              <a:t>ex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le</a:t>
            </a:r>
            <a:r>
              <a:rPr sz="2200" spc="-40" dirty="0">
                <a:latin typeface="Verdana"/>
                <a:cs typeface="Verdana"/>
              </a:rPr>
              <a:t>n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95" dirty="0">
                <a:latin typeface="Verdana"/>
                <a:cs typeface="Verdana"/>
              </a:rPr>
              <a:t>L1.</a:t>
            </a:r>
            <a:endParaRPr sz="2200">
              <a:latin typeface="Verdana"/>
              <a:cs typeface="Verdana"/>
            </a:endParaRPr>
          </a:p>
          <a:p>
            <a:pPr marL="240665" marR="196215" indent="-228600">
              <a:lnSpc>
                <a:spcPts val="2380"/>
              </a:lnSpc>
              <a:spcBef>
                <a:spcPts val="1040"/>
              </a:spcBef>
              <a:buFont typeface="Arial MT"/>
              <a:buChar char="•"/>
              <a:tabLst>
                <a:tab pos="318770" algn="l"/>
                <a:tab pos="319405" algn="l"/>
              </a:tabLst>
            </a:pPr>
            <a:r>
              <a:rPr dirty="0"/>
              <a:t>	</a:t>
            </a: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-30" dirty="0">
                <a:latin typeface="Verdana"/>
                <a:cs typeface="Verdana"/>
              </a:rPr>
              <a:t>hese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hor</a:t>
            </a:r>
            <a:r>
              <a:rPr sz="2200" spc="-40" dirty="0">
                <a:latin typeface="Verdana"/>
                <a:cs typeface="Verdana"/>
              </a:rPr>
              <a:t>i</a:t>
            </a:r>
            <a:r>
              <a:rPr sz="2200" spc="-60" dirty="0">
                <a:latin typeface="Verdana"/>
                <a:cs typeface="Verdana"/>
              </a:rPr>
              <a:t>zon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5" dirty="0">
                <a:latin typeface="Verdana"/>
                <a:cs typeface="Verdana"/>
              </a:rPr>
              <a:t>a</a:t>
            </a:r>
            <a:r>
              <a:rPr sz="2200" dirty="0">
                <a:latin typeface="Verdana"/>
                <a:cs typeface="Verdana"/>
              </a:rPr>
              <a:t>l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paral</a:t>
            </a:r>
            <a:r>
              <a:rPr sz="2200" spc="-10" dirty="0">
                <a:latin typeface="Verdana"/>
                <a:cs typeface="Verdana"/>
              </a:rPr>
              <a:t>l</a:t>
            </a:r>
            <a:r>
              <a:rPr sz="2200" spc="-25" dirty="0">
                <a:latin typeface="Verdana"/>
                <a:cs typeface="Verdana"/>
              </a:rPr>
              <a:t>el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ra</a:t>
            </a:r>
            <a:r>
              <a:rPr sz="2200" spc="-105" dirty="0">
                <a:latin typeface="Verdana"/>
                <a:cs typeface="Verdana"/>
              </a:rPr>
              <a:t>y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fall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glass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p</a:t>
            </a:r>
            <a:r>
              <a:rPr sz="2200" spc="-15" dirty="0">
                <a:latin typeface="Verdana"/>
                <a:cs typeface="Verdana"/>
              </a:rPr>
              <a:t>l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114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204" dirty="0">
                <a:latin typeface="Verdana"/>
                <a:cs typeface="Verdana"/>
              </a:rPr>
              <a:t>G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</a:t>
            </a:r>
            <a:r>
              <a:rPr sz="2200" spc="20" dirty="0">
                <a:latin typeface="Verdana"/>
                <a:cs typeface="Verdana"/>
              </a:rPr>
              <a:t>t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4</a:t>
            </a:r>
            <a:r>
              <a:rPr sz="2200" spc="-195" dirty="0">
                <a:latin typeface="Verdana"/>
                <a:cs typeface="Verdana"/>
              </a:rPr>
              <a:t>5</a:t>
            </a:r>
            <a:r>
              <a:rPr sz="2200" spc="-190" dirty="0">
                <a:latin typeface="Verdana"/>
                <a:cs typeface="Verdana"/>
              </a:rPr>
              <a:t>,  </a:t>
            </a:r>
            <a:r>
              <a:rPr sz="2200" spc="80" dirty="0">
                <a:latin typeface="Verdana"/>
                <a:cs typeface="Verdana"/>
              </a:rPr>
              <a:t>an</a:t>
            </a:r>
            <a:r>
              <a:rPr sz="2200" spc="85" dirty="0">
                <a:latin typeface="Verdana"/>
                <a:cs typeface="Verdana"/>
              </a:rPr>
              <a:t>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</a:t>
            </a:r>
            <a:r>
              <a:rPr sz="2200" spc="5" dirty="0">
                <a:latin typeface="Verdana"/>
                <a:cs typeface="Verdana"/>
              </a:rPr>
              <a:t>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par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spc="-100" dirty="0">
                <a:latin typeface="Verdana"/>
                <a:cs typeface="Verdana"/>
              </a:rPr>
              <a:t>l</a:t>
            </a:r>
            <a:r>
              <a:rPr sz="2200" spc="-200" dirty="0">
                <a:latin typeface="Verdana"/>
                <a:cs typeface="Verdana"/>
              </a:rPr>
              <a:t>y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reflec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125" dirty="0">
                <a:latin typeface="Verdana"/>
                <a:cs typeface="Verdana"/>
              </a:rPr>
              <a:t>ed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from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1308" y="1143000"/>
            <a:ext cx="3809999" cy="1752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217" y="1386839"/>
            <a:ext cx="4051878" cy="21305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3100" y="2188591"/>
            <a:ext cx="7764145" cy="21240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318770" algn="l"/>
                <a:tab pos="319405" algn="l"/>
              </a:tabLst>
            </a:pPr>
            <a:r>
              <a:rPr dirty="0"/>
              <a:t>	</a:t>
            </a:r>
            <a:r>
              <a:rPr sz="2200" spc="-235" dirty="0">
                <a:latin typeface="Verdana"/>
                <a:cs typeface="Verdana"/>
              </a:rPr>
              <a:t>This </a:t>
            </a:r>
            <a:r>
              <a:rPr sz="2200" spc="10" dirty="0">
                <a:latin typeface="Verdana"/>
                <a:cs typeface="Verdana"/>
              </a:rPr>
              <a:t>reflected </a:t>
            </a:r>
            <a:r>
              <a:rPr sz="2200" spc="80" dirty="0">
                <a:latin typeface="Verdana"/>
                <a:cs typeface="Verdana"/>
              </a:rPr>
              <a:t>beam </a:t>
            </a:r>
            <a:r>
              <a:rPr sz="2200" spc="-110" dirty="0">
                <a:latin typeface="Verdana"/>
                <a:cs typeface="Verdana"/>
              </a:rPr>
              <a:t>falls </a:t>
            </a:r>
            <a:r>
              <a:rPr sz="2200" spc="-75" dirty="0">
                <a:latin typeface="Verdana"/>
                <a:cs typeface="Verdana"/>
              </a:rPr>
              <a:t>normally </a:t>
            </a:r>
            <a:r>
              <a:rPr sz="2200" spc="20" dirty="0">
                <a:latin typeface="Verdana"/>
                <a:cs typeface="Verdana"/>
              </a:rPr>
              <a:t>on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105" dirty="0">
                <a:latin typeface="Verdana"/>
                <a:cs typeface="Verdana"/>
              </a:rPr>
              <a:t>lens </a:t>
            </a:r>
            <a:r>
              <a:rPr sz="2200" spc="-215" dirty="0">
                <a:latin typeface="Verdana"/>
                <a:cs typeface="Verdana"/>
              </a:rPr>
              <a:t>L </a:t>
            </a:r>
            <a:r>
              <a:rPr sz="2200" spc="105" dirty="0">
                <a:latin typeface="Verdana"/>
                <a:cs typeface="Verdana"/>
              </a:rPr>
              <a:t>placed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glass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plate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PQ.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Interference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occurs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between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755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rays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10" dirty="0">
                <a:latin typeface="Verdana"/>
                <a:cs typeface="Verdana"/>
              </a:rPr>
              <a:t>reflected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from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upper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lower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surfaces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film.</a:t>
            </a:r>
            <a:endParaRPr sz="2200">
              <a:latin typeface="Verdana"/>
              <a:cs typeface="Verdana"/>
            </a:endParaRPr>
          </a:p>
          <a:p>
            <a:pPr marL="241300" marR="29845" indent="-229235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318770" algn="l"/>
                <a:tab pos="319405" algn="l"/>
              </a:tabLst>
            </a:pPr>
            <a:r>
              <a:rPr dirty="0"/>
              <a:t>	</a:t>
            </a: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interference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rings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viewed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with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microscope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60" dirty="0">
                <a:latin typeface="Verdana"/>
                <a:cs typeface="Verdana"/>
              </a:rPr>
              <a:t>M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95" dirty="0">
                <a:latin typeface="Verdana"/>
                <a:cs typeface="Verdana"/>
              </a:rPr>
              <a:t>fo</a:t>
            </a:r>
            <a:r>
              <a:rPr sz="2200" spc="90" dirty="0">
                <a:latin typeface="Verdana"/>
                <a:cs typeface="Verdana"/>
              </a:rPr>
              <a:t>c</a:t>
            </a:r>
            <a:r>
              <a:rPr sz="2200" spc="-30" dirty="0">
                <a:latin typeface="Verdana"/>
                <a:cs typeface="Verdana"/>
              </a:rPr>
              <a:t>used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a</a:t>
            </a:r>
            <a:r>
              <a:rPr sz="2200" spc="10" dirty="0">
                <a:latin typeface="Verdana"/>
                <a:cs typeface="Verdana"/>
              </a:rPr>
              <a:t>i</a:t>
            </a:r>
            <a:r>
              <a:rPr sz="2200" spc="-280" dirty="0">
                <a:latin typeface="Verdana"/>
                <a:cs typeface="Verdana"/>
              </a:rPr>
              <a:t>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f</a:t>
            </a:r>
            <a:r>
              <a:rPr sz="2200" spc="-105" dirty="0">
                <a:latin typeface="Verdana"/>
                <a:cs typeface="Verdana"/>
              </a:rPr>
              <a:t>i</a:t>
            </a:r>
            <a:r>
              <a:rPr sz="2200" spc="-60" dirty="0">
                <a:latin typeface="Verdana"/>
                <a:cs typeface="Verdana"/>
              </a:rPr>
              <a:t>l</a:t>
            </a:r>
            <a:r>
              <a:rPr sz="2200" spc="-190" dirty="0">
                <a:latin typeface="Verdana"/>
                <a:cs typeface="Verdana"/>
              </a:rPr>
              <a:t>m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3397" y="216789"/>
            <a:ext cx="667639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pc="-210" dirty="0">
                <a:solidFill>
                  <a:srgbClr val="00AFEF"/>
                </a:solidFill>
              </a:rPr>
              <a:t>DETERMINATIO</a:t>
            </a:r>
            <a:r>
              <a:rPr spc="-235" dirty="0">
                <a:solidFill>
                  <a:srgbClr val="00AFEF"/>
                </a:solidFill>
              </a:rPr>
              <a:t>N</a:t>
            </a:r>
            <a:r>
              <a:rPr spc="-25" dirty="0">
                <a:solidFill>
                  <a:srgbClr val="00AFEF"/>
                </a:solidFill>
              </a:rPr>
              <a:t> </a:t>
            </a:r>
            <a:r>
              <a:rPr spc="-40" dirty="0">
                <a:solidFill>
                  <a:srgbClr val="00AFEF"/>
                </a:solidFill>
              </a:rPr>
              <a:t>OF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spc="-140" dirty="0">
                <a:solidFill>
                  <a:srgbClr val="00AFEF"/>
                </a:solidFill>
              </a:rPr>
              <a:t>WAVELENGTH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spc="-40" dirty="0">
                <a:solidFill>
                  <a:srgbClr val="00AFEF"/>
                </a:solidFill>
              </a:rPr>
              <a:t>OF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spc="-165" dirty="0">
                <a:solidFill>
                  <a:srgbClr val="00AFEF"/>
                </a:solidFill>
              </a:rPr>
              <a:t>SODIUM</a:t>
            </a:r>
          </a:p>
          <a:p>
            <a:pPr marL="1905" algn="ctr">
              <a:lnSpc>
                <a:spcPts val="2735"/>
              </a:lnSpc>
            </a:pPr>
            <a:r>
              <a:rPr spc="-250" dirty="0">
                <a:solidFill>
                  <a:srgbClr val="00AFEF"/>
                </a:solidFill>
              </a:rPr>
              <a:t>LIGHT</a:t>
            </a:r>
            <a:r>
              <a:rPr spc="-25" dirty="0">
                <a:solidFill>
                  <a:srgbClr val="00AFEF"/>
                </a:solidFill>
              </a:rPr>
              <a:t> </a:t>
            </a:r>
            <a:r>
              <a:rPr spc="-195" dirty="0">
                <a:solidFill>
                  <a:srgbClr val="00AFEF"/>
                </a:solidFill>
              </a:rPr>
              <a:t>B</a:t>
            </a:r>
            <a:r>
              <a:rPr spc="-190" dirty="0">
                <a:solidFill>
                  <a:srgbClr val="00AFEF"/>
                </a:solidFill>
              </a:rPr>
              <a:t>Y</a:t>
            </a:r>
            <a:r>
              <a:rPr spc="-45" dirty="0">
                <a:solidFill>
                  <a:srgbClr val="00AFEF"/>
                </a:solidFill>
              </a:rPr>
              <a:t> </a:t>
            </a:r>
            <a:r>
              <a:rPr spc="-155" dirty="0">
                <a:solidFill>
                  <a:srgbClr val="00AFEF"/>
                </a:solidFill>
              </a:rPr>
              <a:t>NEWTON’S</a:t>
            </a:r>
            <a:r>
              <a:rPr spc="-25" dirty="0">
                <a:solidFill>
                  <a:srgbClr val="00AFEF"/>
                </a:solidFill>
              </a:rPr>
              <a:t> </a:t>
            </a:r>
            <a:r>
              <a:rPr spc="-185" dirty="0">
                <a:solidFill>
                  <a:srgbClr val="00AFEF"/>
                </a:solidFill>
              </a:rPr>
              <a:t>RING: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1235" y="149352"/>
            <a:ext cx="1841500" cy="3708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870"/>
              </a:lnSpc>
            </a:pPr>
            <a:r>
              <a:rPr spc="-160" dirty="0">
                <a:solidFill>
                  <a:srgbClr val="00AFEF"/>
                </a:solidFill>
              </a:rPr>
              <a:t>PROCEDURE: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908049"/>
            <a:ext cx="8199755" cy="50463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6700" marR="30480" indent="-229235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66700" algn="l"/>
                <a:tab pos="267335" algn="l"/>
              </a:tabLst>
            </a:pPr>
            <a:r>
              <a:rPr sz="2200" spc="-110" dirty="0">
                <a:latin typeface="Verdana"/>
                <a:cs typeface="Verdana"/>
              </a:rPr>
              <a:t>With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help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traveling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microscope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diameters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 </a:t>
            </a:r>
            <a:r>
              <a:rPr sz="2200" spc="-75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number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dark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rings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measured.</a:t>
            </a:r>
            <a:endParaRPr sz="2200">
              <a:latin typeface="Verdana"/>
              <a:cs typeface="Verdana"/>
            </a:endParaRPr>
          </a:p>
          <a:p>
            <a:pPr marL="266700" marR="180975" indent="-229235">
              <a:lnSpc>
                <a:spcPct val="90100"/>
              </a:lnSpc>
              <a:spcBef>
                <a:spcPts val="965"/>
              </a:spcBef>
              <a:buFont typeface="Arial MT"/>
              <a:buChar char="•"/>
              <a:tabLst>
                <a:tab pos="344170" algn="l"/>
                <a:tab pos="344805" algn="l"/>
              </a:tabLst>
            </a:pPr>
            <a:r>
              <a:rPr dirty="0"/>
              <a:t>	</a:t>
            </a:r>
            <a:r>
              <a:rPr sz="2200" spc="-125" dirty="0">
                <a:latin typeface="Verdana"/>
                <a:cs typeface="Verdana"/>
              </a:rPr>
              <a:t>The </a:t>
            </a:r>
            <a:r>
              <a:rPr sz="2200" spc="-60" dirty="0">
                <a:latin typeface="Verdana"/>
                <a:cs typeface="Verdana"/>
              </a:rPr>
              <a:t>position </a:t>
            </a:r>
            <a:r>
              <a:rPr sz="2200" spc="10" dirty="0">
                <a:latin typeface="Verdana"/>
                <a:cs typeface="Verdana"/>
              </a:rPr>
              <a:t>of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15" dirty="0">
                <a:latin typeface="Verdana"/>
                <a:cs typeface="Verdana"/>
              </a:rPr>
              <a:t>microscope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-35" dirty="0">
                <a:latin typeface="Verdana"/>
                <a:cs typeface="Verdana"/>
              </a:rPr>
              <a:t>adjusted </a:t>
            </a:r>
            <a:r>
              <a:rPr sz="2200" spc="-10" dirty="0">
                <a:latin typeface="Verdana"/>
                <a:cs typeface="Verdana"/>
              </a:rPr>
              <a:t>to </a:t>
            </a:r>
            <a:r>
              <a:rPr sz="2200" spc="30" dirty="0">
                <a:latin typeface="Verdana"/>
                <a:cs typeface="Verdana"/>
              </a:rPr>
              <a:t>get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centre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Newton's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rings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point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intersection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cross-wires.</a:t>
            </a:r>
            <a:endParaRPr sz="2200">
              <a:latin typeface="Verdana"/>
              <a:cs typeface="Verdana"/>
            </a:endParaRPr>
          </a:p>
          <a:p>
            <a:pPr marL="266700" marR="159385" indent="-229235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66700" algn="l"/>
                <a:tab pos="267335" algn="l"/>
              </a:tabLst>
            </a:pP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microscope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moved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until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one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cross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wire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tangential </a:t>
            </a:r>
            <a:r>
              <a:rPr sz="2200" spc="-75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100" dirty="0">
                <a:latin typeface="Verdana"/>
                <a:cs typeface="Verdana"/>
              </a:rPr>
              <a:t>o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95" dirty="0">
                <a:latin typeface="Verdana"/>
                <a:cs typeface="Verdana"/>
              </a:rPr>
              <a:t>16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55" dirty="0">
                <a:latin typeface="Verdana"/>
                <a:cs typeface="Verdana"/>
              </a:rPr>
              <a:t>h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dar</a:t>
            </a:r>
            <a:r>
              <a:rPr sz="2200" spc="-45" dirty="0">
                <a:latin typeface="Verdana"/>
                <a:cs typeface="Verdana"/>
              </a:rPr>
              <a:t>k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70" dirty="0">
                <a:latin typeface="Verdana"/>
                <a:cs typeface="Verdana"/>
              </a:rPr>
              <a:t>r</a:t>
            </a:r>
            <a:r>
              <a:rPr sz="2200" spc="-165" dirty="0">
                <a:latin typeface="Verdana"/>
                <a:cs typeface="Verdana"/>
              </a:rPr>
              <a:t>i</a:t>
            </a:r>
            <a:r>
              <a:rPr sz="2200" spc="-50" dirty="0">
                <a:latin typeface="Verdana"/>
                <a:cs typeface="Verdana"/>
              </a:rPr>
              <a:t>ng.</a:t>
            </a:r>
            <a:endParaRPr sz="2200">
              <a:latin typeface="Verdana"/>
              <a:cs typeface="Verdana"/>
            </a:endParaRPr>
          </a:p>
          <a:p>
            <a:pPr marL="344170" indent="-3067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44170" algn="l"/>
                <a:tab pos="34480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95" dirty="0">
                <a:latin typeface="Verdana"/>
                <a:cs typeface="Verdana"/>
              </a:rPr>
              <a:t>m</a:t>
            </a:r>
            <a:r>
              <a:rPr sz="2200" spc="-40" dirty="0">
                <a:latin typeface="Verdana"/>
                <a:cs typeface="Verdana"/>
              </a:rPr>
              <a:t>i</a:t>
            </a:r>
            <a:r>
              <a:rPr sz="2200" spc="15" dirty="0">
                <a:latin typeface="Verdana"/>
                <a:cs typeface="Verdana"/>
              </a:rPr>
              <a:t>cros</a:t>
            </a:r>
            <a:r>
              <a:rPr sz="2200" spc="5" dirty="0">
                <a:latin typeface="Verdana"/>
                <a:cs typeface="Verdana"/>
              </a:rPr>
              <a:t>c</a:t>
            </a:r>
            <a:r>
              <a:rPr sz="2200" spc="114" dirty="0">
                <a:latin typeface="Verdana"/>
                <a:cs typeface="Verdana"/>
              </a:rPr>
              <a:t>ope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read</a:t>
            </a:r>
            <a:r>
              <a:rPr sz="2200" spc="5" dirty="0">
                <a:latin typeface="Verdana"/>
                <a:cs typeface="Verdana"/>
              </a:rPr>
              <a:t>i</a:t>
            </a:r>
            <a:r>
              <a:rPr sz="2200" spc="25" dirty="0">
                <a:latin typeface="Verdana"/>
                <a:cs typeface="Verdana"/>
              </a:rPr>
              <a:t>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5" dirty="0">
                <a:latin typeface="Verdana"/>
                <a:cs typeface="Verdana"/>
              </a:rPr>
              <a:t>ake</a:t>
            </a:r>
            <a:r>
              <a:rPr sz="2200" spc="10" dirty="0">
                <a:latin typeface="Verdana"/>
                <a:cs typeface="Verdana"/>
              </a:rPr>
              <a:t>n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266700" marR="817244" indent="-229235" algn="just">
              <a:lnSpc>
                <a:spcPts val="2380"/>
              </a:lnSpc>
              <a:spcBef>
                <a:spcPts val="1040"/>
              </a:spcBef>
              <a:buFont typeface="Arial MT"/>
              <a:buChar char="•"/>
              <a:tabLst>
                <a:tab pos="26733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dirty="0">
                <a:latin typeface="Verdana"/>
                <a:cs typeface="Verdana"/>
              </a:rPr>
              <a:t>hen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m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15" dirty="0">
                <a:latin typeface="Verdana"/>
                <a:cs typeface="Verdana"/>
              </a:rPr>
              <a:t>cros</a:t>
            </a:r>
            <a:r>
              <a:rPr sz="2200" spc="5" dirty="0">
                <a:latin typeface="Verdana"/>
                <a:cs typeface="Verdana"/>
              </a:rPr>
              <a:t>c</a:t>
            </a:r>
            <a:r>
              <a:rPr sz="2200" spc="114" dirty="0">
                <a:latin typeface="Verdana"/>
                <a:cs typeface="Verdana"/>
              </a:rPr>
              <a:t>ope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mo</a:t>
            </a:r>
            <a:r>
              <a:rPr sz="2200" dirty="0">
                <a:latin typeface="Verdana"/>
                <a:cs typeface="Verdana"/>
              </a:rPr>
              <a:t>v</a:t>
            </a:r>
            <a:r>
              <a:rPr sz="2200" spc="125" dirty="0">
                <a:latin typeface="Verdana"/>
                <a:cs typeface="Verdana"/>
              </a:rPr>
              <a:t>ed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suc</a:t>
            </a:r>
            <a:r>
              <a:rPr sz="2200" spc="-55" dirty="0">
                <a:latin typeface="Verdana"/>
                <a:cs typeface="Verdana"/>
              </a:rPr>
              <a:t>h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dirty="0">
                <a:latin typeface="Verdana"/>
                <a:cs typeface="Verdana"/>
              </a:rPr>
              <a:t>hat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60" dirty="0">
                <a:latin typeface="Verdana"/>
                <a:cs typeface="Verdana"/>
              </a:rPr>
              <a:t>c</a:t>
            </a:r>
            <a:r>
              <a:rPr sz="2200" spc="-195" dirty="0">
                <a:latin typeface="Verdana"/>
                <a:cs typeface="Verdana"/>
              </a:rPr>
              <a:t>ros</a:t>
            </a:r>
            <a:r>
              <a:rPr sz="2200" spc="-170" dirty="0">
                <a:latin typeface="Verdana"/>
                <a:cs typeface="Verdana"/>
              </a:rPr>
              <a:t>s</a:t>
            </a:r>
            <a:r>
              <a:rPr sz="2200" spc="-270" dirty="0">
                <a:latin typeface="Verdana"/>
                <a:cs typeface="Verdana"/>
              </a:rPr>
              <a:t>-</a:t>
            </a:r>
            <a:r>
              <a:rPr sz="2200" spc="-110" dirty="0">
                <a:latin typeface="Verdana"/>
                <a:cs typeface="Verdana"/>
              </a:rPr>
              <a:t>w</a:t>
            </a:r>
            <a:r>
              <a:rPr sz="2200" spc="-25" dirty="0">
                <a:latin typeface="Verdana"/>
                <a:cs typeface="Verdana"/>
              </a:rPr>
              <a:t>i</a:t>
            </a:r>
            <a:r>
              <a:rPr sz="2200" spc="-85" dirty="0">
                <a:latin typeface="Verdana"/>
                <a:cs typeface="Verdana"/>
              </a:rPr>
              <a:t>re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235" dirty="0">
                <a:latin typeface="Verdana"/>
                <a:cs typeface="Verdana"/>
              </a:rPr>
              <a:t>s  </a:t>
            </a:r>
            <a:r>
              <a:rPr sz="2200" spc="-60" dirty="0">
                <a:latin typeface="Verdana"/>
                <a:cs typeface="Verdana"/>
              </a:rPr>
              <a:t>successively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tangential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12th,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8</a:t>
            </a:r>
            <a:r>
              <a:rPr sz="2175" spc="-150" baseline="24904" dirty="0">
                <a:latin typeface="Verdana"/>
                <a:cs typeface="Verdana"/>
              </a:rPr>
              <a:t>th</a:t>
            </a:r>
            <a:r>
              <a:rPr sz="2175" spc="232" baseline="24904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4th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dark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rings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respectively.</a:t>
            </a:r>
            <a:endParaRPr sz="2200">
              <a:latin typeface="Verdana"/>
              <a:cs typeface="Verdana"/>
            </a:endParaRPr>
          </a:p>
          <a:p>
            <a:pPr marL="266700" indent="-229235" algn="just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6733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read</a:t>
            </a:r>
            <a:r>
              <a:rPr sz="2200" spc="5" dirty="0">
                <a:latin typeface="Verdana"/>
                <a:cs typeface="Verdana"/>
              </a:rPr>
              <a:t>i</a:t>
            </a:r>
            <a:r>
              <a:rPr sz="2200" spc="-80" dirty="0">
                <a:latin typeface="Verdana"/>
                <a:cs typeface="Verdana"/>
              </a:rPr>
              <a:t>ngs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a</a:t>
            </a:r>
            <a:r>
              <a:rPr sz="2200" spc="-55" dirty="0">
                <a:latin typeface="Verdana"/>
                <a:cs typeface="Verdana"/>
              </a:rPr>
              <a:t>r</a:t>
            </a:r>
            <a:r>
              <a:rPr sz="2200" spc="114" dirty="0">
                <a:latin typeface="Verdana"/>
                <a:cs typeface="Verdana"/>
              </a:rPr>
              <a:t>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n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dirty="0">
                <a:latin typeface="Verdana"/>
                <a:cs typeface="Verdana"/>
              </a:rPr>
              <a:t>t</a:t>
            </a:r>
            <a:r>
              <a:rPr sz="2200" spc="125" dirty="0">
                <a:latin typeface="Verdana"/>
                <a:cs typeface="Verdana"/>
              </a:rPr>
              <a:t>ed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55" dirty="0">
                <a:latin typeface="Verdana"/>
                <a:cs typeface="Verdana"/>
              </a:rPr>
              <a:t>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25" dirty="0">
                <a:latin typeface="Verdana"/>
                <a:cs typeface="Verdana"/>
              </a:rPr>
              <a:t>each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case.</a:t>
            </a:r>
            <a:endParaRPr sz="2200">
              <a:latin typeface="Verdana"/>
              <a:cs typeface="Verdana"/>
            </a:endParaRPr>
          </a:p>
          <a:p>
            <a:pPr marL="266700" marR="348615" indent="-229235" algn="just">
              <a:lnSpc>
                <a:spcPts val="2380"/>
              </a:lnSpc>
              <a:spcBef>
                <a:spcPts val="1025"/>
              </a:spcBef>
              <a:buFont typeface="Arial MT"/>
              <a:buChar char="•"/>
              <a:tabLst>
                <a:tab pos="344805" algn="l"/>
              </a:tabLst>
            </a:pPr>
            <a:r>
              <a:rPr dirty="0"/>
              <a:t>	</a:t>
            </a:r>
            <a:r>
              <a:rPr sz="2200" spc="-25" dirty="0">
                <a:latin typeface="Verdana"/>
                <a:cs typeface="Verdana"/>
              </a:rPr>
              <a:t>Readings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corresponding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same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rings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taken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on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spc="-5" dirty="0">
                <a:latin typeface="Verdana"/>
                <a:cs typeface="Verdana"/>
              </a:rPr>
              <a:t>t</a:t>
            </a:r>
            <a:r>
              <a:rPr sz="2200" spc="-75" dirty="0">
                <a:latin typeface="Verdana"/>
                <a:cs typeface="Verdana"/>
              </a:rPr>
              <a:t>her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305" dirty="0">
                <a:latin typeface="Verdana"/>
                <a:cs typeface="Verdana"/>
              </a:rPr>
              <a:t>s</a:t>
            </a:r>
            <a:r>
              <a:rPr sz="2200" spc="-145" dirty="0">
                <a:latin typeface="Verdana"/>
                <a:cs typeface="Verdana"/>
              </a:rPr>
              <a:t>i</a:t>
            </a:r>
            <a:r>
              <a:rPr sz="2200" spc="120" dirty="0">
                <a:latin typeface="Verdana"/>
                <a:cs typeface="Verdana"/>
              </a:rPr>
              <a:t>de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60" dirty="0">
                <a:latin typeface="Verdana"/>
                <a:cs typeface="Verdana"/>
              </a:rPr>
              <a:t>c</a:t>
            </a:r>
            <a:r>
              <a:rPr sz="2200" spc="-25" dirty="0">
                <a:latin typeface="Verdana"/>
                <a:cs typeface="Verdana"/>
              </a:rPr>
              <a:t>en</a:t>
            </a:r>
            <a:r>
              <a:rPr sz="2200" dirty="0">
                <a:latin typeface="Verdana"/>
                <a:cs typeface="Verdana"/>
              </a:rPr>
              <a:t>t</a:t>
            </a:r>
            <a:r>
              <a:rPr sz="2200" spc="-120" dirty="0">
                <a:latin typeface="Verdana"/>
                <a:cs typeface="Verdana"/>
              </a:rPr>
              <a:t>re.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3965" y="191516"/>
            <a:ext cx="803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CON</a:t>
            </a:r>
            <a:r>
              <a:rPr sz="1600" spc="-30" dirty="0">
                <a:latin typeface="Verdana"/>
                <a:cs typeface="Verdana"/>
              </a:rPr>
              <a:t>T</a:t>
            </a:r>
            <a:r>
              <a:rPr sz="1600" spc="285" dirty="0">
                <a:latin typeface="Verdana"/>
                <a:cs typeface="Verdana"/>
              </a:rPr>
              <a:t>…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2187066"/>
            <a:ext cx="279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6700" algn="l"/>
                <a:tab pos="2270760" algn="l"/>
              </a:tabLst>
            </a:pP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(m+p)</a:t>
            </a:r>
            <a:r>
              <a:rPr sz="2400" baseline="24305" dirty="0">
                <a:latin typeface="Calibri"/>
                <a:cs typeface="Calibri"/>
              </a:rPr>
              <a:t>th	</a:t>
            </a:r>
            <a:r>
              <a:rPr sz="2400" dirty="0">
                <a:latin typeface="Calibri"/>
                <a:cs typeface="Calibri"/>
              </a:rPr>
              <a:t>ring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543026"/>
            <a:ext cx="1181849" cy="237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2914650"/>
            <a:ext cx="2009775" cy="2667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3829050"/>
            <a:ext cx="1924050" cy="2667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600" y="4600592"/>
            <a:ext cx="1543812" cy="5623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600" y="5657862"/>
            <a:ext cx="981455" cy="4861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3500" y="1295400"/>
            <a:ext cx="36195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907" y="387222"/>
            <a:ext cx="5532755" cy="431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345"/>
              </a:lnSpc>
            </a:pPr>
            <a:r>
              <a:rPr sz="2800" spc="-150" dirty="0">
                <a:solidFill>
                  <a:srgbClr val="00AFEF"/>
                </a:solidFill>
              </a:rPr>
              <a:t>MICHELSON’S</a:t>
            </a:r>
            <a:r>
              <a:rPr sz="2800" spc="-15" dirty="0">
                <a:solidFill>
                  <a:srgbClr val="00AFEF"/>
                </a:solidFill>
              </a:rPr>
              <a:t> </a:t>
            </a:r>
            <a:r>
              <a:rPr sz="2800" spc="-365" dirty="0">
                <a:solidFill>
                  <a:srgbClr val="00AFEF"/>
                </a:solidFill>
              </a:rPr>
              <a:t>INTE</a:t>
            </a:r>
            <a:r>
              <a:rPr sz="2800" spc="-445" dirty="0">
                <a:solidFill>
                  <a:srgbClr val="00AFEF"/>
                </a:solidFill>
              </a:rPr>
              <a:t>R</a:t>
            </a:r>
            <a:r>
              <a:rPr sz="2800" spc="-265" dirty="0">
                <a:solidFill>
                  <a:srgbClr val="00AFEF"/>
                </a:solidFill>
              </a:rPr>
              <a:t>FERROMETER: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1051305"/>
            <a:ext cx="8079740" cy="275653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1300" marR="488315" indent="-228600">
              <a:lnSpc>
                <a:spcPct val="91400"/>
              </a:lnSpc>
              <a:spcBef>
                <a:spcPts val="38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0" dirty="0">
                <a:solidFill>
                  <a:srgbClr val="FF0000"/>
                </a:solidFill>
                <a:latin typeface="Tahoma"/>
                <a:cs typeface="Tahoma"/>
              </a:rPr>
              <a:t>Principle:</a:t>
            </a:r>
            <a:r>
              <a:rPr sz="2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Here,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75" dirty="0">
                <a:latin typeface="Tahoma"/>
                <a:cs typeface="Tahoma"/>
              </a:rPr>
              <a:t>the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two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interfering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beams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are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formed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by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division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85" dirty="0">
                <a:latin typeface="Tahoma"/>
                <a:cs typeface="Tahoma"/>
              </a:rPr>
              <a:t>of</a:t>
            </a:r>
            <a:r>
              <a:rPr sz="2000" b="1" spc="-35" dirty="0">
                <a:latin typeface="Tahoma"/>
                <a:cs typeface="Tahoma"/>
              </a:rPr>
              <a:t> amplitude.</a:t>
            </a:r>
            <a:endParaRPr sz="2000">
              <a:latin typeface="Tahoma"/>
              <a:cs typeface="Tahoma"/>
            </a:endParaRPr>
          </a:p>
          <a:p>
            <a:pPr marL="241300" marR="5080" indent="-228600">
              <a:lnSpc>
                <a:spcPct val="9010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225" dirty="0">
                <a:latin typeface="Tahoma"/>
                <a:cs typeface="Tahoma"/>
              </a:rPr>
              <a:t>T</a:t>
            </a:r>
            <a:r>
              <a:rPr sz="2000" b="1" spc="-245" dirty="0">
                <a:latin typeface="Tahoma"/>
                <a:cs typeface="Tahoma"/>
              </a:rPr>
              <a:t>h</a:t>
            </a:r>
            <a:r>
              <a:rPr sz="2000" b="1" spc="95" dirty="0">
                <a:latin typeface="Tahoma"/>
                <a:cs typeface="Tahoma"/>
              </a:rPr>
              <a:t>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ampl</a:t>
            </a:r>
            <a:r>
              <a:rPr sz="2000" b="1" spc="-20" dirty="0">
                <a:latin typeface="Tahoma"/>
                <a:cs typeface="Tahoma"/>
              </a:rPr>
              <a:t>i</a:t>
            </a:r>
            <a:r>
              <a:rPr sz="2000" b="1" spc="-80" dirty="0">
                <a:latin typeface="Tahoma"/>
                <a:cs typeface="Tahoma"/>
              </a:rPr>
              <a:t>tu</a:t>
            </a:r>
            <a:r>
              <a:rPr sz="2000" b="1" spc="-100" dirty="0">
                <a:latin typeface="Tahoma"/>
                <a:cs typeface="Tahoma"/>
              </a:rPr>
              <a:t>d</a:t>
            </a:r>
            <a:r>
              <a:rPr sz="2000" b="1" spc="95" dirty="0">
                <a:latin typeface="Tahoma"/>
                <a:cs typeface="Tahoma"/>
              </a:rPr>
              <a:t>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o</a:t>
            </a:r>
            <a:r>
              <a:rPr sz="2000" b="1" spc="-60" dirty="0">
                <a:latin typeface="Tahoma"/>
                <a:cs typeface="Tahoma"/>
              </a:rPr>
              <a:t>f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240" dirty="0">
                <a:latin typeface="Tahoma"/>
                <a:cs typeface="Tahoma"/>
              </a:rPr>
              <a:t>t</a:t>
            </a:r>
            <a:r>
              <a:rPr sz="2000" b="1" spc="5" dirty="0">
                <a:latin typeface="Tahoma"/>
                <a:cs typeface="Tahoma"/>
              </a:rPr>
              <a:t>he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lig</a:t>
            </a:r>
            <a:r>
              <a:rPr sz="2000" b="1" spc="-100" dirty="0">
                <a:latin typeface="Tahoma"/>
                <a:cs typeface="Tahoma"/>
              </a:rPr>
              <a:t>h</a:t>
            </a:r>
            <a:r>
              <a:rPr sz="2000" b="1" spc="-229" dirty="0">
                <a:latin typeface="Tahoma"/>
                <a:cs typeface="Tahoma"/>
              </a:rPr>
              <a:t>t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50" dirty="0">
                <a:latin typeface="Tahoma"/>
                <a:cs typeface="Tahoma"/>
              </a:rPr>
              <a:t>bea</a:t>
            </a:r>
            <a:r>
              <a:rPr sz="2000" b="1" spc="90" dirty="0">
                <a:latin typeface="Tahoma"/>
                <a:cs typeface="Tahoma"/>
              </a:rPr>
              <a:t>m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from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a</a:t>
            </a:r>
            <a:r>
              <a:rPr sz="2000" b="1" spc="25" dirty="0">
                <a:latin typeface="Tahoma"/>
                <a:cs typeface="Tahoma"/>
              </a:rPr>
              <a:t>n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extende</a:t>
            </a:r>
            <a:r>
              <a:rPr sz="2000" b="1" dirty="0">
                <a:latin typeface="Tahoma"/>
                <a:cs typeface="Tahoma"/>
              </a:rPr>
              <a:t>d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160" dirty="0">
                <a:latin typeface="Tahoma"/>
                <a:cs typeface="Tahoma"/>
              </a:rPr>
              <a:t>s</a:t>
            </a:r>
            <a:r>
              <a:rPr sz="2000" b="1" spc="-100" dirty="0">
                <a:latin typeface="Tahoma"/>
                <a:cs typeface="Tahoma"/>
              </a:rPr>
              <a:t>ou</a:t>
            </a:r>
            <a:r>
              <a:rPr sz="2000" b="1" spc="-75" dirty="0">
                <a:latin typeface="Tahoma"/>
                <a:cs typeface="Tahoma"/>
              </a:rPr>
              <a:t>r</a:t>
            </a:r>
            <a:r>
              <a:rPr sz="2000" b="1" spc="145" dirty="0">
                <a:latin typeface="Tahoma"/>
                <a:cs typeface="Tahoma"/>
              </a:rPr>
              <a:t>c</a:t>
            </a:r>
            <a:r>
              <a:rPr sz="2000" b="1" spc="170" dirty="0">
                <a:latin typeface="Tahoma"/>
                <a:cs typeface="Tahoma"/>
              </a:rPr>
              <a:t>e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is  </a:t>
            </a:r>
            <a:r>
              <a:rPr sz="2000" b="1" spc="-5" dirty="0">
                <a:latin typeface="Tahoma"/>
                <a:cs typeface="Tahoma"/>
              </a:rPr>
              <a:t>divided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into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two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parts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85" dirty="0">
                <a:latin typeface="Tahoma"/>
                <a:cs typeface="Tahoma"/>
              </a:rPr>
              <a:t>of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equal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05" dirty="0">
                <a:latin typeface="Tahoma"/>
                <a:cs typeface="Tahoma"/>
              </a:rPr>
              <a:t>intensity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by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partial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reflection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and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refraction.</a:t>
            </a:r>
            <a:endParaRPr sz="20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85" dirty="0">
                <a:latin typeface="Tahoma"/>
                <a:cs typeface="Tahoma"/>
              </a:rPr>
              <a:t>These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beams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are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sent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05" dirty="0">
                <a:latin typeface="Tahoma"/>
                <a:cs typeface="Tahoma"/>
              </a:rPr>
              <a:t>in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two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perpendicular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directions.</a:t>
            </a:r>
            <a:endParaRPr sz="2000">
              <a:latin typeface="Tahoma"/>
              <a:cs typeface="Tahoma"/>
            </a:endParaRPr>
          </a:p>
          <a:p>
            <a:pPr marL="241300" indent="-228600">
              <a:lnSpc>
                <a:spcPts val="228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25" dirty="0">
                <a:latin typeface="Tahoma"/>
                <a:cs typeface="Tahoma"/>
              </a:rPr>
              <a:t>The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two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beams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are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75" dirty="0">
                <a:latin typeface="Tahoma"/>
                <a:cs typeface="Tahoma"/>
              </a:rPr>
              <a:t>finally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brought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together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after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reflection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from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ts val="2280"/>
              </a:lnSpc>
            </a:pPr>
            <a:r>
              <a:rPr sz="2000" b="1" spc="10" dirty="0">
                <a:latin typeface="Tahoma"/>
                <a:cs typeface="Tahoma"/>
              </a:rPr>
              <a:t>plane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35" dirty="0">
                <a:latin typeface="Tahoma"/>
                <a:cs typeface="Tahoma"/>
              </a:rPr>
              <a:t>mirrors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to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20" dirty="0">
                <a:latin typeface="Tahoma"/>
                <a:cs typeface="Tahoma"/>
              </a:rPr>
              <a:t>produce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interference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fringes.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401" y="3810000"/>
            <a:ext cx="4957363" cy="22722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540510"/>
            <a:ext cx="1949450" cy="433070"/>
          </a:xfrm>
          <a:custGeom>
            <a:avLst/>
            <a:gdLst/>
            <a:ahLst/>
            <a:cxnLst/>
            <a:rect l="l" t="t" r="r" b="b"/>
            <a:pathLst>
              <a:path w="1949450" h="433069">
                <a:moveTo>
                  <a:pt x="1949195" y="0"/>
                </a:moveTo>
                <a:lnTo>
                  <a:pt x="0" y="0"/>
                </a:lnTo>
                <a:lnTo>
                  <a:pt x="0" y="432815"/>
                </a:lnTo>
                <a:lnTo>
                  <a:pt x="1949195" y="432815"/>
                </a:lnTo>
                <a:lnTo>
                  <a:pt x="19491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26235"/>
            <a:ext cx="197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90" dirty="0">
                <a:solidFill>
                  <a:srgbClr val="00AFEF"/>
                </a:solidFill>
              </a:rPr>
              <a:t>APPARATUS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46277" y="2689097"/>
            <a:ext cx="7698105" cy="3735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2890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204" dirty="0">
                <a:latin typeface="Tahoma"/>
                <a:cs typeface="Tahoma"/>
              </a:rPr>
              <a:t>:</a:t>
            </a:r>
            <a:r>
              <a:rPr sz="2400" b="1" spc="-200" dirty="0">
                <a:latin typeface="Tahoma"/>
                <a:cs typeface="Tahoma"/>
              </a:rPr>
              <a:t> </a:t>
            </a:r>
            <a:r>
              <a:rPr sz="2400" b="1" spc="-85" dirty="0">
                <a:latin typeface="Tahoma"/>
                <a:cs typeface="Tahoma"/>
              </a:rPr>
              <a:t>M1 </a:t>
            </a:r>
            <a:r>
              <a:rPr sz="2400" b="1" spc="35" dirty="0">
                <a:latin typeface="Tahoma"/>
                <a:cs typeface="Tahoma"/>
              </a:rPr>
              <a:t>and </a:t>
            </a:r>
            <a:r>
              <a:rPr sz="2400" b="1" spc="-85" dirty="0">
                <a:latin typeface="Tahoma"/>
                <a:cs typeface="Tahoma"/>
              </a:rPr>
              <a:t>M2 </a:t>
            </a:r>
            <a:r>
              <a:rPr sz="2400" b="1" spc="-10" dirty="0">
                <a:latin typeface="Tahoma"/>
                <a:cs typeface="Tahoma"/>
              </a:rPr>
              <a:t>are </a:t>
            </a:r>
            <a:r>
              <a:rPr sz="2400" b="1" spc="-170" dirty="0">
                <a:latin typeface="Tahoma"/>
                <a:cs typeface="Tahoma"/>
              </a:rPr>
              <a:t>front </a:t>
            </a:r>
            <a:r>
              <a:rPr sz="2400" b="1" spc="-65" dirty="0">
                <a:latin typeface="Tahoma"/>
                <a:cs typeface="Tahoma"/>
              </a:rPr>
              <a:t>silvered </a:t>
            </a:r>
            <a:r>
              <a:rPr sz="2400" b="1" spc="10" dirty="0">
                <a:latin typeface="Tahoma"/>
                <a:cs typeface="Tahoma"/>
              </a:rPr>
              <a:t>plane </a:t>
            </a:r>
            <a:r>
              <a:rPr sz="2400" b="1" spc="-165" dirty="0">
                <a:latin typeface="Tahoma"/>
                <a:cs typeface="Tahoma"/>
              </a:rPr>
              <a:t>mirrors </a:t>
            </a:r>
            <a:r>
              <a:rPr sz="2400" b="1" spc="-160" dirty="0">
                <a:latin typeface="Tahoma"/>
                <a:cs typeface="Tahoma"/>
              </a:rPr>
              <a:t>(The </a:t>
            </a:r>
            <a:r>
              <a:rPr sz="2400" b="1" spc="-155" dirty="0">
                <a:latin typeface="Tahoma"/>
                <a:cs typeface="Tahoma"/>
              </a:rPr>
              <a:t> </a:t>
            </a:r>
            <a:r>
              <a:rPr sz="2400" b="1" spc="-150" dirty="0">
                <a:latin typeface="Tahoma"/>
                <a:cs typeface="Tahoma"/>
              </a:rPr>
              <a:t>two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165" dirty="0">
                <a:latin typeface="Tahoma"/>
                <a:cs typeface="Tahoma"/>
              </a:rPr>
              <a:t>mirrors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are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spc="5" dirty="0">
                <a:latin typeface="Verdana"/>
                <a:cs typeface="Verdana"/>
              </a:rPr>
              <a:t>mounted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vertically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on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two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arms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at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295" dirty="0">
                <a:latin typeface="Verdana"/>
                <a:cs typeface="Verdana"/>
              </a:rPr>
              <a:t>r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25" dirty="0">
                <a:latin typeface="Verdana"/>
                <a:cs typeface="Verdana"/>
              </a:rPr>
              <a:t>ght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angle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20" dirty="0">
                <a:latin typeface="Verdana"/>
                <a:cs typeface="Verdana"/>
              </a:rPr>
              <a:t>ea</a:t>
            </a:r>
            <a:r>
              <a:rPr sz="2400" spc="180" dirty="0">
                <a:latin typeface="Verdana"/>
                <a:cs typeface="Verdana"/>
              </a:rPr>
              <a:t>c</a:t>
            </a:r>
            <a:r>
              <a:rPr sz="2400" spc="-55" dirty="0">
                <a:latin typeface="Verdana"/>
                <a:cs typeface="Verdana"/>
              </a:rPr>
              <a:t>h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114" dirty="0">
                <a:latin typeface="Verdana"/>
                <a:cs typeface="Verdana"/>
              </a:rPr>
              <a:t>ther.</a:t>
            </a:r>
            <a:endParaRPr sz="2400">
              <a:latin typeface="Verdana"/>
              <a:cs typeface="Verdana"/>
            </a:endParaRPr>
          </a:p>
          <a:p>
            <a:pPr marL="241300" marR="179070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475" dirty="0">
                <a:latin typeface="Verdana"/>
                <a:cs typeface="Verdana"/>
              </a:rPr>
              <a:t>T</a:t>
            </a:r>
            <a:r>
              <a:rPr sz="2400" spc="35" dirty="0">
                <a:latin typeface="Verdana"/>
                <a:cs typeface="Verdana"/>
              </a:rPr>
              <a:t>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plane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m</a:t>
            </a:r>
            <a:r>
              <a:rPr sz="2400" spc="-40" dirty="0">
                <a:latin typeface="Verdana"/>
                <a:cs typeface="Verdana"/>
              </a:rPr>
              <a:t>i</a:t>
            </a:r>
            <a:r>
              <a:rPr sz="2400" spc="-225" dirty="0">
                <a:latin typeface="Verdana"/>
                <a:cs typeface="Verdana"/>
              </a:rPr>
              <a:t>rrors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45" dirty="0">
                <a:latin typeface="Verdana"/>
                <a:cs typeface="Verdana"/>
              </a:rPr>
              <a:t>can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185" dirty="0">
                <a:latin typeface="Verdana"/>
                <a:cs typeface="Verdana"/>
              </a:rPr>
              <a:t>l</a:t>
            </a:r>
            <a:r>
              <a:rPr sz="2400" spc="-160" dirty="0">
                <a:latin typeface="Verdana"/>
                <a:cs typeface="Verdana"/>
              </a:rPr>
              <a:t>i</a:t>
            </a:r>
            <a:r>
              <a:rPr sz="2400" spc="-80" dirty="0">
                <a:latin typeface="Verdana"/>
                <a:cs typeface="Verdana"/>
              </a:rPr>
              <a:t>ghtly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-11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lted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w</a:t>
            </a:r>
            <a:r>
              <a:rPr sz="2400" spc="-25" dirty="0">
                <a:latin typeface="Verdana"/>
                <a:cs typeface="Verdana"/>
              </a:rPr>
              <a:t>i</a:t>
            </a:r>
            <a:r>
              <a:rPr sz="2400" spc="-80" dirty="0">
                <a:latin typeface="Verdana"/>
                <a:cs typeface="Verdana"/>
              </a:rPr>
              <a:t>th 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f</a:t>
            </a:r>
            <a:r>
              <a:rPr sz="2400" spc="-100" dirty="0">
                <a:latin typeface="Verdana"/>
                <a:cs typeface="Verdana"/>
              </a:rPr>
              <a:t>i</a:t>
            </a:r>
            <a:r>
              <a:rPr sz="2400" spc="35" dirty="0">
                <a:latin typeface="Verdana"/>
                <a:cs typeface="Verdana"/>
              </a:rPr>
              <a:t>ne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screw</a:t>
            </a:r>
            <a:r>
              <a:rPr sz="2400" spc="-75" dirty="0">
                <a:latin typeface="Verdana"/>
                <a:cs typeface="Verdana"/>
              </a:rPr>
              <a:t>s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a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the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bac</a:t>
            </a:r>
            <a:r>
              <a:rPr sz="2400" spc="95" dirty="0">
                <a:latin typeface="Verdana"/>
                <a:cs typeface="Verdana"/>
              </a:rPr>
              <a:t>k</a:t>
            </a:r>
            <a:r>
              <a:rPr sz="2400" spc="-270" dirty="0">
                <a:latin typeface="Verdana"/>
                <a:cs typeface="Verdana"/>
              </a:rPr>
              <a:t>s.</a:t>
            </a:r>
            <a:endParaRPr sz="2400">
              <a:latin typeface="Verdana"/>
              <a:cs typeface="Verdana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35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mirror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M2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40" dirty="0">
                <a:latin typeface="Verdana"/>
                <a:cs typeface="Verdana"/>
              </a:rPr>
              <a:t>is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fixed.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mirror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M1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45" dirty="0">
                <a:latin typeface="Verdana"/>
                <a:cs typeface="Verdana"/>
              </a:rPr>
              <a:t>can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moved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paralle</a:t>
            </a:r>
            <a:r>
              <a:rPr sz="2400" spc="-15" dirty="0">
                <a:latin typeface="Verdana"/>
                <a:cs typeface="Verdana"/>
              </a:rPr>
              <a:t>l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i</a:t>
            </a:r>
            <a:r>
              <a:rPr sz="2400" spc="-120" dirty="0">
                <a:latin typeface="Verdana"/>
                <a:cs typeface="Verdana"/>
              </a:rPr>
              <a:t>tself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5" dirty="0">
                <a:latin typeface="Verdana"/>
                <a:cs typeface="Verdana"/>
              </a:rPr>
              <a:t>y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m</a:t>
            </a:r>
            <a:r>
              <a:rPr sz="2400" spc="-10" dirty="0">
                <a:latin typeface="Verdana"/>
                <a:cs typeface="Verdana"/>
              </a:rPr>
              <a:t>eans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v</a:t>
            </a:r>
            <a:r>
              <a:rPr sz="2400" spc="-105" dirty="0">
                <a:latin typeface="Verdana"/>
                <a:cs typeface="Verdana"/>
              </a:rPr>
              <a:t>ery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sens</a:t>
            </a:r>
            <a:r>
              <a:rPr sz="2400" spc="-55" dirty="0">
                <a:latin typeface="Verdana"/>
                <a:cs typeface="Verdana"/>
              </a:rPr>
              <a:t>i</a:t>
            </a:r>
            <a:r>
              <a:rPr sz="2400" spc="-145" dirty="0">
                <a:latin typeface="Verdana"/>
                <a:cs typeface="Verdana"/>
              </a:rPr>
              <a:t>t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10" dirty="0">
                <a:latin typeface="Verdana"/>
                <a:cs typeface="Verdana"/>
              </a:rPr>
              <a:t>ve  </a:t>
            </a:r>
            <a:r>
              <a:rPr sz="2400" spc="-204" dirty="0">
                <a:latin typeface="Verdana"/>
                <a:cs typeface="Verdana"/>
              </a:rPr>
              <a:t>m</a:t>
            </a:r>
            <a:r>
              <a:rPr sz="2400" spc="-35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crometer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screw.</a:t>
            </a:r>
            <a:endParaRPr sz="2400">
              <a:latin typeface="Verdana"/>
              <a:cs typeface="Verdana"/>
            </a:endParaRPr>
          </a:p>
          <a:p>
            <a:pPr marL="241300" marR="30734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15" dirty="0">
                <a:latin typeface="Verdana"/>
                <a:cs typeface="Verdana"/>
              </a:rPr>
              <a:t>G1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and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G2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are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two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plane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parallel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glass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plates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equal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thickness.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8955"/>
            <a:ext cx="5943600" cy="25770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" y="228600"/>
            <a:ext cx="6995159" cy="3048000"/>
            <a:chOff x="91440" y="228600"/>
            <a:chExt cx="6995159" cy="304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9" y="228600"/>
              <a:ext cx="5029200" cy="304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40" y="1178305"/>
              <a:ext cx="1949450" cy="433070"/>
            </a:xfrm>
            <a:custGeom>
              <a:avLst/>
              <a:gdLst/>
              <a:ahLst/>
              <a:cxnLst/>
              <a:rect l="l" t="t" r="r" b="b"/>
              <a:pathLst>
                <a:path w="1949450" h="433069">
                  <a:moveTo>
                    <a:pt x="1949195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1949195" y="432815"/>
                  </a:lnTo>
                  <a:lnTo>
                    <a:pt x="19491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1940" y="3658870"/>
            <a:ext cx="7581265" cy="22504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66700" marR="191770" indent="-228600" algn="just">
              <a:lnSpc>
                <a:spcPct val="90100"/>
              </a:lnSpc>
              <a:spcBef>
                <a:spcPts val="355"/>
              </a:spcBef>
              <a:buFont typeface="Arial MT"/>
              <a:buChar char="•"/>
              <a:tabLst>
                <a:tab pos="266700" algn="l"/>
              </a:tabLst>
            </a:pPr>
            <a:r>
              <a:rPr sz="2200" b="1" spc="-140" dirty="0">
                <a:latin typeface="Tahoma"/>
                <a:cs typeface="Tahoma"/>
              </a:rPr>
              <a:t>The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pla</a:t>
            </a:r>
            <a:r>
              <a:rPr sz="2200" b="1" spc="-45" dirty="0">
                <a:latin typeface="Tahoma"/>
                <a:cs typeface="Tahoma"/>
              </a:rPr>
              <a:t>t</a:t>
            </a:r>
            <a:r>
              <a:rPr sz="2200" b="1" spc="95" dirty="0">
                <a:latin typeface="Tahoma"/>
                <a:cs typeface="Tahoma"/>
              </a:rPr>
              <a:t>e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15" dirty="0">
                <a:latin typeface="Tahoma"/>
                <a:cs typeface="Tahoma"/>
              </a:rPr>
              <a:t>G1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-155" dirty="0">
                <a:latin typeface="Tahoma"/>
                <a:cs typeface="Tahoma"/>
              </a:rPr>
              <a:t>is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semi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silvered</a:t>
            </a:r>
            <a:r>
              <a:rPr sz="2200" b="1" spc="-30" dirty="0">
                <a:latin typeface="Tahoma"/>
                <a:cs typeface="Tahoma"/>
              </a:rPr>
              <a:t> o</a:t>
            </a:r>
            <a:r>
              <a:rPr sz="2200" b="1" spc="-25" dirty="0">
                <a:latin typeface="Tahoma"/>
                <a:cs typeface="Tahoma"/>
              </a:rPr>
              <a:t>n </a:t>
            </a:r>
            <a:r>
              <a:rPr sz="2200" b="1" spc="-85" dirty="0">
                <a:latin typeface="Tahoma"/>
                <a:cs typeface="Tahoma"/>
              </a:rPr>
              <a:t>the</a:t>
            </a:r>
            <a:r>
              <a:rPr sz="2200" b="1" spc="-10" dirty="0">
                <a:latin typeface="Tahoma"/>
                <a:cs typeface="Tahoma"/>
              </a:rPr>
              <a:t> </a:t>
            </a:r>
            <a:r>
              <a:rPr sz="2200" b="1" spc="90" dirty="0">
                <a:latin typeface="Tahoma"/>
                <a:cs typeface="Tahoma"/>
              </a:rPr>
              <a:t>bac</a:t>
            </a:r>
            <a:r>
              <a:rPr sz="2200" b="1" spc="95" dirty="0">
                <a:latin typeface="Tahoma"/>
                <a:cs typeface="Tahoma"/>
              </a:rPr>
              <a:t>k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-70" dirty="0">
                <a:latin typeface="Tahoma"/>
                <a:cs typeface="Tahoma"/>
              </a:rPr>
              <a:t>si</a:t>
            </a:r>
            <a:r>
              <a:rPr sz="2200" b="1" spc="-100" dirty="0">
                <a:latin typeface="Tahoma"/>
                <a:cs typeface="Tahoma"/>
              </a:rPr>
              <a:t>d</a:t>
            </a:r>
            <a:r>
              <a:rPr sz="2200" b="1" spc="10" dirty="0">
                <a:latin typeface="Tahoma"/>
                <a:cs typeface="Tahoma"/>
              </a:rPr>
              <a:t>e</a:t>
            </a:r>
            <a:r>
              <a:rPr sz="2200" b="1" spc="5" dirty="0">
                <a:latin typeface="Tahoma"/>
                <a:cs typeface="Tahoma"/>
              </a:rPr>
              <a:t>.</a:t>
            </a:r>
            <a:r>
              <a:rPr sz="2200" b="1" spc="-10" dirty="0">
                <a:latin typeface="Tahoma"/>
                <a:cs typeface="Tahoma"/>
              </a:rPr>
              <a:t> </a:t>
            </a:r>
            <a:r>
              <a:rPr sz="2200" b="1" spc="204" dirty="0">
                <a:latin typeface="Tahoma"/>
                <a:cs typeface="Tahoma"/>
              </a:rPr>
              <a:t>G</a:t>
            </a:r>
            <a:r>
              <a:rPr sz="1100" b="1" spc="-70" dirty="0">
                <a:latin typeface="Tahoma"/>
                <a:cs typeface="Tahoma"/>
              </a:rPr>
              <a:t>l</a:t>
            </a:r>
            <a:r>
              <a:rPr sz="1100" b="1" dirty="0">
                <a:latin typeface="Tahoma"/>
                <a:cs typeface="Tahoma"/>
              </a:rPr>
              <a:t> 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2200" b="1" spc="-155" dirty="0">
                <a:latin typeface="Tahoma"/>
                <a:cs typeface="Tahoma"/>
              </a:rPr>
              <a:t>is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spc="85" dirty="0">
                <a:latin typeface="Tahoma"/>
                <a:cs typeface="Tahoma"/>
              </a:rPr>
              <a:t>a  </a:t>
            </a:r>
            <a:r>
              <a:rPr sz="2200" b="1" spc="60" dirty="0">
                <a:latin typeface="Tahoma"/>
                <a:cs typeface="Tahoma"/>
              </a:rPr>
              <a:t>beam </a:t>
            </a:r>
            <a:r>
              <a:rPr sz="2200" b="1" spc="-140" dirty="0">
                <a:latin typeface="Tahoma"/>
                <a:cs typeface="Tahoma"/>
              </a:rPr>
              <a:t>splitter; </a:t>
            </a:r>
            <a:r>
              <a:rPr sz="2200" b="1" spc="-55" dirty="0">
                <a:latin typeface="Tahoma"/>
                <a:cs typeface="Tahoma"/>
              </a:rPr>
              <a:t>i.e., </a:t>
            </a:r>
            <a:r>
              <a:rPr sz="2200" b="1" spc="130" dirty="0">
                <a:latin typeface="Tahoma"/>
                <a:cs typeface="Tahoma"/>
              </a:rPr>
              <a:t>a </a:t>
            </a:r>
            <a:r>
              <a:rPr sz="2200" b="1" spc="60" dirty="0">
                <a:latin typeface="Tahoma"/>
                <a:cs typeface="Tahoma"/>
              </a:rPr>
              <a:t>beam </a:t>
            </a:r>
            <a:r>
              <a:rPr sz="2200" b="1" spc="-40" dirty="0">
                <a:latin typeface="Tahoma"/>
                <a:cs typeface="Tahoma"/>
              </a:rPr>
              <a:t>incident </a:t>
            </a:r>
            <a:r>
              <a:rPr sz="2200" b="1" spc="-25" dirty="0">
                <a:latin typeface="Tahoma"/>
                <a:cs typeface="Tahoma"/>
              </a:rPr>
              <a:t>on </a:t>
            </a:r>
            <a:r>
              <a:rPr sz="2200" b="1" spc="20" dirty="0">
                <a:latin typeface="Tahoma"/>
                <a:cs typeface="Tahoma"/>
              </a:rPr>
              <a:t>G1 </a:t>
            </a:r>
            <a:r>
              <a:rPr sz="2200" b="1" spc="-155" dirty="0">
                <a:latin typeface="Tahoma"/>
                <a:cs typeface="Tahoma"/>
              </a:rPr>
              <a:t>is </a:t>
            </a:r>
            <a:r>
              <a:rPr sz="2200" b="1" spc="-65" dirty="0">
                <a:latin typeface="Tahoma"/>
                <a:cs typeface="Tahoma"/>
              </a:rPr>
              <a:t>partially </a:t>
            </a:r>
            <a:r>
              <a:rPr sz="2200" b="1" spc="-630" dirty="0">
                <a:latin typeface="Tahoma"/>
                <a:cs typeface="Tahoma"/>
              </a:rPr>
              <a:t> </a:t>
            </a:r>
            <a:r>
              <a:rPr sz="2200" b="1" spc="-30" dirty="0">
                <a:latin typeface="Tahoma"/>
                <a:cs typeface="Tahoma"/>
              </a:rPr>
              <a:t>reflected</a:t>
            </a:r>
            <a:r>
              <a:rPr sz="2200" b="1" spc="-15" dirty="0">
                <a:latin typeface="Tahoma"/>
                <a:cs typeface="Tahoma"/>
              </a:rPr>
              <a:t> </a:t>
            </a:r>
            <a:r>
              <a:rPr sz="2200" b="1" spc="30" dirty="0">
                <a:latin typeface="Tahoma"/>
                <a:cs typeface="Tahoma"/>
              </a:rPr>
              <a:t>and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70" dirty="0">
                <a:latin typeface="Tahoma"/>
                <a:cs typeface="Tahoma"/>
              </a:rPr>
              <a:t>partially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spc="-105" dirty="0">
                <a:latin typeface="Tahoma"/>
                <a:cs typeface="Tahoma"/>
              </a:rPr>
              <a:t>transmitted.</a:t>
            </a:r>
            <a:endParaRPr sz="2200">
              <a:latin typeface="Tahoma"/>
              <a:cs typeface="Tahoma"/>
            </a:endParaRPr>
          </a:p>
          <a:p>
            <a:pPr marL="2667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200" b="1" spc="15" dirty="0">
                <a:latin typeface="Tahoma"/>
                <a:cs typeface="Tahoma"/>
              </a:rPr>
              <a:t>G1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-155" dirty="0">
                <a:latin typeface="Tahoma"/>
                <a:cs typeface="Tahoma"/>
              </a:rPr>
              <a:t>is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spc="-25" dirty="0">
                <a:latin typeface="Tahoma"/>
                <a:cs typeface="Tahoma"/>
              </a:rPr>
              <a:t>inclined</a:t>
            </a:r>
            <a:r>
              <a:rPr sz="2200" b="1" spc="-5" dirty="0">
                <a:latin typeface="Tahoma"/>
                <a:cs typeface="Tahoma"/>
              </a:rPr>
              <a:t> </a:t>
            </a:r>
            <a:r>
              <a:rPr sz="2200" b="1" spc="-80" dirty="0">
                <a:latin typeface="Tahoma"/>
                <a:cs typeface="Tahoma"/>
              </a:rPr>
              <a:t>a</a:t>
            </a:r>
            <a:r>
              <a:rPr sz="2200" b="1" spc="-55" dirty="0">
                <a:latin typeface="Tahoma"/>
                <a:cs typeface="Tahoma"/>
              </a:rPr>
              <a:t>t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15" dirty="0">
                <a:latin typeface="Tahoma"/>
                <a:cs typeface="Tahoma"/>
              </a:rPr>
              <a:t>a</a:t>
            </a:r>
            <a:r>
              <a:rPr sz="2200" b="1" spc="20" dirty="0">
                <a:latin typeface="Tahoma"/>
                <a:cs typeface="Tahoma"/>
              </a:rPr>
              <a:t>n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15" dirty="0">
                <a:latin typeface="Tahoma"/>
                <a:cs typeface="Tahoma"/>
              </a:rPr>
              <a:t>a</a:t>
            </a:r>
            <a:r>
              <a:rPr sz="2200" b="1" spc="25" dirty="0">
                <a:latin typeface="Tahoma"/>
                <a:cs typeface="Tahoma"/>
              </a:rPr>
              <a:t>n</a:t>
            </a:r>
            <a:r>
              <a:rPr sz="2200" b="1" dirty="0">
                <a:latin typeface="Tahoma"/>
                <a:cs typeface="Tahoma"/>
              </a:rPr>
              <a:t>gl</a:t>
            </a:r>
            <a:r>
              <a:rPr sz="2200" b="1" spc="10" dirty="0">
                <a:latin typeface="Tahoma"/>
                <a:cs typeface="Tahoma"/>
              </a:rPr>
              <a:t>e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-120" dirty="0">
                <a:latin typeface="Tahoma"/>
                <a:cs typeface="Tahoma"/>
              </a:rPr>
              <a:t>o</a:t>
            </a:r>
            <a:r>
              <a:rPr sz="2200" b="1" spc="-70" dirty="0">
                <a:latin typeface="Tahoma"/>
                <a:cs typeface="Tahoma"/>
              </a:rPr>
              <a:t>f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180" dirty="0">
                <a:latin typeface="Tahoma"/>
                <a:cs typeface="Tahoma"/>
              </a:rPr>
              <a:t>4</a:t>
            </a:r>
            <a:r>
              <a:rPr sz="2200" b="1" spc="-170" dirty="0">
                <a:latin typeface="Tahoma"/>
                <a:cs typeface="Tahoma"/>
              </a:rPr>
              <a:t>5</a:t>
            </a:r>
            <a:r>
              <a:rPr sz="2175" b="1" spc="-157" baseline="24904" dirty="0">
                <a:latin typeface="Tahoma"/>
                <a:cs typeface="Tahoma"/>
              </a:rPr>
              <a:t>0</a:t>
            </a:r>
            <a:r>
              <a:rPr sz="2175" b="1" baseline="24904" dirty="0">
                <a:latin typeface="Tahoma"/>
                <a:cs typeface="Tahoma"/>
              </a:rPr>
              <a:t> </a:t>
            </a:r>
            <a:r>
              <a:rPr sz="2175" b="1" spc="-292" baseline="24904" dirty="0">
                <a:latin typeface="Tahoma"/>
                <a:cs typeface="Tahoma"/>
              </a:rPr>
              <a:t> </a:t>
            </a:r>
            <a:r>
              <a:rPr sz="2200" b="1" spc="-105" dirty="0">
                <a:latin typeface="Tahoma"/>
                <a:cs typeface="Tahoma"/>
              </a:rPr>
              <a:t>to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85" dirty="0">
                <a:latin typeface="Tahoma"/>
                <a:cs typeface="Tahoma"/>
              </a:rPr>
              <a:t>the</a:t>
            </a:r>
            <a:r>
              <a:rPr sz="2200" b="1" spc="-15" dirty="0">
                <a:latin typeface="Tahoma"/>
                <a:cs typeface="Tahoma"/>
              </a:rPr>
              <a:t> </a:t>
            </a:r>
            <a:r>
              <a:rPr sz="2200" b="1" spc="-40" dirty="0">
                <a:latin typeface="Tahoma"/>
                <a:cs typeface="Tahoma"/>
              </a:rPr>
              <a:t>incident</a:t>
            </a:r>
            <a:r>
              <a:rPr sz="2200" b="1" spc="-5" dirty="0">
                <a:latin typeface="Tahoma"/>
                <a:cs typeface="Tahoma"/>
              </a:rPr>
              <a:t> </a:t>
            </a:r>
            <a:r>
              <a:rPr sz="2200" b="1" spc="30" dirty="0">
                <a:latin typeface="Tahoma"/>
                <a:cs typeface="Tahoma"/>
              </a:rPr>
              <a:t>beam.</a:t>
            </a:r>
            <a:endParaRPr sz="2200">
              <a:latin typeface="Tahoma"/>
              <a:cs typeface="Tahoma"/>
            </a:endParaRPr>
          </a:p>
          <a:p>
            <a:pPr marL="266700" indent="-2286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200" b="1" spc="15" dirty="0">
                <a:latin typeface="Tahoma"/>
                <a:cs typeface="Tahoma"/>
              </a:rPr>
              <a:t>G2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-155" dirty="0">
                <a:latin typeface="Tahoma"/>
                <a:cs typeface="Tahoma"/>
              </a:rPr>
              <a:t>is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spc="35" dirty="0">
                <a:latin typeface="Tahoma"/>
                <a:cs typeface="Tahoma"/>
              </a:rPr>
              <a:t>calle</a:t>
            </a:r>
            <a:r>
              <a:rPr sz="2200" b="1" spc="55" dirty="0">
                <a:latin typeface="Tahoma"/>
                <a:cs typeface="Tahoma"/>
              </a:rPr>
              <a:t>d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-85" dirty="0">
                <a:latin typeface="Tahoma"/>
                <a:cs typeface="Tahoma"/>
              </a:rPr>
              <a:t>the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15" dirty="0">
                <a:latin typeface="Tahoma"/>
                <a:cs typeface="Tahoma"/>
              </a:rPr>
              <a:t>compen</a:t>
            </a:r>
            <a:r>
              <a:rPr sz="2200" b="1" spc="20" dirty="0">
                <a:latin typeface="Tahoma"/>
                <a:cs typeface="Tahoma"/>
              </a:rPr>
              <a:t>s</a:t>
            </a:r>
            <a:r>
              <a:rPr sz="2200" b="1" spc="-85" dirty="0">
                <a:latin typeface="Tahoma"/>
                <a:cs typeface="Tahoma"/>
              </a:rPr>
              <a:t>ati</a:t>
            </a:r>
            <a:r>
              <a:rPr sz="2200" b="1" spc="-114" dirty="0">
                <a:latin typeface="Tahoma"/>
                <a:cs typeface="Tahoma"/>
              </a:rPr>
              <a:t>n</a:t>
            </a:r>
            <a:r>
              <a:rPr sz="2200" b="1" spc="65" dirty="0">
                <a:latin typeface="Tahoma"/>
                <a:cs typeface="Tahoma"/>
              </a:rPr>
              <a:t>g</a:t>
            </a:r>
            <a:r>
              <a:rPr sz="2200" b="1" spc="-10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pla</a:t>
            </a:r>
            <a:r>
              <a:rPr sz="2200" b="1" spc="-45" dirty="0">
                <a:latin typeface="Tahoma"/>
                <a:cs typeface="Tahoma"/>
              </a:rPr>
              <a:t>t</a:t>
            </a:r>
            <a:r>
              <a:rPr sz="2200" b="1" spc="5" dirty="0">
                <a:latin typeface="Tahoma"/>
                <a:cs typeface="Tahoma"/>
              </a:rPr>
              <a:t>e.</a:t>
            </a:r>
            <a:endParaRPr sz="2200">
              <a:latin typeface="Tahoma"/>
              <a:cs typeface="Tahoma"/>
            </a:endParaRPr>
          </a:p>
          <a:p>
            <a:pPr marL="344170" indent="-30670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44170" algn="l"/>
                <a:tab pos="344805" algn="l"/>
              </a:tabLst>
            </a:pPr>
            <a:r>
              <a:rPr sz="2200" b="1" spc="-250" dirty="0">
                <a:latin typeface="Tahoma"/>
                <a:cs typeface="Tahoma"/>
              </a:rPr>
              <a:t>S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155" dirty="0">
                <a:latin typeface="Tahoma"/>
                <a:cs typeface="Tahoma"/>
              </a:rPr>
              <a:t>is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130" dirty="0">
                <a:latin typeface="Tahoma"/>
                <a:cs typeface="Tahoma"/>
              </a:rPr>
              <a:t>a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65" dirty="0">
                <a:latin typeface="Tahoma"/>
                <a:cs typeface="Tahoma"/>
              </a:rPr>
              <a:t>lig</a:t>
            </a:r>
            <a:r>
              <a:rPr sz="2200" b="1" spc="-100" dirty="0">
                <a:latin typeface="Tahoma"/>
                <a:cs typeface="Tahoma"/>
              </a:rPr>
              <a:t>h</a:t>
            </a:r>
            <a:r>
              <a:rPr sz="2200" b="1" spc="-260" dirty="0">
                <a:latin typeface="Tahoma"/>
                <a:cs typeface="Tahoma"/>
              </a:rPr>
              <a:t>t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125" dirty="0">
                <a:latin typeface="Tahoma"/>
                <a:cs typeface="Tahoma"/>
              </a:rPr>
              <a:t>sou</a:t>
            </a:r>
            <a:r>
              <a:rPr sz="2200" b="1" spc="-85" dirty="0">
                <a:latin typeface="Tahoma"/>
                <a:cs typeface="Tahoma"/>
              </a:rPr>
              <a:t>r</a:t>
            </a:r>
            <a:r>
              <a:rPr sz="2200" b="1" spc="85" dirty="0">
                <a:latin typeface="Tahoma"/>
                <a:cs typeface="Tahoma"/>
              </a:rPr>
              <a:t>ce.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1164462"/>
            <a:ext cx="197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00AFEF"/>
                </a:solidFill>
              </a:rPr>
              <a:t>A</a:t>
            </a:r>
            <a:r>
              <a:rPr sz="2800" spc="-80" dirty="0">
                <a:solidFill>
                  <a:srgbClr val="00AFEF"/>
                </a:solidFill>
              </a:rPr>
              <a:t>P</a:t>
            </a:r>
            <a:r>
              <a:rPr sz="2800" spc="-70" dirty="0">
                <a:solidFill>
                  <a:srgbClr val="00AFEF"/>
                </a:solidFill>
              </a:rPr>
              <a:t>P</a:t>
            </a:r>
            <a:r>
              <a:rPr sz="2800" spc="-80" dirty="0">
                <a:solidFill>
                  <a:srgbClr val="00AFEF"/>
                </a:solidFill>
              </a:rPr>
              <a:t>A</a:t>
            </a:r>
            <a:r>
              <a:rPr sz="2800" spc="-285" dirty="0">
                <a:solidFill>
                  <a:srgbClr val="00AFEF"/>
                </a:solidFill>
              </a:rPr>
              <a:t>RATUS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6348" y="347345"/>
            <a:ext cx="1816100" cy="431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345"/>
              </a:lnSpc>
            </a:pPr>
            <a:r>
              <a:rPr sz="2800" spc="-180" dirty="0">
                <a:solidFill>
                  <a:srgbClr val="00AFEF"/>
                </a:solidFill>
              </a:rPr>
              <a:t>WORKING: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2140" y="950722"/>
            <a:ext cx="7987030" cy="54013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13335" indent="-229235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254" dirty="0">
                <a:latin typeface="Verdana"/>
                <a:cs typeface="Verdana"/>
              </a:rPr>
              <a:t>L</a:t>
            </a:r>
            <a:r>
              <a:rPr sz="2200" spc="-105" dirty="0">
                <a:latin typeface="Verdana"/>
                <a:cs typeface="Verdana"/>
              </a:rPr>
              <a:t>i</a:t>
            </a:r>
            <a:r>
              <a:rPr sz="2200" spc="-25" dirty="0">
                <a:latin typeface="Verdana"/>
                <a:cs typeface="Verdana"/>
              </a:rPr>
              <a:t>ght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from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sour</a:t>
            </a:r>
            <a:r>
              <a:rPr sz="2200" spc="-65" dirty="0">
                <a:latin typeface="Verdana"/>
                <a:cs typeface="Verdana"/>
              </a:rPr>
              <a:t>c</a:t>
            </a:r>
            <a:r>
              <a:rPr sz="2200" spc="-90" dirty="0">
                <a:latin typeface="Verdana"/>
                <a:cs typeface="Verdana"/>
              </a:rPr>
              <a:t>es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rendered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paral</a:t>
            </a:r>
            <a:r>
              <a:rPr sz="2200" spc="-10" dirty="0">
                <a:latin typeface="Verdana"/>
                <a:cs typeface="Verdana"/>
              </a:rPr>
              <a:t>l</a:t>
            </a:r>
            <a:r>
              <a:rPr sz="2200" spc="-25" dirty="0">
                <a:latin typeface="Verdana"/>
                <a:cs typeface="Verdana"/>
              </a:rPr>
              <a:t>el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b</a:t>
            </a:r>
            <a:r>
              <a:rPr sz="2200" dirty="0">
                <a:latin typeface="Verdana"/>
                <a:cs typeface="Verdana"/>
              </a:rPr>
              <a:t>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l</a:t>
            </a:r>
            <a:r>
              <a:rPr sz="2200" spc="-80" dirty="0">
                <a:latin typeface="Verdana"/>
                <a:cs typeface="Verdana"/>
              </a:rPr>
              <a:t>ens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15" dirty="0">
                <a:latin typeface="Verdana"/>
                <a:cs typeface="Verdana"/>
              </a:rPr>
              <a:t>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and  </a:t>
            </a:r>
            <a:r>
              <a:rPr sz="2200" spc="-110" dirty="0">
                <a:latin typeface="Verdana"/>
                <a:cs typeface="Verdana"/>
              </a:rPr>
              <a:t>falls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t</a:t>
            </a:r>
            <a:r>
              <a:rPr sz="2200" spc="-105" dirty="0">
                <a:latin typeface="Verdana"/>
                <a:cs typeface="Verdana"/>
              </a:rPr>
              <a:t>h</a:t>
            </a:r>
            <a:r>
              <a:rPr sz="2200" spc="114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glass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pla</a:t>
            </a:r>
            <a:r>
              <a:rPr sz="2200" spc="10" dirty="0">
                <a:latin typeface="Verdana"/>
                <a:cs typeface="Verdana"/>
              </a:rPr>
              <a:t>t</a:t>
            </a:r>
            <a:r>
              <a:rPr sz="2200" spc="114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G1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</a:t>
            </a:r>
            <a:r>
              <a:rPr sz="2200" spc="20" dirty="0">
                <a:latin typeface="Verdana"/>
                <a:cs typeface="Verdana"/>
              </a:rPr>
              <a:t>t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a</a:t>
            </a:r>
            <a:r>
              <a:rPr sz="2200" spc="60" dirty="0">
                <a:latin typeface="Verdana"/>
                <a:cs typeface="Verdana"/>
              </a:rPr>
              <a:t>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a</a:t>
            </a:r>
            <a:r>
              <a:rPr sz="2200" spc="65" dirty="0">
                <a:latin typeface="Verdana"/>
                <a:cs typeface="Verdana"/>
              </a:rPr>
              <a:t>n</a:t>
            </a:r>
            <a:r>
              <a:rPr sz="2200" spc="15" dirty="0">
                <a:latin typeface="Verdana"/>
                <a:cs typeface="Verdana"/>
              </a:rPr>
              <a:t>gle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4</a:t>
            </a:r>
            <a:r>
              <a:rPr sz="2200" spc="-185" dirty="0">
                <a:latin typeface="Verdana"/>
                <a:cs typeface="Verdana"/>
              </a:rPr>
              <a:t>5</a:t>
            </a:r>
            <a:r>
              <a:rPr sz="2200" spc="-320" dirty="0">
                <a:latin typeface="Verdana"/>
                <a:cs typeface="Verdana"/>
              </a:rPr>
              <a:t>°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241300" marR="154305" indent="-229235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Verdana"/>
                <a:cs typeface="Verdana"/>
              </a:rPr>
              <a:t>At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back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surface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G1,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it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partly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reflected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along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65" dirty="0">
                <a:latin typeface="Verdana"/>
                <a:cs typeface="Verdana"/>
              </a:rPr>
              <a:t>AC </a:t>
            </a:r>
            <a:r>
              <a:rPr sz="2200" spc="-75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35" dirty="0">
                <a:latin typeface="Verdana"/>
                <a:cs typeface="Verdana"/>
              </a:rPr>
              <a:t>par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spc="-100" dirty="0">
                <a:latin typeface="Verdana"/>
                <a:cs typeface="Verdana"/>
              </a:rPr>
              <a:t>l</a:t>
            </a:r>
            <a:r>
              <a:rPr sz="2200" spc="-200" dirty="0">
                <a:latin typeface="Verdana"/>
                <a:cs typeface="Verdana"/>
              </a:rPr>
              <a:t>y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t</a:t>
            </a:r>
            <a:r>
              <a:rPr sz="2200" spc="-110" dirty="0">
                <a:latin typeface="Verdana"/>
                <a:cs typeface="Verdana"/>
              </a:rPr>
              <a:t>ransm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40" dirty="0">
                <a:latin typeface="Verdana"/>
                <a:cs typeface="Verdana"/>
              </a:rPr>
              <a:t>ted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alo</a:t>
            </a:r>
            <a:r>
              <a:rPr sz="2200" spc="20" dirty="0">
                <a:latin typeface="Verdana"/>
                <a:cs typeface="Verdana"/>
              </a:rPr>
              <a:t>n</a:t>
            </a:r>
            <a:r>
              <a:rPr sz="2200" spc="105" dirty="0">
                <a:latin typeface="Verdana"/>
                <a:cs typeface="Verdana"/>
              </a:rPr>
              <a:t>g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A</a:t>
            </a:r>
            <a:r>
              <a:rPr sz="2200" spc="-225" dirty="0">
                <a:latin typeface="Verdana"/>
                <a:cs typeface="Verdana"/>
              </a:rPr>
              <a:t>B.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reflected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beam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moves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towards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65" dirty="0">
                <a:latin typeface="Verdana"/>
                <a:cs typeface="Verdana"/>
              </a:rPr>
              <a:t>mirror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M1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falls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65" dirty="0">
                <a:latin typeface="Verdana"/>
                <a:cs typeface="Verdana"/>
              </a:rPr>
              <a:t>nor</a:t>
            </a:r>
            <a:r>
              <a:rPr sz="2200" spc="-110" dirty="0">
                <a:latin typeface="Verdana"/>
                <a:cs typeface="Verdana"/>
              </a:rPr>
              <a:t>m</a:t>
            </a:r>
            <a:r>
              <a:rPr sz="2200" spc="-65" dirty="0">
                <a:latin typeface="Verdana"/>
                <a:cs typeface="Verdana"/>
              </a:rPr>
              <a:t>al</a:t>
            </a:r>
            <a:r>
              <a:rPr sz="2200" spc="-35" dirty="0">
                <a:latin typeface="Verdana"/>
                <a:cs typeface="Verdana"/>
              </a:rPr>
              <a:t>l</a:t>
            </a:r>
            <a:r>
              <a:rPr sz="2200" spc="-125" dirty="0">
                <a:latin typeface="Verdana"/>
                <a:cs typeface="Verdana"/>
              </a:rPr>
              <a:t>y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241300" marR="342900" indent="-229235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318770" algn="l"/>
                <a:tab pos="319405" algn="l"/>
              </a:tabLst>
            </a:pPr>
            <a:r>
              <a:rPr dirty="0"/>
              <a:t>	</a:t>
            </a:r>
            <a:r>
              <a:rPr sz="2200" spc="-295" dirty="0">
                <a:latin typeface="Verdana"/>
                <a:cs typeface="Verdana"/>
              </a:rPr>
              <a:t>I</a:t>
            </a:r>
            <a:r>
              <a:rPr sz="2200" spc="-270" dirty="0">
                <a:latin typeface="Verdana"/>
                <a:cs typeface="Verdana"/>
              </a:rPr>
              <a:t>t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reflecte</a:t>
            </a:r>
            <a:r>
              <a:rPr sz="2200" spc="130" dirty="0">
                <a:latin typeface="Verdana"/>
                <a:cs typeface="Verdana"/>
              </a:rPr>
              <a:t>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85" dirty="0">
                <a:latin typeface="Verdana"/>
                <a:cs typeface="Verdana"/>
              </a:rPr>
              <a:t>bac</a:t>
            </a:r>
            <a:r>
              <a:rPr sz="2200" spc="95" dirty="0">
                <a:latin typeface="Verdana"/>
                <a:cs typeface="Verdana"/>
              </a:rPr>
              <a:t>k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alo</a:t>
            </a:r>
            <a:r>
              <a:rPr sz="2200" spc="20" dirty="0">
                <a:latin typeface="Verdana"/>
                <a:cs typeface="Verdana"/>
              </a:rPr>
              <a:t>n</a:t>
            </a:r>
            <a:r>
              <a:rPr sz="2200" spc="105" dirty="0">
                <a:latin typeface="Verdana"/>
                <a:cs typeface="Verdana"/>
              </a:rPr>
              <a:t>g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sam</a:t>
            </a:r>
            <a:r>
              <a:rPr sz="2200" spc="-20" dirty="0">
                <a:latin typeface="Verdana"/>
                <a:cs typeface="Verdana"/>
              </a:rPr>
              <a:t>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125" dirty="0">
                <a:latin typeface="Verdana"/>
                <a:cs typeface="Verdana"/>
              </a:rPr>
              <a:t>p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-55" dirty="0">
                <a:latin typeface="Verdana"/>
                <a:cs typeface="Verdana"/>
              </a:rPr>
              <a:t>h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</a:t>
            </a:r>
            <a:r>
              <a:rPr sz="2200" spc="85" dirty="0">
                <a:latin typeface="Verdana"/>
                <a:cs typeface="Verdana"/>
              </a:rPr>
              <a:t>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emerges  out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along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AT.</a:t>
            </a:r>
            <a:endParaRPr sz="2200">
              <a:latin typeface="Verdana"/>
              <a:cs typeface="Verdana"/>
            </a:endParaRPr>
          </a:p>
          <a:p>
            <a:pPr marL="241300" marR="5080" indent="-229235">
              <a:lnSpc>
                <a:spcPts val="2110"/>
              </a:lnSpc>
              <a:spcBef>
                <a:spcPts val="980"/>
              </a:spcBef>
              <a:buFont typeface="Arial MT"/>
              <a:buChar char="•"/>
              <a:tabLst>
                <a:tab pos="318770" algn="l"/>
                <a:tab pos="319405" algn="l"/>
              </a:tabLst>
            </a:pPr>
            <a:r>
              <a:rPr dirty="0"/>
              <a:t>	</a:t>
            </a: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transmitted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ray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AB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falls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normally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65" dirty="0">
                <a:latin typeface="Verdana"/>
                <a:cs typeface="Verdana"/>
              </a:rPr>
              <a:t>mirror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M2.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80" dirty="0">
                <a:latin typeface="Verdana"/>
                <a:cs typeface="Verdana"/>
              </a:rPr>
              <a:t>It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reflecte</a:t>
            </a:r>
            <a:r>
              <a:rPr sz="2200" spc="130" dirty="0">
                <a:latin typeface="Verdana"/>
                <a:cs typeface="Verdana"/>
              </a:rPr>
              <a:t>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alo</a:t>
            </a:r>
            <a:r>
              <a:rPr sz="2200" spc="20" dirty="0">
                <a:latin typeface="Verdana"/>
                <a:cs typeface="Verdana"/>
              </a:rPr>
              <a:t>n</a:t>
            </a:r>
            <a:r>
              <a:rPr sz="2200" spc="105" dirty="0">
                <a:latin typeface="Verdana"/>
                <a:cs typeface="Verdana"/>
              </a:rPr>
              <a:t>g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sam</a:t>
            </a:r>
            <a:r>
              <a:rPr sz="2200" spc="-20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pa</a:t>
            </a:r>
            <a:r>
              <a:rPr sz="2200" spc="50" dirty="0">
                <a:latin typeface="Verdana"/>
                <a:cs typeface="Verdana"/>
              </a:rPr>
              <a:t>t</a:t>
            </a:r>
            <a:r>
              <a:rPr sz="2200" spc="-125" dirty="0">
                <a:latin typeface="Verdana"/>
                <a:cs typeface="Verdana"/>
              </a:rPr>
              <a:t>h.</a:t>
            </a:r>
            <a:endParaRPr sz="2200">
              <a:latin typeface="Verdana"/>
              <a:cs typeface="Verdana"/>
            </a:endParaRPr>
          </a:p>
          <a:p>
            <a:pPr marL="241300" marR="26034" indent="-229235">
              <a:lnSpc>
                <a:spcPct val="800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60" dirty="0">
                <a:latin typeface="Verdana"/>
                <a:cs typeface="Verdana"/>
              </a:rPr>
              <a:t>After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reflection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back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surface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G1,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it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moves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along </a:t>
            </a:r>
            <a:r>
              <a:rPr sz="2200" spc="-755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A</a:t>
            </a:r>
            <a:r>
              <a:rPr sz="2200" spc="-310" dirty="0">
                <a:latin typeface="Verdana"/>
                <a:cs typeface="Verdana"/>
              </a:rPr>
              <a:t>T.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65" dirty="0">
                <a:latin typeface="Verdana"/>
                <a:cs typeface="Verdana"/>
              </a:rPr>
              <a:t>w</a:t>
            </a:r>
            <a:r>
              <a:rPr sz="2200" spc="50" dirty="0">
                <a:latin typeface="Verdana"/>
                <a:cs typeface="Verdana"/>
              </a:rPr>
              <a:t>o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emergen</a:t>
            </a:r>
            <a:r>
              <a:rPr sz="2200" spc="-125" dirty="0">
                <a:latin typeface="Verdana"/>
                <a:cs typeface="Verdana"/>
              </a:rPr>
              <a:t>t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bea</a:t>
            </a:r>
            <a:r>
              <a:rPr sz="2200" spc="114" dirty="0">
                <a:latin typeface="Verdana"/>
                <a:cs typeface="Verdana"/>
              </a:rPr>
              <a:t>m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ha</a:t>
            </a:r>
            <a:r>
              <a:rPr sz="2200" spc="30" dirty="0">
                <a:latin typeface="Verdana"/>
                <a:cs typeface="Verdana"/>
              </a:rPr>
              <a:t>v</a:t>
            </a:r>
            <a:r>
              <a:rPr sz="2200" spc="114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70" dirty="0">
                <a:latin typeface="Verdana"/>
                <a:cs typeface="Verdana"/>
              </a:rPr>
              <a:t>bee</a:t>
            </a:r>
            <a:r>
              <a:rPr sz="2200" spc="75" dirty="0">
                <a:latin typeface="Verdana"/>
                <a:cs typeface="Verdana"/>
              </a:rPr>
              <a:t>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der</a:t>
            </a:r>
            <a:r>
              <a:rPr sz="2200" spc="-20" dirty="0">
                <a:latin typeface="Verdana"/>
                <a:cs typeface="Verdana"/>
              </a:rPr>
              <a:t>i</a:t>
            </a:r>
            <a:r>
              <a:rPr sz="2200" spc="-70" dirty="0">
                <a:latin typeface="Verdana"/>
                <a:cs typeface="Verdana"/>
              </a:rPr>
              <a:t>v</a:t>
            </a:r>
            <a:r>
              <a:rPr sz="2200" spc="125" dirty="0">
                <a:latin typeface="Verdana"/>
                <a:cs typeface="Verdana"/>
              </a:rPr>
              <a:t>ed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from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25" dirty="0">
                <a:latin typeface="Verdana"/>
                <a:cs typeface="Verdana"/>
              </a:rPr>
              <a:t>a  </a:t>
            </a:r>
            <a:r>
              <a:rPr sz="2200" spc="-75" dirty="0">
                <a:latin typeface="Verdana"/>
                <a:cs typeface="Verdana"/>
              </a:rPr>
              <a:t>single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incident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beam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85" dirty="0">
                <a:latin typeface="Verdana"/>
                <a:cs typeface="Verdana"/>
              </a:rPr>
              <a:t>and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are,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therefore,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coherent.</a:t>
            </a:r>
            <a:endParaRPr sz="2200">
              <a:latin typeface="Verdana"/>
              <a:cs typeface="Verdana"/>
            </a:endParaRPr>
          </a:p>
          <a:p>
            <a:pPr marL="241300" marR="681990" indent="-229235">
              <a:lnSpc>
                <a:spcPts val="211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65" dirty="0">
                <a:latin typeface="Verdana"/>
                <a:cs typeface="Verdana"/>
              </a:rPr>
              <a:t>w</a:t>
            </a:r>
            <a:r>
              <a:rPr sz="2200" spc="50" dirty="0">
                <a:latin typeface="Verdana"/>
                <a:cs typeface="Verdana"/>
              </a:rPr>
              <a:t>o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125" dirty="0">
                <a:latin typeface="Verdana"/>
                <a:cs typeface="Verdana"/>
              </a:rPr>
              <a:t>b</a:t>
            </a:r>
            <a:r>
              <a:rPr sz="2200" spc="-20" dirty="0">
                <a:latin typeface="Verdana"/>
                <a:cs typeface="Verdana"/>
              </a:rPr>
              <a:t>eams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prod</a:t>
            </a:r>
            <a:r>
              <a:rPr sz="2200" spc="-5" dirty="0">
                <a:latin typeface="Verdana"/>
                <a:cs typeface="Verdana"/>
              </a:rPr>
              <a:t>u</a:t>
            </a:r>
            <a:r>
              <a:rPr sz="2200" spc="195" dirty="0">
                <a:latin typeface="Verdana"/>
                <a:cs typeface="Verdana"/>
              </a:rPr>
              <a:t>ce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110" dirty="0">
                <a:latin typeface="Verdana"/>
                <a:cs typeface="Verdana"/>
              </a:rPr>
              <a:t>n</a:t>
            </a:r>
            <a:r>
              <a:rPr sz="2200" spc="-60" dirty="0">
                <a:latin typeface="Verdana"/>
                <a:cs typeface="Verdana"/>
              </a:rPr>
              <a:t>t</a:t>
            </a:r>
            <a:r>
              <a:rPr sz="2200" spc="5" dirty="0">
                <a:latin typeface="Verdana"/>
                <a:cs typeface="Verdana"/>
              </a:rPr>
              <a:t>erference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under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15" dirty="0">
                <a:latin typeface="Verdana"/>
                <a:cs typeface="Verdana"/>
              </a:rPr>
              <a:t>su</a:t>
            </a:r>
            <a:r>
              <a:rPr sz="2200" spc="-90" dirty="0">
                <a:latin typeface="Verdana"/>
                <a:cs typeface="Verdana"/>
              </a:rPr>
              <a:t>i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50" dirty="0">
                <a:latin typeface="Verdana"/>
                <a:cs typeface="Verdana"/>
              </a:rPr>
              <a:t>ab</a:t>
            </a:r>
            <a:r>
              <a:rPr sz="2200" spc="25" dirty="0">
                <a:latin typeface="Verdana"/>
                <a:cs typeface="Verdana"/>
              </a:rPr>
              <a:t>l</a:t>
            </a:r>
            <a:r>
              <a:rPr sz="2200" spc="80" dirty="0">
                <a:latin typeface="Verdana"/>
                <a:cs typeface="Verdana"/>
              </a:rPr>
              <a:t>e  </a:t>
            </a:r>
            <a:r>
              <a:rPr sz="2200" spc="-40" dirty="0">
                <a:latin typeface="Verdana"/>
                <a:cs typeface="Verdana"/>
              </a:rPr>
              <a:t>conditions.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1196" y="411937"/>
            <a:ext cx="5454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D8EC5"/>
                </a:solidFill>
                <a:latin typeface="Times New Roman"/>
                <a:cs typeface="Times New Roman"/>
              </a:rPr>
              <a:t>INTERFERENCE</a:t>
            </a:r>
            <a:r>
              <a:rPr sz="3200" spc="-10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D8EC5"/>
                </a:solidFill>
                <a:latin typeface="Times New Roman"/>
                <a:cs typeface="Times New Roman"/>
              </a:rPr>
              <a:t>OF</a:t>
            </a:r>
            <a:r>
              <a:rPr sz="3200" spc="-145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0D8EC5"/>
                </a:solidFill>
                <a:latin typeface="Times New Roman"/>
                <a:cs typeface="Times New Roman"/>
              </a:rPr>
              <a:t>LIGHT: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78" y="1189100"/>
            <a:ext cx="872172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6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Interference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phenomenon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superimposition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light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source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over the </a:t>
            </a:r>
            <a:r>
              <a:rPr sz="2800" spc="-30" dirty="0">
                <a:latin typeface="Times New Roman"/>
                <a:cs typeface="Times New Roman"/>
              </a:rPr>
              <a:t>other.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9177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Due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superimposition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two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light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sources,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resultant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energy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redistributed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position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maximum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intensity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minimum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intensity.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Constructive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Interference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sz="2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crest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one wave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falls on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crest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other,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constructive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interference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0" y="282066"/>
            <a:ext cx="3450590" cy="4940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835"/>
              </a:lnSpc>
            </a:pPr>
            <a:r>
              <a:rPr sz="3200" spc="-190" dirty="0">
                <a:solidFill>
                  <a:srgbClr val="00AFEF"/>
                </a:solidFill>
              </a:rPr>
              <a:t>FUNCTION</a:t>
            </a:r>
            <a:r>
              <a:rPr sz="3200" spc="-45" dirty="0">
                <a:solidFill>
                  <a:srgbClr val="00AFEF"/>
                </a:solidFill>
              </a:rPr>
              <a:t> </a:t>
            </a:r>
            <a:r>
              <a:rPr sz="3200" spc="-50" dirty="0">
                <a:solidFill>
                  <a:srgbClr val="00AFEF"/>
                </a:solidFill>
              </a:rPr>
              <a:t>OF </a:t>
            </a:r>
            <a:r>
              <a:rPr sz="3200" spc="-70" dirty="0">
                <a:solidFill>
                  <a:srgbClr val="00AFEF"/>
                </a:solidFill>
              </a:rPr>
              <a:t>G1: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73100" y="2188591"/>
            <a:ext cx="7648575" cy="21240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74295" indent="-229235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reflecte</a:t>
            </a:r>
            <a:r>
              <a:rPr sz="2200" spc="130" dirty="0">
                <a:latin typeface="Verdana"/>
                <a:cs typeface="Verdana"/>
              </a:rPr>
              <a:t>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ray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A</a:t>
            </a:r>
            <a:r>
              <a:rPr sz="2200" spc="245" dirty="0">
                <a:latin typeface="Verdana"/>
                <a:cs typeface="Verdana"/>
              </a:rPr>
              <a:t>C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passe</a:t>
            </a:r>
            <a:r>
              <a:rPr sz="2200" spc="-75" dirty="0">
                <a:latin typeface="Verdana"/>
                <a:cs typeface="Verdana"/>
              </a:rPr>
              <a:t>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t</a:t>
            </a:r>
            <a:r>
              <a:rPr sz="2200" spc="-105" dirty="0">
                <a:latin typeface="Verdana"/>
                <a:cs typeface="Verdana"/>
              </a:rPr>
              <a:t>h</a:t>
            </a:r>
            <a:r>
              <a:rPr sz="2200" spc="-40" dirty="0">
                <a:latin typeface="Verdana"/>
                <a:cs typeface="Verdana"/>
              </a:rPr>
              <a:t>rough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G1</a:t>
            </a:r>
            <a:r>
              <a:rPr sz="2200" spc="-35" dirty="0">
                <a:latin typeface="Verdana"/>
                <a:cs typeface="Verdana"/>
              </a:rPr>
              <a:t>,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200" dirty="0">
                <a:latin typeface="Verdana"/>
                <a:cs typeface="Verdana"/>
              </a:rPr>
              <a:t>hr</a:t>
            </a:r>
            <a:r>
              <a:rPr sz="2200" spc="-90" dirty="0">
                <a:latin typeface="Verdana"/>
                <a:cs typeface="Verdana"/>
              </a:rPr>
              <a:t>i</a:t>
            </a:r>
            <a:r>
              <a:rPr sz="2200" spc="195" dirty="0">
                <a:latin typeface="Verdana"/>
                <a:cs typeface="Verdana"/>
              </a:rPr>
              <a:t>ce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Bu</a:t>
            </a:r>
            <a:r>
              <a:rPr sz="2200" spc="-100" dirty="0">
                <a:latin typeface="Verdana"/>
                <a:cs typeface="Verdana"/>
              </a:rPr>
              <a:t>t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25" dirty="0">
                <a:latin typeface="Verdana"/>
                <a:cs typeface="Verdana"/>
              </a:rPr>
              <a:t>he  </a:t>
            </a:r>
            <a:r>
              <a:rPr sz="2200" spc="-75" dirty="0">
                <a:latin typeface="Verdana"/>
                <a:cs typeface="Verdana"/>
              </a:rPr>
              <a:t>transmitted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ray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AB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passes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through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G1,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only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once.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ts val="251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dirty="0">
                <a:latin typeface="Verdana"/>
                <a:cs typeface="Verdana"/>
              </a:rPr>
              <a:t>hat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wh</a:t>
            </a:r>
            <a:r>
              <a:rPr sz="2200" spc="-45" dirty="0">
                <a:latin typeface="Verdana"/>
                <a:cs typeface="Verdana"/>
              </a:rPr>
              <a:t>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secon</a:t>
            </a:r>
            <a:r>
              <a:rPr sz="2200" spc="50" dirty="0">
                <a:latin typeface="Verdana"/>
                <a:cs typeface="Verdana"/>
              </a:rPr>
              <a:t>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p</a:t>
            </a:r>
            <a:r>
              <a:rPr sz="2200" spc="-15" dirty="0">
                <a:latin typeface="Verdana"/>
                <a:cs typeface="Verdana"/>
              </a:rPr>
              <a:t>l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114" dirty="0">
                <a:latin typeface="Verdana"/>
                <a:cs typeface="Verdana"/>
              </a:rPr>
              <a:t>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G2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sam</a:t>
            </a:r>
            <a:r>
              <a:rPr sz="2200" spc="-20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155" dirty="0">
                <a:latin typeface="Verdana"/>
                <a:cs typeface="Verdana"/>
              </a:rPr>
              <a:t>h</a:t>
            </a:r>
            <a:r>
              <a:rPr sz="2200" spc="-50" dirty="0">
                <a:latin typeface="Verdana"/>
                <a:cs typeface="Verdana"/>
              </a:rPr>
              <a:t>i</a:t>
            </a:r>
            <a:r>
              <a:rPr sz="2200" spc="-75" dirty="0">
                <a:latin typeface="Verdana"/>
                <a:cs typeface="Verdana"/>
              </a:rPr>
              <a:t>ckness</a:t>
            </a:r>
            <a:endParaRPr sz="2200">
              <a:latin typeface="Verdana"/>
              <a:cs typeface="Verdana"/>
            </a:endParaRPr>
          </a:p>
          <a:p>
            <a:pPr marL="241300">
              <a:lnSpc>
                <a:spcPts val="2510"/>
              </a:lnSpc>
            </a:pPr>
            <a:r>
              <a:rPr sz="2200" spc="80" dirty="0">
                <a:latin typeface="Verdana"/>
                <a:cs typeface="Verdana"/>
              </a:rPr>
              <a:t>an</a:t>
            </a:r>
            <a:r>
              <a:rPr sz="2200" spc="85" dirty="0">
                <a:latin typeface="Verdana"/>
                <a:cs typeface="Verdana"/>
              </a:rPr>
              <a:t>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30" dirty="0">
                <a:latin typeface="Verdana"/>
                <a:cs typeface="Verdana"/>
              </a:rPr>
              <a:t>ncli</a:t>
            </a:r>
            <a:r>
              <a:rPr sz="2200" spc="-40" dirty="0">
                <a:latin typeface="Verdana"/>
                <a:cs typeface="Verdana"/>
              </a:rPr>
              <a:t>n</a:t>
            </a:r>
            <a:r>
              <a:rPr sz="2200" spc="-10" dirty="0">
                <a:latin typeface="Verdana"/>
                <a:cs typeface="Verdana"/>
              </a:rPr>
              <a:t>ati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55" dirty="0">
                <a:latin typeface="Verdana"/>
                <a:cs typeface="Verdana"/>
              </a:rPr>
              <a:t>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a</a:t>
            </a:r>
            <a:r>
              <a:rPr sz="2200" spc="-55" dirty="0">
                <a:latin typeface="Verdana"/>
                <a:cs typeface="Verdana"/>
              </a:rPr>
              <a:t>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G1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110" dirty="0">
                <a:latin typeface="Verdana"/>
                <a:cs typeface="Verdana"/>
              </a:rPr>
              <a:t>n</a:t>
            </a:r>
            <a:r>
              <a:rPr sz="2200" spc="-60" dirty="0">
                <a:latin typeface="Verdana"/>
                <a:cs typeface="Verdana"/>
              </a:rPr>
              <a:t>t</a:t>
            </a:r>
            <a:r>
              <a:rPr sz="2200" spc="-15" dirty="0">
                <a:latin typeface="Verdana"/>
                <a:cs typeface="Verdana"/>
              </a:rPr>
              <a:t>ro</a:t>
            </a:r>
            <a:r>
              <a:rPr sz="2200" spc="-25" dirty="0">
                <a:latin typeface="Verdana"/>
                <a:cs typeface="Verdana"/>
              </a:rPr>
              <a:t>d</a:t>
            </a:r>
            <a:r>
              <a:rPr sz="2200" spc="120" dirty="0">
                <a:latin typeface="Verdana"/>
                <a:cs typeface="Verdana"/>
              </a:rPr>
              <a:t>u</a:t>
            </a:r>
            <a:r>
              <a:rPr sz="2200" spc="80" dirty="0">
                <a:latin typeface="Verdana"/>
                <a:cs typeface="Verdana"/>
              </a:rPr>
              <a:t>c</a:t>
            </a:r>
            <a:r>
              <a:rPr sz="2200" spc="120" dirty="0">
                <a:latin typeface="Verdana"/>
                <a:cs typeface="Verdana"/>
              </a:rPr>
              <a:t>e</a:t>
            </a:r>
            <a:r>
              <a:rPr sz="2200" spc="114" dirty="0">
                <a:latin typeface="Verdana"/>
                <a:cs typeface="Verdana"/>
              </a:rPr>
              <a:t>d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241300" marR="5080" indent="-229235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440" dirty="0">
                <a:latin typeface="Verdana"/>
                <a:cs typeface="Verdana"/>
              </a:rPr>
              <a:t>T</a:t>
            </a:r>
            <a:r>
              <a:rPr sz="2200" spc="-135" dirty="0">
                <a:latin typeface="Verdana"/>
                <a:cs typeface="Verdana"/>
              </a:rPr>
              <a:t>hus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f</a:t>
            </a:r>
            <a:r>
              <a:rPr sz="2200" spc="10" dirty="0">
                <a:latin typeface="Verdana"/>
                <a:cs typeface="Verdana"/>
              </a:rPr>
              <a:t>unct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pla</a:t>
            </a:r>
            <a:r>
              <a:rPr sz="2200" spc="10" dirty="0">
                <a:latin typeface="Verdana"/>
                <a:cs typeface="Verdana"/>
              </a:rPr>
              <a:t>t</a:t>
            </a:r>
            <a:r>
              <a:rPr sz="2200" spc="114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G1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on</a:t>
            </a:r>
            <a:r>
              <a:rPr sz="2200" spc="-20" dirty="0">
                <a:latin typeface="Verdana"/>
                <a:cs typeface="Verdana"/>
              </a:rPr>
              <a:t>l</a:t>
            </a:r>
            <a:r>
              <a:rPr sz="2200" spc="-125" dirty="0">
                <a:latin typeface="Verdana"/>
                <a:cs typeface="Verdana"/>
              </a:rPr>
              <a:t>y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t</a:t>
            </a:r>
            <a:r>
              <a:rPr sz="2200" spc="100" dirty="0">
                <a:latin typeface="Verdana"/>
                <a:cs typeface="Verdana"/>
              </a:rPr>
              <a:t>o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equal</a:t>
            </a:r>
            <a:r>
              <a:rPr sz="2200" spc="20" dirty="0">
                <a:latin typeface="Verdana"/>
                <a:cs typeface="Verdana"/>
              </a:rPr>
              <a:t>i</a:t>
            </a:r>
            <a:r>
              <a:rPr sz="2200" spc="-55" dirty="0">
                <a:latin typeface="Verdana"/>
                <a:cs typeface="Verdana"/>
              </a:rPr>
              <a:t>ze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25" dirty="0">
                <a:latin typeface="Verdana"/>
                <a:cs typeface="Verdana"/>
              </a:rPr>
              <a:t>he  </a:t>
            </a:r>
            <a:r>
              <a:rPr sz="2200" spc="40" dirty="0">
                <a:latin typeface="Verdana"/>
                <a:cs typeface="Verdana"/>
              </a:rPr>
              <a:t>op</a:t>
            </a:r>
            <a:r>
              <a:rPr sz="2200" spc="35" dirty="0">
                <a:latin typeface="Verdana"/>
                <a:cs typeface="Verdana"/>
              </a:rPr>
              <a:t>t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95" dirty="0">
                <a:latin typeface="Verdana"/>
                <a:cs typeface="Verdana"/>
              </a:rPr>
              <a:t>cal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pa</a:t>
            </a:r>
            <a:r>
              <a:rPr sz="2200" spc="50" dirty="0">
                <a:latin typeface="Verdana"/>
                <a:cs typeface="Verdana"/>
              </a:rPr>
              <a:t>t</a:t>
            </a:r>
            <a:r>
              <a:rPr sz="2200" spc="-175" dirty="0">
                <a:latin typeface="Verdana"/>
                <a:cs typeface="Verdana"/>
              </a:rPr>
              <a:t>hs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t</a:t>
            </a:r>
            <a:r>
              <a:rPr sz="2200" spc="-60" dirty="0">
                <a:latin typeface="Verdana"/>
                <a:cs typeface="Verdana"/>
              </a:rPr>
              <a:t>ra</a:t>
            </a:r>
            <a:r>
              <a:rPr sz="2200" spc="-55" dirty="0">
                <a:latin typeface="Verdana"/>
                <a:cs typeface="Verdana"/>
              </a:rPr>
              <a:t>v</a:t>
            </a:r>
            <a:r>
              <a:rPr sz="2200" spc="-45" dirty="0">
                <a:latin typeface="Verdana"/>
                <a:cs typeface="Verdana"/>
              </a:rPr>
              <a:t>ersed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b</a:t>
            </a:r>
            <a:r>
              <a:rPr sz="2200" dirty="0">
                <a:latin typeface="Verdana"/>
                <a:cs typeface="Verdana"/>
              </a:rPr>
              <a:t>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35" dirty="0">
                <a:latin typeface="Verdana"/>
                <a:cs typeface="Verdana"/>
              </a:rPr>
              <a:t>bot</a:t>
            </a:r>
            <a:r>
              <a:rPr sz="2200" spc="-55" dirty="0">
                <a:latin typeface="Verdana"/>
                <a:cs typeface="Verdana"/>
              </a:rPr>
              <a:t>h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beams.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3455" y="206502"/>
            <a:ext cx="2976880" cy="3860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985"/>
              </a:lnSpc>
            </a:pPr>
            <a:r>
              <a:rPr sz="2500" spc="-155" dirty="0">
                <a:solidFill>
                  <a:srgbClr val="00AFEF"/>
                </a:solidFill>
              </a:rPr>
              <a:t>CIRCU</a:t>
            </a:r>
            <a:r>
              <a:rPr sz="2500" spc="-130" dirty="0">
                <a:solidFill>
                  <a:srgbClr val="00AFEF"/>
                </a:solidFill>
              </a:rPr>
              <a:t>L</a:t>
            </a:r>
            <a:r>
              <a:rPr sz="2500" spc="-120" dirty="0">
                <a:solidFill>
                  <a:srgbClr val="00AFEF"/>
                </a:solidFill>
              </a:rPr>
              <a:t>AR</a:t>
            </a:r>
            <a:r>
              <a:rPr sz="2500" spc="-10" dirty="0">
                <a:solidFill>
                  <a:srgbClr val="00AFEF"/>
                </a:solidFill>
              </a:rPr>
              <a:t> </a:t>
            </a:r>
            <a:r>
              <a:rPr sz="2500" spc="-280" dirty="0">
                <a:solidFill>
                  <a:srgbClr val="00AFEF"/>
                </a:solidFill>
              </a:rPr>
              <a:t>F</a:t>
            </a:r>
            <a:r>
              <a:rPr sz="2500" spc="-345" dirty="0">
                <a:solidFill>
                  <a:srgbClr val="00AFEF"/>
                </a:solidFill>
              </a:rPr>
              <a:t>R</a:t>
            </a:r>
            <a:r>
              <a:rPr sz="2500" spc="-185" dirty="0">
                <a:solidFill>
                  <a:srgbClr val="00AFEF"/>
                </a:solidFill>
              </a:rPr>
              <a:t>INGES: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0220" y="2269362"/>
            <a:ext cx="8293734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6700" marR="22479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66700" algn="l"/>
              </a:tabLst>
            </a:pPr>
            <a:r>
              <a:rPr sz="2800" spc="75" dirty="0">
                <a:latin typeface="Verdana"/>
                <a:cs typeface="Verdana"/>
              </a:rPr>
              <a:t>C</a:t>
            </a:r>
            <a:r>
              <a:rPr sz="2800" spc="35" dirty="0">
                <a:latin typeface="Verdana"/>
                <a:cs typeface="Verdana"/>
              </a:rPr>
              <a:t>i</a:t>
            </a:r>
            <a:r>
              <a:rPr sz="2800" spc="-85" dirty="0">
                <a:latin typeface="Verdana"/>
                <a:cs typeface="Verdana"/>
              </a:rPr>
              <a:t>rcu</a:t>
            </a:r>
            <a:r>
              <a:rPr sz="2800" spc="-40" dirty="0">
                <a:latin typeface="Verdana"/>
                <a:cs typeface="Verdana"/>
              </a:rPr>
              <a:t>l</a:t>
            </a:r>
            <a:r>
              <a:rPr sz="2800" spc="-80" dirty="0">
                <a:latin typeface="Verdana"/>
                <a:cs typeface="Verdana"/>
              </a:rPr>
              <a:t>a</a:t>
            </a:r>
            <a:r>
              <a:rPr sz="2800" spc="-55" dirty="0">
                <a:latin typeface="Verdana"/>
                <a:cs typeface="Verdana"/>
              </a:rPr>
              <a:t>r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250" dirty="0">
                <a:latin typeface="Verdana"/>
                <a:cs typeface="Verdana"/>
              </a:rPr>
              <a:t>fr</a:t>
            </a:r>
            <a:r>
              <a:rPr sz="2800" spc="-165" dirty="0">
                <a:latin typeface="Verdana"/>
                <a:cs typeface="Verdana"/>
              </a:rPr>
              <a:t>i</a:t>
            </a:r>
            <a:r>
              <a:rPr sz="2800" spc="-40" dirty="0">
                <a:latin typeface="Verdana"/>
                <a:cs typeface="Verdana"/>
              </a:rPr>
              <a:t>nges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ar</a:t>
            </a:r>
            <a:r>
              <a:rPr sz="2800" spc="5" dirty="0">
                <a:latin typeface="Verdana"/>
                <a:cs typeface="Verdana"/>
              </a:rPr>
              <a:t>e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20" dirty="0">
                <a:latin typeface="Verdana"/>
                <a:cs typeface="Verdana"/>
              </a:rPr>
              <a:t>pro</a:t>
            </a:r>
            <a:r>
              <a:rPr sz="2800" spc="35" dirty="0">
                <a:latin typeface="Verdana"/>
                <a:cs typeface="Verdana"/>
              </a:rPr>
              <a:t>d</a:t>
            </a:r>
            <a:r>
              <a:rPr sz="2800" spc="145" dirty="0">
                <a:latin typeface="Verdana"/>
                <a:cs typeface="Verdana"/>
              </a:rPr>
              <a:t>uced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w</a:t>
            </a:r>
            <a:r>
              <a:rPr sz="2800" spc="-30" dirty="0">
                <a:latin typeface="Verdana"/>
                <a:cs typeface="Verdana"/>
              </a:rPr>
              <a:t>i</a:t>
            </a:r>
            <a:r>
              <a:rPr sz="2800" spc="-95" dirty="0">
                <a:latin typeface="Verdana"/>
                <a:cs typeface="Verdana"/>
              </a:rPr>
              <a:t>th  </a:t>
            </a:r>
            <a:r>
              <a:rPr sz="2800" spc="15" dirty="0">
                <a:latin typeface="Verdana"/>
                <a:cs typeface="Verdana"/>
              </a:rPr>
              <a:t>mo</a:t>
            </a:r>
            <a:r>
              <a:rPr sz="2800" dirty="0">
                <a:latin typeface="Verdana"/>
                <a:cs typeface="Verdana"/>
              </a:rPr>
              <a:t>nochro</a:t>
            </a:r>
            <a:r>
              <a:rPr sz="2800" spc="15" dirty="0">
                <a:latin typeface="Verdana"/>
                <a:cs typeface="Verdana"/>
              </a:rPr>
              <a:t>m</a:t>
            </a:r>
            <a:r>
              <a:rPr sz="2800" spc="-60" dirty="0">
                <a:latin typeface="Verdana"/>
                <a:cs typeface="Verdana"/>
              </a:rPr>
              <a:t>at</a:t>
            </a:r>
            <a:r>
              <a:rPr sz="2800" spc="-20" dirty="0">
                <a:latin typeface="Verdana"/>
                <a:cs typeface="Verdana"/>
              </a:rPr>
              <a:t>i</a:t>
            </a:r>
            <a:r>
              <a:rPr sz="2800" spc="350" dirty="0">
                <a:latin typeface="Verdana"/>
                <a:cs typeface="Verdana"/>
              </a:rPr>
              <a:t>c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15" dirty="0">
                <a:latin typeface="Verdana"/>
                <a:cs typeface="Verdana"/>
              </a:rPr>
              <a:t>l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ght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35" dirty="0">
                <a:latin typeface="Verdana"/>
                <a:cs typeface="Verdana"/>
              </a:rPr>
              <a:t>w</a:t>
            </a:r>
            <a:r>
              <a:rPr sz="2800" spc="5" dirty="0">
                <a:latin typeface="Verdana"/>
                <a:cs typeface="Verdana"/>
              </a:rPr>
              <a:t>hen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245" dirty="0">
                <a:latin typeface="Verdana"/>
                <a:cs typeface="Verdana"/>
              </a:rPr>
              <a:t>m</a:t>
            </a:r>
            <a:r>
              <a:rPr sz="2800" spc="-55" dirty="0">
                <a:latin typeface="Verdana"/>
                <a:cs typeface="Verdana"/>
              </a:rPr>
              <a:t>i</a:t>
            </a:r>
            <a:r>
              <a:rPr sz="2800" spc="-265" dirty="0">
                <a:latin typeface="Verdana"/>
                <a:cs typeface="Verdana"/>
              </a:rPr>
              <a:t>rrors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225" dirty="0">
                <a:latin typeface="Verdana"/>
                <a:cs typeface="Verdana"/>
              </a:rPr>
              <a:t>M</a:t>
            </a:r>
            <a:r>
              <a:rPr sz="2775" spc="-209" baseline="-21021" dirty="0">
                <a:latin typeface="Verdana"/>
                <a:cs typeface="Verdana"/>
              </a:rPr>
              <a:t>1</a:t>
            </a:r>
            <a:r>
              <a:rPr sz="2775" spc="179" baseline="-21021" dirty="0">
                <a:latin typeface="Verdana"/>
                <a:cs typeface="Verdana"/>
              </a:rPr>
              <a:t> </a:t>
            </a:r>
            <a:r>
              <a:rPr sz="2800" spc="105" dirty="0">
                <a:latin typeface="Verdana"/>
                <a:cs typeface="Verdana"/>
              </a:rPr>
              <a:t>an</a:t>
            </a:r>
            <a:r>
              <a:rPr sz="2800" spc="110" dirty="0">
                <a:latin typeface="Verdana"/>
                <a:cs typeface="Verdana"/>
              </a:rPr>
              <a:t>d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204" dirty="0">
                <a:latin typeface="Verdana"/>
                <a:cs typeface="Verdana"/>
              </a:rPr>
              <a:t>M</a:t>
            </a:r>
            <a:r>
              <a:rPr sz="2775" spc="-150" baseline="-21021" dirty="0">
                <a:latin typeface="Verdana"/>
                <a:cs typeface="Verdana"/>
              </a:rPr>
              <a:t>2  </a:t>
            </a:r>
            <a:r>
              <a:rPr sz="2800" spc="5" dirty="0">
                <a:latin typeface="Verdana"/>
                <a:cs typeface="Verdana"/>
              </a:rPr>
              <a:t>are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exactly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perpendicular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to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160" dirty="0">
                <a:latin typeface="Verdana"/>
                <a:cs typeface="Verdana"/>
              </a:rPr>
              <a:t>beach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other.</a:t>
            </a:r>
            <a:endParaRPr sz="2800">
              <a:latin typeface="Verdana"/>
              <a:cs typeface="Verdana"/>
            </a:endParaRPr>
          </a:p>
          <a:p>
            <a:pPr marL="266700" marR="30480" indent="-228600">
              <a:lnSpc>
                <a:spcPts val="3020"/>
              </a:lnSpc>
              <a:spcBef>
                <a:spcPts val="1019"/>
              </a:spcBef>
              <a:buFont typeface="Arial MT"/>
              <a:buChar char="•"/>
              <a:tabLst>
                <a:tab pos="266700" algn="l"/>
                <a:tab pos="3390900" algn="l"/>
                <a:tab pos="4352925" algn="l"/>
              </a:tabLst>
            </a:pPr>
            <a:r>
              <a:rPr sz="2800" spc="-65" dirty="0">
                <a:latin typeface="Verdana"/>
                <a:cs typeface="Verdana"/>
              </a:rPr>
              <a:t>L</a:t>
            </a:r>
            <a:r>
              <a:rPr sz="2800" spc="-70" dirty="0">
                <a:latin typeface="Verdana"/>
                <a:cs typeface="Verdana"/>
              </a:rPr>
              <a:t>o</a:t>
            </a:r>
            <a:r>
              <a:rPr sz="2800" spc="-135" dirty="0">
                <a:latin typeface="Verdana"/>
                <a:cs typeface="Verdana"/>
              </a:rPr>
              <a:t>ok</a:t>
            </a:r>
            <a:r>
              <a:rPr sz="2800" spc="-45" dirty="0">
                <a:latin typeface="Verdana"/>
                <a:cs typeface="Verdana"/>
              </a:rPr>
              <a:t>i</a:t>
            </a:r>
            <a:r>
              <a:rPr sz="2800" spc="35" dirty="0">
                <a:latin typeface="Verdana"/>
                <a:cs typeface="Verdana"/>
              </a:rPr>
              <a:t>ng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though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535" dirty="0">
                <a:latin typeface="Verdana"/>
                <a:cs typeface="Verdana"/>
              </a:rPr>
              <a:t>T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215" dirty="0">
                <a:latin typeface="Verdana"/>
                <a:cs typeface="Verdana"/>
              </a:rPr>
              <a:t>M</a:t>
            </a:r>
            <a:r>
              <a:rPr sz="2775" spc="-209" baseline="-21021" dirty="0">
                <a:latin typeface="Verdana"/>
                <a:cs typeface="Verdana"/>
              </a:rPr>
              <a:t>1</a:t>
            </a:r>
            <a:r>
              <a:rPr sz="2775" spc="202" baseline="-21021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s</a:t>
            </a:r>
            <a:r>
              <a:rPr sz="2800" spc="-135" dirty="0">
                <a:latin typeface="Verdana"/>
                <a:cs typeface="Verdana"/>
              </a:rPr>
              <a:t>e</a:t>
            </a:r>
            <a:r>
              <a:rPr sz="2800" spc="145" dirty="0">
                <a:latin typeface="Verdana"/>
                <a:cs typeface="Verdana"/>
              </a:rPr>
              <a:t>e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d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65" dirty="0">
                <a:latin typeface="Verdana"/>
                <a:cs typeface="Verdana"/>
              </a:rPr>
              <a:t>rectly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w</a:t>
            </a:r>
            <a:r>
              <a:rPr sz="2800" spc="-35" dirty="0">
                <a:latin typeface="Verdana"/>
                <a:cs typeface="Verdana"/>
              </a:rPr>
              <a:t>i</a:t>
            </a:r>
            <a:r>
              <a:rPr sz="2800" spc="-114" dirty="0">
                <a:latin typeface="Verdana"/>
                <a:cs typeface="Verdana"/>
              </a:rPr>
              <a:t>th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v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-105" dirty="0">
                <a:latin typeface="Verdana"/>
                <a:cs typeface="Verdana"/>
              </a:rPr>
              <a:t>rtual  </a:t>
            </a:r>
            <a:r>
              <a:rPr sz="2800" spc="40" dirty="0">
                <a:latin typeface="Verdana"/>
                <a:cs typeface="Verdana"/>
              </a:rPr>
              <a:t>image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00" dirty="0">
                <a:latin typeface="Verdana"/>
                <a:cs typeface="Verdana"/>
              </a:rPr>
              <a:t>M’</a:t>
            </a:r>
            <a:r>
              <a:rPr sz="2775" spc="150" baseline="-21021" dirty="0">
                <a:latin typeface="Verdana"/>
                <a:cs typeface="Verdana"/>
              </a:rPr>
              <a:t>2</a:t>
            </a:r>
            <a:r>
              <a:rPr sz="2775" spc="-187" baseline="-21021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of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mirror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M2	</a:t>
            </a:r>
            <a:r>
              <a:rPr sz="2800" spc="-20" dirty="0">
                <a:latin typeface="Verdana"/>
                <a:cs typeface="Verdana"/>
              </a:rPr>
              <a:t>formed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by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reflection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in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60" dirty="0">
                <a:latin typeface="Verdana"/>
                <a:cs typeface="Verdana"/>
              </a:rPr>
              <a:t>G</a:t>
            </a:r>
            <a:r>
              <a:rPr sz="2775" spc="89" baseline="-21021" dirty="0">
                <a:latin typeface="Verdana"/>
                <a:cs typeface="Verdana"/>
              </a:rPr>
              <a:t>1</a:t>
            </a:r>
            <a:endParaRPr sz="2775" baseline="-21021">
              <a:latin typeface="Verdana"/>
              <a:cs typeface="Verdana"/>
            </a:endParaRPr>
          </a:p>
          <a:p>
            <a:pPr marL="266700" marR="1407795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66700" algn="l"/>
              </a:tabLst>
            </a:pPr>
            <a:r>
              <a:rPr sz="2800" spc="-365" dirty="0">
                <a:latin typeface="Verdana"/>
                <a:cs typeface="Verdana"/>
              </a:rPr>
              <a:t>I</a:t>
            </a:r>
            <a:r>
              <a:rPr sz="2800" spc="-300" dirty="0">
                <a:latin typeface="Verdana"/>
                <a:cs typeface="Verdana"/>
              </a:rPr>
              <a:t>f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t</a:t>
            </a:r>
            <a:r>
              <a:rPr sz="2800" spc="-80" dirty="0">
                <a:latin typeface="Verdana"/>
                <a:cs typeface="Verdana"/>
              </a:rPr>
              <a:t>w</a:t>
            </a:r>
            <a:r>
              <a:rPr sz="2800" spc="130" dirty="0">
                <a:latin typeface="Verdana"/>
                <a:cs typeface="Verdana"/>
              </a:rPr>
              <a:t>o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65" dirty="0">
                <a:latin typeface="Verdana"/>
                <a:cs typeface="Verdana"/>
              </a:rPr>
              <a:t>arm</a:t>
            </a:r>
            <a:r>
              <a:rPr sz="2800" spc="-125" dirty="0">
                <a:latin typeface="Verdana"/>
                <a:cs typeface="Verdana"/>
              </a:rPr>
              <a:t>s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ar</a:t>
            </a:r>
            <a:r>
              <a:rPr sz="2800" spc="5" dirty="0">
                <a:latin typeface="Verdana"/>
                <a:cs typeface="Verdana"/>
              </a:rPr>
              <a:t>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equal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-70" dirty="0">
                <a:latin typeface="Verdana"/>
                <a:cs typeface="Verdana"/>
              </a:rPr>
              <a:t>n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L</a:t>
            </a:r>
            <a:r>
              <a:rPr sz="2800" spc="-75" dirty="0">
                <a:latin typeface="Verdana"/>
                <a:cs typeface="Verdana"/>
              </a:rPr>
              <a:t>e</a:t>
            </a:r>
            <a:r>
              <a:rPr sz="2800" spc="5" dirty="0">
                <a:latin typeface="Verdana"/>
                <a:cs typeface="Verdana"/>
              </a:rPr>
              <a:t>ngth,M</a:t>
            </a:r>
            <a:r>
              <a:rPr sz="2800" spc="25" dirty="0">
                <a:latin typeface="Verdana"/>
                <a:cs typeface="Verdana"/>
              </a:rPr>
              <a:t>’</a:t>
            </a:r>
            <a:r>
              <a:rPr sz="2775" spc="-209" baseline="-21021" dirty="0">
                <a:latin typeface="Verdana"/>
                <a:cs typeface="Verdana"/>
              </a:rPr>
              <a:t>2</a:t>
            </a:r>
            <a:r>
              <a:rPr sz="2775" spc="240" baseline="-21021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w</a:t>
            </a:r>
            <a:r>
              <a:rPr sz="2800" spc="-30" dirty="0">
                <a:latin typeface="Verdana"/>
                <a:cs typeface="Verdana"/>
              </a:rPr>
              <a:t>i</a:t>
            </a:r>
            <a:r>
              <a:rPr sz="2800" spc="-245" dirty="0">
                <a:latin typeface="Verdana"/>
                <a:cs typeface="Verdana"/>
              </a:rPr>
              <a:t>ll  </a:t>
            </a:r>
            <a:r>
              <a:rPr sz="2800" spc="105" dirty="0">
                <a:latin typeface="Verdana"/>
                <a:cs typeface="Verdana"/>
              </a:rPr>
              <a:t>co</a:t>
            </a:r>
            <a:r>
              <a:rPr sz="2800" spc="70" dirty="0">
                <a:latin typeface="Verdana"/>
                <a:cs typeface="Verdana"/>
              </a:rPr>
              <a:t>i</a:t>
            </a:r>
            <a:r>
              <a:rPr sz="2800" spc="30" dirty="0">
                <a:latin typeface="Verdana"/>
                <a:cs typeface="Verdana"/>
              </a:rPr>
              <a:t>nc</a:t>
            </a:r>
            <a:r>
              <a:rPr sz="2800" spc="25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de</a:t>
            </a:r>
            <a:r>
              <a:rPr sz="2800" spc="-20" dirty="0">
                <a:latin typeface="Verdana"/>
                <a:cs typeface="Verdana"/>
              </a:rPr>
              <a:t>s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w</a:t>
            </a:r>
            <a:r>
              <a:rPr sz="2800" spc="-30" dirty="0">
                <a:latin typeface="Verdana"/>
                <a:cs typeface="Verdana"/>
              </a:rPr>
              <a:t>i</a:t>
            </a:r>
            <a:r>
              <a:rPr sz="2800" spc="-114" dirty="0">
                <a:latin typeface="Verdana"/>
                <a:cs typeface="Verdana"/>
              </a:rPr>
              <a:t>th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45" dirty="0">
                <a:latin typeface="Verdana"/>
                <a:cs typeface="Verdana"/>
              </a:rPr>
              <a:t>m</a:t>
            </a:r>
            <a:r>
              <a:rPr sz="2800" spc="-60" dirty="0">
                <a:latin typeface="Verdana"/>
                <a:cs typeface="Verdana"/>
              </a:rPr>
              <a:t>i</a:t>
            </a:r>
            <a:r>
              <a:rPr sz="2800" spc="-235" dirty="0">
                <a:latin typeface="Verdana"/>
                <a:cs typeface="Verdana"/>
              </a:rPr>
              <a:t>rror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210" dirty="0">
                <a:latin typeface="Verdana"/>
                <a:cs typeface="Verdana"/>
              </a:rPr>
              <a:t>M</a:t>
            </a:r>
            <a:r>
              <a:rPr sz="2775" spc="-209" baseline="-21021" dirty="0">
                <a:latin typeface="Verdana"/>
                <a:cs typeface="Verdana"/>
              </a:rPr>
              <a:t>1</a:t>
            </a:r>
            <a:endParaRPr sz="2775" baseline="-21021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3455" y="206502"/>
            <a:ext cx="2976880" cy="3860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985"/>
              </a:lnSpc>
            </a:pPr>
            <a:r>
              <a:rPr sz="2500" spc="-155" dirty="0">
                <a:solidFill>
                  <a:srgbClr val="00AFEF"/>
                </a:solidFill>
              </a:rPr>
              <a:t>CIRCU</a:t>
            </a:r>
            <a:r>
              <a:rPr sz="2500" spc="-130" dirty="0">
                <a:solidFill>
                  <a:srgbClr val="00AFEF"/>
                </a:solidFill>
              </a:rPr>
              <a:t>L</a:t>
            </a:r>
            <a:r>
              <a:rPr sz="2500" spc="-120" dirty="0">
                <a:solidFill>
                  <a:srgbClr val="00AFEF"/>
                </a:solidFill>
              </a:rPr>
              <a:t>AR</a:t>
            </a:r>
            <a:r>
              <a:rPr sz="2500" spc="-10" dirty="0">
                <a:solidFill>
                  <a:srgbClr val="00AFEF"/>
                </a:solidFill>
              </a:rPr>
              <a:t> </a:t>
            </a:r>
            <a:r>
              <a:rPr sz="2500" spc="-280" dirty="0">
                <a:solidFill>
                  <a:srgbClr val="00AFEF"/>
                </a:solidFill>
              </a:rPr>
              <a:t>F</a:t>
            </a:r>
            <a:r>
              <a:rPr sz="2500" spc="-345" dirty="0">
                <a:solidFill>
                  <a:srgbClr val="00AFEF"/>
                </a:solidFill>
              </a:rPr>
              <a:t>R</a:t>
            </a:r>
            <a:r>
              <a:rPr sz="2500" spc="-185" dirty="0">
                <a:solidFill>
                  <a:srgbClr val="00AFEF"/>
                </a:solidFill>
              </a:rPr>
              <a:t>INGES: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428244" y="1514602"/>
            <a:ext cx="8548370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6700" marR="30480" indent="-228600">
              <a:lnSpc>
                <a:spcPts val="2600"/>
              </a:lnSpc>
              <a:spcBef>
                <a:spcPts val="420"/>
              </a:spcBef>
              <a:buFont typeface="Arial MT"/>
              <a:buChar char="•"/>
              <a:tabLst>
                <a:tab pos="266700" algn="l"/>
              </a:tabLst>
            </a:pPr>
            <a:r>
              <a:rPr sz="2400" b="1" spc="-370" dirty="0">
                <a:latin typeface="Tahoma"/>
                <a:cs typeface="Tahoma"/>
              </a:rPr>
              <a:t>If</a:t>
            </a:r>
            <a:r>
              <a:rPr sz="2400" b="1" spc="-350" dirty="0">
                <a:latin typeface="Tahoma"/>
                <a:cs typeface="Tahoma"/>
              </a:rPr>
              <a:t> </a:t>
            </a:r>
            <a:r>
              <a:rPr sz="2400" b="1" spc="-35" dirty="0">
                <a:latin typeface="Tahoma"/>
                <a:cs typeface="Tahoma"/>
              </a:rPr>
              <a:t>M’</a:t>
            </a:r>
            <a:r>
              <a:rPr sz="2400" b="1" spc="-52" baseline="-20833" dirty="0">
                <a:latin typeface="Tahoma"/>
                <a:cs typeface="Tahoma"/>
              </a:rPr>
              <a:t>2</a:t>
            </a:r>
            <a:r>
              <a:rPr sz="2400" b="1" spc="-15" baseline="-20833" dirty="0">
                <a:latin typeface="Tahoma"/>
                <a:cs typeface="Tahoma"/>
              </a:rPr>
              <a:t> </a:t>
            </a:r>
            <a:r>
              <a:rPr sz="2400" b="1" spc="35" dirty="0">
                <a:latin typeface="Tahoma"/>
                <a:cs typeface="Tahoma"/>
              </a:rPr>
              <a:t>and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85" dirty="0">
                <a:latin typeface="Tahoma"/>
                <a:cs typeface="Tahoma"/>
              </a:rPr>
              <a:t>M1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60" dirty="0">
                <a:latin typeface="Tahoma"/>
                <a:cs typeface="Tahoma"/>
              </a:rPr>
              <a:t>do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not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coincides,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40" dirty="0">
                <a:latin typeface="Tahoma"/>
                <a:cs typeface="Tahoma"/>
              </a:rPr>
              <a:t>Then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the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path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40" dirty="0">
                <a:latin typeface="Tahoma"/>
                <a:cs typeface="Tahoma"/>
              </a:rPr>
              <a:t>difference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35" dirty="0">
                <a:latin typeface="Tahoma"/>
                <a:cs typeface="Tahoma"/>
              </a:rPr>
              <a:t>betwee</a:t>
            </a:r>
            <a:r>
              <a:rPr sz="2400" b="1" spc="-30" dirty="0">
                <a:latin typeface="Tahoma"/>
                <a:cs typeface="Tahoma"/>
              </a:rPr>
              <a:t>n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th</a:t>
            </a:r>
            <a:r>
              <a:rPr sz="2400" b="1" spc="-95" dirty="0">
                <a:latin typeface="Tahoma"/>
                <a:cs typeface="Tahoma"/>
              </a:rPr>
              <a:t>e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55" dirty="0">
                <a:latin typeface="Tahoma"/>
                <a:cs typeface="Tahoma"/>
              </a:rPr>
              <a:t>tw</a:t>
            </a:r>
            <a:r>
              <a:rPr sz="2400" b="1" spc="-140" dirty="0">
                <a:latin typeface="Tahoma"/>
                <a:cs typeface="Tahoma"/>
              </a:rPr>
              <a:t>o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coheren</a:t>
            </a:r>
            <a:r>
              <a:rPr sz="2400" b="1" spc="-20" dirty="0">
                <a:latin typeface="Tahoma"/>
                <a:cs typeface="Tahoma"/>
              </a:rPr>
              <a:t>t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beam</a:t>
            </a:r>
            <a:r>
              <a:rPr sz="2400" b="1" spc="15" dirty="0">
                <a:latin typeface="Tahoma"/>
                <a:cs typeface="Tahoma"/>
              </a:rPr>
              <a:t>s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30" dirty="0">
                <a:latin typeface="Tahoma"/>
                <a:cs typeface="Tahoma"/>
              </a:rPr>
              <a:t>i</a:t>
            </a:r>
            <a:r>
              <a:rPr sz="2400" b="1" spc="-210" dirty="0">
                <a:latin typeface="Tahoma"/>
                <a:cs typeface="Tahoma"/>
              </a:rPr>
              <a:t>s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60" dirty="0">
                <a:latin typeface="Tahoma"/>
                <a:cs typeface="Tahoma"/>
              </a:rPr>
              <a:t>2</a:t>
            </a:r>
            <a:r>
              <a:rPr sz="2400" b="1" spc="-55" dirty="0">
                <a:latin typeface="Tahoma"/>
                <a:cs typeface="Tahoma"/>
              </a:rPr>
              <a:t>d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45" dirty="0">
                <a:latin typeface="Tahoma"/>
                <a:cs typeface="Tahoma"/>
              </a:rPr>
              <a:t>cos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dirty="0">
                <a:latin typeface="Symbol"/>
                <a:cs typeface="Symbol"/>
              </a:rPr>
              <a:t>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b="1" spc="-80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644" y="2211450"/>
            <a:ext cx="132715" cy="9372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8754" y="2211450"/>
            <a:ext cx="5986780" cy="9372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805"/>
              </a:spcBef>
            </a:pPr>
            <a:r>
              <a:rPr sz="2400" b="1" spc="-150" dirty="0">
                <a:latin typeface="Tahoma"/>
                <a:cs typeface="Tahoma"/>
              </a:rPr>
              <a:t>The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40" dirty="0">
                <a:latin typeface="Tahoma"/>
                <a:cs typeface="Tahoma"/>
              </a:rPr>
              <a:t>conditio</a:t>
            </a:r>
            <a:r>
              <a:rPr sz="2400" b="1" spc="-45" dirty="0">
                <a:latin typeface="Tahoma"/>
                <a:cs typeface="Tahoma"/>
              </a:rPr>
              <a:t>n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55" dirty="0">
                <a:latin typeface="Tahoma"/>
                <a:cs typeface="Tahoma"/>
              </a:rPr>
              <a:t>for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145" dirty="0">
                <a:latin typeface="Tahoma"/>
                <a:cs typeface="Tahoma"/>
              </a:rPr>
              <a:t>a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120" dirty="0">
                <a:latin typeface="Tahoma"/>
                <a:cs typeface="Tahoma"/>
              </a:rPr>
              <a:t>brigh</a:t>
            </a:r>
            <a:r>
              <a:rPr sz="2400" b="1" spc="-90" dirty="0">
                <a:latin typeface="Tahoma"/>
                <a:cs typeface="Tahoma"/>
              </a:rPr>
              <a:t>t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ring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165" dirty="0">
                <a:latin typeface="Tahoma"/>
                <a:cs typeface="Tahoma"/>
              </a:rPr>
              <a:t>is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1986280" algn="l"/>
              </a:tabLst>
            </a:pPr>
            <a:r>
              <a:rPr sz="2400" b="1" dirty="0">
                <a:latin typeface="Tahoma"/>
                <a:cs typeface="Tahoma"/>
              </a:rPr>
              <a:t>2dco</a:t>
            </a:r>
            <a:r>
              <a:rPr sz="2400" b="1" spc="5" dirty="0">
                <a:latin typeface="Tahoma"/>
                <a:cs typeface="Tahoma"/>
              </a:rPr>
              <a:t>s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spc="5" dirty="0">
                <a:latin typeface="Symbol"/>
                <a:cs typeface="Symbol"/>
              </a:rPr>
              <a:t></a:t>
            </a:r>
            <a:r>
              <a:rPr sz="2400" b="1" spc="-530" dirty="0">
                <a:latin typeface="Tahoma"/>
                <a:cs typeface="Tahoma"/>
              </a:rPr>
              <a:t>+</a:t>
            </a:r>
            <a:r>
              <a:rPr sz="2400" spc="15" dirty="0">
                <a:latin typeface="Symbol"/>
                <a:cs typeface="Symbol"/>
              </a:rPr>
              <a:t></a:t>
            </a:r>
            <a:r>
              <a:rPr sz="2400" b="1" spc="-235" dirty="0">
                <a:latin typeface="Tahoma"/>
                <a:cs typeface="Tahoma"/>
              </a:rPr>
              <a:t>/2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2400" b="1" spc="-530" dirty="0">
                <a:latin typeface="Tahoma"/>
                <a:cs typeface="Tahoma"/>
              </a:rPr>
              <a:t>=</a:t>
            </a:r>
            <a:r>
              <a:rPr sz="2400" b="1" spc="-15" dirty="0">
                <a:latin typeface="Tahoma"/>
                <a:cs typeface="Tahoma"/>
              </a:rPr>
              <a:t>mλ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75" dirty="0">
                <a:latin typeface="Tahoma"/>
                <a:cs typeface="Tahoma"/>
              </a:rPr>
              <a:t>where</a:t>
            </a:r>
            <a:r>
              <a:rPr sz="2400" b="1" spc="-35" dirty="0">
                <a:latin typeface="Tahoma"/>
                <a:cs typeface="Tahoma"/>
              </a:rPr>
              <a:t> m </a:t>
            </a:r>
            <a:r>
              <a:rPr sz="2400" b="1" spc="-165" dirty="0">
                <a:latin typeface="Tahoma"/>
                <a:cs typeface="Tahoma"/>
              </a:rPr>
              <a:t>is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a</a:t>
            </a:r>
            <a:r>
              <a:rPr sz="2400" b="1" spc="25" dirty="0">
                <a:latin typeface="Tahoma"/>
                <a:cs typeface="Tahoma"/>
              </a:rPr>
              <a:t>n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75" dirty="0">
                <a:latin typeface="Tahoma"/>
                <a:cs typeface="Tahoma"/>
              </a:rPr>
              <a:t>integer.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644" y="3213938"/>
            <a:ext cx="7242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26390" algn="l"/>
                <a:tab pos="327025" algn="l"/>
              </a:tabLst>
            </a:pPr>
            <a:r>
              <a:rPr sz="2400" b="1" dirty="0">
                <a:latin typeface="Tahoma"/>
                <a:cs typeface="Tahoma"/>
              </a:rPr>
              <a:t>2dcos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dirty="0">
                <a:latin typeface="Symbol"/>
                <a:cs typeface="Symbol"/>
              </a:rPr>
              <a:t>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b="1" spc="-165" dirty="0">
                <a:latin typeface="Tahoma"/>
                <a:cs typeface="Tahoma"/>
              </a:rPr>
              <a:t>is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path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40" dirty="0">
                <a:latin typeface="Tahoma"/>
                <a:cs typeface="Tahoma"/>
              </a:rPr>
              <a:t>difference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between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45" dirty="0">
                <a:latin typeface="Tahoma"/>
                <a:cs typeface="Tahoma"/>
              </a:rPr>
              <a:t>two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beams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4457700"/>
            <a:ext cx="4006596" cy="21717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6652" y="4076700"/>
            <a:ext cx="3733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392679"/>
            <a:ext cx="5867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881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APPLICATIONS</a:t>
            </a:r>
            <a:r>
              <a:rPr spc="-5" dirty="0"/>
              <a:t> </a:t>
            </a:r>
            <a:r>
              <a:rPr spc="-40" dirty="0"/>
              <a:t>OF </a:t>
            </a:r>
            <a:r>
              <a:rPr spc="-130" dirty="0"/>
              <a:t>MICHELSON’S</a:t>
            </a:r>
            <a:r>
              <a:rPr spc="-5" dirty="0"/>
              <a:t> </a:t>
            </a:r>
            <a:r>
              <a:rPr spc="-254" dirty="0"/>
              <a:t>INTERFERROMETER: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540" y="1273570"/>
            <a:ext cx="8095615" cy="1083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2100" indent="-22860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sz="2200" b="1" spc="-175" dirty="0">
                <a:latin typeface="Tahoma"/>
                <a:cs typeface="Tahoma"/>
              </a:rPr>
              <a:t>1)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ahoma"/>
                <a:cs typeface="Tahoma"/>
              </a:rPr>
              <a:t>Determination</a:t>
            </a:r>
            <a:r>
              <a:rPr sz="22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2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FF0000"/>
                </a:solidFill>
                <a:latin typeface="Tahoma"/>
                <a:cs typeface="Tahoma"/>
              </a:rPr>
              <a:t>wavelength</a:t>
            </a:r>
            <a:r>
              <a:rPr sz="2200" b="1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22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Tahoma"/>
                <a:cs typeface="Tahoma"/>
              </a:rPr>
              <a:t>monochromatic</a:t>
            </a:r>
            <a:r>
              <a:rPr sz="22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125" dirty="0">
                <a:solidFill>
                  <a:srgbClr val="FF0000"/>
                </a:solidFill>
                <a:latin typeface="Tahoma"/>
                <a:cs typeface="Tahoma"/>
              </a:rPr>
              <a:t>light:</a:t>
            </a:r>
            <a:endParaRPr sz="2200">
              <a:latin typeface="Tahoma"/>
              <a:cs typeface="Tahoma"/>
            </a:endParaRPr>
          </a:p>
          <a:p>
            <a:pPr marL="292100" indent="-228600">
              <a:lnSpc>
                <a:spcPts val="2380"/>
              </a:lnSpc>
              <a:spcBef>
                <a:spcPts val="465"/>
              </a:spcBef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sz="2200" spc="25" dirty="0">
                <a:latin typeface="Verdana"/>
                <a:cs typeface="Verdana"/>
              </a:rPr>
              <a:t>M</a:t>
            </a:r>
            <a:r>
              <a:rPr sz="2175" spc="37" baseline="-21072" dirty="0">
                <a:latin typeface="Verdana"/>
                <a:cs typeface="Verdana"/>
              </a:rPr>
              <a:t>1</a:t>
            </a:r>
            <a:r>
              <a:rPr sz="2175" spc="157" baseline="-21072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M</a:t>
            </a:r>
            <a:r>
              <a:rPr sz="2175" spc="37" baseline="-21072" dirty="0">
                <a:latin typeface="Verdana"/>
                <a:cs typeface="Verdana"/>
              </a:rPr>
              <a:t>2</a:t>
            </a:r>
            <a:r>
              <a:rPr sz="2175" spc="179" baseline="-21072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3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exactly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perpendicular,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Circular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fringes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endParaRPr sz="2200">
              <a:latin typeface="Verdana"/>
              <a:cs typeface="Verdana"/>
            </a:endParaRPr>
          </a:p>
          <a:p>
            <a:pPr marL="292100">
              <a:lnSpc>
                <a:spcPts val="2380"/>
              </a:lnSpc>
            </a:pPr>
            <a:r>
              <a:rPr sz="2200" spc="40" dirty="0">
                <a:latin typeface="Verdana"/>
                <a:cs typeface="Verdana"/>
              </a:rPr>
              <a:t>obtained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" y="2391282"/>
            <a:ext cx="804925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66065" algn="l"/>
                <a:tab pos="266700" algn="l"/>
              </a:tabLst>
            </a:pPr>
            <a:r>
              <a:rPr sz="2200" spc="-260" dirty="0">
                <a:latin typeface="Verdana"/>
                <a:cs typeface="Verdana"/>
              </a:rPr>
              <a:t>If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M</a:t>
            </a:r>
            <a:r>
              <a:rPr sz="2175" spc="37" baseline="-21072" dirty="0">
                <a:latin typeface="Verdana"/>
                <a:cs typeface="Verdana"/>
              </a:rPr>
              <a:t>1</a:t>
            </a:r>
            <a:r>
              <a:rPr sz="2175" spc="-150" baseline="-21072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moved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forward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or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0" dirty="0">
                <a:latin typeface="Verdana"/>
                <a:cs typeface="Verdana"/>
              </a:rPr>
              <a:t>backward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Circular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fringes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70" dirty="0">
                <a:latin typeface="Verdana"/>
                <a:cs typeface="Verdana"/>
              </a:rPr>
              <a:t>appear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599461"/>
            <a:ext cx="7253605" cy="1083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65"/>
              </a:spcBef>
            </a:pPr>
            <a:r>
              <a:rPr sz="2200" spc="-90" dirty="0">
                <a:latin typeface="Verdana"/>
                <a:cs typeface="Verdana"/>
              </a:rPr>
              <a:t>or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</a:t>
            </a:r>
            <a:r>
              <a:rPr sz="2200" spc="5" dirty="0">
                <a:latin typeface="Verdana"/>
                <a:cs typeface="Verdana"/>
              </a:rPr>
              <a:t>i</a:t>
            </a:r>
            <a:r>
              <a:rPr sz="2200" spc="15" dirty="0">
                <a:latin typeface="Verdana"/>
                <a:cs typeface="Verdana"/>
              </a:rPr>
              <a:t>sappear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</a:t>
            </a:r>
            <a:r>
              <a:rPr sz="2200" spc="20" dirty="0">
                <a:latin typeface="Verdana"/>
                <a:cs typeface="Verdana"/>
              </a:rPr>
              <a:t>t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t</a:t>
            </a:r>
            <a:r>
              <a:rPr sz="2200" spc="30" dirty="0">
                <a:latin typeface="Verdana"/>
                <a:cs typeface="Verdana"/>
              </a:rPr>
              <a:t>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60" dirty="0">
                <a:latin typeface="Verdana"/>
                <a:cs typeface="Verdana"/>
              </a:rPr>
              <a:t>c</a:t>
            </a:r>
            <a:r>
              <a:rPr sz="2200" spc="-25" dirty="0">
                <a:latin typeface="Verdana"/>
                <a:cs typeface="Verdana"/>
              </a:rPr>
              <a:t>en</a:t>
            </a:r>
            <a:r>
              <a:rPr sz="2200" dirty="0">
                <a:latin typeface="Verdana"/>
                <a:cs typeface="Verdana"/>
              </a:rPr>
              <a:t>t</a:t>
            </a:r>
            <a:r>
              <a:rPr sz="2200" spc="-85" dirty="0">
                <a:latin typeface="Verdana"/>
                <a:cs typeface="Verdana"/>
              </a:rPr>
              <a:t>er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ts val="2375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35" dirty="0">
                <a:latin typeface="Verdana"/>
                <a:cs typeface="Verdana"/>
              </a:rPr>
              <a:t>Now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95" dirty="0">
                <a:latin typeface="Verdana"/>
                <a:cs typeface="Verdana"/>
              </a:rPr>
              <a:t>m</a:t>
            </a:r>
            <a:r>
              <a:rPr sz="2200" spc="-40" dirty="0">
                <a:latin typeface="Verdana"/>
                <a:cs typeface="Verdana"/>
              </a:rPr>
              <a:t>i</a:t>
            </a:r>
            <a:r>
              <a:rPr sz="2200" spc="-185" dirty="0">
                <a:latin typeface="Verdana"/>
                <a:cs typeface="Verdana"/>
              </a:rPr>
              <a:t>rror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mo</a:t>
            </a:r>
            <a:r>
              <a:rPr sz="2200" spc="-70" dirty="0">
                <a:latin typeface="Verdana"/>
                <a:cs typeface="Verdana"/>
              </a:rPr>
              <a:t>v</a:t>
            </a:r>
            <a:r>
              <a:rPr sz="2200" spc="125" dirty="0">
                <a:latin typeface="Verdana"/>
                <a:cs typeface="Verdana"/>
              </a:rPr>
              <a:t>ed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40" dirty="0">
                <a:latin typeface="Verdana"/>
                <a:cs typeface="Verdana"/>
              </a:rPr>
              <a:t>hrough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known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-245" dirty="0">
                <a:latin typeface="Verdana"/>
                <a:cs typeface="Verdana"/>
              </a:rPr>
              <a:t>s</a:t>
            </a:r>
            <a:r>
              <a:rPr sz="2200" spc="-175" dirty="0">
                <a:latin typeface="Verdana"/>
                <a:cs typeface="Verdana"/>
              </a:rPr>
              <a:t>t</a:t>
            </a:r>
            <a:r>
              <a:rPr sz="2200" spc="120" dirty="0">
                <a:latin typeface="Verdana"/>
                <a:cs typeface="Verdana"/>
              </a:rPr>
              <a:t>anc</a:t>
            </a:r>
            <a:r>
              <a:rPr sz="2200" spc="130" dirty="0">
                <a:latin typeface="Verdana"/>
                <a:cs typeface="Verdana"/>
              </a:rPr>
              <a:t>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30" dirty="0">
                <a:latin typeface="Verdana"/>
                <a:cs typeface="Verdana"/>
              </a:rPr>
              <a:t>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endParaRPr sz="2200">
              <a:latin typeface="Verdana"/>
              <a:cs typeface="Verdana"/>
            </a:endParaRPr>
          </a:p>
          <a:p>
            <a:pPr marL="241300">
              <a:lnSpc>
                <a:spcPts val="2375"/>
              </a:lnSpc>
            </a:pPr>
            <a:r>
              <a:rPr sz="2200" spc="-40" dirty="0">
                <a:latin typeface="Verdana"/>
                <a:cs typeface="Verdana"/>
              </a:rPr>
              <a:t>number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f</a:t>
            </a:r>
            <a:r>
              <a:rPr sz="2200" spc="-210" dirty="0">
                <a:latin typeface="Verdana"/>
                <a:cs typeface="Verdana"/>
              </a:rPr>
              <a:t>r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30" dirty="0">
                <a:latin typeface="Verdana"/>
                <a:cs typeface="Verdana"/>
              </a:rPr>
              <a:t>nges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d</a:t>
            </a:r>
            <a:r>
              <a:rPr sz="2200" spc="-5" dirty="0">
                <a:latin typeface="Verdana"/>
                <a:cs typeface="Verdana"/>
              </a:rPr>
              <a:t>i</a:t>
            </a:r>
            <a:r>
              <a:rPr sz="2200" spc="15" dirty="0">
                <a:latin typeface="Verdana"/>
                <a:cs typeface="Verdana"/>
              </a:rPr>
              <a:t>sappear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a</a:t>
            </a:r>
            <a:r>
              <a:rPr sz="2200" spc="20" dirty="0">
                <a:latin typeface="Verdana"/>
                <a:cs typeface="Verdana"/>
              </a:rPr>
              <a:t>t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cen</a:t>
            </a:r>
            <a:r>
              <a:rPr sz="2200" spc="45" dirty="0">
                <a:latin typeface="Verdana"/>
                <a:cs typeface="Verdana"/>
              </a:rPr>
              <a:t>t</a:t>
            </a:r>
            <a:r>
              <a:rPr sz="2200" spc="-80" dirty="0">
                <a:latin typeface="Verdana"/>
                <a:cs typeface="Verdana"/>
              </a:rPr>
              <a:t>er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00" dirty="0">
                <a:latin typeface="Verdana"/>
                <a:cs typeface="Verdana"/>
              </a:rPr>
              <a:t>cou</a:t>
            </a:r>
            <a:r>
              <a:rPr sz="2200" spc="-110" dirty="0">
                <a:latin typeface="Verdana"/>
                <a:cs typeface="Verdana"/>
              </a:rPr>
              <a:t>n</a:t>
            </a:r>
            <a:r>
              <a:rPr sz="2200" spc="-60" dirty="0">
                <a:latin typeface="Verdana"/>
                <a:cs typeface="Verdana"/>
              </a:rPr>
              <a:t>t</a:t>
            </a:r>
            <a:r>
              <a:rPr sz="2200" spc="125" dirty="0">
                <a:latin typeface="Verdana"/>
                <a:cs typeface="Verdana"/>
              </a:rPr>
              <a:t>ed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40" y="3718940"/>
            <a:ext cx="7968615" cy="12915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04800" marR="68580" indent="-228600">
              <a:lnSpc>
                <a:spcPts val="2110"/>
              </a:lnSpc>
              <a:spcBef>
                <a:spcPts val="605"/>
              </a:spcBef>
              <a:buFont typeface="Arial MT"/>
              <a:buChar char="•"/>
              <a:tabLst>
                <a:tab pos="304165" algn="l"/>
                <a:tab pos="304800" algn="l"/>
              </a:tabLst>
            </a:pPr>
            <a:r>
              <a:rPr sz="2200" spc="-260" dirty="0">
                <a:latin typeface="Verdana"/>
                <a:cs typeface="Verdana"/>
              </a:rPr>
              <a:t>If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d</a:t>
            </a:r>
            <a:r>
              <a:rPr sz="2175" spc="7" baseline="-21072" dirty="0">
                <a:latin typeface="Verdana"/>
                <a:cs typeface="Verdana"/>
              </a:rPr>
              <a:t>1</a:t>
            </a:r>
            <a:r>
              <a:rPr sz="2175" spc="179" baseline="-21072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initial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thickness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air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film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between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M1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image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M2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corresponding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bright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fringe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order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m</a:t>
            </a:r>
            <a:r>
              <a:rPr sz="2175" spc="-127" baseline="-21072" dirty="0">
                <a:latin typeface="Verdana"/>
                <a:cs typeface="Verdana"/>
              </a:rPr>
              <a:t>1</a:t>
            </a:r>
            <a:endParaRPr sz="2175" baseline="-21072">
              <a:latin typeface="Verdana"/>
              <a:cs typeface="Verdana"/>
            </a:endParaRPr>
          </a:p>
          <a:p>
            <a:pPr marL="304800" indent="-228600">
              <a:lnSpc>
                <a:spcPts val="2375"/>
              </a:lnSpc>
              <a:spcBef>
                <a:spcPts val="490"/>
              </a:spcBef>
              <a:buFont typeface="Arial MT"/>
              <a:buChar char="•"/>
              <a:tabLst>
                <a:tab pos="304165" algn="l"/>
                <a:tab pos="304800" algn="l"/>
              </a:tabLst>
            </a:pPr>
            <a:r>
              <a:rPr sz="2200" spc="5" dirty="0">
                <a:latin typeface="Verdana"/>
                <a:cs typeface="Verdana"/>
              </a:rPr>
              <a:t>d</a:t>
            </a:r>
            <a:r>
              <a:rPr sz="2175" spc="7" baseline="-21072" dirty="0">
                <a:latin typeface="Verdana"/>
                <a:cs typeface="Verdana"/>
              </a:rPr>
              <a:t>2</a:t>
            </a:r>
            <a:r>
              <a:rPr sz="2175" spc="179" baseline="-21072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final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thickness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air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film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corresponding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bright</a:t>
            </a:r>
            <a:endParaRPr sz="2200">
              <a:latin typeface="Verdana"/>
              <a:cs typeface="Verdana"/>
            </a:endParaRPr>
          </a:p>
          <a:p>
            <a:pPr marL="304800">
              <a:lnSpc>
                <a:spcPts val="2375"/>
              </a:lnSpc>
            </a:pPr>
            <a:r>
              <a:rPr sz="2200" spc="-165" dirty="0">
                <a:latin typeface="Verdana"/>
                <a:cs typeface="Verdana"/>
              </a:rPr>
              <a:t>f</a:t>
            </a:r>
            <a:r>
              <a:rPr sz="2200" spc="-210" dirty="0">
                <a:latin typeface="Verdana"/>
                <a:cs typeface="Verdana"/>
              </a:rPr>
              <a:t>r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55" dirty="0">
                <a:latin typeface="Verdana"/>
                <a:cs typeface="Verdana"/>
              </a:rPr>
              <a:t>nge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or</a:t>
            </a:r>
            <a:r>
              <a:rPr sz="2200" spc="-30" dirty="0">
                <a:latin typeface="Verdana"/>
                <a:cs typeface="Verdana"/>
              </a:rPr>
              <a:t>d</a:t>
            </a:r>
            <a:r>
              <a:rPr sz="2200" spc="-80" dirty="0">
                <a:latin typeface="Verdana"/>
                <a:cs typeface="Verdana"/>
              </a:rPr>
              <a:t>er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m</a:t>
            </a:r>
            <a:r>
              <a:rPr sz="2175" spc="-37" baseline="-21072" dirty="0">
                <a:latin typeface="Verdana"/>
                <a:cs typeface="Verdana"/>
              </a:rPr>
              <a:t>n</a:t>
            </a:r>
            <a:r>
              <a:rPr sz="2175" spc="-150" baseline="-21072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55" dirty="0">
                <a:latin typeface="Verdana"/>
                <a:cs typeface="Verdana"/>
              </a:rPr>
              <a:t>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sam</a:t>
            </a:r>
            <a:r>
              <a:rPr sz="2200" spc="-20" dirty="0">
                <a:latin typeface="Verdana"/>
                <a:cs typeface="Verdana"/>
              </a:rPr>
              <a:t>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pos</a:t>
            </a:r>
            <a:r>
              <a:rPr sz="2200" spc="-20" dirty="0">
                <a:latin typeface="Verdana"/>
                <a:cs typeface="Verdana"/>
              </a:rPr>
              <a:t>i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85" dirty="0">
                <a:latin typeface="Verdana"/>
                <a:cs typeface="Verdana"/>
              </a:rPr>
              <a:t>ion.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881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APPLICATIONS</a:t>
            </a:r>
            <a:r>
              <a:rPr spc="-5" dirty="0"/>
              <a:t> </a:t>
            </a:r>
            <a:r>
              <a:rPr spc="-40" dirty="0"/>
              <a:t>OF </a:t>
            </a:r>
            <a:r>
              <a:rPr spc="-130" dirty="0"/>
              <a:t>MICHELSON’S</a:t>
            </a:r>
            <a:r>
              <a:rPr spc="-5" dirty="0"/>
              <a:t> </a:t>
            </a:r>
            <a:r>
              <a:rPr spc="-254" dirty="0"/>
              <a:t>INTERFERROMETER: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218" y="1383030"/>
            <a:ext cx="8299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14" dirty="0">
                <a:latin typeface="Tahoma"/>
                <a:cs typeface="Tahoma"/>
              </a:rPr>
              <a:t>Then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443" y="2186558"/>
            <a:ext cx="1510392" cy="4065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57" y="3074812"/>
            <a:ext cx="1237302" cy="3929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974" y="4062984"/>
            <a:ext cx="2534029" cy="3943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973" y="4948428"/>
            <a:ext cx="4981575" cy="3943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919" y="5670055"/>
            <a:ext cx="1173480" cy="4861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388" y="330695"/>
            <a:ext cx="5439918" cy="5677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5140" y="396366"/>
            <a:ext cx="8298815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60395">
              <a:lnSpc>
                <a:spcPct val="100000"/>
              </a:lnSpc>
              <a:spcBef>
                <a:spcPts val="105"/>
              </a:spcBef>
            </a:pPr>
            <a:r>
              <a:rPr sz="2000" b="1" spc="-180" dirty="0">
                <a:solidFill>
                  <a:srgbClr val="006FC0"/>
                </a:solidFill>
                <a:latin typeface="Tahoma"/>
                <a:cs typeface="Tahoma"/>
              </a:rPr>
              <a:t>3</a:t>
            </a:r>
            <a:r>
              <a:rPr sz="2000" b="1" spc="-125" dirty="0">
                <a:solidFill>
                  <a:srgbClr val="006FC0"/>
                </a:solidFill>
                <a:latin typeface="Tahoma"/>
                <a:cs typeface="Tahoma"/>
              </a:rPr>
              <a:t>)</a:t>
            </a:r>
            <a:r>
              <a:rPr sz="20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b="1" spc="-275" dirty="0">
                <a:solidFill>
                  <a:srgbClr val="006FC0"/>
                </a:solidFill>
                <a:latin typeface="Tahoma"/>
                <a:cs typeface="Tahoma"/>
              </a:rPr>
              <a:t>TH</a:t>
            </a:r>
            <a:r>
              <a:rPr sz="2000" b="1" spc="-95" dirty="0">
                <a:solidFill>
                  <a:srgbClr val="006FC0"/>
                </a:solidFill>
                <a:latin typeface="Tahoma"/>
                <a:cs typeface="Tahoma"/>
              </a:rPr>
              <a:t>ICK</a:t>
            </a:r>
            <a:r>
              <a:rPr sz="2000" b="1" spc="-11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2000" b="1" spc="-215" dirty="0">
                <a:solidFill>
                  <a:srgbClr val="006FC0"/>
                </a:solidFill>
                <a:latin typeface="Tahoma"/>
                <a:cs typeface="Tahoma"/>
              </a:rPr>
              <a:t>ESS</a:t>
            </a:r>
            <a:r>
              <a:rPr sz="2000" b="1" spc="-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Tahoma"/>
                <a:cs typeface="Tahoma"/>
              </a:rPr>
              <a:t>OF</a:t>
            </a:r>
            <a:r>
              <a:rPr sz="20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b="1" spc="-254" dirty="0">
                <a:solidFill>
                  <a:srgbClr val="006FC0"/>
                </a:solidFill>
                <a:latin typeface="Tahoma"/>
                <a:cs typeface="Tahoma"/>
              </a:rPr>
              <a:t>THIN</a:t>
            </a:r>
            <a:r>
              <a:rPr sz="20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006FC0"/>
                </a:solidFill>
                <a:latin typeface="Tahoma"/>
                <a:cs typeface="Tahoma"/>
              </a:rPr>
              <a:t>TRA</a:t>
            </a:r>
            <a:r>
              <a:rPr sz="2000" b="1" spc="-17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2000" b="1" spc="-100" dirty="0">
                <a:solidFill>
                  <a:srgbClr val="006FC0"/>
                </a:solidFill>
                <a:latin typeface="Tahoma"/>
                <a:cs typeface="Tahoma"/>
              </a:rPr>
              <a:t>SP</a:t>
            </a:r>
            <a:r>
              <a:rPr sz="2000" b="1" spc="-125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sz="2000" b="1" spc="-265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sz="2000" b="1" spc="-229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2000" b="1" spc="-7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2000" b="1" spc="-385" dirty="0">
                <a:solidFill>
                  <a:srgbClr val="006FC0"/>
                </a:solidFill>
                <a:latin typeface="Tahoma"/>
                <a:cs typeface="Tahoma"/>
              </a:rPr>
              <a:t>T</a:t>
            </a:r>
            <a:r>
              <a:rPr sz="2000" b="1" spc="-6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b="1" spc="-180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2000" b="1" spc="-210" dirty="0">
                <a:solidFill>
                  <a:srgbClr val="006FC0"/>
                </a:solidFill>
                <a:latin typeface="Tahoma"/>
                <a:cs typeface="Tahoma"/>
              </a:rPr>
              <a:t>H</a:t>
            </a:r>
            <a:r>
              <a:rPr sz="2000" b="1" spc="-254" dirty="0">
                <a:solidFill>
                  <a:srgbClr val="006FC0"/>
                </a:solidFill>
                <a:latin typeface="Tahoma"/>
                <a:cs typeface="Tahoma"/>
              </a:rPr>
              <a:t>EET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ahoma"/>
              <a:cs typeface="Tahoma"/>
            </a:endParaRPr>
          </a:p>
          <a:p>
            <a:pPr marL="228600" marR="707390" indent="-228600" algn="r">
              <a:lnSpc>
                <a:spcPts val="2370"/>
              </a:lnSpc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2200" spc="-75" dirty="0">
                <a:latin typeface="Verdana"/>
                <a:cs typeface="Verdana"/>
              </a:rPr>
              <a:t>Let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transparent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sheet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thickness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i="1" spc="-20" dirty="0">
                <a:latin typeface="Cambria"/>
                <a:cs typeface="Cambria"/>
              </a:rPr>
              <a:t>t</a:t>
            </a:r>
            <a:r>
              <a:rPr sz="2200" i="1" spc="125" dirty="0">
                <a:latin typeface="Cambria"/>
                <a:cs typeface="Cambria"/>
              </a:rPr>
              <a:t> </a:t>
            </a:r>
            <a:r>
              <a:rPr sz="2200" spc="85" dirty="0">
                <a:latin typeface="Verdana"/>
                <a:cs typeface="Verdana"/>
              </a:rPr>
              <a:t>and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315" dirty="0">
                <a:latin typeface="Verdana"/>
                <a:cs typeface="Verdana"/>
              </a:rPr>
              <a:t>RI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" dirty="0">
                <a:latin typeface="Symbol"/>
                <a:cs typeface="Symbol"/>
              </a:rPr>
              <a:t>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Verdana"/>
                <a:cs typeface="Verdana"/>
              </a:rPr>
              <a:t>inserted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endParaRPr sz="2200">
              <a:latin typeface="Verdana"/>
              <a:cs typeface="Verdana"/>
            </a:endParaRPr>
          </a:p>
          <a:p>
            <a:pPr marR="676910" algn="r">
              <a:lnSpc>
                <a:spcPts val="2370"/>
              </a:lnSpc>
            </a:pPr>
            <a:r>
              <a:rPr sz="2200" spc="30" dirty="0">
                <a:latin typeface="Verdana"/>
                <a:cs typeface="Verdana"/>
              </a:rPr>
              <a:t>path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interfering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beam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Michelson’s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interferometer</a:t>
            </a:r>
            <a:endParaRPr sz="2200">
              <a:latin typeface="Verdana"/>
              <a:cs typeface="Verdana"/>
            </a:endParaRPr>
          </a:p>
          <a:p>
            <a:pPr marL="292100" indent="-2292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92100" algn="l"/>
                <a:tab pos="292735" algn="l"/>
              </a:tabLst>
            </a:pPr>
            <a:r>
              <a:rPr sz="2200" spc="65" dirty="0">
                <a:latin typeface="Verdana"/>
                <a:cs typeface="Verdana"/>
              </a:rPr>
              <a:t>Op</a:t>
            </a:r>
            <a:r>
              <a:rPr sz="2200" spc="45" dirty="0">
                <a:latin typeface="Verdana"/>
                <a:cs typeface="Verdana"/>
              </a:rPr>
              <a:t>t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95" dirty="0">
                <a:latin typeface="Verdana"/>
                <a:cs typeface="Verdana"/>
              </a:rPr>
              <a:t>cal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pa</a:t>
            </a:r>
            <a:r>
              <a:rPr sz="2200" spc="50" dirty="0">
                <a:latin typeface="Verdana"/>
                <a:cs typeface="Verdana"/>
              </a:rPr>
              <a:t>t</a:t>
            </a:r>
            <a:r>
              <a:rPr sz="2200" spc="-55" dirty="0">
                <a:latin typeface="Verdana"/>
                <a:cs typeface="Verdana"/>
              </a:rPr>
              <a:t>h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30" dirty="0">
                <a:latin typeface="Verdana"/>
                <a:cs typeface="Verdana"/>
              </a:rPr>
              <a:t>ncreases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become</a:t>
            </a:r>
            <a:r>
              <a:rPr sz="2200" spc="40" dirty="0">
                <a:latin typeface="Verdana"/>
                <a:cs typeface="Verdana"/>
              </a:rPr>
              <a:t>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5" dirty="0">
                <a:latin typeface="Symbol"/>
                <a:cs typeface="Symbol"/>
              </a:rPr>
              <a:t></a:t>
            </a:r>
            <a:r>
              <a:rPr sz="2200" spc="-125" dirty="0">
                <a:latin typeface="Verdana"/>
                <a:cs typeface="Verdana"/>
              </a:rPr>
              <a:t>t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55" dirty="0">
                <a:latin typeface="Verdana"/>
                <a:cs typeface="Verdana"/>
              </a:rPr>
              <a:t>n</a:t>
            </a:r>
            <a:r>
              <a:rPr sz="2200" spc="-245" dirty="0">
                <a:latin typeface="Verdana"/>
                <a:cs typeface="Verdana"/>
              </a:rPr>
              <a:t>s</a:t>
            </a:r>
            <a:r>
              <a:rPr sz="2200" spc="-170" dirty="0">
                <a:latin typeface="Verdana"/>
                <a:cs typeface="Verdana"/>
              </a:rPr>
              <a:t>t</a:t>
            </a:r>
            <a:r>
              <a:rPr sz="2200" spc="140" dirty="0">
                <a:latin typeface="Verdana"/>
                <a:cs typeface="Verdana"/>
              </a:rPr>
              <a:t>ead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i="1" dirty="0">
                <a:latin typeface="Cambria"/>
                <a:cs typeface="Cambria"/>
              </a:rPr>
              <a:t>t</a:t>
            </a:r>
            <a:r>
              <a:rPr sz="2200" spc="-195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292100" indent="-22923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92100" algn="l"/>
                <a:tab pos="292735" algn="l"/>
                <a:tab pos="4751705" algn="l"/>
                <a:tab pos="6306820" algn="l"/>
                <a:tab pos="7090409" algn="l"/>
              </a:tabLst>
            </a:pP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increase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35" dirty="0">
                <a:latin typeface="Verdana"/>
                <a:cs typeface="Verdana"/>
              </a:rPr>
              <a:t>optical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path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29" dirty="0">
                <a:latin typeface="Verdana"/>
                <a:cs typeface="Verdana"/>
              </a:rPr>
              <a:t>is	</a:t>
            </a:r>
            <a:r>
              <a:rPr sz="2200" spc="-75" dirty="0">
                <a:latin typeface="Verdana"/>
                <a:cs typeface="Verdana"/>
              </a:rPr>
              <a:t>(</a:t>
            </a:r>
            <a:r>
              <a:rPr sz="2200" spc="-75" dirty="0">
                <a:latin typeface="Cambria Math"/>
                <a:cs typeface="Cambria Math"/>
              </a:rPr>
              <a:t>𝜇𝑡</a:t>
            </a:r>
            <a:r>
              <a:rPr sz="2200" spc="6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−</a:t>
            </a:r>
            <a:r>
              <a:rPr sz="2200" dirty="0">
                <a:latin typeface="Cambria Math"/>
                <a:cs typeface="Cambria Math"/>
              </a:rPr>
              <a:t> </a:t>
            </a:r>
            <a:r>
              <a:rPr sz="2200" spc="25" dirty="0">
                <a:latin typeface="Cambria Math"/>
                <a:cs typeface="Cambria Math"/>
              </a:rPr>
              <a:t>𝑡)	</a:t>
            </a:r>
            <a:r>
              <a:rPr sz="2200" spc="-5" dirty="0">
                <a:latin typeface="Cambria Math"/>
                <a:cs typeface="Cambria Math"/>
              </a:rPr>
              <a:t>𝑜𝑟	(𝜇</a:t>
            </a:r>
            <a:r>
              <a:rPr sz="2200" spc="50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−</a:t>
            </a:r>
            <a:r>
              <a:rPr sz="2200" spc="-20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1) </a:t>
            </a:r>
            <a:r>
              <a:rPr sz="2200" spc="-5" dirty="0">
                <a:latin typeface="Cambria Math"/>
                <a:cs typeface="Cambria Math"/>
              </a:rPr>
              <a:t>𝑡</a:t>
            </a:r>
            <a:endParaRPr sz="2200">
              <a:latin typeface="Cambria Math"/>
              <a:cs typeface="Cambria Math"/>
            </a:endParaRPr>
          </a:p>
          <a:p>
            <a:pPr marL="292100" indent="-22923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92100" algn="l"/>
                <a:tab pos="292735" algn="l"/>
              </a:tabLst>
            </a:pPr>
            <a:r>
              <a:rPr sz="2200" spc="-415" dirty="0">
                <a:latin typeface="Verdana"/>
                <a:cs typeface="Verdana"/>
              </a:rPr>
              <a:t>S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110" dirty="0">
                <a:latin typeface="Verdana"/>
                <a:cs typeface="Verdana"/>
              </a:rPr>
              <a:t>nce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bea</a:t>
            </a:r>
            <a:r>
              <a:rPr sz="2200" spc="114" dirty="0">
                <a:latin typeface="Verdana"/>
                <a:cs typeface="Verdana"/>
              </a:rPr>
              <a:t>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t</a:t>
            </a:r>
            <a:r>
              <a:rPr sz="2200" spc="-60" dirty="0">
                <a:latin typeface="Verdana"/>
                <a:cs typeface="Verdana"/>
              </a:rPr>
              <a:t>ra</a:t>
            </a:r>
            <a:r>
              <a:rPr sz="2200" spc="-55" dirty="0">
                <a:latin typeface="Verdana"/>
                <a:cs typeface="Verdana"/>
              </a:rPr>
              <a:t>v</a:t>
            </a:r>
            <a:r>
              <a:rPr sz="2200" spc="-114" dirty="0">
                <a:latin typeface="Verdana"/>
                <a:cs typeface="Verdana"/>
              </a:rPr>
              <a:t>els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med</a:t>
            </a:r>
            <a:r>
              <a:rPr sz="2200" spc="15" dirty="0">
                <a:latin typeface="Verdana"/>
                <a:cs typeface="Verdana"/>
              </a:rPr>
              <a:t>i</a:t>
            </a:r>
            <a:r>
              <a:rPr sz="2200" spc="-70" dirty="0">
                <a:latin typeface="Verdana"/>
                <a:cs typeface="Verdana"/>
              </a:rPr>
              <a:t>um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110" dirty="0">
                <a:latin typeface="Verdana"/>
                <a:cs typeface="Verdana"/>
              </a:rPr>
              <a:t>w</a:t>
            </a:r>
            <a:r>
              <a:rPr sz="2200" spc="-25" dirty="0">
                <a:latin typeface="Verdana"/>
                <a:cs typeface="Verdana"/>
              </a:rPr>
              <a:t>i</a:t>
            </a:r>
            <a:r>
              <a:rPr sz="2200" spc="195" dirty="0">
                <a:latin typeface="Verdana"/>
                <a:cs typeface="Verdana"/>
              </a:rPr>
              <a:t>ce</a:t>
            </a:r>
            <a:endParaRPr sz="2200">
              <a:latin typeface="Verdana"/>
              <a:cs typeface="Verdana"/>
            </a:endParaRPr>
          </a:p>
          <a:p>
            <a:pPr marL="292100" marR="676910" indent="-229235">
              <a:lnSpc>
                <a:spcPct val="80000"/>
              </a:lnSpc>
              <a:spcBef>
                <a:spcPts val="1005"/>
              </a:spcBef>
              <a:buFont typeface="Arial MT"/>
              <a:buChar char="•"/>
              <a:tabLst>
                <a:tab pos="292100" algn="l"/>
                <a:tab pos="292735" algn="l"/>
              </a:tabLst>
            </a:pPr>
            <a:r>
              <a:rPr sz="2200" spc="-140" dirty="0">
                <a:latin typeface="Verdana"/>
                <a:cs typeface="Verdana"/>
              </a:rPr>
              <a:t>Extra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path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difference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between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two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interfering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beam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-76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2</a:t>
            </a:r>
            <a:r>
              <a:rPr sz="2200" spc="-65" dirty="0">
                <a:latin typeface="Cambria Math"/>
                <a:cs typeface="Cambria Math"/>
              </a:rPr>
              <a:t>(𝜇</a:t>
            </a:r>
            <a:r>
              <a:rPr sz="2200" spc="70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− 1)</a:t>
            </a:r>
            <a:r>
              <a:rPr sz="2200" spc="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𝑡</a:t>
            </a:r>
            <a:r>
              <a:rPr sz="2200" spc="185" dirty="0">
                <a:latin typeface="Cambria Math"/>
                <a:cs typeface="Cambria Math"/>
              </a:rPr>
              <a:t> </a:t>
            </a:r>
            <a:r>
              <a:rPr sz="2200" spc="-290" dirty="0">
                <a:latin typeface="Verdana"/>
                <a:cs typeface="Verdana"/>
              </a:rPr>
              <a:t>t=</a:t>
            </a:r>
            <a:endParaRPr sz="2200">
              <a:latin typeface="Verdana"/>
              <a:cs typeface="Verdana"/>
            </a:endParaRPr>
          </a:p>
          <a:p>
            <a:pPr marL="292100" indent="-22923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92100" algn="l"/>
                <a:tab pos="292735" algn="l"/>
              </a:tabLst>
            </a:pPr>
            <a:r>
              <a:rPr sz="2200" spc="-260" dirty="0">
                <a:latin typeface="Verdana"/>
                <a:cs typeface="Verdana"/>
              </a:rPr>
              <a:t>If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number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fringes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which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fringe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system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35" dirty="0">
                <a:latin typeface="Verdana"/>
                <a:cs typeface="Verdana"/>
              </a:rPr>
              <a:t>displaced</a:t>
            </a:r>
            <a:endParaRPr sz="2200">
              <a:latin typeface="Verdana"/>
              <a:cs typeface="Verdana"/>
            </a:endParaRPr>
          </a:p>
          <a:p>
            <a:pPr marL="292100" indent="-22923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92735" algn="l"/>
                <a:tab pos="1770380" algn="l"/>
              </a:tabLst>
            </a:pPr>
            <a:r>
              <a:rPr sz="2400" spc="-200" dirty="0">
                <a:latin typeface="Verdana"/>
                <a:cs typeface="Verdana"/>
              </a:rPr>
              <a:t>2</a:t>
            </a:r>
            <a:r>
              <a:rPr sz="2400" spc="10" dirty="0">
                <a:latin typeface="Cambria Math"/>
                <a:cs typeface="Cambria Math"/>
              </a:rPr>
              <a:t>(</a:t>
            </a:r>
            <a:r>
              <a:rPr sz="2400" dirty="0">
                <a:latin typeface="Cambria Math"/>
                <a:cs typeface="Cambria Math"/>
              </a:rPr>
              <a:t>𝜇</a:t>
            </a:r>
            <a:r>
              <a:rPr sz="2400" spc="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1)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𝑡	</a:t>
            </a:r>
            <a:r>
              <a:rPr sz="2200" spc="-470" dirty="0">
                <a:latin typeface="Verdana"/>
                <a:cs typeface="Verdana"/>
              </a:rPr>
              <a:t>=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m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" dirty="0">
                <a:latin typeface="Symbol"/>
                <a:cs typeface="Symbol"/>
              </a:rPr>
              <a:t>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800">
              <a:latin typeface="Symbol"/>
              <a:cs typeface="Symbol"/>
            </a:endParaRPr>
          </a:p>
          <a:p>
            <a:pPr marL="292100" indent="-229235">
              <a:lnSpc>
                <a:spcPts val="2615"/>
              </a:lnSpc>
              <a:spcBef>
                <a:spcPts val="5"/>
              </a:spcBef>
              <a:buFont typeface="Arial MT"/>
              <a:buChar char="•"/>
              <a:tabLst>
                <a:tab pos="292100" algn="l"/>
                <a:tab pos="292735" algn="l"/>
                <a:tab pos="1434465" algn="l"/>
              </a:tabLst>
            </a:pPr>
            <a:r>
              <a:rPr sz="3300" spc="-7" baseline="-32828" dirty="0">
                <a:latin typeface="Cambria Math"/>
                <a:cs typeface="Cambria Math"/>
              </a:rPr>
              <a:t>𝑡</a:t>
            </a:r>
            <a:r>
              <a:rPr sz="3300" spc="225" baseline="-32828" dirty="0">
                <a:latin typeface="Cambria Math"/>
                <a:cs typeface="Cambria Math"/>
              </a:rPr>
              <a:t> </a:t>
            </a:r>
            <a:r>
              <a:rPr sz="3300" spc="-7" baseline="-32828" dirty="0">
                <a:latin typeface="Cambria Math"/>
                <a:cs typeface="Cambria Math"/>
              </a:rPr>
              <a:t>=</a:t>
            </a:r>
            <a:r>
              <a:rPr sz="2200" u="heavy" spc="85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1600" u="heavy" spc="7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𝑚</a:t>
            </a:r>
            <a:r>
              <a:rPr sz="2200" u="heavy" spc="7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200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200">
              <a:latin typeface="Times New Roman"/>
              <a:cs typeface="Times New Roman"/>
            </a:endParaRPr>
          </a:p>
          <a:p>
            <a:pPr marL="772160">
              <a:lnSpc>
                <a:spcPts val="2375"/>
              </a:lnSpc>
            </a:pPr>
            <a:r>
              <a:rPr sz="2000" spc="10" dirty="0">
                <a:latin typeface="Verdana"/>
                <a:cs typeface="Verdana"/>
              </a:rPr>
              <a:t>2</a:t>
            </a:r>
            <a:r>
              <a:rPr sz="1450" spc="10" dirty="0">
                <a:latin typeface="Cambria Math"/>
                <a:cs typeface="Cambria Math"/>
              </a:rPr>
              <a:t>(𝜇−1)</a:t>
            </a:r>
            <a:endParaRPr sz="14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80770"/>
            <a:chOff x="0" y="0"/>
            <a:chExt cx="9144000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8983" y="355104"/>
              <a:ext cx="4115562" cy="511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983" y="355104"/>
              <a:ext cx="1037082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4512" y="355104"/>
              <a:ext cx="1643633" cy="51128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73188" y="3521964"/>
            <a:ext cx="906780" cy="282575"/>
          </a:xfrm>
          <a:custGeom>
            <a:avLst/>
            <a:gdLst/>
            <a:ahLst/>
            <a:cxnLst/>
            <a:rect l="l" t="t" r="r" b="b"/>
            <a:pathLst>
              <a:path w="906780" h="282575">
                <a:moveTo>
                  <a:pt x="816495" y="0"/>
                </a:moveTo>
                <a:lnTo>
                  <a:pt x="812558" y="11557"/>
                </a:lnTo>
                <a:lnTo>
                  <a:pt x="828866" y="18631"/>
                </a:lnTo>
                <a:lnTo>
                  <a:pt x="842911" y="28432"/>
                </a:lnTo>
                <a:lnTo>
                  <a:pt x="871435" y="73925"/>
                </a:lnTo>
                <a:lnTo>
                  <a:pt x="879729" y="115732"/>
                </a:lnTo>
                <a:lnTo>
                  <a:pt x="880757" y="139827"/>
                </a:lnTo>
                <a:lnTo>
                  <a:pt x="879711" y="164707"/>
                </a:lnTo>
                <a:lnTo>
                  <a:pt x="871381" y="207656"/>
                </a:lnTo>
                <a:lnTo>
                  <a:pt x="842959" y="253857"/>
                </a:lnTo>
                <a:lnTo>
                  <a:pt x="812939" y="270891"/>
                </a:lnTo>
                <a:lnTo>
                  <a:pt x="816495" y="282448"/>
                </a:lnTo>
                <a:lnTo>
                  <a:pt x="854992" y="264318"/>
                </a:lnTo>
                <a:lnTo>
                  <a:pt x="883297" y="233044"/>
                </a:lnTo>
                <a:lnTo>
                  <a:pt x="900728" y="191150"/>
                </a:lnTo>
                <a:lnTo>
                  <a:pt x="906538" y="141350"/>
                </a:lnTo>
                <a:lnTo>
                  <a:pt x="905086" y="115466"/>
                </a:lnTo>
                <a:lnTo>
                  <a:pt x="893465" y="69556"/>
                </a:lnTo>
                <a:lnTo>
                  <a:pt x="870341" y="32218"/>
                </a:lnTo>
                <a:lnTo>
                  <a:pt x="836952" y="7453"/>
                </a:lnTo>
                <a:lnTo>
                  <a:pt x="816495" y="0"/>
                </a:lnTo>
                <a:close/>
              </a:path>
              <a:path w="906780" h="282575">
                <a:moveTo>
                  <a:pt x="90042" y="0"/>
                </a:moveTo>
                <a:lnTo>
                  <a:pt x="51628" y="18192"/>
                </a:lnTo>
                <a:lnTo>
                  <a:pt x="23291" y="49530"/>
                </a:lnTo>
                <a:lnTo>
                  <a:pt x="5826" y="91535"/>
                </a:lnTo>
                <a:lnTo>
                  <a:pt x="0" y="141350"/>
                </a:lnTo>
                <a:lnTo>
                  <a:pt x="1452" y="167233"/>
                </a:lnTo>
                <a:lnTo>
                  <a:pt x="13067" y="213092"/>
                </a:lnTo>
                <a:lnTo>
                  <a:pt x="36105" y="250336"/>
                </a:lnTo>
                <a:lnTo>
                  <a:pt x="69514" y="275014"/>
                </a:lnTo>
                <a:lnTo>
                  <a:pt x="90042" y="282448"/>
                </a:lnTo>
                <a:lnTo>
                  <a:pt x="93611" y="270891"/>
                </a:lnTo>
                <a:lnTo>
                  <a:pt x="77528" y="263773"/>
                </a:lnTo>
                <a:lnTo>
                  <a:pt x="63647" y="253857"/>
                </a:lnTo>
                <a:lnTo>
                  <a:pt x="35169" y="207656"/>
                </a:lnTo>
                <a:lnTo>
                  <a:pt x="26801" y="164707"/>
                </a:lnTo>
                <a:lnTo>
                  <a:pt x="25755" y="139827"/>
                </a:lnTo>
                <a:lnTo>
                  <a:pt x="26801" y="115732"/>
                </a:lnTo>
                <a:lnTo>
                  <a:pt x="35169" y="73925"/>
                </a:lnTo>
                <a:lnTo>
                  <a:pt x="63761" y="28432"/>
                </a:lnTo>
                <a:lnTo>
                  <a:pt x="94068" y="11557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413130"/>
            <a:ext cx="7914640" cy="341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935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solidFill>
                  <a:srgbClr val="006FC0"/>
                </a:solidFill>
                <a:latin typeface="Tahoma"/>
                <a:cs typeface="Tahoma"/>
              </a:rPr>
              <a:t>4</a:t>
            </a:r>
            <a:r>
              <a:rPr sz="1800" b="1" spc="-114" dirty="0">
                <a:solidFill>
                  <a:srgbClr val="006FC0"/>
                </a:solidFill>
                <a:latin typeface="Tahoma"/>
                <a:cs typeface="Tahoma"/>
              </a:rPr>
              <a:t>)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60" dirty="0">
                <a:solidFill>
                  <a:srgbClr val="006FC0"/>
                </a:solidFill>
                <a:latin typeface="Tahoma"/>
                <a:cs typeface="Tahoma"/>
              </a:rPr>
              <a:t>DETERMINATIO</a:t>
            </a:r>
            <a:r>
              <a:rPr sz="1800" b="1" spc="-18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1800" b="1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Tahoma"/>
                <a:cs typeface="Tahoma"/>
              </a:rPr>
              <a:t>OF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50" dirty="0">
                <a:solidFill>
                  <a:srgbClr val="006FC0"/>
                </a:solidFill>
                <a:latin typeface="Tahoma"/>
                <a:cs typeface="Tahoma"/>
              </a:rPr>
              <a:t>REFRACTIV</a:t>
            </a:r>
            <a:r>
              <a:rPr sz="1800" b="1" spc="-140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b="1" spc="-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80" dirty="0">
                <a:solidFill>
                  <a:srgbClr val="006FC0"/>
                </a:solidFill>
                <a:latin typeface="Tahoma"/>
                <a:cs typeface="Tahoma"/>
              </a:rPr>
              <a:t>INDEXI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Tahoma"/>
                <a:cs typeface="Tahoma"/>
              </a:rPr>
              <a:t>OF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6FC0"/>
                </a:solidFill>
                <a:latin typeface="Tahoma"/>
                <a:cs typeface="Tahoma"/>
              </a:rPr>
              <a:t>GASE</a:t>
            </a:r>
            <a:r>
              <a:rPr sz="1800" b="1" spc="-55" dirty="0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sz="1800" b="1" spc="-155" dirty="0">
                <a:solidFill>
                  <a:srgbClr val="006FC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ahoma"/>
              <a:cs typeface="Tahoma"/>
            </a:endParaRPr>
          </a:p>
          <a:p>
            <a:pPr marL="241300" marR="309245" indent="-229235">
              <a:lnSpc>
                <a:spcPts val="238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285" dirty="0">
                <a:latin typeface="Verdana"/>
                <a:cs typeface="Verdana"/>
              </a:rPr>
              <a:t>I</a:t>
            </a:r>
            <a:r>
              <a:rPr sz="2200" spc="-235" dirty="0">
                <a:latin typeface="Verdana"/>
                <a:cs typeface="Verdana"/>
              </a:rPr>
              <a:t>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t</a:t>
            </a:r>
            <a:r>
              <a:rPr sz="2200" spc="60" dirty="0">
                <a:latin typeface="Verdana"/>
                <a:cs typeface="Verdana"/>
              </a:rPr>
              <a:t>ube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0" dirty="0">
                <a:latin typeface="Verdana"/>
                <a:cs typeface="Verdana"/>
              </a:rPr>
              <a:t>con</a:t>
            </a:r>
            <a:r>
              <a:rPr sz="2200" spc="45" dirty="0">
                <a:latin typeface="Verdana"/>
                <a:cs typeface="Verdana"/>
              </a:rPr>
              <a:t>t</a:t>
            </a:r>
            <a:r>
              <a:rPr sz="2200" spc="5" dirty="0">
                <a:latin typeface="Verdana"/>
                <a:cs typeface="Verdana"/>
              </a:rPr>
              <a:t>a</a:t>
            </a:r>
            <a:r>
              <a:rPr sz="2200" spc="15" dirty="0">
                <a:latin typeface="Verdana"/>
                <a:cs typeface="Verdana"/>
              </a:rPr>
              <a:t>i</a:t>
            </a:r>
            <a:r>
              <a:rPr sz="2200" spc="-155" dirty="0">
                <a:latin typeface="Verdana"/>
                <a:cs typeface="Verdana"/>
              </a:rPr>
              <a:t>n</a:t>
            </a:r>
            <a:r>
              <a:rPr sz="2200" spc="-65" dirty="0">
                <a:latin typeface="Verdana"/>
                <a:cs typeface="Verdana"/>
              </a:rPr>
              <a:t>in</a:t>
            </a:r>
            <a:r>
              <a:rPr sz="2200" spc="105" dirty="0">
                <a:latin typeface="Verdana"/>
                <a:cs typeface="Verdana"/>
              </a:rPr>
              <a:t>g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gas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110" dirty="0">
                <a:latin typeface="Verdana"/>
                <a:cs typeface="Verdana"/>
              </a:rPr>
              <a:t>n</a:t>
            </a:r>
            <a:r>
              <a:rPr sz="2200" spc="-60" dirty="0">
                <a:latin typeface="Verdana"/>
                <a:cs typeface="Verdana"/>
              </a:rPr>
              <a:t>t</a:t>
            </a:r>
            <a:r>
              <a:rPr sz="2200" spc="-25" dirty="0">
                <a:latin typeface="Verdana"/>
                <a:cs typeface="Verdana"/>
              </a:rPr>
              <a:t>rod</a:t>
            </a:r>
            <a:r>
              <a:rPr sz="2200" spc="-40" dirty="0">
                <a:latin typeface="Verdana"/>
                <a:cs typeface="Verdana"/>
              </a:rPr>
              <a:t>u</a:t>
            </a:r>
            <a:r>
              <a:rPr sz="2200" spc="175" dirty="0">
                <a:latin typeface="Verdana"/>
                <a:cs typeface="Verdana"/>
              </a:rPr>
              <a:t>ced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i</a:t>
            </a:r>
            <a:r>
              <a:rPr sz="2200" spc="-55" dirty="0">
                <a:latin typeface="Verdana"/>
                <a:cs typeface="Verdana"/>
              </a:rPr>
              <a:t>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pa</a:t>
            </a:r>
            <a:r>
              <a:rPr sz="2200" spc="50" dirty="0">
                <a:latin typeface="Verdana"/>
                <a:cs typeface="Verdana"/>
              </a:rPr>
              <a:t>t</a:t>
            </a:r>
            <a:r>
              <a:rPr sz="2200" spc="-55" dirty="0">
                <a:latin typeface="Verdana"/>
                <a:cs typeface="Verdana"/>
              </a:rPr>
              <a:t>h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beam  </a:t>
            </a:r>
            <a:r>
              <a:rPr sz="2200" spc="15" dirty="0">
                <a:latin typeface="Verdana"/>
                <a:cs typeface="Verdana"/>
              </a:rPr>
              <a:t>go</a:t>
            </a:r>
            <a:r>
              <a:rPr sz="2200" spc="20" dirty="0">
                <a:latin typeface="Verdana"/>
                <a:cs typeface="Verdana"/>
              </a:rPr>
              <a:t>i</a:t>
            </a:r>
            <a:r>
              <a:rPr sz="2200" spc="25" dirty="0">
                <a:latin typeface="Verdana"/>
                <a:cs typeface="Verdana"/>
              </a:rPr>
              <a:t>ng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-25" dirty="0">
                <a:latin typeface="Verdana"/>
                <a:cs typeface="Verdana"/>
              </a:rPr>
              <a:t>owards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M1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ts val="2510"/>
              </a:lnSpc>
              <a:spcBef>
                <a:spcPts val="700"/>
              </a:spcBef>
              <a:buFont typeface="Arial MT"/>
              <a:buChar char="•"/>
              <a:tabLst>
                <a:tab pos="241300" algn="l"/>
                <a:tab pos="241935" algn="l"/>
                <a:tab pos="3792854" algn="l"/>
              </a:tabLst>
            </a:pPr>
            <a:r>
              <a:rPr sz="2200" spc="-10" dirty="0">
                <a:latin typeface="Verdana"/>
                <a:cs typeface="Verdana"/>
              </a:rPr>
              <a:t>Path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difference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equal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to	</a:t>
            </a:r>
            <a:r>
              <a:rPr sz="2200" spc="-65" dirty="0">
                <a:latin typeface="Verdana"/>
                <a:cs typeface="Verdana"/>
              </a:rPr>
              <a:t>2</a:t>
            </a:r>
            <a:r>
              <a:rPr sz="2200" spc="-65" dirty="0">
                <a:latin typeface="Cambria Math"/>
                <a:cs typeface="Cambria Math"/>
              </a:rPr>
              <a:t>(𝜇</a:t>
            </a:r>
            <a:r>
              <a:rPr sz="2200" spc="6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−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1) 𝑙</a:t>
            </a:r>
            <a:r>
              <a:rPr sz="2200" spc="200" dirty="0">
                <a:latin typeface="Cambria Math"/>
                <a:cs typeface="Cambria Math"/>
              </a:rPr>
              <a:t> </a:t>
            </a:r>
            <a:r>
              <a:rPr sz="2200" spc="10" dirty="0">
                <a:latin typeface="Verdana"/>
                <a:cs typeface="Verdana"/>
              </a:rPr>
              <a:t>introduced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endParaRPr sz="2200">
              <a:latin typeface="Verdana"/>
              <a:cs typeface="Verdana"/>
            </a:endParaRPr>
          </a:p>
          <a:p>
            <a:pPr marL="241300">
              <a:lnSpc>
                <a:spcPts val="2510"/>
              </a:lnSpc>
            </a:pP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110" dirty="0">
                <a:latin typeface="Verdana"/>
                <a:cs typeface="Verdana"/>
              </a:rPr>
              <a:t>n</a:t>
            </a:r>
            <a:r>
              <a:rPr sz="2200" spc="-60" dirty="0">
                <a:latin typeface="Verdana"/>
                <a:cs typeface="Verdana"/>
              </a:rPr>
              <a:t>t</a:t>
            </a:r>
            <a:r>
              <a:rPr sz="2200" spc="-95" dirty="0">
                <a:latin typeface="Verdana"/>
                <a:cs typeface="Verdana"/>
              </a:rPr>
              <a:t>er</a:t>
            </a:r>
            <a:r>
              <a:rPr sz="2200" spc="-75" dirty="0">
                <a:latin typeface="Verdana"/>
                <a:cs typeface="Verdana"/>
              </a:rPr>
              <a:t>f</a:t>
            </a:r>
            <a:r>
              <a:rPr sz="2200" spc="-55" dirty="0">
                <a:latin typeface="Verdana"/>
                <a:cs typeface="Verdana"/>
              </a:rPr>
              <a:t>ering</a:t>
            </a:r>
            <a:r>
              <a:rPr sz="2200" spc="-21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beams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  <a:tab pos="241935" algn="l"/>
                <a:tab pos="1110615" algn="l"/>
              </a:tabLst>
            </a:pPr>
            <a:r>
              <a:rPr sz="2200" spc="-5" dirty="0">
                <a:latin typeface="Cambria Math"/>
                <a:cs typeface="Cambria Math"/>
              </a:rPr>
              <a:t>𝜇</a:t>
            </a:r>
            <a:r>
              <a:rPr sz="2200" spc="195" dirty="0">
                <a:latin typeface="Cambria Math"/>
                <a:cs typeface="Cambria Math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315" dirty="0">
                <a:latin typeface="Verdana"/>
                <a:cs typeface="Verdana"/>
              </a:rPr>
              <a:t>RI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gas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a</a:t>
            </a:r>
            <a:r>
              <a:rPr sz="2200" spc="65" dirty="0">
                <a:latin typeface="Verdana"/>
                <a:cs typeface="Verdana"/>
              </a:rPr>
              <a:t>n</a:t>
            </a:r>
            <a:r>
              <a:rPr sz="2200" spc="130" dirty="0">
                <a:latin typeface="Verdana"/>
                <a:cs typeface="Verdana"/>
              </a:rPr>
              <a:t>d</a:t>
            </a:r>
            <a:r>
              <a:rPr sz="2200" spc="330" dirty="0">
                <a:latin typeface="Verdana"/>
                <a:cs typeface="Verdana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𝑙</a:t>
            </a:r>
            <a:r>
              <a:rPr sz="2200" spc="200" dirty="0">
                <a:latin typeface="Cambria Math"/>
                <a:cs typeface="Cambria Math"/>
              </a:rPr>
              <a:t> </a:t>
            </a:r>
            <a:r>
              <a:rPr sz="2200" spc="-155" dirty="0">
                <a:latin typeface="Verdana"/>
                <a:cs typeface="Verdana"/>
              </a:rPr>
              <a:t>i</a:t>
            </a:r>
            <a:r>
              <a:rPr sz="2200" spc="-295" dirty="0">
                <a:latin typeface="Verdana"/>
                <a:cs typeface="Verdana"/>
              </a:rPr>
              <a:t>s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le</a:t>
            </a:r>
            <a:r>
              <a:rPr sz="2200" spc="-40" dirty="0">
                <a:latin typeface="Verdana"/>
                <a:cs typeface="Verdana"/>
              </a:rPr>
              <a:t>n</a:t>
            </a:r>
            <a:r>
              <a:rPr sz="2200" spc="-10" dirty="0">
                <a:latin typeface="Verdana"/>
                <a:cs typeface="Verdana"/>
              </a:rPr>
              <a:t>g</a:t>
            </a:r>
            <a:r>
              <a:rPr sz="2200" spc="-5" dirty="0">
                <a:latin typeface="Verdana"/>
                <a:cs typeface="Verdana"/>
              </a:rPr>
              <a:t>t</a:t>
            </a:r>
            <a:r>
              <a:rPr sz="2200" spc="-55" dirty="0">
                <a:latin typeface="Verdana"/>
                <a:cs typeface="Verdana"/>
              </a:rPr>
              <a:t>h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</a:t>
            </a:r>
            <a:r>
              <a:rPr sz="2200" spc="60" dirty="0">
                <a:latin typeface="Verdana"/>
                <a:cs typeface="Verdana"/>
              </a:rPr>
              <a:t>ube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260" dirty="0">
                <a:latin typeface="Verdana"/>
                <a:cs typeface="Verdana"/>
              </a:rPr>
              <a:t>If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m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fringes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cross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center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field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view</a:t>
            </a:r>
            <a:r>
              <a:rPr sz="2200" spc="-195" dirty="0">
                <a:latin typeface="Verdana"/>
                <a:cs typeface="Verdana"/>
              </a:rPr>
              <a:t> ,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935" algn="l"/>
                <a:tab pos="1629410" algn="l"/>
              </a:tabLst>
            </a:pPr>
            <a:r>
              <a:rPr sz="2400" spc="-195" dirty="0">
                <a:latin typeface="Verdana"/>
                <a:cs typeface="Verdana"/>
              </a:rPr>
              <a:t>2</a:t>
            </a:r>
            <a:r>
              <a:rPr sz="2400" spc="150" dirty="0">
                <a:latin typeface="Verdana"/>
                <a:cs typeface="Verdana"/>
              </a:rPr>
              <a:t> </a:t>
            </a:r>
            <a:r>
              <a:rPr sz="2400" dirty="0">
                <a:latin typeface="Cambria Math"/>
                <a:cs typeface="Cambria Math"/>
              </a:rPr>
              <a:t>𝜇</a:t>
            </a:r>
            <a:r>
              <a:rPr sz="2400" spc="7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 </a:t>
            </a:r>
            <a:r>
              <a:rPr sz="2400" spc="-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𝑙	</a:t>
            </a:r>
            <a:r>
              <a:rPr sz="2200" spc="-470" dirty="0">
                <a:latin typeface="Verdana"/>
                <a:cs typeface="Verdana"/>
              </a:rPr>
              <a:t>=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m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" dirty="0">
                <a:latin typeface="Symbol"/>
                <a:cs typeface="Symbol"/>
              </a:rPr>
              <a:t>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3246" y="4588002"/>
            <a:ext cx="23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latin typeface="Verdana"/>
                <a:cs typeface="Verdana"/>
              </a:rPr>
              <a:t>2</a:t>
            </a:r>
            <a:r>
              <a:rPr sz="1450" spc="180" dirty="0">
                <a:latin typeface="Cambria Math"/>
                <a:cs typeface="Cambria Math"/>
              </a:rPr>
              <a:t>𝑙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40" y="4423409"/>
            <a:ext cx="1479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66700" algn="l"/>
                <a:tab pos="267335" algn="l"/>
              </a:tabLst>
            </a:pPr>
            <a:r>
              <a:rPr sz="2000" dirty="0">
                <a:latin typeface="Cambria Math"/>
                <a:cs typeface="Cambria Math"/>
              </a:rPr>
              <a:t>𝜇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=</a:t>
            </a:r>
            <a:r>
              <a:rPr sz="3300" spc="142" baseline="30303" dirty="0">
                <a:latin typeface="Cambria Math"/>
                <a:cs typeface="Cambria Math"/>
              </a:rPr>
              <a:t> </a:t>
            </a:r>
            <a:r>
              <a:rPr sz="2400" u="heavy" spc="-179" baseline="41666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𝑚</a:t>
            </a:r>
            <a:r>
              <a:rPr sz="3300" u="heavy" spc="-179" baseline="3030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200" spc="-120" dirty="0">
                <a:latin typeface="Verdana"/>
                <a:cs typeface="Verdana"/>
              </a:rPr>
              <a:t>+1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5671"/>
            <a:ext cx="9143999" cy="18623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1196" y="411937"/>
            <a:ext cx="5454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D8EC5"/>
                </a:solidFill>
                <a:latin typeface="Times New Roman"/>
                <a:cs typeface="Times New Roman"/>
              </a:rPr>
              <a:t>INTERFERENCE</a:t>
            </a:r>
            <a:r>
              <a:rPr sz="3200" spc="-10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D8EC5"/>
                </a:solidFill>
                <a:latin typeface="Times New Roman"/>
                <a:cs typeface="Times New Roman"/>
              </a:rPr>
              <a:t>OF</a:t>
            </a:r>
            <a:r>
              <a:rPr sz="3200" spc="-145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0D8EC5"/>
                </a:solidFill>
                <a:latin typeface="Times New Roman"/>
                <a:cs typeface="Times New Roman"/>
              </a:rPr>
              <a:t>LIGHT: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78" y="1189100"/>
            <a:ext cx="853186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Destructive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Interference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sz="2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crest</a:t>
            </a:r>
            <a:r>
              <a:rPr sz="2800" dirty="0">
                <a:latin typeface="Times New Roman"/>
                <a:cs typeface="Times New Roman"/>
              </a:rPr>
              <a:t> of one</a:t>
            </a:r>
            <a:r>
              <a:rPr sz="2800" spc="-5" dirty="0">
                <a:latin typeface="Times New Roman"/>
                <a:cs typeface="Times New Roman"/>
              </a:rPr>
              <a:t> wave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falls on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trough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other,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destructive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interference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65100" indent="8191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When 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soap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film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oil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film 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viewed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reflected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light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transmitted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light,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exhibits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different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colours.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interference pattern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thin films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5671"/>
            <a:ext cx="9143999" cy="18623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6428" y="127507"/>
            <a:ext cx="3395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D8EC5"/>
                </a:solidFill>
                <a:latin typeface="Times New Roman"/>
                <a:cs typeface="Times New Roman"/>
              </a:rPr>
              <a:t>NEWTONS</a:t>
            </a:r>
            <a:r>
              <a:rPr sz="3200" spc="-75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D8EC5"/>
                </a:solidFill>
                <a:latin typeface="Times New Roman"/>
                <a:cs typeface="Times New Roman"/>
              </a:rPr>
              <a:t>RING: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3516629"/>
            <a:ext cx="8046084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CONSTRUCTION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plano-convex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large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radius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curvature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placed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convex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surface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glass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plate.</a:t>
            </a:r>
            <a:endParaRPr sz="2400">
              <a:latin typeface="Times New Roman"/>
              <a:cs typeface="Times New Roman"/>
            </a:endParaRPr>
          </a:p>
          <a:p>
            <a:pPr marL="12700" marR="13716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lower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surface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AOB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upper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surface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plate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POQ</a:t>
            </a:r>
            <a:endParaRPr sz="2400">
              <a:latin typeface="Times New Roman"/>
              <a:cs typeface="Times New Roman"/>
            </a:endParaRPr>
          </a:p>
          <a:p>
            <a:pPr marL="12700" marR="165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thickness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zero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gradually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contact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outwards.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069847"/>
            <a:ext cx="3429000" cy="22951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162811"/>
            <a:ext cx="3677411" cy="2295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5671"/>
            <a:ext cx="9143999" cy="18623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8420" y="97282"/>
            <a:ext cx="3395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D8EC5"/>
                </a:solidFill>
                <a:latin typeface="Times New Roman"/>
                <a:cs typeface="Times New Roman"/>
              </a:rPr>
              <a:t>NEWTONS</a:t>
            </a:r>
            <a:r>
              <a:rPr sz="3200" spc="-75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D8EC5"/>
                </a:solidFill>
                <a:latin typeface="Times New Roman"/>
                <a:cs typeface="Times New Roman"/>
              </a:rPr>
              <a:t>RING: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3003550"/>
            <a:ext cx="7733030" cy="15055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monochromatic </a:t>
            </a:r>
            <a:r>
              <a:rPr sz="2400" dirty="0">
                <a:latin typeface="Times New Roman"/>
                <a:cs typeface="Times New Roman"/>
              </a:rPr>
              <a:t>light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allowed to fall </a:t>
            </a:r>
            <a:r>
              <a:rPr sz="2400" spc="-5" dirty="0">
                <a:latin typeface="Times New Roman"/>
                <a:cs typeface="Times New Roman"/>
              </a:rPr>
              <a:t>normally </a:t>
            </a:r>
            <a:r>
              <a:rPr sz="2400" dirty="0">
                <a:latin typeface="Times New Roman"/>
                <a:cs typeface="Times New Roman"/>
              </a:rPr>
              <a:t>on this </a:t>
            </a:r>
            <a:r>
              <a:rPr sz="2400" spc="-5" dirty="0">
                <a:latin typeface="Times New Roman"/>
                <a:cs typeface="Times New Roman"/>
              </a:rPr>
              <a:t>film,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alternate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bright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dark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concentric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rings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formed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air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film.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called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Newton's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rings.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8155" y="722376"/>
            <a:ext cx="3677411" cy="22951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864" y="1007364"/>
            <a:ext cx="3429000" cy="2010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5671"/>
            <a:ext cx="9143999" cy="18623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8420" y="97282"/>
            <a:ext cx="3395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D8EC5"/>
                </a:solidFill>
                <a:latin typeface="Times New Roman"/>
                <a:cs typeface="Times New Roman"/>
              </a:rPr>
              <a:t>NEWTONS</a:t>
            </a:r>
            <a:r>
              <a:rPr sz="3200" spc="-75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D8EC5"/>
                </a:solidFill>
                <a:latin typeface="Times New Roman"/>
                <a:cs typeface="Times New Roman"/>
              </a:rPr>
              <a:t>RING: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263" y="3102102"/>
            <a:ext cx="7976870" cy="26771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6040" marR="100330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The thickness of </a:t>
            </a:r>
            <a:r>
              <a:rPr sz="2400" spc="-5" dirty="0">
                <a:latin typeface="Times New Roman"/>
                <a:cs typeface="Times New Roman"/>
              </a:rPr>
              <a:t>air-film remains </a:t>
            </a:r>
            <a:r>
              <a:rPr sz="2400" dirty="0">
                <a:latin typeface="Times New Roman"/>
                <a:cs typeface="Times New Roman"/>
              </a:rPr>
              <a:t>constant along a circle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10" dirty="0">
                <a:latin typeface="Times New Roman"/>
                <a:cs typeface="Times New Roman"/>
              </a:rPr>
              <a:t>O.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Hence,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fringes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concentric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circles.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290"/>
              </a:spcBef>
            </a:pPr>
            <a:r>
              <a:rPr sz="2400" spc="-5" dirty="0">
                <a:latin typeface="Times New Roman"/>
                <a:cs typeface="Times New Roman"/>
              </a:rPr>
              <a:t>Newton's </a:t>
            </a:r>
            <a:r>
              <a:rPr sz="2400" dirty="0">
                <a:latin typeface="Times New Roman"/>
                <a:cs typeface="Times New Roman"/>
              </a:rPr>
              <a:t>rings are </a:t>
            </a:r>
            <a:r>
              <a:rPr sz="2400" spc="-5" dirty="0">
                <a:latin typeface="Times New Roman"/>
                <a:cs typeface="Times New Roman"/>
              </a:rPr>
              <a:t>formed as </a:t>
            </a:r>
            <a:r>
              <a:rPr sz="2400" dirty="0">
                <a:latin typeface="Times New Roman"/>
                <a:cs typeface="Times New Roman"/>
              </a:rPr>
              <a:t>a result of interference between 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 </a:t>
            </a:r>
            <a:r>
              <a:rPr sz="2400" spc="-5" dirty="0">
                <a:latin typeface="Times New Roman"/>
                <a:cs typeface="Times New Roman"/>
              </a:rPr>
              <a:t>waves </a:t>
            </a:r>
            <a:r>
              <a:rPr sz="2400" dirty="0">
                <a:latin typeface="Times New Roman"/>
                <a:cs typeface="Times New Roman"/>
              </a:rPr>
              <a:t>reflected from the upper and lower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of the air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film.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 and 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interfering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rays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corresponding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 incident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640080"/>
            <a:ext cx="3677412" cy="2109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5671"/>
            <a:ext cx="9143999" cy="18623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060" y="0"/>
            <a:ext cx="6340601" cy="7139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4975" y="18415"/>
            <a:ext cx="5897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D8EC5"/>
                </a:solidFill>
                <a:latin typeface="Times New Roman"/>
                <a:cs typeface="Times New Roman"/>
              </a:rPr>
              <a:t>EX</a:t>
            </a:r>
            <a:r>
              <a:rPr sz="2800" spc="-20" dirty="0">
                <a:solidFill>
                  <a:srgbClr val="0D8EC5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0D8EC5"/>
                </a:solidFill>
                <a:latin typeface="Times New Roman"/>
                <a:cs typeface="Times New Roman"/>
              </a:rPr>
              <a:t>ERIME</a:t>
            </a:r>
            <a:r>
              <a:rPr sz="2800" spc="-20" dirty="0">
                <a:solidFill>
                  <a:srgbClr val="0D8EC5"/>
                </a:solidFill>
                <a:latin typeface="Times New Roman"/>
                <a:cs typeface="Times New Roman"/>
              </a:rPr>
              <a:t>N</a:t>
            </a:r>
            <a:r>
              <a:rPr sz="2800" spc="-215" dirty="0">
                <a:solidFill>
                  <a:srgbClr val="0D8EC5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D8EC5"/>
                </a:solidFill>
                <a:latin typeface="Times New Roman"/>
                <a:cs typeface="Times New Roman"/>
              </a:rPr>
              <a:t>AL</a:t>
            </a:r>
            <a:r>
              <a:rPr sz="2800" spc="-280" dirty="0">
                <a:solidFill>
                  <a:srgbClr val="0D8EC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8EC5"/>
                </a:solidFill>
                <a:latin typeface="Times New Roman"/>
                <a:cs typeface="Times New Roman"/>
              </a:rPr>
              <a:t>ARR</a:t>
            </a:r>
            <a:r>
              <a:rPr sz="2800" spc="-20" dirty="0">
                <a:solidFill>
                  <a:srgbClr val="0D8EC5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D8EC5"/>
                </a:solidFill>
                <a:latin typeface="Times New Roman"/>
                <a:cs typeface="Times New Roman"/>
              </a:rPr>
              <a:t>NG</a:t>
            </a:r>
            <a:r>
              <a:rPr sz="2800" spc="-20" dirty="0">
                <a:solidFill>
                  <a:srgbClr val="0D8EC5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D8EC5"/>
                </a:solidFill>
                <a:latin typeface="Times New Roman"/>
                <a:cs typeface="Times New Roman"/>
              </a:rPr>
              <a:t>MEN</a:t>
            </a:r>
            <a:r>
              <a:rPr sz="2800" spc="-225" dirty="0">
                <a:solidFill>
                  <a:srgbClr val="0D8EC5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D8EC5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3474211"/>
            <a:ext cx="762254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Experimental arrangement </a:t>
            </a:r>
            <a:r>
              <a:rPr sz="2400" dirty="0">
                <a:latin typeface="Times New Roman"/>
                <a:cs typeface="Times New Roman"/>
              </a:rPr>
              <a:t>for producing </a:t>
            </a:r>
            <a:r>
              <a:rPr sz="2400" spc="-20" dirty="0">
                <a:latin typeface="Times New Roman"/>
                <a:cs typeface="Times New Roman"/>
              </a:rPr>
              <a:t>Newton’s </a:t>
            </a:r>
            <a:r>
              <a:rPr sz="2400" dirty="0">
                <a:latin typeface="Times New Roman"/>
                <a:cs typeface="Times New Roman"/>
              </a:rPr>
              <a:t>rings by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reflected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 is source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monochromatic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 light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S rendered parallel rays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a convex lens.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horizontal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parallel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rays</a:t>
            </a:r>
            <a:r>
              <a:rPr sz="2400" dirty="0">
                <a:latin typeface="Times New Roman"/>
                <a:cs typeface="Times New Roman"/>
              </a:rPr>
              <a:t> fall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glass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45, 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reflected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it.</a:t>
            </a:r>
            <a:endParaRPr sz="2400">
              <a:latin typeface="Times New Roman"/>
              <a:cs typeface="Times New Roman"/>
            </a:endParaRPr>
          </a:p>
          <a:p>
            <a:pPr marL="12700" marR="381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This </a:t>
            </a:r>
            <a:r>
              <a:rPr sz="2400" dirty="0">
                <a:latin typeface="Times New Roman"/>
                <a:cs typeface="Times New Roman"/>
              </a:rPr>
              <a:t>reflected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beam falls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lens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placed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glass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676655"/>
            <a:ext cx="4543044" cy="25237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678" y="187198"/>
            <a:ext cx="5333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95" dirty="0">
                <a:solidFill>
                  <a:srgbClr val="000000"/>
                </a:solidFill>
                <a:latin typeface="Verdana"/>
                <a:cs typeface="Verdana"/>
              </a:rPr>
              <a:t>EXPERIMENT</a:t>
            </a:r>
            <a:r>
              <a:rPr sz="2800" b="0" spc="-2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800" b="0" spc="-27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8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b="0" spc="-5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800" b="0" spc="-6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800" b="0" spc="-5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800" b="0" spc="-6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800" b="0" spc="-100" dirty="0">
                <a:solidFill>
                  <a:srgbClr val="000000"/>
                </a:solidFill>
                <a:latin typeface="Verdana"/>
                <a:cs typeface="Verdana"/>
              </a:rPr>
              <a:t>NGEMEN</a:t>
            </a:r>
            <a:r>
              <a:rPr sz="2800" b="0" spc="-8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800" b="0" spc="-500" dirty="0">
                <a:solidFill>
                  <a:srgbClr val="000000"/>
                </a:solidFill>
                <a:latin typeface="Verdana"/>
                <a:cs typeface="Verdana"/>
              </a:rPr>
              <a:t>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3761613"/>
            <a:ext cx="69799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latin typeface="Tahoma"/>
                <a:cs typeface="Tahoma"/>
              </a:rPr>
              <a:t>Interference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occurs</a:t>
            </a:r>
            <a:r>
              <a:rPr sz="2400" b="1" spc="-30" dirty="0">
                <a:latin typeface="Tahoma"/>
                <a:cs typeface="Tahoma"/>
              </a:rPr>
              <a:t> between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the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75" dirty="0">
                <a:latin typeface="Tahoma"/>
                <a:cs typeface="Tahoma"/>
              </a:rPr>
              <a:t>rays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reflected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125" dirty="0">
                <a:latin typeface="Tahoma"/>
                <a:cs typeface="Tahoma"/>
              </a:rPr>
              <a:t>from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the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upper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40" dirty="0">
                <a:latin typeface="Tahoma"/>
                <a:cs typeface="Tahoma"/>
              </a:rPr>
              <a:t>and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95" dirty="0">
                <a:latin typeface="Tahoma"/>
                <a:cs typeface="Tahoma"/>
              </a:rPr>
              <a:t>lower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60" dirty="0">
                <a:latin typeface="Tahoma"/>
                <a:cs typeface="Tahoma"/>
              </a:rPr>
              <a:t>surfaces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00" dirty="0">
                <a:latin typeface="Tahoma"/>
                <a:cs typeface="Tahoma"/>
              </a:rPr>
              <a:t>of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the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135" dirty="0">
                <a:latin typeface="Tahoma"/>
                <a:cs typeface="Tahoma"/>
              </a:rPr>
              <a:t>film.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ahoma"/>
              <a:cs typeface="Tahoma"/>
            </a:endParaRPr>
          </a:p>
          <a:p>
            <a:pPr marL="12700" marR="1087755">
              <a:lnSpc>
                <a:spcPct val="100000"/>
              </a:lnSpc>
            </a:pPr>
            <a:r>
              <a:rPr sz="2400" b="1" spc="-150" dirty="0">
                <a:latin typeface="Tahoma"/>
                <a:cs typeface="Tahoma"/>
              </a:rPr>
              <a:t>The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0" dirty="0">
                <a:latin typeface="Tahoma"/>
                <a:cs typeface="Tahoma"/>
              </a:rPr>
              <a:t>int</a:t>
            </a:r>
            <a:r>
              <a:rPr sz="2400" b="1" spc="-125" dirty="0">
                <a:latin typeface="Tahoma"/>
                <a:cs typeface="Tahoma"/>
              </a:rPr>
              <a:t>e</a:t>
            </a:r>
            <a:r>
              <a:rPr sz="2400" b="1" spc="-120" dirty="0">
                <a:latin typeface="Tahoma"/>
                <a:cs typeface="Tahoma"/>
              </a:rPr>
              <a:t>rf</a:t>
            </a:r>
            <a:r>
              <a:rPr sz="2400" b="1" spc="-170" dirty="0">
                <a:latin typeface="Tahoma"/>
                <a:cs typeface="Tahoma"/>
              </a:rPr>
              <a:t>e</a:t>
            </a:r>
            <a:r>
              <a:rPr sz="2400" b="1" spc="-80" dirty="0">
                <a:latin typeface="Tahoma"/>
                <a:cs typeface="Tahoma"/>
              </a:rPr>
              <a:t>re</a:t>
            </a:r>
            <a:r>
              <a:rPr sz="2400" b="1" spc="-95" dirty="0">
                <a:latin typeface="Tahoma"/>
                <a:cs typeface="Tahoma"/>
              </a:rPr>
              <a:t>n</a:t>
            </a:r>
            <a:r>
              <a:rPr sz="2400" b="1" spc="170" dirty="0">
                <a:latin typeface="Tahoma"/>
                <a:cs typeface="Tahoma"/>
              </a:rPr>
              <a:t>c</a:t>
            </a:r>
            <a:r>
              <a:rPr sz="2400" b="1" spc="200" dirty="0">
                <a:latin typeface="Tahoma"/>
                <a:cs typeface="Tahoma"/>
              </a:rPr>
              <a:t>e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40" dirty="0">
                <a:latin typeface="Tahoma"/>
                <a:cs typeface="Tahoma"/>
              </a:rPr>
              <a:t>ri</a:t>
            </a:r>
            <a:r>
              <a:rPr sz="2400" b="1" spc="-240" dirty="0">
                <a:latin typeface="Tahoma"/>
                <a:cs typeface="Tahoma"/>
              </a:rPr>
              <a:t>n</a:t>
            </a:r>
            <a:r>
              <a:rPr sz="2400" b="1" spc="-65" dirty="0">
                <a:latin typeface="Tahoma"/>
                <a:cs typeface="Tahoma"/>
              </a:rPr>
              <a:t>g</a:t>
            </a:r>
            <a:r>
              <a:rPr sz="2400" b="1" spc="-50" dirty="0">
                <a:latin typeface="Tahoma"/>
                <a:cs typeface="Tahoma"/>
              </a:rPr>
              <a:t>s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are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v</a:t>
            </a:r>
            <a:r>
              <a:rPr sz="2400" b="1" spc="-40" dirty="0">
                <a:latin typeface="Tahoma"/>
                <a:cs typeface="Tahoma"/>
              </a:rPr>
              <a:t>iew</a:t>
            </a:r>
            <a:r>
              <a:rPr sz="2400" b="1" spc="-35" dirty="0">
                <a:latin typeface="Tahoma"/>
                <a:cs typeface="Tahoma"/>
              </a:rPr>
              <a:t>e</a:t>
            </a:r>
            <a:r>
              <a:rPr sz="2400" b="1" spc="70" dirty="0">
                <a:latin typeface="Tahoma"/>
                <a:cs typeface="Tahoma"/>
              </a:rPr>
              <a:t>d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240" dirty="0">
                <a:latin typeface="Tahoma"/>
                <a:cs typeface="Tahoma"/>
              </a:rPr>
              <a:t>wi</a:t>
            </a:r>
            <a:r>
              <a:rPr sz="2400" b="1" spc="-165" dirty="0">
                <a:latin typeface="Tahoma"/>
                <a:cs typeface="Tahoma"/>
              </a:rPr>
              <a:t>t</a:t>
            </a:r>
            <a:r>
              <a:rPr sz="2400" b="1" spc="-100" dirty="0">
                <a:latin typeface="Tahoma"/>
                <a:cs typeface="Tahoma"/>
              </a:rPr>
              <a:t>h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95" dirty="0">
                <a:latin typeface="Tahoma"/>
                <a:cs typeface="Tahoma"/>
              </a:rPr>
              <a:t>a  </a:t>
            </a:r>
            <a:r>
              <a:rPr sz="2400" b="1" spc="20" dirty="0">
                <a:latin typeface="Tahoma"/>
                <a:cs typeface="Tahoma"/>
              </a:rPr>
              <a:t>microscope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M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focused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on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the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95" dirty="0">
                <a:latin typeface="Tahoma"/>
                <a:cs typeface="Tahoma"/>
              </a:rPr>
              <a:t>air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35" dirty="0">
                <a:latin typeface="Tahoma"/>
                <a:cs typeface="Tahoma"/>
              </a:rPr>
              <a:t>film.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9" y="762000"/>
            <a:ext cx="38862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3114" y="73279"/>
            <a:ext cx="64655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35" dirty="0">
                <a:solidFill>
                  <a:srgbClr val="0D8EC5"/>
                </a:solidFill>
              </a:rPr>
              <a:t>CONDITION</a:t>
            </a:r>
            <a:r>
              <a:rPr sz="2500" spc="-15" dirty="0">
                <a:solidFill>
                  <a:srgbClr val="0D8EC5"/>
                </a:solidFill>
              </a:rPr>
              <a:t> </a:t>
            </a:r>
            <a:r>
              <a:rPr sz="2500" spc="-155" dirty="0">
                <a:solidFill>
                  <a:srgbClr val="0D8EC5"/>
                </a:solidFill>
              </a:rPr>
              <a:t>FOR</a:t>
            </a:r>
            <a:r>
              <a:rPr sz="2500" spc="-30" dirty="0">
                <a:solidFill>
                  <a:srgbClr val="0D8EC5"/>
                </a:solidFill>
              </a:rPr>
              <a:t> </a:t>
            </a:r>
            <a:r>
              <a:rPr sz="2500" spc="-280" dirty="0">
                <a:solidFill>
                  <a:srgbClr val="0D8EC5"/>
                </a:solidFill>
              </a:rPr>
              <a:t>BRIGH</a:t>
            </a:r>
            <a:r>
              <a:rPr sz="2500" spc="-245" dirty="0">
                <a:solidFill>
                  <a:srgbClr val="0D8EC5"/>
                </a:solidFill>
              </a:rPr>
              <a:t>T</a:t>
            </a:r>
            <a:r>
              <a:rPr sz="2500" spc="-20" dirty="0">
                <a:solidFill>
                  <a:srgbClr val="0D8EC5"/>
                </a:solidFill>
              </a:rPr>
              <a:t> </a:t>
            </a:r>
            <a:r>
              <a:rPr sz="2500" spc="-35" dirty="0">
                <a:solidFill>
                  <a:srgbClr val="0D8EC5"/>
                </a:solidFill>
              </a:rPr>
              <a:t>AND </a:t>
            </a:r>
            <a:r>
              <a:rPr sz="2500" spc="-150" dirty="0">
                <a:solidFill>
                  <a:srgbClr val="0D8EC5"/>
                </a:solidFill>
              </a:rPr>
              <a:t>D</a:t>
            </a:r>
            <a:r>
              <a:rPr sz="2500" spc="-145" dirty="0">
                <a:solidFill>
                  <a:srgbClr val="0D8EC5"/>
                </a:solidFill>
              </a:rPr>
              <a:t>ARK</a:t>
            </a:r>
            <a:r>
              <a:rPr sz="2500" spc="-20" dirty="0">
                <a:solidFill>
                  <a:srgbClr val="0D8EC5"/>
                </a:solidFill>
              </a:rPr>
              <a:t> </a:t>
            </a:r>
            <a:r>
              <a:rPr sz="2500" spc="-210" dirty="0">
                <a:solidFill>
                  <a:srgbClr val="0D8EC5"/>
                </a:solidFill>
              </a:rPr>
              <a:t>RING</a:t>
            </a:r>
            <a:r>
              <a:rPr sz="2500" spc="-180" dirty="0">
                <a:solidFill>
                  <a:srgbClr val="0D8EC5"/>
                </a:solidFill>
              </a:rPr>
              <a:t>S</a:t>
            </a:r>
            <a:r>
              <a:rPr sz="1800" spc="-155" dirty="0">
                <a:solidFill>
                  <a:srgbClr val="0D8EC5"/>
                </a:solidFill>
              </a:rPr>
              <a:t>: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1753859"/>
            <a:ext cx="1580388" cy="4406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3376" y="1700402"/>
            <a:ext cx="915531" cy="15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1560145"/>
            <a:ext cx="1028700" cy="3613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4791" y="1041908"/>
            <a:ext cx="7226300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35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optical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path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difference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between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rays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45" dirty="0">
                <a:latin typeface="Verdana"/>
                <a:cs typeface="Verdana"/>
              </a:rPr>
              <a:t>is</a:t>
            </a:r>
            <a:endParaRPr sz="2400">
              <a:latin typeface="Verdana"/>
              <a:cs typeface="Verdana"/>
            </a:endParaRPr>
          </a:p>
          <a:p>
            <a:pPr marR="251460" algn="ctr">
              <a:lnSpc>
                <a:spcPct val="100000"/>
              </a:lnSpc>
              <a:spcBef>
                <a:spcPts val="2335"/>
              </a:spcBef>
            </a:pP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µ=1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241300" algn="l"/>
                <a:tab pos="2875280" algn="l"/>
              </a:tabLst>
            </a:pPr>
            <a:r>
              <a:rPr sz="2400" spc="-484" dirty="0">
                <a:latin typeface="Verdana"/>
                <a:cs typeface="Verdana"/>
              </a:rPr>
              <a:t>I</a:t>
            </a:r>
            <a:r>
              <a:rPr sz="2400" spc="-114" dirty="0">
                <a:latin typeface="Verdana"/>
                <a:cs typeface="Verdana"/>
              </a:rPr>
              <a:t>ntens</a:t>
            </a:r>
            <a:r>
              <a:rPr sz="2400" spc="-30" dirty="0">
                <a:latin typeface="Verdana"/>
                <a:cs typeface="Verdana"/>
              </a:rPr>
              <a:t>i</a:t>
            </a:r>
            <a:r>
              <a:rPr sz="2400" spc="-135" dirty="0">
                <a:latin typeface="Verdana"/>
                <a:cs typeface="Verdana"/>
              </a:rPr>
              <a:t>ty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m</a:t>
            </a:r>
            <a:r>
              <a:rPr sz="2400" spc="45" dirty="0">
                <a:latin typeface="Verdana"/>
                <a:cs typeface="Verdana"/>
              </a:rPr>
              <a:t>a</a:t>
            </a:r>
            <a:r>
              <a:rPr sz="2400" spc="-305" dirty="0">
                <a:latin typeface="Verdana"/>
                <a:cs typeface="Verdana"/>
              </a:rPr>
              <a:t>x</a:t>
            </a:r>
            <a:r>
              <a:rPr sz="2400" spc="-125" dirty="0">
                <a:latin typeface="Verdana"/>
                <a:cs typeface="Verdana"/>
              </a:rPr>
              <a:t>i</a:t>
            </a:r>
            <a:r>
              <a:rPr sz="2400" spc="-95" dirty="0">
                <a:latin typeface="Verdana"/>
                <a:cs typeface="Verdana"/>
              </a:rPr>
              <a:t>m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300" dirty="0">
                <a:latin typeface="Verdana"/>
                <a:cs typeface="Verdana"/>
              </a:rPr>
              <a:t>=m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Symbol"/>
              <a:cs typeface="Symbol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305" dirty="0">
                <a:latin typeface="Verdana"/>
                <a:cs typeface="Verdana"/>
              </a:rPr>
              <a:t>Br</a:t>
            </a:r>
            <a:r>
              <a:rPr sz="2400" spc="-130" dirty="0">
                <a:latin typeface="Verdana"/>
                <a:cs typeface="Verdana"/>
              </a:rPr>
              <a:t>i</a:t>
            </a:r>
            <a:r>
              <a:rPr sz="2400" spc="-25" dirty="0">
                <a:latin typeface="Verdana"/>
                <a:cs typeface="Verdana"/>
              </a:rPr>
              <a:t>ght</a:t>
            </a:r>
            <a:r>
              <a:rPr sz="2400" spc="-215" dirty="0">
                <a:latin typeface="Verdana"/>
                <a:cs typeface="Verdana"/>
              </a:rPr>
              <a:t> fr</a:t>
            </a:r>
            <a:r>
              <a:rPr sz="2400" spc="-130" dirty="0">
                <a:latin typeface="Verdana"/>
                <a:cs typeface="Verdana"/>
              </a:rPr>
              <a:t>i</a:t>
            </a:r>
            <a:r>
              <a:rPr sz="2400" spc="30" dirty="0">
                <a:latin typeface="Verdana"/>
                <a:cs typeface="Verdana"/>
              </a:rPr>
              <a:t>n</a:t>
            </a:r>
            <a:r>
              <a:rPr sz="2400" spc="20" dirty="0">
                <a:latin typeface="Verdana"/>
                <a:cs typeface="Verdana"/>
              </a:rPr>
              <a:t>g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i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obta</a:t>
            </a:r>
            <a:r>
              <a:rPr sz="2400" spc="35" dirty="0">
                <a:latin typeface="Verdana"/>
                <a:cs typeface="Verdana"/>
              </a:rPr>
              <a:t>i</a:t>
            </a:r>
            <a:r>
              <a:rPr sz="2400" spc="70" dirty="0">
                <a:latin typeface="Verdana"/>
                <a:cs typeface="Verdana"/>
              </a:rPr>
              <a:t>ned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484" dirty="0">
                <a:latin typeface="Verdana"/>
                <a:cs typeface="Verdana"/>
              </a:rPr>
              <a:t>I</a:t>
            </a:r>
            <a:r>
              <a:rPr sz="2400" spc="-114" dirty="0">
                <a:latin typeface="Verdana"/>
                <a:cs typeface="Verdana"/>
              </a:rPr>
              <a:t>ntens</a:t>
            </a:r>
            <a:r>
              <a:rPr sz="2400" spc="-30" dirty="0">
                <a:latin typeface="Verdana"/>
                <a:cs typeface="Verdana"/>
              </a:rPr>
              <a:t>i</a:t>
            </a:r>
            <a:r>
              <a:rPr sz="2400" spc="-135" dirty="0">
                <a:latin typeface="Verdana"/>
                <a:cs typeface="Verdana"/>
              </a:rPr>
              <a:t>ty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m</a:t>
            </a:r>
            <a:r>
              <a:rPr sz="2400" spc="-35" dirty="0">
                <a:latin typeface="Verdana"/>
                <a:cs typeface="Verdana"/>
              </a:rPr>
              <a:t>i</a:t>
            </a:r>
            <a:r>
              <a:rPr sz="2400" spc="-75" dirty="0">
                <a:latin typeface="Verdana"/>
                <a:cs typeface="Verdana"/>
              </a:rPr>
              <a:t>n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95" dirty="0">
                <a:latin typeface="Verdana"/>
                <a:cs typeface="Verdana"/>
              </a:rPr>
              <a:t>m</a:t>
            </a:r>
            <a:r>
              <a:rPr sz="2400" spc="195" dirty="0"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655" y="2471497"/>
            <a:ext cx="1200527" cy="3613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4677" y="3313950"/>
            <a:ext cx="1581150" cy="4861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5400" y="4621543"/>
            <a:ext cx="1447800" cy="4861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08371" y="4793755"/>
            <a:ext cx="1980820" cy="4861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4925" y="5546597"/>
            <a:ext cx="828675" cy="1619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45844" y="6052210"/>
            <a:ext cx="252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ahoma"/>
                <a:cs typeface="Tahoma"/>
              </a:rPr>
              <a:t>Dar</a:t>
            </a:r>
            <a:r>
              <a:rPr sz="1800" b="1" spc="-60" dirty="0">
                <a:latin typeface="Tahoma"/>
                <a:cs typeface="Tahoma"/>
              </a:rPr>
              <a:t>k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fringe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is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obtained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1175</Words>
  <Application>Microsoft Office PowerPoint</Application>
  <PresentationFormat>On-screen Show (4:3)</PresentationFormat>
  <Paragraphs>161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UNIT-I : INTERFERENCE  AND</vt:lpstr>
      <vt:lpstr>INTERFERENCE OF LIGHT:</vt:lpstr>
      <vt:lpstr>INTERFERENCE OF LIGHT:</vt:lpstr>
      <vt:lpstr>NEWTONS RING:</vt:lpstr>
      <vt:lpstr>NEWTONS RING:</vt:lpstr>
      <vt:lpstr>NEWTONS RING:</vt:lpstr>
      <vt:lpstr>EXPERIMENTAL ARRANGEMENT:</vt:lpstr>
      <vt:lpstr>EXPERIMENTAL ARRANGEMENT:</vt:lpstr>
      <vt:lpstr>CONDITION FOR BRIGHT AND DARK RINGS:</vt:lpstr>
      <vt:lpstr>RADII OF DARK FRINGES:</vt:lpstr>
      <vt:lpstr>RADII OF DARK FRINGES:</vt:lpstr>
      <vt:lpstr>DETERMINATION OF WAVELENGTH OF SODIUM LIGHT BY NEWTON’S RING :</vt:lpstr>
      <vt:lpstr>DETERMINATION OF WAVELENGTH OF SODIUM LIGHT BY NEWTON’S RING:</vt:lpstr>
      <vt:lpstr>PROCEDURE:</vt:lpstr>
      <vt:lpstr>Slide 15</vt:lpstr>
      <vt:lpstr>MICHELSON’S INTERFERROMETER:</vt:lpstr>
      <vt:lpstr>APPARATUS</vt:lpstr>
      <vt:lpstr>APPARATUS</vt:lpstr>
      <vt:lpstr>WORKING:</vt:lpstr>
      <vt:lpstr>FUNCTION OF G1:</vt:lpstr>
      <vt:lpstr>CIRCULAR FRINGES:</vt:lpstr>
      <vt:lpstr>CIRCULAR FRINGES:</vt:lpstr>
      <vt:lpstr>Slide 23</vt:lpstr>
      <vt:lpstr>APPLICATIONS OF MICHELSON’S INTERFERROMETER:</vt:lpstr>
      <vt:lpstr>APPLICATIONS OF MICHELSON’S INTERFERROMETER: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</dc:creator>
  <cp:lastModifiedBy>Kanu</cp:lastModifiedBy>
  <cp:revision>8</cp:revision>
  <dcterms:created xsi:type="dcterms:W3CDTF">2023-04-17T08:44:01Z</dcterms:created>
  <dcterms:modified xsi:type="dcterms:W3CDTF">2024-01-20T09:41:50Z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2023-04-17T00:00:00Z</vt:filetime>
  </property>
</Properties>
</file>