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5"/>
  </p:notesMasterIdLst>
  <p:sldIdLst>
    <p:sldId id="280" r:id="rId2"/>
    <p:sldId id="268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54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192AF9-C1B8-407E-BE73-25CC4576EF0B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F7EC70-1F91-4EE3-832D-F854EE8A0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940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87F2C88-038C-46CE-8069-F378F35409FC}" type="slidenum">
              <a:rPr lang="en-US" altLang="en-US" smtClean="0">
                <a:latin typeface="Arial" panose="020B0604020202020204" pitchFamily="34" charset="0"/>
              </a:rPr>
              <a:pPr/>
              <a:t>1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6185577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7CE3311-6CDD-47F4-857B-DA8C3FC2DCFB}" type="slidenum">
              <a:rPr lang="en-US" altLang="en-US">
                <a:latin typeface="Arial" panose="020B0604020202020204" pitchFamily="34" charset="0"/>
              </a:rPr>
              <a:pPr/>
              <a:t>13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6493285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A1C19C64-ACEA-434A-B9E6-6CC9D41D9757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CFDA89D7-8B1D-4CDE-9B0F-A38B494CD91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0656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19C64-ACEA-434A-B9E6-6CC9D41D9757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A89D7-8B1D-4CDE-9B0F-A38B494CD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369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19C64-ACEA-434A-B9E6-6CC9D41D9757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A89D7-8B1D-4CDE-9B0F-A38B494CD91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93370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19C64-ACEA-434A-B9E6-6CC9D41D9757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A89D7-8B1D-4CDE-9B0F-A38B494CD91D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18827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19C64-ACEA-434A-B9E6-6CC9D41D9757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A89D7-8B1D-4CDE-9B0F-A38B494CD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2449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19C64-ACEA-434A-B9E6-6CC9D41D9757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A89D7-8B1D-4CDE-9B0F-A38B494CD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27797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19C64-ACEA-434A-B9E6-6CC9D41D9757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A89D7-8B1D-4CDE-9B0F-A38B494CD91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41927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19C64-ACEA-434A-B9E6-6CC9D41D9757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A89D7-8B1D-4CDE-9B0F-A38B494CD91D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34968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19C64-ACEA-434A-B9E6-6CC9D41D9757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A89D7-8B1D-4CDE-9B0F-A38B494CD91D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05130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5157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737600" y="6248400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1F93820B-054A-42D7-B9AE-73252F21DA7D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4165600" y="6248400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5249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19C64-ACEA-434A-B9E6-6CC9D41D9757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A89D7-8B1D-4CDE-9B0F-A38B494CD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447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19C64-ACEA-434A-B9E6-6CC9D41D9757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A89D7-8B1D-4CDE-9B0F-A38B494CD91D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3383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19C64-ACEA-434A-B9E6-6CC9D41D9757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A89D7-8B1D-4CDE-9B0F-A38B494CD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00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19C64-ACEA-434A-B9E6-6CC9D41D9757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A89D7-8B1D-4CDE-9B0F-A38B494CD91D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6677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19C64-ACEA-434A-B9E6-6CC9D41D9757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A89D7-8B1D-4CDE-9B0F-A38B494CD91D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5356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19C64-ACEA-434A-B9E6-6CC9D41D9757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A89D7-8B1D-4CDE-9B0F-A38B494CD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5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19C64-ACEA-434A-B9E6-6CC9D41D9757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A89D7-8B1D-4CDE-9B0F-A38B494CD91D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3033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19C64-ACEA-434A-B9E6-6CC9D41D9757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A89D7-8B1D-4CDE-9B0F-A38B494CD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888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1C19C64-ACEA-434A-B9E6-6CC9D41D9757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FDA89D7-8B1D-4CDE-9B0F-A38B494CD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52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1398494"/>
            <a:ext cx="7772400" cy="1436782"/>
          </a:xfrm>
        </p:spPr>
        <p:txBody>
          <a:bodyPr/>
          <a:lstStyle/>
          <a:p>
            <a:r>
              <a:rPr lang="en-US" altLang="en-US" sz="4400" dirty="0" smtClean="0">
                <a:ln>
                  <a:noFill/>
                </a:ln>
              </a:rPr>
              <a:t>INTELLIGENT</a:t>
            </a:r>
            <a:r>
              <a:rPr lang="en-US" altLang="en-US" sz="4400" smtClean="0">
                <a:ln>
                  <a:noFill/>
                </a:ln>
              </a:rPr>
              <a:t/>
            </a:r>
            <a:br>
              <a:rPr lang="en-US" altLang="en-US" sz="4400" smtClean="0">
                <a:ln>
                  <a:noFill/>
                </a:ln>
              </a:rPr>
            </a:br>
            <a:r>
              <a:rPr lang="en-US" altLang="en-US" sz="4400" smtClean="0">
                <a:ln>
                  <a:noFill/>
                </a:ln>
              </a:rPr>
              <a:t>BUILDINGS </a:t>
            </a:r>
            <a:r>
              <a:rPr lang="en-US" altLang="en-US" sz="2800" smtClean="0">
                <a:ln>
                  <a:noFill/>
                </a:ln>
              </a:rPr>
              <a:t>(</a:t>
            </a:r>
            <a:r>
              <a:rPr lang="en-US" altLang="en-US" sz="2800" dirty="0" err="1" smtClean="0">
                <a:ln>
                  <a:noFill/>
                </a:ln>
              </a:rPr>
              <a:t>advantage,application</a:t>
            </a:r>
            <a:r>
              <a:rPr lang="en-US" altLang="en-US" sz="2800" dirty="0" smtClean="0">
                <a:ln>
                  <a:noFill/>
                </a:ln>
              </a:rPr>
              <a:t>)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771965" y="6163235"/>
            <a:ext cx="5105400" cy="990600"/>
          </a:xfrm>
        </p:spPr>
        <p:txBody>
          <a:bodyPr/>
          <a:lstStyle/>
          <a:p>
            <a:pPr algn="l"/>
            <a:r>
              <a:rPr lang="en-US" altLang="en-US" sz="2800" dirty="0"/>
              <a:t>	Ar. </a:t>
            </a:r>
            <a:r>
              <a:rPr lang="en-US" altLang="en-US" sz="2800" dirty="0" err="1"/>
              <a:t>Balraj</a:t>
            </a:r>
            <a:r>
              <a:rPr lang="en-US" altLang="en-US" sz="2800" dirty="0"/>
              <a:t> </a:t>
            </a:r>
            <a:r>
              <a:rPr lang="en-US" altLang="en-US" sz="2800" dirty="0" err="1"/>
              <a:t>Marjara</a:t>
            </a:r>
            <a:endParaRPr lang="en-US" altLang="en-US" sz="2800" dirty="0"/>
          </a:p>
        </p:txBody>
      </p:sp>
      <p:pic>
        <p:nvPicPr>
          <p:cNvPr id="2052" name="Picture 4" descr="smar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900" y="2667001"/>
            <a:ext cx="4648200" cy="249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22FCCAB-8F45-4B9C-9DDA-3D92A67462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2657" y="-2053"/>
            <a:ext cx="1019343" cy="1217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33646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>
          <a:xfrm>
            <a:off x="1524000" y="0"/>
            <a:ext cx="9144000" cy="685800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>
                <a:latin typeface="Times New Roman" panose="02020603050405020304" pitchFamily="18" charset="0"/>
              </a:rPr>
              <a:t>Advantages: </a:t>
            </a:r>
          </a:p>
          <a:p>
            <a:pPr lvl="1"/>
            <a:r>
              <a:rPr lang="en-US" altLang="en-US">
                <a:latin typeface="Times New Roman" panose="02020603050405020304" pitchFamily="18" charset="0"/>
              </a:rPr>
              <a:t>Up to 30 percent lower capital costs due to ease of installation, consolidation of installation processes, and lower number of equipment panels</a:t>
            </a:r>
          </a:p>
          <a:p>
            <a:pPr lvl="1"/>
            <a:r>
              <a:rPr lang="en-US" altLang="en-US">
                <a:latin typeface="Times New Roman" panose="02020603050405020304" pitchFamily="18" charset="0"/>
              </a:rPr>
              <a:t>Greater flexibility for changes and upgrades, leading to lower operating costs</a:t>
            </a:r>
          </a:p>
          <a:p>
            <a:pPr lvl="1"/>
            <a:r>
              <a:rPr lang="en-US" altLang="en-US">
                <a:latin typeface="Times New Roman" panose="02020603050405020304" pitchFamily="18" charset="0"/>
              </a:rPr>
              <a:t>Less time required for tenant improvements phase due to prior installation of horizontal cabling 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>
              <a:latin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en-US" altLang="en-US">
                <a:latin typeface="Times New Roman" panose="02020603050405020304" pitchFamily="18" charset="0"/>
              </a:rPr>
              <a:t>Objection :</a:t>
            </a:r>
          </a:p>
          <a:p>
            <a:pPr lvl="1"/>
            <a:r>
              <a:rPr lang="en-US" altLang="en-US">
                <a:latin typeface="Times New Roman" panose="02020603050405020304" pitchFamily="18" charset="0"/>
              </a:rPr>
              <a:t>Pre-wiring of horizontal voice and data distribution systems adds cost for the building owner and may not fulfill the telecom expectations of the building tenants</a:t>
            </a:r>
            <a:r>
              <a:rPr lang="en-US" altLang="en-US"/>
              <a:t> </a:t>
            </a:r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E6FA-F246-4F1D-84A1-1C64494FBBBE}" type="slidenum">
              <a:rPr lang="en-US" altLang="en-US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6202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>
          <a:xfrm>
            <a:off x="1524000" y="672352"/>
            <a:ext cx="9144000" cy="6185647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dirty="0">
                <a:latin typeface="Times New Roman" panose="02020603050405020304" pitchFamily="18" charset="0"/>
              </a:rPr>
              <a:t>Advantages: </a:t>
            </a:r>
          </a:p>
          <a:p>
            <a:pPr lvl="1"/>
            <a:r>
              <a:rPr lang="en-US" altLang="en-US" dirty="0">
                <a:latin typeface="Times New Roman" panose="02020603050405020304" pitchFamily="18" charset="0"/>
              </a:rPr>
              <a:t>Up to 30 percent lower capital costs due to ease of installation, consolidation of installation processes, and lower number of equipment panels</a:t>
            </a:r>
          </a:p>
          <a:p>
            <a:pPr lvl="1"/>
            <a:r>
              <a:rPr lang="en-US" altLang="en-US" dirty="0">
                <a:latin typeface="Times New Roman" panose="02020603050405020304" pitchFamily="18" charset="0"/>
              </a:rPr>
              <a:t>Greater flexibility for changes and upgrades, leading to lower operating costs</a:t>
            </a:r>
          </a:p>
          <a:p>
            <a:pPr lvl="1"/>
            <a:r>
              <a:rPr lang="en-US" altLang="en-US" dirty="0">
                <a:latin typeface="Times New Roman" panose="02020603050405020304" pitchFamily="18" charset="0"/>
              </a:rPr>
              <a:t>Less time required for tenant improvements phase due to prior installation of horizontal cabling 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dirty="0">
              <a:latin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en-US" altLang="en-US" dirty="0">
                <a:latin typeface="Times New Roman" panose="02020603050405020304" pitchFamily="18" charset="0"/>
              </a:rPr>
              <a:t>Objection :</a:t>
            </a:r>
          </a:p>
          <a:p>
            <a:pPr lvl="1"/>
            <a:r>
              <a:rPr lang="en-US" altLang="en-US" dirty="0">
                <a:latin typeface="Times New Roman" panose="02020603050405020304" pitchFamily="18" charset="0"/>
              </a:rPr>
              <a:t>Pre-wiring of horizontal voice and data distribution systems adds cost for the building owner and may not fulfill the telecom expectations of the building tenants</a:t>
            </a:r>
            <a:r>
              <a:rPr lang="en-US" altLang="en-US" dirty="0"/>
              <a:t> </a:t>
            </a:r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E6FA-F246-4F1D-84A1-1C64494FBBBE}" type="slidenum">
              <a:rPr lang="en-US" altLang="en-US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3064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05000" y="598022"/>
            <a:ext cx="8229600" cy="5638800"/>
          </a:xfrm>
        </p:spPr>
        <p:txBody>
          <a:bodyPr/>
          <a:lstStyle/>
          <a:p>
            <a:r>
              <a:rPr lang="en-US" altLang="en-US" sz="3000" dirty="0">
                <a:latin typeface="Times New Roman" panose="02020603050405020304" pitchFamily="18" charset="0"/>
              </a:rPr>
              <a:t>Intelligent buildings are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3000" dirty="0">
                <a:latin typeface="Times New Roman" panose="02020603050405020304" pitchFamily="18" charset="0"/>
              </a:rPr>
              <a:t> 	adaptable</a:t>
            </a:r>
          </a:p>
          <a:p>
            <a:r>
              <a:rPr lang="en-US" altLang="en-US" sz="3000" dirty="0">
                <a:latin typeface="Times New Roman" panose="02020603050405020304" pitchFamily="18" charset="0"/>
              </a:rPr>
              <a:t>Future Proofing</a:t>
            </a:r>
          </a:p>
          <a:p>
            <a:r>
              <a:rPr lang="en-US" altLang="en-US" sz="3000" dirty="0">
                <a:latin typeface="Times New Roman" panose="02020603050405020304" pitchFamily="18" charset="0"/>
              </a:rPr>
              <a:t>Adaptable for Tenant 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3000" dirty="0">
                <a:latin typeface="Times New Roman" panose="02020603050405020304" pitchFamily="18" charset="0"/>
              </a:rPr>
              <a:t>	Needs</a:t>
            </a:r>
          </a:p>
          <a:p>
            <a:endParaRPr lang="en-US" altLang="en-US" sz="3000" dirty="0">
              <a:latin typeface="Times New Roman" panose="02020603050405020304" pitchFamily="18" charset="0"/>
            </a:endParaRPr>
          </a:p>
          <a:p>
            <a:endParaRPr lang="en-US" altLang="en-US" sz="3000" dirty="0">
              <a:latin typeface="Times New Roman" panose="02020603050405020304" pitchFamily="18" charset="0"/>
            </a:endParaRPr>
          </a:p>
          <a:p>
            <a:endParaRPr lang="en-US" altLang="en-US" sz="3000" dirty="0">
              <a:latin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3000" dirty="0">
                <a:latin typeface="Times New Roman" panose="02020603050405020304" pitchFamily="18" charset="0"/>
              </a:rPr>
              <a:t>						 Raised Access Floor</a:t>
            </a:r>
          </a:p>
        </p:txBody>
      </p:sp>
      <p:pic>
        <p:nvPicPr>
          <p:cNvPr id="61446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0" y="1225551"/>
            <a:ext cx="4038600" cy="3990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119BFA-D76D-40F6-B735-411E9E0F85C1}" type="slidenum">
              <a:rPr lang="en-US" altLang="en-US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7126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altLang="en-US" smtClean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altLang="en-US" smtClean="0"/>
          </a:p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5400" b="1">
                <a:latin typeface="Times New Roman" panose="02020603050405020304" pitchFamily="18" charset="0"/>
              </a:rPr>
              <a:t>THANK YOU</a:t>
            </a:r>
          </a:p>
        </p:txBody>
      </p:sp>
      <p:sp>
        <p:nvSpPr>
          <p:cNvPr id="1741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46BAA99-86E3-40DD-A783-32031A585DF5}" type="slidenum">
              <a:rPr lang="en-US" altLang="en-US">
                <a:latin typeface="Arial" panose="020B0604020202020204" pitchFamily="34" charset="0"/>
              </a:rPr>
              <a:pPr/>
              <a:t>13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1293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/>
              <a:t>Advantages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b="1"/>
              <a:t>DDCs gather and store much more information from sensors, allowing for automated diagnosis of problems, more informed decisions on the part of facilities managers, and greater integration between systems. </a:t>
            </a:r>
          </a:p>
          <a:p>
            <a:pPr>
              <a:lnSpc>
                <a:spcPct val="90000"/>
              </a:lnSpc>
            </a:pPr>
            <a:r>
              <a:rPr lang="en-US" altLang="en-US" b="1"/>
              <a:t>Ability to either customize control sequences for a specific zone or to repeat control sequences in all zones of a building. </a:t>
            </a:r>
          </a:p>
          <a:p>
            <a:pPr>
              <a:lnSpc>
                <a:spcPct val="90000"/>
              </a:lnSpc>
            </a:pPr>
            <a:r>
              <a:rPr lang="en-US" altLang="en-US" b="1"/>
              <a:t>Increased precision and accuracy associated with digital controls. 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060A8-AE4E-48C5-A11E-13573F1C0D14}" type="slidenum">
              <a:rPr lang="en-US" altLang="en-US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1828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ADVANCED LIGHTING CONTROLS</a:t>
            </a:r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981200" y="1600200"/>
            <a:ext cx="8686800" cy="4572000"/>
          </a:xfrm>
        </p:spPr>
        <p:txBody>
          <a:bodyPr/>
          <a:lstStyle/>
          <a:p>
            <a:r>
              <a:rPr lang="en-US" altLang="en-US"/>
              <a:t>Minimize lighting energy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/>
              <a:t>	use 	and optimize visual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/>
              <a:t> 	comfort.</a:t>
            </a:r>
          </a:p>
          <a:p>
            <a:r>
              <a:rPr lang="en-US" altLang="en-US"/>
              <a:t>Accomplished with DDC’s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/>
          </a:p>
          <a:p>
            <a:pPr>
              <a:buFont typeface="Wingdings" panose="05000000000000000000" pitchFamily="2" charset="2"/>
              <a:buNone/>
            </a:pPr>
            <a:endParaRPr lang="en-US" altLang="en-US"/>
          </a:p>
          <a:p>
            <a:pPr>
              <a:buFont typeface="Wingdings" panose="05000000000000000000" pitchFamily="2" charset="2"/>
              <a:buNone/>
            </a:pPr>
            <a:r>
              <a:rPr lang="en-US" altLang="en-US"/>
              <a:t>					Zone DDC lighting control system</a:t>
            </a:r>
          </a:p>
          <a:p>
            <a:endParaRPr lang="en-US" altLang="en-US"/>
          </a:p>
        </p:txBody>
      </p:sp>
      <p:pic>
        <p:nvPicPr>
          <p:cNvPr id="38920" name="Picture 8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24600" y="1676401"/>
            <a:ext cx="4343400" cy="279241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E12151-DE30-466E-998F-6F19669A9BAB}" type="slidenum">
              <a:rPr lang="en-US" altLang="en-US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838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/>
              <a:t>Features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Photo sensor &amp; Occupant sensor</a:t>
            </a:r>
          </a:p>
          <a:p>
            <a:r>
              <a:rPr lang="en-US" altLang="en-US"/>
              <a:t>Separate IP address</a:t>
            </a:r>
          </a:p>
          <a:p>
            <a:r>
              <a:rPr lang="en-US" altLang="en-US"/>
              <a:t>IP-addressed fixtures and sensors tied into the BAS allow both customized control of each fixture and building-wide lighting control 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18935-9099-4343-9A17-79682FCEBFF0}" type="slidenum">
              <a:rPr lang="en-US" altLang="en-US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3346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/>
              <a:t>Lighting Control Functions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altLang="en-US" b="1"/>
          </a:p>
          <a:p>
            <a:r>
              <a:rPr lang="en-US" altLang="en-US" b="1"/>
              <a:t>Occupant Control of Lighting</a:t>
            </a:r>
          </a:p>
          <a:p>
            <a:pPr lvl="1"/>
            <a:r>
              <a:rPr lang="en-US" altLang="en-US" b="1"/>
              <a:t>Productivity up 3%</a:t>
            </a:r>
          </a:p>
          <a:p>
            <a:pPr lvl="1"/>
            <a:r>
              <a:rPr lang="en-US" altLang="en-US" b="1"/>
              <a:t>Tenant can access program through his PC </a:t>
            </a:r>
          </a:p>
          <a:p>
            <a:r>
              <a:rPr lang="en-US" altLang="en-US" b="1"/>
              <a:t>Scheduling</a:t>
            </a:r>
          </a:p>
          <a:p>
            <a:pPr lvl="1"/>
            <a:r>
              <a:rPr lang="en-US" altLang="en-US" b="1"/>
              <a:t>Tenant occupancy schedules</a:t>
            </a:r>
          </a:p>
          <a:p>
            <a:r>
              <a:rPr lang="en-US" altLang="en-US" b="1"/>
              <a:t>Occupancy and Photo sensor controls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4E6B3-F9C4-4BEC-9BDC-188EBDFA7B34}" type="slidenum">
              <a:rPr lang="en-US" altLang="en-US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0213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EARTHQUAKE DAMPERS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81200" y="1600200"/>
            <a:ext cx="8153400" cy="4724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000" b="1"/>
              <a:t>MAGNETO-RHEOLOGICAL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000" b="1"/>
              <a:t>     FLUIDS</a:t>
            </a:r>
          </a:p>
          <a:p>
            <a:pPr>
              <a:lnSpc>
                <a:spcPct val="90000"/>
              </a:lnSpc>
            </a:pPr>
            <a:r>
              <a:rPr lang="en-US" altLang="en-US" sz="2000" b="1"/>
              <a:t>MR fluid inside the dampers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000" b="1"/>
              <a:t>	change from solid to liquid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000" b="1"/>
              <a:t>	and back as tremors activate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000" b="1"/>
              <a:t>	a magnetic force inside the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000" b="1"/>
              <a:t>	damper.</a:t>
            </a:r>
          </a:p>
          <a:p>
            <a:pPr>
              <a:lnSpc>
                <a:spcPct val="90000"/>
              </a:lnSpc>
            </a:pPr>
            <a:r>
              <a:rPr lang="en-US" altLang="en-US" sz="2000" b="1"/>
              <a:t>Create smart structures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000" b="1"/>
              <a:t>     that automatically react to seismic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000" b="1"/>
              <a:t>     activity.		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000" b="1"/>
              <a:t>				</a:t>
            </a:r>
            <a:r>
              <a:rPr lang="en-US" altLang="en-US" sz="2000"/>
              <a:t>		      MR Fluid Damper</a:t>
            </a:r>
          </a:p>
        </p:txBody>
      </p:sp>
      <p:pic>
        <p:nvPicPr>
          <p:cNvPr id="43013" name="Picture 5" descr="smart-structure-damper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0" y="1600201"/>
            <a:ext cx="3962400" cy="30257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B6EA60-9AB9-49BA-9C5B-3265420AA039}" type="slidenum">
              <a:rPr lang="en-US" altLang="en-US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9377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Application in Intelligent Buildings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81200" y="1600200"/>
            <a:ext cx="8153400" cy="46482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altLang="en-US" sz="2400"/>
              <a:t>DAMPERS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/>
              <a:t>	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/>
              <a:t>	Classified into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   Passive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   Active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   Semi-Active</a:t>
            </a:r>
          </a:p>
          <a:p>
            <a:pPr lvl="1">
              <a:lnSpc>
                <a:spcPct val="90000"/>
              </a:lnSpc>
            </a:pPr>
            <a:endParaRPr lang="en-US" altLang="en-US"/>
          </a:p>
          <a:p>
            <a:pPr lvl="1">
              <a:lnSpc>
                <a:spcPct val="90000"/>
              </a:lnSpc>
            </a:pPr>
            <a:endParaRPr lang="en-US" altLang="en-US" sz="2000"/>
          </a:p>
          <a:p>
            <a:pPr lvl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000"/>
          </a:p>
          <a:p>
            <a:pPr lvl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000"/>
          </a:p>
          <a:p>
            <a:pPr lvl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000"/>
              <a:t>A full- scale MR fluid damper that is 1 meter long and weighs 250kg. This      	         one damper can exert 20 tons of force on a building.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000"/>
          </a:p>
        </p:txBody>
      </p:sp>
      <p:pic>
        <p:nvPicPr>
          <p:cNvPr id="48133" name="Picture 5" descr="smart-structure-cutaway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67300" y="1600201"/>
            <a:ext cx="5600700" cy="3800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08C4F44-1BF5-4EAA-A6F7-6DF93739CAC1}" type="slidenum">
              <a:rPr lang="en-US" altLang="en-US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005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1981200" y="5486400"/>
            <a:ext cx="8229600" cy="1112838"/>
          </a:xfrm>
        </p:spPr>
        <p:txBody>
          <a:bodyPr/>
          <a:lstStyle/>
          <a:p>
            <a:r>
              <a:rPr lang="en-US" altLang="en-US" sz="3200"/>
              <a:t>Building equipped with MR fluid dampers.</a:t>
            </a:r>
          </a:p>
        </p:txBody>
      </p:sp>
      <p:pic>
        <p:nvPicPr>
          <p:cNvPr id="50182" name="Picture 6" descr="smart-structure-shaky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43200" y="564776"/>
            <a:ext cx="6553200" cy="492162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15541-260C-47CA-AB4B-0B56D65F35BA}" type="slidenum">
              <a:rPr lang="en-US" altLang="en-US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9754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Life Security System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Life safety factors involved in intelligent buildings include:</a:t>
            </a:r>
          </a:p>
          <a:p>
            <a:pPr lvl="1">
              <a:lnSpc>
                <a:spcPct val="90000"/>
              </a:lnSpc>
            </a:pPr>
            <a:r>
              <a:rPr lang="en-US" altLang="en-US">
                <a:latin typeface="Times New Roman" panose="02020603050405020304" pitchFamily="18" charset="0"/>
                <a:cs typeface="Arial" panose="020B0604020202020204" pitchFamily="34" charset="0"/>
              </a:rPr>
              <a:t>Reduced manpower dependence </a:t>
            </a:r>
          </a:p>
          <a:p>
            <a:pPr lvl="1">
              <a:lnSpc>
                <a:spcPct val="90000"/>
              </a:lnSpc>
            </a:pPr>
            <a:r>
              <a:rPr lang="en-US" altLang="en-US">
                <a:latin typeface="Times New Roman" panose="02020603050405020304" pitchFamily="18" charset="0"/>
                <a:cs typeface="Arial" panose="020B0604020202020204" pitchFamily="34" charset="0"/>
              </a:rPr>
              <a:t>Closed-circuit television </a:t>
            </a:r>
          </a:p>
          <a:p>
            <a:pPr lvl="1">
              <a:lnSpc>
                <a:spcPct val="90000"/>
              </a:lnSpc>
            </a:pPr>
            <a:r>
              <a:rPr lang="en-US" altLang="en-US">
                <a:latin typeface="Times New Roman" panose="02020603050405020304" pitchFamily="18" charset="0"/>
                <a:cs typeface="Arial" panose="020B0604020202020204" pitchFamily="34" charset="0"/>
              </a:rPr>
              <a:t>Card access control </a:t>
            </a:r>
          </a:p>
          <a:p>
            <a:pPr lvl="1">
              <a:lnSpc>
                <a:spcPct val="90000"/>
              </a:lnSpc>
            </a:pPr>
            <a:r>
              <a:rPr lang="en-US" altLang="en-US">
                <a:latin typeface="Times New Roman" panose="02020603050405020304" pitchFamily="18" charset="0"/>
                <a:cs typeface="Arial" panose="020B0604020202020204" pitchFamily="34" charset="0"/>
              </a:rPr>
              <a:t>Smoke detection </a:t>
            </a:r>
          </a:p>
          <a:p>
            <a:pPr lvl="1">
              <a:lnSpc>
                <a:spcPct val="90000"/>
              </a:lnSpc>
            </a:pPr>
            <a:r>
              <a:rPr lang="en-US" altLang="en-US">
                <a:latin typeface="Times New Roman" panose="02020603050405020304" pitchFamily="18" charset="0"/>
                <a:cs typeface="Arial" panose="020B0604020202020204" pitchFamily="34" charset="0"/>
              </a:rPr>
              <a:t>Intrusion alarms </a:t>
            </a:r>
          </a:p>
          <a:p>
            <a:pPr lvl="1">
              <a:lnSpc>
                <a:spcPct val="90000"/>
              </a:lnSpc>
            </a:pPr>
            <a:r>
              <a:rPr lang="en-US" altLang="en-US">
                <a:latin typeface="Times New Roman" panose="02020603050405020304" pitchFamily="18" charset="0"/>
                <a:cs typeface="Arial" panose="020B0604020202020204" pitchFamily="34" charset="0"/>
              </a:rPr>
              <a:t>Emergency control of elevators, doors </a:t>
            </a:r>
          </a:p>
          <a:p>
            <a:pPr lvl="1">
              <a:lnSpc>
                <a:spcPct val="90000"/>
              </a:lnSpc>
            </a:pPr>
            <a:r>
              <a:rPr lang="en-US" altLang="en-US">
                <a:latin typeface="Times New Roman" panose="02020603050405020304" pitchFamily="18" charset="0"/>
                <a:cs typeface="Arial" panose="020B0604020202020204" pitchFamily="34" charset="0"/>
              </a:rPr>
              <a:t>UPS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35EB7-0F85-46EF-A23A-1F22655CB996}" type="slidenum">
              <a:rPr lang="en-US" altLang="en-US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7494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</TotalTime>
  <Words>358</Words>
  <Application>Microsoft Office PowerPoint</Application>
  <PresentationFormat>Widescreen</PresentationFormat>
  <Paragraphs>100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Garamond</vt:lpstr>
      <vt:lpstr>Times New Roman</vt:lpstr>
      <vt:lpstr>Wingdings</vt:lpstr>
      <vt:lpstr>Organic</vt:lpstr>
      <vt:lpstr>INTELLIGENT BUILDINGS (advantage,application)</vt:lpstr>
      <vt:lpstr>Advantages</vt:lpstr>
      <vt:lpstr>ADVANCED LIGHTING CONTROLS</vt:lpstr>
      <vt:lpstr>Features</vt:lpstr>
      <vt:lpstr>Lighting Control Functions</vt:lpstr>
      <vt:lpstr>EARTHQUAKE DAMPERS</vt:lpstr>
      <vt:lpstr>Application in Intelligent Buildings</vt:lpstr>
      <vt:lpstr>Building equipped with MR fluid dampers.</vt:lpstr>
      <vt:lpstr>Life Security System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INTELLIGENT BUILDINGS</dc:title>
  <dc:creator>Admin</dc:creator>
  <cp:lastModifiedBy>Admin</cp:lastModifiedBy>
  <cp:revision>4</cp:revision>
  <dcterms:created xsi:type="dcterms:W3CDTF">2022-02-10T17:10:04Z</dcterms:created>
  <dcterms:modified xsi:type="dcterms:W3CDTF">2022-02-14T17:37:11Z</dcterms:modified>
</cp:coreProperties>
</file>