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6" r:id="rId2"/>
    <p:sldId id="270" r:id="rId3"/>
    <p:sldId id="271" r:id="rId4"/>
    <p:sldId id="272" r:id="rId5"/>
    <p:sldId id="273" r:id="rId6"/>
    <p:sldId id="275" r:id="rId7"/>
    <p:sldId id="276" r:id="rId8"/>
    <p:sldId id="277" r:id="rId9"/>
    <p:sldId id="278" r:id="rId10"/>
    <p:sldId id="279" r:id="rId11"/>
    <p:sldId id="280" r:id="rId12"/>
    <p:sldId id="281" r:id="rId13"/>
    <p:sldId id="282" r:id="rId14"/>
    <p:sldId id="28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FF66FF"/>
    <a:srgbClr val="9933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35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FEC91E9F-42F2-4A01-83D6-2CB66282794A}" type="datetimeFigureOut">
              <a:rPr lang="en-IN" smtClean="0"/>
              <a:pPr/>
              <a:t>14-02-2022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5FB27B-CE2C-433E-952C-94CA39268959}" type="slidenum">
              <a:rPr lang="en-IN" smtClean="0"/>
              <a:pPr/>
              <a:t>‹#›</a:t>
            </a:fld>
            <a:endParaRPr lang="en-IN"/>
          </a:p>
        </p:txBody>
      </p:sp>
    </p:spTree>
    <p:extLst>
      <p:ext uri="{BB962C8B-B14F-4D97-AF65-F5344CB8AC3E}">
        <p14:creationId xmlns:p14="http://schemas.microsoft.com/office/powerpoint/2010/main" val="3246105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EC91E9F-42F2-4A01-83D6-2CB66282794A}" type="datetimeFigureOut">
              <a:rPr lang="en-IN" smtClean="0"/>
              <a:pPr/>
              <a:t>14-02-2022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5FB27B-CE2C-433E-952C-94CA39268959}" type="slidenum">
              <a:rPr lang="en-IN" smtClean="0"/>
              <a:pPr/>
              <a:t>‹#›</a:t>
            </a:fld>
            <a:endParaRPr lang="en-IN"/>
          </a:p>
        </p:txBody>
      </p:sp>
    </p:spTree>
    <p:extLst>
      <p:ext uri="{BB962C8B-B14F-4D97-AF65-F5344CB8AC3E}">
        <p14:creationId xmlns:p14="http://schemas.microsoft.com/office/powerpoint/2010/main" val="2953437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EC91E9F-42F2-4A01-83D6-2CB66282794A}" type="datetimeFigureOut">
              <a:rPr lang="en-IN" smtClean="0"/>
              <a:pPr/>
              <a:t>14-02-2022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5FB27B-CE2C-433E-952C-94CA39268959}" type="slidenum">
              <a:rPr lang="en-IN" smtClean="0"/>
              <a:pPr/>
              <a:t>‹#›</a:t>
            </a:fld>
            <a:endParaRPr lang="en-IN"/>
          </a:p>
        </p:txBody>
      </p:sp>
    </p:spTree>
    <p:extLst>
      <p:ext uri="{BB962C8B-B14F-4D97-AF65-F5344CB8AC3E}">
        <p14:creationId xmlns:p14="http://schemas.microsoft.com/office/powerpoint/2010/main" val="2406077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EC91E9F-42F2-4A01-83D6-2CB66282794A}" type="datetimeFigureOut">
              <a:rPr lang="en-IN" smtClean="0"/>
              <a:pPr/>
              <a:t>14-02-2022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5FB27B-CE2C-433E-952C-94CA39268959}" type="slidenum">
              <a:rPr lang="en-IN" smtClean="0"/>
              <a:pPr/>
              <a:t>‹#›</a:t>
            </a:fld>
            <a:endParaRPr lang="en-IN"/>
          </a:p>
        </p:txBody>
      </p:sp>
    </p:spTree>
    <p:extLst>
      <p:ext uri="{BB962C8B-B14F-4D97-AF65-F5344CB8AC3E}">
        <p14:creationId xmlns:p14="http://schemas.microsoft.com/office/powerpoint/2010/main" val="518627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C91E9F-42F2-4A01-83D6-2CB66282794A}" type="datetimeFigureOut">
              <a:rPr lang="en-IN" smtClean="0"/>
              <a:pPr/>
              <a:t>14-02-2022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5FB27B-CE2C-433E-952C-94CA39268959}" type="slidenum">
              <a:rPr lang="en-IN" smtClean="0"/>
              <a:pPr/>
              <a:t>‹#›</a:t>
            </a:fld>
            <a:endParaRPr lang="en-IN"/>
          </a:p>
        </p:txBody>
      </p:sp>
    </p:spTree>
    <p:extLst>
      <p:ext uri="{BB962C8B-B14F-4D97-AF65-F5344CB8AC3E}">
        <p14:creationId xmlns:p14="http://schemas.microsoft.com/office/powerpoint/2010/main" val="4066365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FEC91E9F-42F2-4A01-83D6-2CB66282794A}" type="datetimeFigureOut">
              <a:rPr lang="en-IN" smtClean="0"/>
              <a:pPr/>
              <a:t>14-02-2022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65FB27B-CE2C-433E-952C-94CA39268959}" type="slidenum">
              <a:rPr lang="en-IN" smtClean="0"/>
              <a:pPr/>
              <a:t>‹#›</a:t>
            </a:fld>
            <a:endParaRPr lang="en-IN"/>
          </a:p>
        </p:txBody>
      </p:sp>
    </p:spTree>
    <p:extLst>
      <p:ext uri="{BB962C8B-B14F-4D97-AF65-F5344CB8AC3E}">
        <p14:creationId xmlns:p14="http://schemas.microsoft.com/office/powerpoint/2010/main" val="3388831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FEC91E9F-42F2-4A01-83D6-2CB66282794A}" type="datetimeFigureOut">
              <a:rPr lang="en-IN" smtClean="0"/>
              <a:pPr/>
              <a:t>14-02-2022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65FB27B-CE2C-433E-952C-94CA39268959}" type="slidenum">
              <a:rPr lang="en-IN" smtClean="0"/>
              <a:pPr/>
              <a:t>‹#›</a:t>
            </a:fld>
            <a:endParaRPr lang="en-IN"/>
          </a:p>
        </p:txBody>
      </p:sp>
    </p:spTree>
    <p:extLst>
      <p:ext uri="{BB962C8B-B14F-4D97-AF65-F5344CB8AC3E}">
        <p14:creationId xmlns:p14="http://schemas.microsoft.com/office/powerpoint/2010/main" val="1557517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FEC91E9F-42F2-4A01-83D6-2CB66282794A}" type="datetimeFigureOut">
              <a:rPr lang="en-IN" smtClean="0"/>
              <a:pPr/>
              <a:t>14-02-2022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65FB27B-CE2C-433E-952C-94CA39268959}" type="slidenum">
              <a:rPr lang="en-IN" smtClean="0"/>
              <a:pPr/>
              <a:t>‹#›</a:t>
            </a:fld>
            <a:endParaRPr lang="en-IN"/>
          </a:p>
        </p:txBody>
      </p:sp>
    </p:spTree>
    <p:extLst>
      <p:ext uri="{BB962C8B-B14F-4D97-AF65-F5344CB8AC3E}">
        <p14:creationId xmlns:p14="http://schemas.microsoft.com/office/powerpoint/2010/main" val="1897996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91E9F-42F2-4A01-83D6-2CB66282794A}" type="datetimeFigureOut">
              <a:rPr lang="en-IN" smtClean="0"/>
              <a:pPr/>
              <a:t>14-02-2022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65FB27B-CE2C-433E-952C-94CA39268959}" type="slidenum">
              <a:rPr lang="en-IN" smtClean="0"/>
              <a:pPr/>
              <a:t>‹#›</a:t>
            </a:fld>
            <a:endParaRPr lang="en-IN"/>
          </a:p>
        </p:txBody>
      </p:sp>
    </p:spTree>
    <p:extLst>
      <p:ext uri="{BB962C8B-B14F-4D97-AF65-F5344CB8AC3E}">
        <p14:creationId xmlns:p14="http://schemas.microsoft.com/office/powerpoint/2010/main" val="361681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C91E9F-42F2-4A01-83D6-2CB66282794A}" type="datetimeFigureOut">
              <a:rPr lang="en-IN" smtClean="0"/>
              <a:pPr/>
              <a:t>14-02-2022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65FB27B-CE2C-433E-952C-94CA39268959}" type="slidenum">
              <a:rPr lang="en-IN" smtClean="0"/>
              <a:pPr/>
              <a:t>‹#›</a:t>
            </a:fld>
            <a:endParaRPr lang="en-IN"/>
          </a:p>
        </p:txBody>
      </p:sp>
    </p:spTree>
    <p:extLst>
      <p:ext uri="{BB962C8B-B14F-4D97-AF65-F5344CB8AC3E}">
        <p14:creationId xmlns:p14="http://schemas.microsoft.com/office/powerpoint/2010/main" val="3927409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C91E9F-42F2-4A01-83D6-2CB66282794A}" type="datetimeFigureOut">
              <a:rPr lang="en-IN" smtClean="0"/>
              <a:pPr/>
              <a:t>14-02-2022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65FB27B-CE2C-433E-952C-94CA39268959}" type="slidenum">
              <a:rPr lang="en-IN" smtClean="0"/>
              <a:pPr/>
              <a:t>‹#›</a:t>
            </a:fld>
            <a:endParaRPr lang="en-IN"/>
          </a:p>
        </p:txBody>
      </p:sp>
    </p:spTree>
    <p:extLst>
      <p:ext uri="{BB962C8B-B14F-4D97-AF65-F5344CB8AC3E}">
        <p14:creationId xmlns:p14="http://schemas.microsoft.com/office/powerpoint/2010/main" val="3888586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C91E9F-42F2-4A01-83D6-2CB66282794A}" type="datetimeFigureOut">
              <a:rPr lang="en-IN" smtClean="0"/>
              <a:pPr/>
              <a:t>14-02-2022</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5FB27B-CE2C-433E-952C-94CA39268959}" type="slidenum">
              <a:rPr lang="en-IN" smtClean="0"/>
              <a:pPr/>
              <a:t>‹#›</a:t>
            </a:fld>
            <a:endParaRPr lang="en-IN"/>
          </a:p>
        </p:txBody>
      </p:sp>
    </p:spTree>
    <p:extLst>
      <p:ext uri="{BB962C8B-B14F-4D97-AF65-F5344CB8AC3E}">
        <p14:creationId xmlns:p14="http://schemas.microsoft.com/office/powerpoint/2010/main" val="3247366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05A8BC1E-32CE-4557-B4B1-6BA380885EAC}"/>
              </a:ext>
            </a:extLst>
          </p:cNvPr>
          <p:cNvSpPr txBox="1">
            <a:spLocks noChangeArrowheads="1"/>
          </p:cNvSpPr>
          <p:nvPr/>
        </p:nvSpPr>
        <p:spPr bwMode="auto">
          <a:xfrm>
            <a:off x="1403648" y="3212976"/>
            <a:ext cx="794543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dirty="0">
              <a:latin typeface="Century Gothic" panose="020B0502020202020204" pitchFamily="34" charset="0"/>
            </a:endParaRPr>
          </a:p>
          <a:p>
            <a:pPr eaLnBrk="1" hangingPunct="1">
              <a:spcBef>
                <a:spcPct val="0"/>
              </a:spcBef>
              <a:buFontTx/>
              <a:buNone/>
            </a:pPr>
            <a:r>
              <a:rPr lang="en-US" altLang="en-US" sz="1800" dirty="0">
                <a:latin typeface="Century Gothic" panose="020B0502020202020204" pitchFamily="34" charset="0"/>
              </a:rPr>
              <a:t>Subject: Infrastructure and Transport Planning</a:t>
            </a:r>
          </a:p>
          <a:p>
            <a:pPr eaLnBrk="1" hangingPunct="1">
              <a:spcBef>
                <a:spcPct val="0"/>
              </a:spcBef>
              <a:buFontTx/>
              <a:buNone/>
            </a:pPr>
            <a:r>
              <a:rPr lang="en-US" altLang="en-US" sz="1800" dirty="0">
                <a:latin typeface="Century Gothic" panose="020B0502020202020204" pitchFamily="34" charset="0"/>
              </a:rPr>
              <a:t>Topic: Institutional Arrangements, Case study of Sanitation</a:t>
            </a:r>
          </a:p>
          <a:p>
            <a:pPr eaLnBrk="1" hangingPunct="1">
              <a:spcBef>
                <a:spcPct val="0"/>
              </a:spcBef>
              <a:buFontTx/>
              <a:buNone/>
            </a:pPr>
            <a:r>
              <a:rPr lang="en-US" altLang="en-US" sz="1800" dirty="0">
                <a:latin typeface="Century Gothic" panose="020B0502020202020204" pitchFamily="34" charset="0"/>
              </a:rPr>
              <a:t>Presented by: </a:t>
            </a:r>
            <a:r>
              <a:rPr lang="en-US" altLang="en-US" sz="1800" b="1" dirty="0">
                <a:latin typeface="Century Gothic" panose="020B0502020202020204" pitchFamily="34" charset="0"/>
              </a:rPr>
              <a:t>Aditi Arora</a:t>
            </a:r>
          </a:p>
        </p:txBody>
      </p:sp>
      <p:pic>
        <p:nvPicPr>
          <p:cNvPr id="3" name="Picture 7">
            <a:extLst>
              <a:ext uri="{FF2B5EF4-FFF2-40B4-BE49-F238E27FC236}">
                <a16:creationId xmlns:a16="http://schemas.microsoft.com/office/drawing/2014/main" id="{422FCCAB-8F45-4B9C-9DDA-3D92A67462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75774" y="114812"/>
            <a:ext cx="1451391" cy="1733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186312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33458"/>
            <a:ext cx="8136904" cy="6463308"/>
          </a:xfrm>
          <a:prstGeom prst="rect">
            <a:avLst/>
          </a:prstGeom>
        </p:spPr>
        <p:txBody>
          <a:bodyPr wrap="square">
            <a:spAutoFit/>
          </a:bodyPr>
          <a:lstStyle/>
          <a:p>
            <a:r>
              <a:rPr lang="en-IN" b="1" dirty="0"/>
              <a:t>ISSUES REQUIRING ATTENTION</a:t>
            </a:r>
          </a:p>
          <a:p>
            <a:r>
              <a:rPr lang="en-IN" dirty="0"/>
              <a:t>1. Whereas sewage generation is 719 MGD as per CPCB publication, Feb 2005, the cumulative inflow at the STPs is around 346 MGD only out of which 72 MGD is partially treated at </a:t>
            </a:r>
            <a:r>
              <a:rPr lang="en-IN" dirty="0" err="1"/>
              <a:t>Keshopur</a:t>
            </a:r>
            <a:r>
              <a:rPr lang="en-IN" dirty="0"/>
              <a:t> STP. Thus in effect only 346 – 76 = 270 MGD of sewage is fully treated.</a:t>
            </a:r>
          </a:p>
          <a:p>
            <a:r>
              <a:rPr lang="en-IN" dirty="0"/>
              <a:t>2. Present day generation of sewage is estimated at 800 MGD, as such 800 –270 = 530 MGD of untreated sewage is polluting the river Yamuna.</a:t>
            </a:r>
          </a:p>
          <a:p>
            <a:r>
              <a:rPr lang="en-IN" dirty="0"/>
              <a:t>3. </a:t>
            </a:r>
            <a:r>
              <a:rPr lang="en-IN" dirty="0" err="1"/>
              <a:t>Keshopur</a:t>
            </a:r>
            <a:r>
              <a:rPr lang="en-IN" dirty="0"/>
              <a:t> STP is in URGENT need of renovation and restoration of designed capacity.</a:t>
            </a:r>
            <a:endParaRPr lang="en-IN" b="1" dirty="0"/>
          </a:p>
          <a:p>
            <a:r>
              <a:rPr lang="en-IN" dirty="0"/>
              <a:t>4. Owing to overflow from sewers into storm water drains (SWDs), there is urgent need to segregate the sewage flow from entering into SWDs.</a:t>
            </a:r>
          </a:p>
          <a:p>
            <a:r>
              <a:rPr lang="en-IN" dirty="0"/>
              <a:t>5. Govt. of NCT of Delhi may review the policy of laying sewers in un authorised colonies as a matter of pollution abatement.</a:t>
            </a:r>
          </a:p>
          <a:p>
            <a:r>
              <a:rPr lang="en-IN" dirty="0"/>
              <a:t>6. Process of laying sewers in unauthorized – regularised colonies, </a:t>
            </a:r>
            <a:r>
              <a:rPr lang="en-IN" dirty="0" err="1"/>
              <a:t>urbanvvillages</a:t>
            </a:r>
            <a:r>
              <a:rPr lang="en-IN" dirty="0"/>
              <a:t> may be reviewed and impediments removed in completing the remaining work. As many as 61 unauthorised – regularised colonies and 30 urban villages are yet to be provided with sewerage system.</a:t>
            </a:r>
          </a:p>
          <a:p>
            <a:r>
              <a:rPr lang="en-IN" dirty="0"/>
              <a:t>7. The trunk sewers are reported to be considerably silted, and need to be </a:t>
            </a:r>
            <a:r>
              <a:rPr lang="en-IN" dirty="0" err="1"/>
              <a:t>desilted</a:t>
            </a:r>
            <a:r>
              <a:rPr lang="en-IN" dirty="0"/>
              <a:t>, repaired and renovated, where ever required, to restore their capacity in a time bound manner.</a:t>
            </a:r>
          </a:p>
          <a:p>
            <a:r>
              <a:rPr lang="en-IN" dirty="0"/>
              <a:t>8. Efficiency of STPs and Sewage Pumping Stations may be verified (as many of them are several years old) to ascertain to actual quantity of sewage pumped and reaching the STPs. Presently, inflows are based on rated capacity of pumping.</a:t>
            </a:r>
          </a:p>
        </p:txBody>
      </p:sp>
      <p:sp>
        <p:nvSpPr>
          <p:cNvPr id="3" name="Rectangle 2"/>
          <p:cNvSpPr/>
          <p:nvPr/>
        </p:nvSpPr>
        <p:spPr>
          <a:xfrm>
            <a:off x="0" y="0"/>
            <a:ext cx="539552" cy="6858000"/>
          </a:xfrm>
          <a:prstGeom prst="rect">
            <a:avLst/>
          </a:prstGeom>
          <a:blipFill>
            <a:blip r:embed="rId2"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474345"/>
            <a:ext cx="8208912" cy="4524315"/>
          </a:xfrm>
          <a:prstGeom prst="rect">
            <a:avLst/>
          </a:prstGeom>
        </p:spPr>
        <p:txBody>
          <a:bodyPr wrap="square">
            <a:spAutoFit/>
          </a:bodyPr>
          <a:lstStyle/>
          <a:p>
            <a:r>
              <a:rPr lang="en-IN" dirty="0"/>
              <a:t>9. There is need to generate power from the sewage gas obtained from the sludge </a:t>
            </a:r>
            <a:r>
              <a:rPr lang="en-IN" dirty="0" err="1"/>
              <a:t>digestors</a:t>
            </a:r>
            <a:r>
              <a:rPr lang="en-IN" dirty="0"/>
              <a:t> to tide over power problems as also as a measure of abatement of air pollution.</a:t>
            </a:r>
          </a:p>
          <a:p>
            <a:endParaRPr lang="en-IN" dirty="0"/>
          </a:p>
          <a:p>
            <a:r>
              <a:rPr lang="en-IN" dirty="0"/>
              <a:t>10. Utilisation of treated sewage effluents for gardening and agricultural need may not only be explored but implemented as early as possible so that irrigation demand is met from treated effluents.</a:t>
            </a:r>
          </a:p>
          <a:p>
            <a:endParaRPr lang="en-IN" dirty="0"/>
          </a:p>
          <a:p>
            <a:r>
              <a:rPr lang="en-IN" dirty="0"/>
              <a:t>11. The design capacity of CETPs needs to be optimally utilized and the conveyance system needs to be checked for full capacity utilization.</a:t>
            </a:r>
          </a:p>
          <a:p>
            <a:endParaRPr lang="en-IN" dirty="0"/>
          </a:p>
          <a:p>
            <a:r>
              <a:rPr lang="en-IN" dirty="0"/>
              <a:t>12. A suitable methodology needs to be worked out for scientific disposal of sludge (rich in chemicals, heavy metals etc.) From these CETPs.</a:t>
            </a:r>
          </a:p>
          <a:p>
            <a:endParaRPr lang="en-IN" dirty="0"/>
          </a:p>
          <a:p>
            <a:r>
              <a:rPr lang="en-IN" dirty="0"/>
              <a:t>13. Un-interrupted power supply and stable voltage at STPs and SPSs is a necessity to maintain sewerage treatment pumping of sewerage.</a:t>
            </a:r>
          </a:p>
        </p:txBody>
      </p:sp>
      <p:sp>
        <p:nvSpPr>
          <p:cNvPr id="3" name="Rectangle 2"/>
          <p:cNvSpPr/>
          <p:nvPr/>
        </p:nvSpPr>
        <p:spPr>
          <a:xfrm>
            <a:off x="0" y="0"/>
            <a:ext cx="539552" cy="6858000"/>
          </a:xfrm>
          <a:prstGeom prst="rect">
            <a:avLst/>
          </a:prstGeom>
          <a:blipFill>
            <a:blip r:embed="rId2"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cstate="print"/>
          <a:srcRect l="32290" t="15547" r="27309" b="21454"/>
          <a:stretch>
            <a:fillRect/>
          </a:stretch>
        </p:blipFill>
        <p:spPr bwMode="auto">
          <a:xfrm>
            <a:off x="881590" y="168912"/>
            <a:ext cx="7578842" cy="6644464"/>
          </a:xfrm>
          <a:prstGeom prst="rect">
            <a:avLst/>
          </a:prstGeom>
          <a:noFill/>
          <a:ln w="9525">
            <a:noFill/>
            <a:miter lim="800000"/>
            <a:headEnd/>
            <a:tailEnd/>
          </a:ln>
        </p:spPr>
      </p:pic>
      <p:sp>
        <p:nvSpPr>
          <p:cNvPr id="3" name="Rectangle 2"/>
          <p:cNvSpPr/>
          <p:nvPr/>
        </p:nvSpPr>
        <p:spPr>
          <a:xfrm>
            <a:off x="0" y="0"/>
            <a:ext cx="539552" cy="6858000"/>
          </a:xfrm>
          <a:prstGeom prst="rect">
            <a:avLst/>
          </a:prstGeom>
          <a:blipFill>
            <a:blip r:embed="rId3"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17202"/>
            <a:ext cx="8676456" cy="6463308"/>
          </a:xfrm>
          <a:prstGeom prst="rect">
            <a:avLst/>
          </a:prstGeom>
        </p:spPr>
        <p:txBody>
          <a:bodyPr wrap="square">
            <a:spAutoFit/>
          </a:bodyPr>
          <a:lstStyle/>
          <a:p>
            <a:r>
              <a:rPr lang="en-IN" b="1" dirty="0"/>
              <a:t> SEWERAGE SYSTEM</a:t>
            </a:r>
          </a:p>
          <a:p>
            <a:r>
              <a:rPr lang="en-IN" dirty="0"/>
              <a:t>DJB is the agency of the Govt. of NCT of Delhi responsible for collection, treatment and disposal of wastewater. Projects which effectively resolve the present drawbacks of the system have been taken up on a priority basis.</a:t>
            </a:r>
          </a:p>
          <a:p>
            <a:r>
              <a:rPr lang="en-IN" b="1" dirty="0"/>
              <a:t> Summary of Strategies</a:t>
            </a:r>
          </a:p>
          <a:p>
            <a:r>
              <a:rPr lang="en-IN" dirty="0"/>
              <a:t>Strategies identified, in order of priority are given below:</a:t>
            </a:r>
          </a:p>
          <a:p>
            <a:r>
              <a:rPr lang="en-IN" dirty="0" err="1"/>
              <a:t>i</a:t>
            </a:r>
            <a:r>
              <a:rPr lang="en-IN" dirty="0"/>
              <a:t>) Extension and up-gradation of sewage network to intercept sewage (abatement of pollution).</a:t>
            </a:r>
          </a:p>
          <a:p>
            <a:r>
              <a:rPr lang="en-IN" dirty="0"/>
              <a:t>ii) Provision of sewer network in un-</a:t>
            </a:r>
            <a:r>
              <a:rPr lang="en-IN" dirty="0" err="1"/>
              <a:t>sewered</a:t>
            </a:r>
            <a:r>
              <a:rPr lang="en-IN" dirty="0"/>
              <a:t> areas.</a:t>
            </a:r>
          </a:p>
          <a:p>
            <a:r>
              <a:rPr lang="en-IN" dirty="0"/>
              <a:t>iii) Augmentation of sewage treatment capacity</a:t>
            </a:r>
          </a:p>
          <a:p>
            <a:r>
              <a:rPr lang="en-IN" b="1" dirty="0"/>
              <a:t>(</a:t>
            </a:r>
            <a:r>
              <a:rPr lang="en-IN" b="1" dirty="0" err="1"/>
              <a:t>i</a:t>
            </a:r>
            <a:r>
              <a:rPr lang="en-IN" b="1" dirty="0"/>
              <a:t>) EXTENSION AND UPGRADATION OF SEWERAGE NETWORK</a:t>
            </a:r>
          </a:p>
          <a:p>
            <a:r>
              <a:rPr lang="en-IN" dirty="0"/>
              <a:t>These projects aim to revamp and upgrade the existing sewer network. These include providing sanitation to uncovered areas of the city. The projects covered as part of extension and up-gradation of sewerage network are:</a:t>
            </a:r>
          </a:p>
          <a:p>
            <a:r>
              <a:rPr lang="en-IN" b="1" dirty="0"/>
              <a:t>(a) Revamping and Rehabilitation of Trunk &amp; Internal Sewerage Network:</a:t>
            </a:r>
          </a:p>
          <a:p>
            <a:r>
              <a:rPr lang="en-IN" dirty="0"/>
              <a:t>In order to improve the sewage collection and disposal system in already </a:t>
            </a:r>
            <a:r>
              <a:rPr lang="en-IN" dirty="0" err="1"/>
              <a:t>sewered</a:t>
            </a:r>
            <a:r>
              <a:rPr lang="en-IN" dirty="0"/>
              <a:t> area, it has been proposed to revamp and upgrade (including replacement) about 650km of internal sewer network; and rehabilitate 150km of trunk sewer network in walled city area, north &amp; west districts of city (excluding sewer under YAP-II). This latter component will include the procurement of suction and jetting machines, CCTV etc. to ensure adequate maintenance (if maintenance is not to be out-sourced)</a:t>
            </a:r>
          </a:p>
          <a:p>
            <a:r>
              <a:rPr lang="en-IN" b="1" dirty="0"/>
              <a:t>(b) Refurbishment of Sewage Pumping Stations: </a:t>
            </a:r>
            <a:r>
              <a:rPr lang="en-IN" dirty="0"/>
              <a:t>The refurbishment of existing sewage pumping stations (SPS) will aim at optimal functioning of these plants.</a:t>
            </a:r>
          </a:p>
        </p:txBody>
      </p:sp>
      <p:sp>
        <p:nvSpPr>
          <p:cNvPr id="3" name="Rectangle 2"/>
          <p:cNvSpPr/>
          <p:nvPr/>
        </p:nvSpPr>
        <p:spPr>
          <a:xfrm>
            <a:off x="0" y="0"/>
            <a:ext cx="539552" cy="6858000"/>
          </a:xfrm>
          <a:prstGeom prst="rect">
            <a:avLst/>
          </a:prstGeom>
          <a:blipFill>
            <a:blip r:embed="rId2"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404664"/>
            <a:ext cx="8460432" cy="6186309"/>
          </a:xfrm>
          <a:prstGeom prst="rect">
            <a:avLst/>
          </a:prstGeom>
        </p:spPr>
        <p:txBody>
          <a:bodyPr wrap="square">
            <a:spAutoFit/>
          </a:bodyPr>
          <a:lstStyle/>
          <a:p>
            <a:r>
              <a:rPr lang="en-IN" b="1" dirty="0"/>
              <a:t>(ii) PROVISION OF SEWER NETWORK IN UN-SEWERED AREAS</a:t>
            </a:r>
          </a:p>
          <a:p>
            <a:r>
              <a:rPr lang="en-IN" dirty="0"/>
              <a:t>Projects included are</a:t>
            </a:r>
          </a:p>
          <a:p>
            <a:r>
              <a:rPr lang="en-IN" b="1" dirty="0"/>
              <a:t>(a) Laying of Sewer Network in Uncovered Areas: </a:t>
            </a:r>
          </a:p>
          <a:p>
            <a:r>
              <a:rPr lang="en-IN" dirty="0"/>
              <a:t>The provision of 250km of trunk sewer network in uncovered area and laying of sewer network</a:t>
            </a:r>
          </a:p>
          <a:p>
            <a:r>
              <a:rPr lang="en-IN" dirty="0"/>
              <a:t>in 169+39 villages &amp; 1513 unauthorized/regularized colonies to improve  the sanitation system in these areas.</a:t>
            </a:r>
          </a:p>
          <a:p>
            <a:r>
              <a:rPr lang="en-IN" b="1" dirty="0"/>
              <a:t>(b) Construction of new sewage pumping stations: </a:t>
            </a:r>
          </a:p>
          <a:p>
            <a:r>
              <a:rPr lang="en-IN" dirty="0"/>
              <a:t>These will allow diversion of sewage from uncovered areas to the appropriate STP, for</a:t>
            </a:r>
          </a:p>
          <a:p>
            <a:r>
              <a:rPr lang="en-IN" dirty="0"/>
              <a:t>optimal utilisation of the STP’s. These are proposed at Punjabi </a:t>
            </a:r>
            <a:r>
              <a:rPr lang="en-IN" dirty="0" err="1"/>
              <a:t>Bagh,Nangloi</a:t>
            </a:r>
            <a:r>
              <a:rPr lang="en-IN" dirty="0"/>
              <a:t> </a:t>
            </a:r>
            <a:r>
              <a:rPr lang="en-IN" dirty="0" err="1"/>
              <a:t>extn</a:t>
            </a:r>
            <a:r>
              <a:rPr lang="en-IN" dirty="0"/>
              <a:t>, </a:t>
            </a:r>
            <a:r>
              <a:rPr lang="en-IN" dirty="0" err="1"/>
              <a:t>Preet</a:t>
            </a:r>
            <a:r>
              <a:rPr lang="en-IN" dirty="0"/>
              <a:t> </a:t>
            </a:r>
            <a:r>
              <a:rPr lang="en-IN" dirty="0" err="1"/>
              <a:t>vihar</a:t>
            </a:r>
            <a:r>
              <a:rPr lang="en-IN" dirty="0"/>
              <a:t>, Yamuna </a:t>
            </a:r>
            <a:r>
              <a:rPr lang="en-IN" dirty="0" err="1"/>
              <a:t>vihar</a:t>
            </a:r>
            <a:r>
              <a:rPr lang="en-IN" dirty="0"/>
              <a:t> and </a:t>
            </a:r>
            <a:r>
              <a:rPr lang="en-IN" dirty="0" err="1"/>
              <a:t>Jivan</a:t>
            </a:r>
            <a:r>
              <a:rPr lang="en-IN" dirty="0"/>
              <a:t> </a:t>
            </a:r>
            <a:r>
              <a:rPr lang="en-IN" dirty="0" err="1"/>
              <a:t>Vihar</a:t>
            </a:r>
            <a:endParaRPr lang="en-IN" dirty="0"/>
          </a:p>
          <a:p>
            <a:r>
              <a:rPr lang="en-IN" b="1" dirty="0"/>
              <a:t>(iii) AUGMENTATION OF SEWAGE TREATMENT CAPACITY</a:t>
            </a:r>
          </a:p>
          <a:p>
            <a:r>
              <a:rPr lang="en-IN" dirty="0"/>
              <a:t>Projects proposed include</a:t>
            </a:r>
            <a:endParaRPr lang="en-IN" b="1" dirty="0"/>
          </a:p>
          <a:p>
            <a:r>
              <a:rPr lang="en-IN" b="1" dirty="0"/>
              <a:t>(a) Construction of STPs along intercepting sewers: </a:t>
            </a:r>
          </a:p>
          <a:p>
            <a:r>
              <a:rPr lang="en-IN" dirty="0"/>
              <a:t>Total estimated project cost is 700 </a:t>
            </a:r>
            <a:r>
              <a:rPr lang="en-IN" dirty="0" err="1"/>
              <a:t>Crores</a:t>
            </a:r>
            <a:endParaRPr lang="en-IN" dirty="0"/>
          </a:p>
          <a:p>
            <a:r>
              <a:rPr lang="en-IN" b="1" dirty="0"/>
              <a:t>(b) Construction of Sewage Pumping Stations: </a:t>
            </a:r>
          </a:p>
          <a:p>
            <a:r>
              <a:rPr lang="en-IN" dirty="0"/>
              <a:t>These will upgrade sanitation facilities in low lying areas. The cost of constructing the SPS’s</a:t>
            </a:r>
          </a:p>
          <a:p>
            <a:r>
              <a:rPr lang="en-IN" dirty="0"/>
              <a:t>is Rs. 150 </a:t>
            </a:r>
            <a:r>
              <a:rPr lang="en-IN" dirty="0" err="1"/>
              <a:t>Crore</a:t>
            </a:r>
            <a:endParaRPr lang="en-IN" dirty="0"/>
          </a:p>
          <a:p>
            <a:r>
              <a:rPr lang="en-IN" b="1" dirty="0"/>
              <a:t>(c) Laying of Intercepting Trunk Sewers along Three Main Drains:</a:t>
            </a:r>
          </a:p>
          <a:p>
            <a:r>
              <a:rPr lang="en-IN" dirty="0"/>
              <a:t>Consideration of this proposal is subject to the recommendations of the consultant due to be appointed to advice on this issue. Cost allocated is Rs. 500 </a:t>
            </a:r>
            <a:r>
              <a:rPr lang="en-IN" dirty="0" err="1"/>
              <a:t>Crore</a:t>
            </a:r>
            <a:r>
              <a:rPr lang="en-IN" dirty="0"/>
              <a:t> in the first phase.</a:t>
            </a:r>
          </a:p>
        </p:txBody>
      </p:sp>
      <p:sp>
        <p:nvSpPr>
          <p:cNvPr id="3" name="Rectangle 2"/>
          <p:cNvSpPr/>
          <p:nvPr/>
        </p:nvSpPr>
        <p:spPr>
          <a:xfrm>
            <a:off x="0" y="0"/>
            <a:ext cx="539552" cy="6858000"/>
          </a:xfrm>
          <a:prstGeom prst="rect">
            <a:avLst/>
          </a:prstGeom>
          <a:blipFill>
            <a:blip r:embed="rId2"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INSTITUTIONAL ARRANGEMENTS</a:t>
            </a:r>
            <a:endParaRPr lang="en-IN" dirty="0"/>
          </a:p>
        </p:txBody>
      </p:sp>
      <p:sp>
        <p:nvSpPr>
          <p:cNvPr id="3" name="Content Placeholder 2"/>
          <p:cNvSpPr>
            <a:spLocks noGrp="1"/>
          </p:cNvSpPr>
          <p:nvPr>
            <p:ph idx="1"/>
          </p:nvPr>
        </p:nvSpPr>
        <p:spPr/>
        <p:txBody>
          <a:bodyPr/>
          <a:lstStyle/>
          <a:p>
            <a:pPr marL="82296" indent="0">
              <a:buNone/>
            </a:pPr>
            <a:r>
              <a:rPr lang="en-IN" dirty="0"/>
              <a:t>Sanitation includes the major engineering infrastructure items:</a:t>
            </a:r>
          </a:p>
          <a:p>
            <a:r>
              <a:rPr lang="en-IN" dirty="0"/>
              <a:t>Excreta management systems.</a:t>
            </a:r>
          </a:p>
          <a:p>
            <a:r>
              <a:rPr lang="en-IN" dirty="0"/>
              <a:t>Wastewater management systems.</a:t>
            </a:r>
          </a:p>
          <a:p>
            <a:r>
              <a:rPr lang="en-IN" dirty="0"/>
              <a:t>Solid waste management systems.</a:t>
            </a:r>
          </a:p>
          <a:p>
            <a:r>
              <a:rPr lang="en-IN" dirty="0"/>
              <a:t>Drainage systems for rainwater, also called storm water drainage.</a:t>
            </a:r>
          </a:p>
          <a:p>
            <a:endParaRPr lang="en-IN" dirty="0"/>
          </a:p>
        </p:txBody>
      </p:sp>
      <p:sp>
        <p:nvSpPr>
          <p:cNvPr id="4" name="Rectangle 3"/>
          <p:cNvSpPr/>
          <p:nvPr/>
        </p:nvSpPr>
        <p:spPr>
          <a:xfrm>
            <a:off x="0" y="0"/>
            <a:ext cx="539552" cy="6858000"/>
          </a:xfrm>
          <a:prstGeom prst="rect">
            <a:avLst/>
          </a:prstGeom>
          <a:blipFill>
            <a:blip r:embed="rId2"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4091386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ULB: ROLE IN SANITATION</a:t>
            </a:r>
            <a:endParaRPr lang="en-IN" dirty="0"/>
          </a:p>
        </p:txBody>
      </p:sp>
      <p:sp>
        <p:nvSpPr>
          <p:cNvPr id="3" name="Content Placeholder 2"/>
          <p:cNvSpPr>
            <a:spLocks noGrp="1"/>
          </p:cNvSpPr>
          <p:nvPr>
            <p:ph idx="1"/>
          </p:nvPr>
        </p:nvSpPr>
        <p:spPr/>
        <p:txBody>
          <a:bodyPr>
            <a:normAutofit fontScale="85000" lnSpcReduction="10000"/>
          </a:bodyPr>
          <a:lstStyle/>
          <a:p>
            <a:pPr algn="just"/>
            <a:r>
              <a:rPr lang="en-IN" dirty="0"/>
              <a:t>Ensure access to efficient, affordable, economical and sustainable measures to waste water services in the city.</a:t>
            </a:r>
          </a:p>
          <a:p>
            <a:pPr algn="just"/>
            <a:r>
              <a:rPr lang="en-IN" dirty="0"/>
              <a:t>Make by-laws.</a:t>
            </a:r>
          </a:p>
          <a:p>
            <a:pPr algn="just"/>
            <a:r>
              <a:rPr lang="en-IN" dirty="0"/>
              <a:t>Prepare a water services development plan.</a:t>
            </a:r>
          </a:p>
          <a:p>
            <a:pPr algn="just"/>
            <a:r>
              <a:rPr lang="en-IN" dirty="0"/>
              <a:t>Decide on appropriate mechanism for providing waste water services by means of proper sanitation and waste water treatment mechanism.</a:t>
            </a:r>
          </a:p>
          <a:p>
            <a:pPr algn="just"/>
            <a:r>
              <a:rPr lang="en-IN" dirty="0"/>
              <a:t>Perform the function of waste water services provider itself (internal mechanism) or contract a waste water services provider (external mechanism).</a:t>
            </a:r>
          </a:p>
        </p:txBody>
      </p:sp>
      <p:sp>
        <p:nvSpPr>
          <p:cNvPr id="4" name="Rectangle 3"/>
          <p:cNvSpPr/>
          <p:nvPr/>
        </p:nvSpPr>
        <p:spPr>
          <a:xfrm>
            <a:off x="0" y="0"/>
            <a:ext cx="539552" cy="6858000"/>
          </a:xfrm>
          <a:prstGeom prst="rect">
            <a:avLst/>
          </a:prstGeom>
          <a:blipFill>
            <a:blip r:embed="rId2"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922326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p>
            <a:r>
              <a:rPr lang="en-US" dirty="0"/>
              <a:t>ULB: A CASE STUDY OF DELHI</a:t>
            </a:r>
            <a:endParaRPr lang="en-IN" dirty="0"/>
          </a:p>
        </p:txBody>
      </p:sp>
      <p:sp>
        <p:nvSpPr>
          <p:cNvPr id="3" name="Content Placeholder 2"/>
          <p:cNvSpPr>
            <a:spLocks noGrp="1"/>
          </p:cNvSpPr>
          <p:nvPr>
            <p:ph idx="1"/>
          </p:nvPr>
        </p:nvSpPr>
        <p:spPr>
          <a:xfrm>
            <a:off x="395536" y="1196752"/>
            <a:ext cx="8352928" cy="5328592"/>
          </a:xfrm>
        </p:spPr>
        <p:txBody>
          <a:bodyPr>
            <a:normAutofit fontScale="92500" lnSpcReduction="10000"/>
          </a:bodyPr>
          <a:lstStyle/>
          <a:p>
            <a:pPr marL="82296" indent="0">
              <a:buNone/>
            </a:pPr>
            <a:r>
              <a:rPr lang="en-IN" sz="2400" dirty="0"/>
              <a:t>MUNICIPAL CORPORATION OF DELHI (MCD)</a:t>
            </a:r>
          </a:p>
          <a:p>
            <a:pPr marL="82296" indent="0">
              <a:buNone/>
            </a:pPr>
            <a:endParaRPr lang="en-IN" sz="3800" b="1" dirty="0"/>
          </a:p>
          <a:p>
            <a:r>
              <a:rPr lang="en-IN" sz="2000" dirty="0"/>
              <a:t>Regulate the overall scenario of waste water treatment and disposal.</a:t>
            </a:r>
          </a:p>
          <a:p>
            <a:r>
              <a:rPr lang="en-US" sz="2000" dirty="0"/>
              <a:t>Set up bye-laws and policies associated with waste water disposal and treatment.</a:t>
            </a:r>
          </a:p>
          <a:p>
            <a:r>
              <a:rPr lang="en-IN" sz="2000" dirty="0"/>
              <a:t>Delhi Cleanliness and Sanitation Bye-laws, 2009.</a:t>
            </a:r>
          </a:p>
          <a:p>
            <a:r>
              <a:rPr lang="en-US" sz="2000" dirty="0"/>
              <a:t>Volumetric pricing rate for Delhi : </a:t>
            </a:r>
            <a:r>
              <a:rPr lang="en-US" sz="2000" dirty="0" err="1"/>
              <a:t>Rs</a:t>
            </a:r>
            <a:r>
              <a:rPr lang="en-US" sz="2000" dirty="0"/>
              <a:t>. 2.66 VC/KL + </a:t>
            </a:r>
            <a:r>
              <a:rPr lang="en-US" sz="2000" dirty="0" err="1"/>
              <a:t>Rs</a:t>
            </a:r>
            <a:r>
              <a:rPr lang="en-US" sz="2000" dirty="0"/>
              <a:t>. 66.55 SC + 60% on VC for sewerage, for class of 0-10 KL consumption.</a:t>
            </a:r>
          </a:p>
          <a:p>
            <a:endParaRPr lang="en-US" sz="2000" dirty="0"/>
          </a:p>
          <a:p>
            <a:pPr marL="82296" lvl="0" indent="0">
              <a:buNone/>
              <a:defRPr/>
            </a:pPr>
            <a:r>
              <a:rPr lang="en-IN" sz="2400" dirty="0"/>
              <a:t>DELHI CANTONMENT BOARD (DCB)</a:t>
            </a:r>
          </a:p>
          <a:p>
            <a:pPr marL="82296" lvl="0" indent="0">
              <a:buNone/>
              <a:defRPr/>
            </a:pPr>
            <a:endParaRPr lang="en-IN" sz="2400" dirty="0"/>
          </a:p>
          <a:p>
            <a:pPr lvl="0">
              <a:defRPr/>
            </a:pPr>
            <a:r>
              <a:rPr lang="en-IN" sz="2000" dirty="0"/>
              <a:t>80% of water supplied (7.8 MGD average) is considered as sewerage received from DCB. </a:t>
            </a:r>
          </a:p>
          <a:p>
            <a:pPr lvl="0">
              <a:defRPr/>
            </a:pPr>
            <a:r>
              <a:rPr lang="en-IN" sz="2000" dirty="0"/>
              <a:t>In effect 80% of ground water drawn from tube wells should also be considered.</a:t>
            </a:r>
          </a:p>
          <a:p>
            <a:pPr lvl="0">
              <a:defRPr/>
            </a:pPr>
            <a:r>
              <a:rPr lang="en-IN" sz="2000" dirty="0"/>
              <a:t>Sewerage is being disposed off in the central sewerage line along the station road going to </a:t>
            </a:r>
            <a:r>
              <a:rPr lang="en-IN" sz="2000" dirty="0" err="1"/>
              <a:t>Keshopur</a:t>
            </a:r>
            <a:r>
              <a:rPr lang="en-IN" sz="2000" dirty="0"/>
              <a:t> STP.</a:t>
            </a:r>
          </a:p>
          <a:p>
            <a:pPr lvl="0">
              <a:defRPr/>
            </a:pPr>
            <a:endParaRPr lang="en-IN" dirty="0"/>
          </a:p>
          <a:p>
            <a:endParaRPr lang="en-US" sz="2000" dirty="0"/>
          </a:p>
          <a:p>
            <a:endParaRPr lang="en-IN" sz="2000" dirty="0"/>
          </a:p>
          <a:p>
            <a:endParaRPr lang="en-IN" dirty="0"/>
          </a:p>
        </p:txBody>
      </p:sp>
      <p:sp>
        <p:nvSpPr>
          <p:cNvPr id="5" name="Content Placeholder 2"/>
          <p:cNvSpPr txBox="1">
            <a:spLocks/>
          </p:cNvSpPr>
          <p:nvPr/>
        </p:nvSpPr>
        <p:spPr>
          <a:xfrm>
            <a:off x="-1764704" y="17526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IN"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Rectangle 5"/>
          <p:cNvSpPr/>
          <p:nvPr/>
        </p:nvSpPr>
        <p:spPr>
          <a:xfrm>
            <a:off x="0" y="0"/>
            <a:ext cx="539552" cy="6858000"/>
          </a:xfrm>
          <a:prstGeom prst="rect">
            <a:avLst/>
          </a:prstGeom>
          <a:blipFill>
            <a:blip r:embed="rId2"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411647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ULB: A CASE STUDY OF DELHI</a:t>
            </a:r>
            <a:endParaRPr lang="en-IN" dirty="0"/>
          </a:p>
        </p:txBody>
      </p:sp>
      <p:sp>
        <p:nvSpPr>
          <p:cNvPr id="3" name="Content Placeholder 2"/>
          <p:cNvSpPr>
            <a:spLocks noGrp="1"/>
          </p:cNvSpPr>
          <p:nvPr>
            <p:ph idx="1"/>
          </p:nvPr>
        </p:nvSpPr>
        <p:spPr/>
        <p:txBody>
          <a:bodyPr>
            <a:normAutofit fontScale="62500" lnSpcReduction="20000"/>
          </a:bodyPr>
          <a:lstStyle/>
          <a:p>
            <a:pPr marL="82296" indent="0">
              <a:buNone/>
            </a:pPr>
            <a:r>
              <a:rPr lang="en-IN" sz="3800" dirty="0"/>
              <a:t>NEW DELHI MUNICIPAL COUNCIL (NDMC)</a:t>
            </a:r>
          </a:p>
          <a:p>
            <a:pPr marL="82296" indent="0">
              <a:buNone/>
            </a:pPr>
            <a:endParaRPr lang="en-IN" sz="3800" b="1" dirty="0"/>
          </a:p>
          <a:p>
            <a:r>
              <a:rPr lang="en-IN" sz="2900" dirty="0"/>
              <a:t>The NDMC receives 115 to 120 MLD water in bulk through 19 bulk meters from the DJB and draws 18 to 20 MLD of groundwater drawn from 137 tube wells to supplement water supply in its area having 352 km length of water mains (4 inches to 42 inches in diameter) and operates 23 UGR &amp; BPS. </a:t>
            </a:r>
          </a:p>
          <a:p>
            <a:r>
              <a:rPr lang="en-IN" sz="2900" dirty="0"/>
              <a:t>The distribution system is maintained by the NDMC. </a:t>
            </a:r>
          </a:p>
          <a:p>
            <a:r>
              <a:rPr lang="en-IN" sz="2900" dirty="0"/>
              <a:t>80% of water supplied by DJB is considered as sewerage received from NDMC. </a:t>
            </a:r>
          </a:p>
          <a:p>
            <a:r>
              <a:rPr lang="en-IN" sz="2900" dirty="0"/>
              <a:t>Sewer system is in existence having a length of 350 km varying from 4 inches to 2100 mm in diameter. </a:t>
            </a:r>
          </a:p>
          <a:p>
            <a:r>
              <a:rPr lang="en-IN" sz="2900" dirty="0"/>
              <a:t>Sewer System including two Sewage Pumping Stations is operated and maintained by NDMC. Brick sewers are old and settlements are occasionally observed both on brick sewers as well as NP2 class RCC sewers. </a:t>
            </a:r>
          </a:p>
          <a:p>
            <a:r>
              <a:rPr lang="en-IN" sz="2900" dirty="0"/>
              <a:t>Sewage is delivered to DJB for treatment.</a:t>
            </a:r>
          </a:p>
          <a:p>
            <a:endParaRPr lang="en-IN" dirty="0"/>
          </a:p>
        </p:txBody>
      </p:sp>
      <p:sp>
        <p:nvSpPr>
          <p:cNvPr id="4" name="Rectangle 3"/>
          <p:cNvSpPr/>
          <p:nvPr/>
        </p:nvSpPr>
        <p:spPr>
          <a:xfrm>
            <a:off x="0" y="0"/>
            <a:ext cx="539552" cy="6858000"/>
          </a:xfrm>
          <a:prstGeom prst="rect">
            <a:avLst/>
          </a:prstGeom>
          <a:blipFill>
            <a:blip r:embed="rId2"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1555313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CHALLENGES</a:t>
            </a:r>
            <a:endParaRPr lang="en-IN" dirty="0"/>
          </a:p>
        </p:txBody>
      </p:sp>
      <p:sp>
        <p:nvSpPr>
          <p:cNvPr id="3" name="Content Placeholder 2"/>
          <p:cNvSpPr>
            <a:spLocks noGrp="1"/>
          </p:cNvSpPr>
          <p:nvPr>
            <p:ph idx="1"/>
          </p:nvPr>
        </p:nvSpPr>
        <p:spPr/>
        <p:txBody>
          <a:bodyPr>
            <a:normAutofit/>
          </a:bodyPr>
          <a:lstStyle/>
          <a:p>
            <a:r>
              <a:rPr lang="en-IN" sz="2000" dirty="0"/>
              <a:t>The entire system of institutional arrangement is complex and fragmented.</a:t>
            </a:r>
          </a:p>
          <a:p>
            <a:r>
              <a:rPr lang="en-US" sz="2000" dirty="0"/>
              <a:t>Over centralized, top-down approach, without any decentralization to the ULBs as par </a:t>
            </a:r>
            <a:r>
              <a:rPr lang="en-US" sz="2000" dirty="0" err="1"/>
              <a:t>XII</a:t>
            </a:r>
            <a:r>
              <a:rPr lang="en-US" sz="2000" baseline="30000" dirty="0" err="1"/>
              <a:t>th</a:t>
            </a:r>
            <a:r>
              <a:rPr lang="en-US" sz="2000" baseline="30000" dirty="0"/>
              <a:t> </a:t>
            </a:r>
            <a:r>
              <a:rPr lang="en-US" sz="2000" dirty="0"/>
              <a:t>schedule of 74</a:t>
            </a:r>
            <a:r>
              <a:rPr lang="en-US" sz="2000" baseline="30000" dirty="0"/>
              <a:t>th</a:t>
            </a:r>
            <a:r>
              <a:rPr lang="en-US" sz="2000" dirty="0"/>
              <a:t> C.A.A.,1992.</a:t>
            </a:r>
          </a:p>
          <a:p>
            <a:r>
              <a:rPr lang="en-US" sz="2000" dirty="0"/>
              <a:t>Separation of capital works and operational responsibilities create O and M cost recovery problems.</a:t>
            </a:r>
          </a:p>
          <a:p>
            <a:r>
              <a:rPr lang="en-US" sz="2000" dirty="0"/>
              <a:t>Limited local accountability to the consumers if service is provided by State board/authority.</a:t>
            </a:r>
          </a:p>
          <a:p>
            <a:r>
              <a:rPr lang="en-US" sz="2000" dirty="0"/>
              <a:t>Limited social, environmental and financial sustainability.</a:t>
            </a:r>
          </a:p>
          <a:p>
            <a:r>
              <a:rPr lang="en-US" sz="2000" dirty="0"/>
              <a:t>ULBs have no say in the design of the capital works/schemes that they have to run or maintain.</a:t>
            </a:r>
          </a:p>
          <a:p>
            <a:r>
              <a:rPr lang="en-US" sz="2000" dirty="0"/>
              <a:t>Local capacity constraint.</a:t>
            </a:r>
          </a:p>
          <a:p>
            <a:endParaRPr lang="en-IN" sz="2000" dirty="0"/>
          </a:p>
          <a:p>
            <a:endParaRPr lang="en-IN" dirty="0"/>
          </a:p>
        </p:txBody>
      </p:sp>
      <p:sp>
        <p:nvSpPr>
          <p:cNvPr id="4" name="Rectangle 3"/>
          <p:cNvSpPr/>
          <p:nvPr/>
        </p:nvSpPr>
        <p:spPr>
          <a:xfrm>
            <a:off x="0" y="0"/>
            <a:ext cx="539552" cy="6858000"/>
          </a:xfrm>
          <a:prstGeom prst="rect">
            <a:avLst/>
          </a:prstGeom>
          <a:blipFill>
            <a:blip r:embed="rId2"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846928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8104944" cy="1143000"/>
          </a:xfrm>
        </p:spPr>
        <p:txBody>
          <a:bodyPr>
            <a:normAutofit/>
          </a:bodyPr>
          <a:lstStyle/>
          <a:p>
            <a:r>
              <a:rPr lang="en-IN" sz="2000" b="1" dirty="0">
                <a:effectLst/>
              </a:rPr>
              <a:t>HINDRANCES TO EFFECTIVE WASTEWATER MANAGEMENT</a:t>
            </a:r>
            <a:endParaRPr lang="en-IN" sz="2000" dirty="0">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23268326"/>
              </p:ext>
            </p:extLst>
          </p:nvPr>
        </p:nvGraphicFramePr>
        <p:xfrm>
          <a:off x="1115616" y="1844826"/>
          <a:ext cx="7848872" cy="4176464"/>
        </p:xfrm>
        <a:graphic>
          <a:graphicData uri="http://schemas.openxmlformats.org/drawingml/2006/table">
            <a:tbl>
              <a:tblPr firstRow="1" firstCol="1" bandRow="1">
                <a:tableStyleId>{5C22544A-7EE6-4342-B048-85BDC9FD1C3A}</a:tableStyleId>
              </a:tblPr>
              <a:tblGrid>
                <a:gridCol w="1961793">
                  <a:extLst>
                    <a:ext uri="{9D8B030D-6E8A-4147-A177-3AD203B41FA5}">
                      <a16:colId xmlns:a16="http://schemas.microsoft.com/office/drawing/2014/main" val="20000"/>
                    </a:ext>
                  </a:extLst>
                </a:gridCol>
                <a:gridCol w="1961793">
                  <a:extLst>
                    <a:ext uri="{9D8B030D-6E8A-4147-A177-3AD203B41FA5}">
                      <a16:colId xmlns:a16="http://schemas.microsoft.com/office/drawing/2014/main" val="20001"/>
                    </a:ext>
                  </a:extLst>
                </a:gridCol>
                <a:gridCol w="1962643">
                  <a:extLst>
                    <a:ext uri="{9D8B030D-6E8A-4147-A177-3AD203B41FA5}">
                      <a16:colId xmlns:a16="http://schemas.microsoft.com/office/drawing/2014/main" val="20002"/>
                    </a:ext>
                  </a:extLst>
                </a:gridCol>
                <a:gridCol w="1962643">
                  <a:extLst>
                    <a:ext uri="{9D8B030D-6E8A-4147-A177-3AD203B41FA5}">
                      <a16:colId xmlns:a16="http://schemas.microsoft.com/office/drawing/2014/main" val="20003"/>
                    </a:ext>
                  </a:extLst>
                </a:gridCol>
              </a:tblGrid>
              <a:tr h="744083">
                <a:tc>
                  <a:txBody>
                    <a:bodyPr/>
                    <a:lstStyle/>
                    <a:p>
                      <a:pPr algn="just">
                        <a:lnSpc>
                          <a:spcPct val="115000"/>
                        </a:lnSpc>
                        <a:spcAft>
                          <a:spcPts val="0"/>
                        </a:spcAft>
                      </a:pPr>
                      <a:r>
                        <a:rPr lang="en-IN" sz="1200" dirty="0">
                          <a:effectLst/>
                        </a:rPr>
                        <a:t> </a:t>
                      </a:r>
                      <a:endParaRPr lang="en-IN"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IN" sz="1600">
                          <a:effectLst/>
                        </a:rPr>
                        <a:t>City level</a:t>
                      </a:r>
                      <a:endParaRPr lang="en-IN" sz="1600">
                        <a:effectLst/>
                        <a:latin typeface="Calibri"/>
                        <a:ea typeface="Calibri"/>
                        <a:cs typeface="Times New Roman"/>
                      </a:endParaRPr>
                    </a:p>
                  </a:txBody>
                  <a:tcPr marL="68580" marR="68580" marT="0" marB="0"/>
                </a:tc>
                <a:tc>
                  <a:txBody>
                    <a:bodyPr/>
                    <a:lstStyle/>
                    <a:p>
                      <a:pPr algn="just">
                        <a:lnSpc>
                          <a:spcPct val="115000"/>
                        </a:lnSpc>
                        <a:spcAft>
                          <a:spcPts val="0"/>
                        </a:spcAft>
                      </a:pPr>
                      <a:r>
                        <a:rPr lang="en-IN" sz="1600">
                          <a:effectLst/>
                        </a:rPr>
                        <a:t>Neighbourhood level</a:t>
                      </a:r>
                      <a:endParaRPr lang="en-IN" sz="1600">
                        <a:effectLst/>
                        <a:latin typeface="Calibri"/>
                        <a:ea typeface="Calibri"/>
                        <a:cs typeface="Times New Roman"/>
                      </a:endParaRPr>
                    </a:p>
                  </a:txBody>
                  <a:tcPr marL="68580" marR="68580" marT="0" marB="0"/>
                </a:tc>
                <a:tc>
                  <a:txBody>
                    <a:bodyPr/>
                    <a:lstStyle/>
                    <a:p>
                      <a:pPr algn="just">
                        <a:lnSpc>
                          <a:spcPct val="115000"/>
                        </a:lnSpc>
                        <a:spcAft>
                          <a:spcPts val="0"/>
                        </a:spcAft>
                      </a:pPr>
                      <a:r>
                        <a:rPr lang="en-IN" sz="1600" dirty="0">
                          <a:effectLst/>
                        </a:rPr>
                        <a:t>Household level</a:t>
                      </a:r>
                      <a:endParaRPr lang="en-IN" sz="16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360041">
                <a:tc>
                  <a:txBody>
                    <a:bodyPr/>
                    <a:lstStyle/>
                    <a:p>
                      <a:pPr algn="just">
                        <a:lnSpc>
                          <a:spcPct val="115000"/>
                        </a:lnSpc>
                        <a:spcAft>
                          <a:spcPts val="0"/>
                        </a:spcAft>
                      </a:pPr>
                      <a:r>
                        <a:rPr lang="en-IN" sz="1400">
                          <a:effectLst/>
                        </a:rPr>
                        <a:t>Physical/ planning</a:t>
                      </a:r>
                      <a:endParaRPr lang="en-IN" sz="1400">
                        <a:effectLst/>
                        <a:latin typeface="Calibri"/>
                        <a:ea typeface="Calibri"/>
                        <a:cs typeface="Times New Roman"/>
                      </a:endParaRPr>
                    </a:p>
                  </a:txBody>
                  <a:tcPr marL="68580" marR="68580" marT="0" marB="0"/>
                </a:tc>
                <a:tc rowSpan="6" gridSpan="3">
                  <a:txBody>
                    <a:bodyPr/>
                    <a:lstStyle/>
                    <a:p>
                      <a:pPr marL="342900" lvl="0" indent="-342900" algn="just">
                        <a:lnSpc>
                          <a:spcPct val="115000"/>
                        </a:lnSpc>
                        <a:spcAft>
                          <a:spcPts val="0"/>
                        </a:spcAft>
                        <a:buFont typeface="Symbol"/>
                        <a:buChar char=""/>
                      </a:pPr>
                      <a:r>
                        <a:rPr lang="en-IN" sz="1600" dirty="0">
                          <a:effectLst/>
                        </a:rPr>
                        <a:t>Hyper-urbanisation, increasing informality &amp; planning failures.</a:t>
                      </a:r>
                    </a:p>
                    <a:p>
                      <a:pPr marL="342900" lvl="0" indent="-342900" algn="just">
                        <a:lnSpc>
                          <a:spcPct val="115000"/>
                        </a:lnSpc>
                        <a:spcAft>
                          <a:spcPts val="0"/>
                        </a:spcAft>
                        <a:buFont typeface="Symbol"/>
                        <a:buChar char=""/>
                      </a:pPr>
                      <a:r>
                        <a:rPr lang="en-IN" sz="1600" dirty="0">
                          <a:effectLst/>
                        </a:rPr>
                        <a:t>Lack of monitoring tools and information system.</a:t>
                      </a:r>
                    </a:p>
                    <a:p>
                      <a:pPr marL="342900" lvl="0" indent="-342900" algn="just">
                        <a:lnSpc>
                          <a:spcPct val="115000"/>
                        </a:lnSpc>
                        <a:spcAft>
                          <a:spcPts val="0"/>
                        </a:spcAft>
                        <a:buFont typeface="Symbol"/>
                        <a:buChar char=""/>
                      </a:pPr>
                      <a:r>
                        <a:rPr lang="en-IN" sz="1600" dirty="0">
                          <a:effectLst/>
                        </a:rPr>
                        <a:t>Fragmented and unclear institutional responsibilities.</a:t>
                      </a:r>
                    </a:p>
                    <a:p>
                      <a:pPr marL="342900" lvl="0" indent="-342900" algn="just">
                        <a:lnSpc>
                          <a:spcPct val="115000"/>
                        </a:lnSpc>
                        <a:spcAft>
                          <a:spcPts val="0"/>
                        </a:spcAft>
                        <a:buFont typeface="Symbol"/>
                        <a:buChar char=""/>
                      </a:pPr>
                      <a:r>
                        <a:rPr lang="en-IN" sz="1600" dirty="0">
                          <a:effectLst/>
                        </a:rPr>
                        <a:t>Multiple authorities’ in-charge.</a:t>
                      </a:r>
                    </a:p>
                    <a:p>
                      <a:pPr marL="342900" lvl="0" indent="-342900" algn="just">
                        <a:lnSpc>
                          <a:spcPct val="115000"/>
                        </a:lnSpc>
                        <a:spcAft>
                          <a:spcPts val="0"/>
                        </a:spcAft>
                        <a:buFont typeface="Symbol"/>
                        <a:buChar char=""/>
                      </a:pPr>
                      <a:r>
                        <a:rPr lang="en-IN" sz="1600" dirty="0">
                          <a:effectLst/>
                        </a:rPr>
                        <a:t>Weak financial base.</a:t>
                      </a:r>
                    </a:p>
                    <a:p>
                      <a:pPr marL="342900" lvl="0" indent="-342900" algn="just">
                        <a:lnSpc>
                          <a:spcPct val="115000"/>
                        </a:lnSpc>
                        <a:spcAft>
                          <a:spcPts val="0"/>
                        </a:spcAft>
                        <a:buFont typeface="Symbol"/>
                        <a:buChar char=""/>
                      </a:pPr>
                      <a:r>
                        <a:rPr lang="en-IN" sz="1600" dirty="0">
                          <a:effectLst/>
                        </a:rPr>
                        <a:t>Institutional corruption.</a:t>
                      </a:r>
                    </a:p>
                    <a:p>
                      <a:pPr marL="342900" lvl="0" indent="-342900" algn="just">
                        <a:lnSpc>
                          <a:spcPct val="115000"/>
                        </a:lnSpc>
                        <a:spcAft>
                          <a:spcPts val="0"/>
                        </a:spcAft>
                        <a:buFont typeface="Symbol"/>
                        <a:buChar char=""/>
                      </a:pPr>
                      <a:r>
                        <a:rPr lang="en-IN" sz="1600" dirty="0">
                          <a:effectLst/>
                        </a:rPr>
                        <a:t>Lack of accountability.</a:t>
                      </a:r>
                    </a:p>
                    <a:p>
                      <a:pPr marL="342900" lvl="0" indent="-342900" algn="just">
                        <a:lnSpc>
                          <a:spcPct val="115000"/>
                        </a:lnSpc>
                        <a:spcAft>
                          <a:spcPts val="0"/>
                        </a:spcAft>
                        <a:buFont typeface="Symbol"/>
                        <a:buChar char=""/>
                      </a:pPr>
                      <a:r>
                        <a:rPr lang="en-IN" sz="1600" dirty="0">
                          <a:effectLst/>
                        </a:rPr>
                        <a:t>No coordinating body.</a:t>
                      </a:r>
                    </a:p>
                    <a:p>
                      <a:pPr marL="342900" lvl="0" indent="-342900" algn="just">
                        <a:lnSpc>
                          <a:spcPct val="115000"/>
                        </a:lnSpc>
                        <a:spcAft>
                          <a:spcPts val="0"/>
                        </a:spcAft>
                        <a:buFont typeface="Symbol"/>
                        <a:buChar char=""/>
                      </a:pPr>
                      <a:r>
                        <a:rPr lang="en-IN" sz="1600" dirty="0">
                          <a:effectLst/>
                        </a:rPr>
                        <a:t>Lack of sustained political will.</a:t>
                      </a:r>
                      <a:endParaRPr lang="en-IN" sz="1600" dirty="0">
                        <a:effectLst/>
                        <a:latin typeface="Calibri"/>
                        <a:ea typeface="Calibri"/>
                        <a:cs typeface="Times New Roman"/>
                      </a:endParaRPr>
                    </a:p>
                  </a:txBody>
                  <a:tcPr marL="68580" marR="68580" marT="0" marB="0"/>
                </a:tc>
                <a:tc rowSpan="6" hMerge="1">
                  <a:txBody>
                    <a:bodyPr/>
                    <a:lstStyle/>
                    <a:p>
                      <a:endParaRPr lang="en-IN"/>
                    </a:p>
                  </a:txBody>
                  <a:tcPr/>
                </a:tc>
                <a:tc rowSpan="6" hMerge="1">
                  <a:txBody>
                    <a:bodyPr/>
                    <a:lstStyle/>
                    <a:p>
                      <a:endParaRPr lang="en-IN"/>
                    </a:p>
                  </a:txBody>
                  <a:tcPr/>
                </a:tc>
                <a:extLst>
                  <a:ext uri="{0D108BD9-81ED-4DB2-BD59-A6C34878D82A}">
                    <a16:rowId xmlns:a16="http://schemas.microsoft.com/office/drawing/2014/main" val="10001"/>
                  </a:ext>
                </a:extLst>
              </a:tr>
              <a:tr h="360041">
                <a:tc>
                  <a:txBody>
                    <a:bodyPr/>
                    <a:lstStyle/>
                    <a:p>
                      <a:pPr algn="just">
                        <a:lnSpc>
                          <a:spcPct val="115000"/>
                        </a:lnSpc>
                        <a:spcAft>
                          <a:spcPts val="0"/>
                        </a:spcAft>
                      </a:pPr>
                      <a:r>
                        <a:rPr lang="en-IN" sz="1400">
                          <a:effectLst/>
                        </a:rPr>
                        <a:t>Socio - cultural</a:t>
                      </a:r>
                      <a:endParaRPr lang="en-IN" sz="1400">
                        <a:effectLst/>
                        <a:latin typeface="Calibri"/>
                        <a:ea typeface="Calibri"/>
                        <a:cs typeface="Times New Roman"/>
                      </a:endParaRPr>
                    </a:p>
                  </a:txBody>
                  <a:tcPr marL="68580" marR="68580" marT="0" marB="0"/>
                </a:tc>
                <a:tc gridSpan="3" vMerge="1">
                  <a:txBody>
                    <a:bodyPr/>
                    <a:lstStyle/>
                    <a:p>
                      <a:endParaRPr lang="en-IN"/>
                    </a:p>
                  </a:txBody>
                  <a:tcPr/>
                </a:tc>
                <a:tc hMerge="1" vMerge="1">
                  <a:txBody>
                    <a:bodyPr/>
                    <a:lstStyle/>
                    <a:p>
                      <a:endParaRPr lang="en-IN"/>
                    </a:p>
                  </a:txBody>
                  <a:tcPr/>
                </a:tc>
                <a:tc hMerge="1" vMerge="1">
                  <a:txBody>
                    <a:bodyPr/>
                    <a:lstStyle/>
                    <a:p>
                      <a:endParaRPr lang="en-IN"/>
                    </a:p>
                  </a:txBody>
                  <a:tcPr/>
                </a:tc>
                <a:extLst>
                  <a:ext uri="{0D108BD9-81ED-4DB2-BD59-A6C34878D82A}">
                    <a16:rowId xmlns:a16="http://schemas.microsoft.com/office/drawing/2014/main" val="10002"/>
                  </a:ext>
                </a:extLst>
              </a:tr>
              <a:tr h="360041">
                <a:tc>
                  <a:txBody>
                    <a:bodyPr/>
                    <a:lstStyle/>
                    <a:p>
                      <a:pPr algn="just">
                        <a:lnSpc>
                          <a:spcPct val="115000"/>
                        </a:lnSpc>
                        <a:spcAft>
                          <a:spcPts val="0"/>
                        </a:spcAft>
                      </a:pPr>
                      <a:r>
                        <a:rPr lang="en-IN" sz="1400">
                          <a:effectLst/>
                        </a:rPr>
                        <a:t>Economic </a:t>
                      </a:r>
                      <a:endParaRPr lang="en-IN" sz="1400">
                        <a:effectLst/>
                        <a:latin typeface="Calibri"/>
                        <a:ea typeface="Calibri"/>
                        <a:cs typeface="Times New Roman"/>
                      </a:endParaRPr>
                    </a:p>
                  </a:txBody>
                  <a:tcPr marL="68580" marR="68580" marT="0" marB="0"/>
                </a:tc>
                <a:tc gridSpan="3" vMerge="1">
                  <a:txBody>
                    <a:bodyPr/>
                    <a:lstStyle/>
                    <a:p>
                      <a:endParaRPr lang="en-IN"/>
                    </a:p>
                  </a:txBody>
                  <a:tcPr/>
                </a:tc>
                <a:tc hMerge="1" vMerge="1">
                  <a:txBody>
                    <a:bodyPr/>
                    <a:lstStyle/>
                    <a:p>
                      <a:endParaRPr lang="en-IN"/>
                    </a:p>
                  </a:txBody>
                  <a:tcPr/>
                </a:tc>
                <a:tc hMerge="1" vMerge="1">
                  <a:txBody>
                    <a:bodyPr/>
                    <a:lstStyle/>
                    <a:p>
                      <a:endParaRPr lang="en-IN"/>
                    </a:p>
                  </a:txBody>
                  <a:tcPr/>
                </a:tc>
                <a:extLst>
                  <a:ext uri="{0D108BD9-81ED-4DB2-BD59-A6C34878D82A}">
                    <a16:rowId xmlns:a16="http://schemas.microsoft.com/office/drawing/2014/main" val="10003"/>
                  </a:ext>
                </a:extLst>
              </a:tr>
              <a:tr h="360041">
                <a:tc>
                  <a:txBody>
                    <a:bodyPr/>
                    <a:lstStyle/>
                    <a:p>
                      <a:pPr algn="just">
                        <a:lnSpc>
                          <a:spcPct val="115000"/>
                        </a:lnSpc>
                        <a:spcAft>
                          <a:spcPts val="0"/>
                        </a:spcAft>
                      </a:pPr>
                      <a:r>
                        <a:rPr lang="en-IN" sz="1400">
                          <a:effectLst/>
                        </a:rPr>
                        <a:t>Behavioural</a:t>
                      </a:r>
                      <a:endParaRPr lang="en-IN" sz="1400">
                        <a:effectLst/>
                        <a:latin typeface="Calibri"/>
                        <a:ea typeface="Calibri"/>
                        <a:cs typeface="Times New Roman"/>
                      </a:endParaRPr>
                    </a:p>
                  </a:txBody>
                  <a:tcPr marL="68580" marR="68580" marT="0" marB="0"/>
                </a:tc>
                <a:tc gridSpan="3" vMerge="1">
                  <a:txBody>
                    <a:bodyPr/>
                    <a:lstStyle/>
                    <a:p>
                      <a:endParaRPr lang="en-IN"/>
                    </a:p>
                  </a:txBody>
                  <a:tcPr/>
                </a:tc>
                <a:tc hMerge="1" vMerge="1">
                  <a:txBody>
                    <a:bodyPr/>
                    <a:lstStyle/>
                    <a:p>
                      <a:endParaRPr lang="en-IN"/>
                    </a:p>
                  </a:txBody>
                  <a:tcPr/>
                </a:tc>
                <a:tc hMerge="1" vMerge="1">
                  <a:txBody>
                    <a:bodyPr/>
                    <a:lstStyle/>
                    <a:p>
                      <a:endParaRPr lang="en-IN"/>
                    </a:p>
                  </a:txBody>
                  <a:tcPr/>
                </a:tc>
                <a:extLst>
                  <a:ext uri="{0D108BD9-81ED-4DB2-BD59-A6C34878D82A}">
                    <a16:rowId xmlns:a16="http://schemas.microsoft.com/office/drawing/2014/main" val="10004"/>
                  </a:ext>
                </a:extLst>
              </a:tr>
              <a:tr h="360041">
                <a:tc>
                  <a:txBody>
                    <a:bodyPr/>
                    <a:lstStyle/>
                    <a:p>
                      <a:pPr algn="just">
                        <a:lnSpc>
                          <a:spcPct val="115000"/>
                        </a:lnSpc>
                        <a:spcAft>
                          <a:spcPts val="0"/>
                        </a:spcAft>
                      </a:pPr>
                      <a:r>
                        <a:rPr lang="en-IN" sz="1400">
                          <a:effectLst/>
                        </a:rPr>
                        <a:t>Legal</a:t>
                      </a:r>
                      <a:endParaRPr lang="en-IN" sz="1400">
                        <a:effectLst/>
                        <a:latin typeface="Calibri"/>
                        <a:ea typeface="Calibri"/>
                        <a:cs typeface="Times New Roman"/>
                      </a:endParaRPr>
                    </a:p>
                  </a:txBody>
                  <a:tcPr marL="68580" marR="68580" marT="0" marB="0"/>
                </a:tc>
                <a:tc gridSpan="3" vMerge="1">
                  <a:txBody>
                    <a:bodyPr/>
                    <a:lstStyle/>
                    <a:p>
                      <a:endParaRPr lang="en-IN"/>
                    </a:p>
                  </a:txBody>
                  <a:tcPr/>
                </a:tc>
                <a:tc hMerge="1" vMerge="1">
                  <a:txBody>
                    <a:bodyPr/>
                    <a:lstStyle/>
                    <a:p>
                      <a:endParaRPr lang="en-IN"/>
                    </a:p>
                  </a:txBody>
                  <a:tcPr/>
                </a:tc>
                <a:tc hMerge="1" vMerge="1">
                  <a:txBody>
                    <a:bodyPr/>
                    <a:lstStyle/>
                    <a:p>
                      <a:endParaRPr lang="en-IN"/>
                    </a:p>
                  </a:txBody>
                  <a:tcPr/>
                </a:tc>
                <a:extLst>
                  <a:ext uri="{0D108BD9-81ED-4DB2-BD59-A6C34878D82A}">
                    <a16:rowId xmlns:a16="http://schemas.microsoft.com/office/drawing/2014/main" val="10005"/>
                  </a:ext>
                </a:extLst>
              </a:tr>
              <a:tr h="1632176">
                <a:tc>
                  <a:txBody>
                    <a:bodyPr/>
                    <a:lstStyle/>
                    <a:p>
                      <a:pPr algn="just">
                        <a:lnSpc>
                          <a:spcPct val="115000"/>
                        </a:lnSpc>
                        <a:spcAft>
                          <a:spcPts val="0"/>
                        </a:spcAft>
                      </a:pPr>
                      <a:r>
                        <a:rPr lang="en-IN" sz="1400" dirty="0">
                          <a:effectLst/>
                        </a:rPr>
                        <a:t>Political</a:t>
                      </a:r>
                      <a:endParaRPr lang="en-IN" sz="1400" dirty="0">
                        <a:effectLst/>
                        <a:latin typeface="Calibri"/>
                        <a:ea typeface="Calibri"/>
                        <a:cs typeface="Times New Roman"/>
                      </a:endParaRPr>
                    </a:p>
                  </a:txBody>
                  <a:tcPr marL="68580" marR="68580" marT="0" marB="0"/>
                </a:tc>
                <a:tc gridSpan="3" vMerge="1">
                  <a:txBody>
                    <a:bodyPr/>
                    <a:lstStyle/>
                    <a:p>
                      <a:endParaRPr lang="en-IN"/>
                    </a:p>
                  </a:txBody>
                  <a:tcPr/>
                </a:tc>
                <a:tc hMerge="1" vMerge="1">
                  <a:txBody>
                    <a:bodyPr/>
                    <a:lstStyle/>
                    <a:p>
                      <a:endParaRPr lang="en-IN"/>
                    </a:p>
                  </a:txBody>
                  <a:tcPr/>
                </a:tc>
                <a:tc hMerge="1" vMerge="1">
                  <a:txBody>
                    <a:bodyPr/>
                    <a:lstStyle/>
                    <a:p>
                      <a:endParaRPr lang="en-IN"/>
                    </a:p>
                  </a:txBody>
                  <a:tcPr/>
                </a:tc>
                <a:extLst>
                  <a:ext uri="{0D108BD9-81ED-4DB2-BD59-A6C34878D82A}">
                    <a16:rowId xmlns:a16="http://schemas.microsoft.com/office/drawing/2014/main" val="10006"/>
                  </a:ext>
                </a:extLst>
              </a:tr>
            </a:tbl>
          </a:graphicData>
        </a:graphic>
      </p:graphicFrame>
      <p:sp>
        <p:nvSpPr>
          <p:cNvPr id="5" name="Rectangle 4"/>
          <p:cNvSpPr/>
          <p:nvPr/>
        </p:nvSpPr>
        <p:spPr>
          <a:xfrm>
            <a:off x="0" y="0"/>
            <a:ext cx="539552" cy="6858000"/>
          </a:xfrm>
          <a:prstGeom prst="rect">
            <a:avLst/>
          </a:prstGeom>
          <a:blipFill>
            <a:blip r:embed="rId2"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247945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898842"/>
            <a:ext cx="7848872" cy="2862322"/>
          </a:xfrm>
          <a:prstGeom prst="rect">
            <a:avLst/>
          </a:prstGeom>
        </p:spPr>
        <p:txBody>
          <a:bodyPr wrap="square">
            <a:spAutoFit/>
          </a:bodyPr>
          <a:lstStyle/>
          <a:p>
            <a:endParaRPr lang="en-IN" dirty="0"/>
          </a:p>
          <a:p>
            <a:r>
              <a:rPr lang="en-IN" dirty="0"/>
              <a:t>• An estimated 530 MGD of untreated sewage is discharged into the river Yamuna.</a:t>
            </a:r>
          </a:p>
          <a:p>
            <a:r>
              <a:rPr lang="en-IN" dirty="0"/>
              <a:t>• Due to network deficiencies, there is an overflow from sewers into storm water drains.</a:t>
            </a:r>
          </a:p>
          <a:p>
            <a:r>
              <a:rPr lang="en-IN" dirty="0"/>
              <a:t>• Trunk sewers are considerably silted, requiring </a:t>
            </a:r>
            <a:r>
              <a:rPr lang="en-IN" dirty="0" err="1"/>
              <a:t>desilting</a:t>
            </a:r>
            <a:r>
              <a:rPr lang="en-IN" dirty="0"/>
              <a:t> &amp; repair to restore their capacity in a time bound manner.</a:t>
            </a:r>
          </a:p>
          <a:p>
            <a:r>
              <a:rPr lang="en-IN" dirty="0"/>
              <a:t>• The city’s STPs and Sewage Pumping Stations are several years old - leading to reduced efficiency.</a:t>
            </a:r>
          </a:p>
          <a:p>
            <a:r>
              <a:rPr lang="en-IN" dirty="0"/>
              <a:t>• Upgrading conveyance system needs to be undertaken, for full capacity utilization of Common Effluent Treatment Plants.</a:t>
            </a:r>
          </a:p>
        </p:txBody>
      </p:sp>
      <p:sp>
        <p:nvSpPr>
          <p:cNvPr id="3" name="Rectangle 2"/>
          <p:cNvSpPr/>
          <p:nvPr/>
        </p:nvSpPr>
        <p:spPr>
          <a:xfrm>
            <a:off x="827584" y="764704"/>
            <a:ext cx="6408712" cy="461665"/>
          </a:xfrm>
          <a:prstGeom prst="rect">
            <a:avLst/>
          </a:prstGeom>
        </p:spPr>
        <p:txBody>
          <a:bodyPr wrap="square">
            <a:spAutoFit/>
          </a:bodyPr>
          <a:lstStyle/>
          <a:p>
            <a:r>
              <a:rPr lang="en-IN" sz="2400" b="1" dirty="0"/>
              <a:t>Issues related to the status of Sewerage</a:t>
            </a:r>
          </a:p>
        </p:txBody>
      </p:sp>
      <p:sp>
        <p:nvSpPr>
          <p:cNvPr id="4" name="Rectangle 3"/>
          <p:cNvSpPr/>
          <p:nvPr/>
        </p:nvSpPr>
        <p:spPr>
          <a:xfrm>
            <a:off x="792088" y="4139788"/>
            <a:ext cx="6948264" cy="369332"/>
          </a:xfrm>
          <a:prstGeom prst="rect">
            <a:avLst/>
          </a:prstGeom>
        </p:spPr>
        <p:txBody>
          <a:bodyPr wrap="square">
            <a:spAutoFit/>
          </a:bodyPr>
          <a:lstStyle/>
          <a:p>
            <a:r>
              <a:rPr lang="en-IN" b="1" dirty="0"/>
              <a:t>Strategies for Civic Infrastructure Development:</a:t>
            </a:r>
            <a:endParaRPr lang="en-IN" dirty="0"/>
          </a:p>
        </p:txBody>
      </p:sp>
      <p:sp>
        <p:nvSpPr>
          <p:cNvPr id="5" name="Rectangle 4"/>
          <p:cNvSpPr/>
          <p:nvPr/>
        </p:nvSpPr>
        <p:spPr>
          <a:xfrm>
            <a:off x="899592" y="4665910"/>
            <a:ext cx="7776864" cy="923330"/>
          </a:xfrm>
          <a:prstGeom prst="rect">
            <a:avLst/>
          </a:prstGeom>
        </p:spPr>
        <p:txBody>
          <a:bodyPr wrap="square">
            <a:spAutoFit/>
          </a:bodyPr>
          <a:lstStyle/>
          <a:p>
            <a:r>
              <a:rPr lang="en-IN" dirty="0"/>
              <a:t>Strategies for sewerage include (</a:t>
            </a:r>
            <a:r>
              <a:rPr lang="en-IN" dirty="0" err="1"/>
              <a:t>i</a:t>
            </a:r>
            <a:r>
              <a:rPr lang="en-IN" dirty="0"/>
              <a:t>) Extension and up-gradation of sewage network to intercept sewage (abatement of pollution); (ii) Provision of Sewer Network in un-</a:t>
            </a:r>
            <a:r>
              <a:rPr lang="en-IN" dirty="0" err="1"/>
              <a:t>sewered</a:t>
            </a:r>
            <a:r>
              <a:rPr lang="en-IN" dirty="0"/>
              <a:t> area; (iii) Augmentation of Sewage Treatment Capacity.</a:t>
            </a:r>
          </a:p>
        </p:txBody>
      </p:sp>
      <p:sp>
        <p:nvSpPr>
          <p:cNvPr id="6" name="TextBox 5"/>
          <p:cNvSpPr txBox="1"/>
          <p:nvPr/>
        </p:nvSpPr>
        <p:spPr>
          <a:xfrm>
            <a:off x="688689" y="188640"/>
            <a:ext cx="7771743" cy="523220"/>
          </a:xfrm>
          <a:prstGeom prst="rect">
            <a:avLst/>
          </a:prstGeom>
          <a:noFill/>
        </p:spPr>
        <p:txBody>
          <a:bodyPr wrap="none" rtlCol="0">
            <a:spAutoFit/>
          </a:bodyPr>
          <a:lstStyle/>
          <a:p>
            <a:r>
              <a:rPr lang="en-US" sz="2800" b="1" dirty="0">
                <a:solidFill>
                  <a:srgbClr val="0070C0"/>
                </a:solidFill>
              </a:rPr>
              <a:t>PLANNING PROVISION AND MANAGEMENT ISSUES</a:t>
            </a:r>
            <a:endParaRPr lang="en-IN" sz="2800" b="1" dirty="0">
              <a:solidFill>
                <a:srgbClr val="0070C0"/>
              </a:solidFill>
            </a:endParaRPr>
          </a:p>
        </p:txBody>
      </p:sp>
      <p:sp>
        <p:nvSpPr>
          <p:cNvPr id="7" name="Rectangle 6"/>
          <p:cNvSpPr/>
          <p:nvPr/>
        </p:nvSpPr>
        <p:spPr>
          <a:xfrm>
            <a:off x="0" y="0"/>
            <a:ext cx="539552" cy="6858000"/>
          </a:xfrm>
          <a:prstGeom prst="rect">
            <a:avLst/>
          </a:prstGeom>
          <a:blipFill>
            <a:blip r:embed="rId2"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876300" y="495300"/>
            <a:ext cx="7391400" cy="58674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TotalTime>
  <Words>1580</Words>
  <Application>Microsoft Office PowerPoint</Application>
  <PresentationFormat>On-screen Show (4:3)</PresentationFormat>
  <Paragraphs>125</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Century Gothic</vt:lpstr>
      <vt:lpstr>Symbol</vt:lpstr>
      <vt:lpstr>Times New Roman</vt:lpstr>
      <vt:lpstr>Office Theme</vt:lpstr>
      <vt:lpstr>PowerPoint Presentation</vt:lpstr>
      <vt:lpstr>INSTITUTIONAL ARRANGEMENTS</vt:lpstr>
      <vt:lpstr>ULB: ROLE IN SANITATION</vt:lpstr>
      <vt:lpstr>ULB: A CASE STUDY OF DELHI</vt:lpstr>
      <vt:lpstr>ULB: A CASE STUDY OF DELHI</vt:lpstr>
      <vt:lpstr>KEY CHALLENGES</vt:lpstr>
      <vt:lpstr>HINDRANCES TO EFFECTIVE WASTEWATER MANAGEMENT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ara</dc:creator>
  <cp:lastModifiedBy>Admin</cp:lastModifiedBy>
  <cp:revision>23</cp:revision>
  <dcterms:created xsi:type="dcterms:W3CDTF">2014-10-30T16:13:31Z</dcterms:created>
  <dcterms:modified xsi:type="dcterms:W3CDTF">2022-02-14T14:44:59Z</dcterms:modified>
</cp:coreProperties>
</file>