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339" r:id="rId2"/>
    <p:sldId id="338" r:id="rId3"/>
    <p:sldId id="257" r:id="rId4"/>
    <p:sldId id="258" r:id="rId5"/>
    <p:sldId id="294" r:id="rId6"/>
    <p:sldId id="295" r:id="rId7"/>
    <p:sldId id="261" r:id="rId8"/>
    <p:sldId id="262" r:id="rId9"/>
    <p:sldId id="263" r:id="rId10"/>
    <p:sldId id="264" r:id="rId11"/>
    <p:sldId id="268" r:id="rId12"/>
    <p:sldId id="269" r:id="rId13"/>
    <p:sldId id="270" r:id="rId14"/>
    <p:sldId id="271" r:id="rId15"/>
    <p:sldId id="272" r:id="rId16"/>
    <p:sldId id="273" r:id="rId17"/>
    <p:sldId id="296" r:id="rId18"/>
    <p:sldId id="297" r:id="rId19"/>
    <p:sldId id="298" r:id="rId20"/>
    <p:sldId id="299" r:id="rId21"/>
    <p:sldId id="313" r:id="rId22"/>
    <p:sldId id="314" r:id="rId23"/>
    <p:sldId id="305" r:id="rId24"/>
    <p:sldId id="306" r:id="rId25"/>
    <p:sldId id="307" r:id="rId26"/>
    <p:sldId id="308" r:id="rId27"/>
    <p:sldId id="309" r:id="rId28"/>
    <p:sldId id="331" r:id="rId29"/>
    <p:sldId id="311" r:id="rId30"/>
    <p:sldId id="312" r:id="rId31"/>
    <p:sldId id="319" r:id="rId32"/>
    <p:sldId id="320" r:id="rId33"/>
    <p:sldId id="321" r:id="rId34"/>
    <p:sldId id="324" r:id="rId35"/>
    <p:sldId id="325" r:id="rId36"/>
    <p:sldId id="322" r:id="rId37"/>
    <p:sldId id="327" r:id="rId38"/>
    <p:sldId id="328" r:id="rId39"/>
    <p:sldId id="329" r:id="rId40"/>
    <p:sldId id="330" r:id="rId41"/>
    <p:sldId id="300" r:id="rId42"/>
    <p:sldId id="301" r:id="rId43"/>
    <p:sldId id="302" r:id="rId44"/>
    <p:sldId id="303" r:id="rId45"/>
    <p:sldId id="335" r:id="rId46"/>
    <p:sldId id="336" r:id="rId47"/>
    <p:sldId id="337" r:id="rId48"/>
    <p:sldId id="26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526" autoAdjust="0"/>
  </p:normalViewPr>
  <p:slideViewPr>
    <p:cSldViewPr>
      <p:cViewPr varScale="1">
        <p:scale>
          <a:sx n="71" d="100"/>
          <a:sy n="71" d="100"/>
        </p:scale>
        <p:origin x="13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CD98-C030-438C-8A6C-7A2F284C1B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84D5294D-F3BC-4B2A-AFCC-0211F46097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5505781-AF1A-4DB2-AB4C-EC0B2BFC070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F28A39B4-DA04-4945-8D3E-12E1CF449788}"/>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6D5A4275-B4D7-45CE-B14D-942FD63F4F21}"/>
              </a:ext>
            </a:extLst>
          </p:cNvPr>
          <p:cNvSpPr>
            <a:spLocks noGrp="1"/>
          </p:cNvSpPr>
          <p:nvPr>
            <p:ph type="sldNum" sz="quarter" idx="12"/>
          </p:nvPr>
        </p:nvSpPr>
        <p:spPr/>
        <p:txBody>
          <a:bodyPr/>
          <a:lstStyle/>
          <a:p>
            <a:pPr>
              <a:defRPr/>
            </a:pPr>
            <a:fld id="{C3DAB169-E4D9-4DE9-9639-A5636191FA3C}" type="slidenum">
              <a:rPr lang="en-US" altLang="en-US" smtClean="0"/>
              <a:pPr>
                <a:defRPr/>
              </a:pPr>
              <a:t>‹#›</a:t>
            </a:fld>
            <a:endParaRPr lang="en-US" altLang="en-US"/>
          </a:p>
        </p:txBody>
      </p:sp>
    </p:spTree>
    <p:extLst>
      <p:ext uri="{BB962C8B-B14F-4D97-AF65-F5344CB8AC3E}">
        <p14:creationId xmlns:p14="http://schemas.microsoft.com/office/powerpoint/2010/main" val="2477237724"/>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1CE8-CA32-480D-A20A-A042CF3BF1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DFD1720-EE63-4FEE-99CA-4AE1DF6266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83F2DE-EE62-43BF-972D-396F5562445D}"/>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5347196A-63C3-453A-8326-69DF90E6F48C}"/>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FF49EF4E-26B9-4250-98FD-58BC245A60F8}"/>
              </a:ext>
            </a:extLst>
          </p:cNvPr>
          <p:cNvSpPr>
            <a:spLocks noGrp="1"/>
          </p:cNvSpPr>
          <p:nvPr>
            <p:ph type="sldNum" sz="quarter" idx="12"/>
          </p:nvPr>
        </p:nvSpPr>
        <p:spPr/>
        <p:txBody>
          <a:bodyPr/>
          <a:lstStyle/>
          <a:p>
            <a:pPr>
              <a:defRPr/>
            </a:pPr>
            <a:fld id="{99432629-B391-4048-AE8E-CFA889340AF3}" type="slidenum">
              <a:rPr lang="en-US" altLang="en-US" smtClean="0"/>
              <a:pPr>
                <a:defRPr/>
              </a:pPr>
              <a:t>‹#›</a:t>
            </a:fld>
            <a:endParaRPr lang="en-US" altLang="en-US"/>
          </a:p>
        </p:txBody>
      </p:sp>
    </p:spTree>
    <p:extLst>
      <p:ext uri="{BB962C8B-B14F-4D97-AF65-F5344CB8AC3E}">
        <p14:creationId xmlns:p14="http://schemas.microsoft.com/office/powerpoint/2010/main" val="2159759516"/>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CFF6E-6D77-4C4A-A8A3-60E5BE6EAAF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995384-D3F5-4D10-B4B9-10CAD61815F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5D53FA-FC74-4840-81DE-72457B8F88A5}"/>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30A93D53-9A51-4192-A7AF-08048D698675}"/>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CEC91665-DE42-421C-8A6A-795CCD8BD8E7}"/>
              </a:ext>
            </a:extLst>
          </p:cNvPr>
          <p:cNvSpPr>
            <a:spLocks noGrp="1"/>
          </p:cNvSpPr>
          <p:nvPr>
            <p:ph type="sldNum" sz="quarter" idx="12"/>
          </p:nvPr>
        </p:nvSpPr>
        <p:spPr/>
        <p:txBody>
          <a:bodyPr/>
          <a:lstStyle/>
          <a:p>
            <a:pPr>
              <a:defRPr/>
            </a:pPr>
            <a:fld id="{199A2285-0EAE-4125-9BAB-48619116261B}" type="slidenum">
              <a:rPr lang="en-US" altLang="en-US" smtClean="0"/>
              <a:pPr>
                <a:defRPr/>
              </a:pPr>
              <a:t>‹#›</a:t>
            </a:fld>
            <a:endParaRPr lang="en-US" altLang="en-US"/>
          </a:p>
        </p:txBody>
      </p:sp>
    </p:spTree>
    <p:extLst>
      <p:ext uri="{BB962C8B-B14F-4D97-AF65-F5344CB8AC3E}">
        <p14:creationId xmlns:p14="http://schemas.microsoft.com/office/powerpoint/2010/main" val="120609872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4DC4-65B6-44E7-8DD5-A8B87F66F8D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8133FB-A5BB-4432-9867-E1813B7B0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695086-FABC-4F4E-8749-0944659751D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1EF19151-BF19-4D03-820A-EA24FD2AE334}"/>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CF5B5C00-B4E6-4E2F-B987-EFE12CE032CD}"/>
              </a:ext>
            </a:extLst>
          </p:cNvPr>
          <p:cNvSpPr>
            <a:spLocks noGrp="1"/>
          </p:cNvSpPr>
          <p:nvPr>
            <p:ph type="sldNum" sz="quarter" idx="12"/>
          </p:nvPr>
        </p:nvSpPr>
        <p:spPr/>
        <p:txBody>
          <a:bodyPr/>
          <a:lstStyle/>
          <a:p>
            <a:pPr>
              <a:defRPr/>
            </a:pPr>
            <a:fld id="{B303BB45-054F-4CBB-A3F6-444EA6038049}" type="slidenum">
              <a:rPr lang="en-US" altLang="en-US" smtClean="0"/>
              <a:pPr>
                <a:defRPr/>
              </a:pPr>
              <a:t>‹#›</a:t>
            </a:fld>
            <a:endParaRPr lang="en-US" altLang="en-US"/>
          </a:p>
        </p:txBody>
      </p:sp>
    </p:spTree>
    <p:extLst>
      <p:ext uri="{BB962C8B-B14F-4D97-AF65-F5344CB8AC3E}">
        <p14:creationId xmlns:p14="http://schemas.microsoft.com/office/powerpoint/2010/main" val="2477762665"/>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0FD3-12B5-4D35-9742-871649A780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70A844B-3390-4BBF-B5D3-2A83BFEFCF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4D96B-B817-4F2F-91B8-DF2D61B2A5F1}"/>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F5E5EA96-9F5C-4A2B-9DBA-1D1962872624}"/>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B1D73966-E7CF-4BE4-83E8-A49D2969ED7A}"/>
              </a:ext>
            </a:extLst>
          </p:cNvPr>
          <p:cNvSpPr>
            <a:spLocks noGrp="1"/>
          </p:cNvSpPr>
          <p:nvPr>
            <p:ph type="sldNum" sz="quarter" idx="12"/>
          </p:nvPr>
        </p:nvSpPr>
        <p:spPr/>
        <p:txBody>
          <a:bodyPr/>
          <a:lstStyle/>
          <a:p>
            <a:pPr>
              <a:defRPr/>
            </a:pPr>
            <a:fld id="{09BBA95A-B441-4232-971E-D8261BCB3B73}" type="slidenum">
              <a:rPr lang="en-US" altLang="en-US" smtClean="0"/>
              <a:pPr>
                <a:defRPr/>
              </a:pPr>
              <a:t>‹#›</a:t>
            </a:fld>
            <a:endParaRPr lang="en-US" altLang="en-US"/>
          </a:p>
        </p:txBody>
      </p:sp>
    </p:spTree>
    <p:extLst>
      <p:ext uri="{BB962C8B-B14F-4D97-AF65-F5344CB8AC3E}">
        <p14:creationId xmlns:p14="http://schemas.microsoft.com/office/powerpoint/2010/main" val="375631839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936F-326A-4462-8F69-F6ABAD934A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775A3FE-536E-439D-8C16-2F6B091F879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8E1F41E-8D30-4A0A-97D8-90BC1DB5691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894DC79-F567-4EC9-97AC-04168D34BCAD}"/>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263621D3-7CFE-4A41-8492-7EA219DB4C0A}"/>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D2E711E2-9D73-45F0-AC80-D99CE0FE8857}"/>
              </a:ext>
            </a:extLst>
          </p:cNvPr>
          <p:cNvSpPr>
            <a:spLocks noGrp="1"/>
          </p:cNvSpPr>
          <p:nvPr>
            <p:ph type="sldNum" sz="quarter" idx="12"/>
          </p:nvPr>
        </p:nvSpPr>
        <p:spPr/>
        <p:txBody>
          <a:bodyPr/>
          <a:lstStyle/>
          <a:p>
            <a:pPr>
              <a:defRPr/>
            </a:pPr>
            <a:fld id="{41DE9DE5-3BDD-4B63-BA81-1C04E7A16D95}" type="slidenum">
              <a:rPr lang="en-US" altLang="en-US" smtClean="0"/>
              <a:pPr>
                <a:defRPr/>
              </a:pPr>
              <a:t>‹#›</a:t>
            </a:fld>
            <a:endParaRPr lang="en-US" altLang="en-US"/>
          </a:p>
        </p:txBody>
      </p:sp>
    </p:spTree>
    <p:extLst>
      <p:ext uri="{BB962C8B-B14F-4D97-AF65-F5344CB8AC3E}">
        <p14:creationId xmlns:p14="http://schemas.microsoft.com/office/powerpoint/2010/main" val="829655031"/>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7ED7-0BFF-46EB-B25C-AED4FA6FED97}"/>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B9EE271-B4BC-46DC-90CD-6F33D47DC6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B29E7-2648-482E-AE02-E91204370D9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F206D42-ED58-4155-BA41-D6AA47258D6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3947F-641F-4342-9D7B-CCCB75D0334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065CAB5-B625-48F4-AC3B-D7589852B805}"/>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05CA8D65-9E46-456F-A7F8-1C67ABD271E2}"/>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D58CE37A-5DD5-4ADB-9208-83D86CEEA7A8}"/>
              </a:ext>
            </a:extLst>
          </p:cNvPr>
          <p:cNvSpPr>
            <a:spLocks noGrp="1"/>
          </p:cNvSpPr>
          <p:nvPr>
            <p:ph type="sldNum" sz="quarter" idx="12"/>
          </p:nvPr>
        </p:nvSpPr>
        <p:spPr/>
        <p:txBody>
          <a:bodyPr/>
          <a:lstStyle/>
          <a:p>
            <a:pPr>
              <a:defRPr/>
            </a:pPr>
            <a:fld id="{940466E5-672B-48EA-A306-E38ADF043B42}" type="slidenum">
              <a:rPr lang="en-US" altLang="en-US" smtClean="0"/>
              <a:pPr>
                <a:defRPr/>
              </a:pPr>
              <a:t>‹#›</a:t>
            </a:fld>
            <a:endParaRPr lang="en-US" altLang="en-US"/>
          </a:p>
        </p:txBody>
      </p:sp>
    </p:spTree>
    <p:extLst>
      <p:ext uri="{BB962C8B-B14F-4D97-AF65-F5344CB8AC3E}">
        <p14:creationId xmlns:p14="http://schemas.microsoft.com/office/powerpoint/2010/main" val="341499480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F40B-F612-4AF1-B5C9-7AE3E3A9BEB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AD913C5-D625-4D45-968C-262DFEA17FB3}"/>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1DB9EE3F-743B-49E7-8FD4-AC6B7D676D5F}"/>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C498F706-640D-4B04-B4F2-276145A8B352}"/>
              </a:ext>
            </a:extLst>
          </p:cNvPr>
          <p:cNvSpPr>
            <a:spLocks noGrp="1"/>
          </p:cNvSpPr>
          <p:nvPr>
            <p:ph type="sldNum" sz="quarter" idx="12"/>
          </p:nvPr>
        </p:nvSpPr>
        <p:spPr/>
        <p:txBody>
          <a:bodyPr/>
          <a:lstStyle/>
          <a:p>
            <a:pPr>
              <a:defRPr/>
            </a:pPr>
            <a:fld id="{CFF62A3E-9668-4B14-99B1-6BFF89ED6FA4}" type="slidenum">
              <a:rPr lang="en-US" altLang="en-US" smtClean="0"/>
              <a:pPr>
                <a:defRPr/>
              </a:pPr>
              <a:t>‹#›</a:t>
            </a:fld>
            <a:endParaRPr lang="en-US" altLang="en-US"/>
          </a:p>
        </p:txBody>
      </p:sp>
    </p:spTree>
    <p:extLst>
      <p:ext uri="{BB962C8B-B14F-4D97-AF65-F5344CB8AC3E}">
        <p14:creationId xmlns:p14="http://schemas.microsoft.com/office/powerpoint/2010/main" val="3626399564"/>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14146-7219-422B-A3B9-EE017F772563}"/>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1ACBC10C-C5F1-477A-9934-665465AD4308}"/>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F064DC42-7D6B-4052-944B-25162AA25F01}"/>
              </a:ext>
            </a:extLst>
          </p:cNvPr>
          <p:cNvSpPr>
            <a:spLocks noGrp="1"/>
          </p:cNvSpPr>
          <p:nvPr>
            <p:ph type="sldNum" sz="quarter" idx="12"/>
          </p:nvPr>
        </p:nvSpPr>
        <p:spPr/>
        <p:txBody>
          <a:bodyPr/>
          <a:lstStyle/>
          <a:p>
            <a:pPr>
              <a:defRPr/>
            </a:pPr>
            <a:fld id="{A693A711-E049-479F-A56A-91A850DABB8F}" type="slidenum">
              <a:rPr lang="en-US" altLang="en-US" smtClean="0"/>
              <a:pPr>
                <a:defRPr/>
              </a:pPr>
              <a:t>‹#›</a:t>
            </a:fld>
            <a:endParaRPr lang="en-US" altLang="en-US"/>
          </a:p>
        </p:txBody>
      </p:sp>
    </p:spTree>
    <p:extLst>
      <p:ext uri="{BB962C8B-B14F-4D97-AF65-F5344CB8AC3E}">
        <p14:creationId xmlns:p14="http://schemas.microsoft.com/office/powerpoint/2010/main" val="3830036603"/>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7B68-05BD-458B-90DC-8BCA3E6AD2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2871592-6281-4B19-AABA-0D79A31715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4899705-E97C-4D5D-8F60-366F02231A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E2EDB2-B6FE-45F7-99CF-F5DDFE5C4FD8}"/>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41C4FDA9-1117-4F1F-84DB-22DF42DAF647}"/>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571B747A-7BCD-459F-97BA-6BCB14FB6988}"/>
              </a:ext>
            </a:extLst>
          </p:cNvPr>
          <p:cNvSpPr>
            <a:spLocks noGrp="1"/>
          </p:cNvSpPr>
          <p:nvPr>
            <p:ph type="sldNum" sz="quarter" idx="12"/>
          </p:nvPr>
        </p:nvSpPr>
        <p:spPr/>
        <p:txBody>
          <a:bodyPr/>
          <a:lstStyle/>
          <a:p>
            <a:pPr>
              <a:defRPr/>
            </a:pPr>
            <a:fld id="{9BFFAF01-2491-473C-81B5-E247C51AA9A4}" type="slidenum">
              <a:rPr lang="en-US" altLang="en-US" smtClean="0"/>
              <a:pPr>
                <a:defRPr/>
              </a:pPr>
              <a:t>‹#›</a:t>
            </a:fld>
            <a:endParaRPr lang="en-US" altLang="en-US"/>
          </a:p>
        </p:txBody>
      </p:sp>
    </p:spTree>
    <p:extLst>
      <p:ext uri="{BB962C8B-B14F-4D97-AF65-F5344CB8AC3E}">
        <p14:creationId xmlns:p14="http://schemas.microsoft.com/office/powerpoint/2010/main" val="1656528463"/>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DE3B-CA0B-4020-A020-E27E3EC1B6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F2529E9-3917-46AB-9973-2752C963B3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176DFB85-D12D-43EB-B3C8-2A32A95EF6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33A881-08CE-4DD9-BE65-2AF6F43D0751}"/>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DC738D5B-9D1B-44A6-A3C8-22E29E91D491}"/>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CE017F95-9176-4F93-BF0C-3214701A7DAB}"/>
              </a:ext>
            </a:extLst>
          </p:cNvPr>
          <p:cNvSpPr>
            <a:spLocks noGrp="1"/>
          </p:cNvSpPr>
          <p:nvPr>
            <p:ph type="sldNum" sz="quarter" idx="12"/>
          </p:nvPr>
        </p:nvSpPr>
        <p:spPr/>
        <p:txBody>
          <a:bodyPr/>
          <a:lstStyle/>
          <a:p>
            <a:pPr>
              <a:defRPr/>
            </a:pPr>
            <a:fld id="{2D34A68E-2C89-4E86-B671-59BF1C1755A1}" type="slidenum">
              <a:rPr lang="en-US" altLang="en-US" smtClean="0"/>
              <a:pPr>
                <a:defRPr/>
              </a:pPr>
              <a:t>‹#›</a:t>
            </a:fld>
            <a:endParaRPr lang="en-US" altLang="en-US"/>
          </a:p>
        </p:txBody>
      </p:sp>
    </p:spTree>
    <p:extLst>
      <p:ext uri="{BB962C8B-B14F-4D97-AF65-F5344CB8AC3E}">
        <p14:creationId xmlns:p14="http://schemas.microsoft.com/office/powerpoint/2010/main" val="218444338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12BF2-931F-4C02-9C59-E16C64DEAAB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93164F0-3802-4685-900A-585D07651B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5AD971-7CFA-4212-BE9F-CE0CBE8F53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2D9A36FC-E4D6-4ECA-8CBD-FF8C74E280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C674A35B-F52C-40F3-92BE-35A9AC1FB7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02A66F3-7EB8-4347-BF48-927024D9A83A}" type="slidenum">
              <a:rPr lang="en-US" altLang="en-US" smtClean="0"/>
              <a:pPr>
                <a:defRPr/>
              </a:pPr>
              <a:t>‹#›</a:t>
            </a:fld>
            <a:endParaRPr lang="en-US" altLang="en-US"/>
          </a:p>
        </p:txBody>
      </p:sp>
    </p:spTree>
    <p:extLst>
      <p:ext uri="{BB962C8B-B14F-4D97-AF65-F5344CB8AC3E}">
        <p14:creationId xmlns:p14="http://schemas.microsoft.com/office/powerpoint/2010/main" val="2736563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med">
    <p:fade thruBlk="1"/>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en.wikipedia.org/wiki/File:Letchworth-HeritageMuseum.jpg" TargetMode="Externa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en.wikipedia.org/wiki/File:ArlingtonTODimage3.jp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File:Slum_in_Glasgow,_1871.jp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69FC31-7DCD-4214-8581-F82F09D39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4609" y="263770"/>
            <a:ext cx="1499391" cy="1788747"/>
          </a:xfrm>
          <a:prstGeom prst="rect">
            <a:avLst/>
          </a:prstGeom>
        </p:spPr>
      </p:pic>
      <p:sp>
        <p:nvSpPr>
          <p:cNvPr id="7" name="Title 1">
            <a:extLst>
              <a:ext uri="{FF2B5EF4-FFF2-40B4-BE49-F238E27FC236}">
                <a16:creationId xmlns:a16="http://schemas.microsoft.com/office/drawing/2014/main" id="{EE38960F-7A48-4B2E-AB05-8F6E5D0E41B6}"/>
              </a:ext>
            </a:extLst>
          </p:cNvPr>
          <p:cNvSpPr txBox="1">
            <a:spLocks/>
          </p:cNvSpPr>
          <p:nvPr/>
        </p:nvSpPr>
        <p:spPr bwMode="auto">
          <a:xfrm>
            <a:off x="29309" y="4451125"/>
            <a:ext cx="11195538" cy="21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462" u="sng" dirty="0"/>
              <a:t>Subject:</a:t>
            </a:r>
            <a:r>
              <a:rPr lang="en-IN" sz="2462" dirty="0"/>
              <a:t> </a:t>
            </a:r>
            <a:r>
              <a:rPr lang="en-US" sz="2462" spc="-99" dirty="0"/>
              <a:t>Principles Of Human Settlements-I</a:t>
            </a:r>
          </a:p>
          <a:p>
            <a:r>
              <a:rPr lang="en-IN" sz="2462" u="sng" dirty="0"/>
              <a:t>Topic:</a:t>
            </a:r>
            <a:r>
              <a:rPr lang="en-IN" sz="2462" dirty="0"/>
              <a:t> </a:t>
            </a:r>
            <a:r>
              <a:rPr lang="en-US" sz="2462" spc="-99" dirty="0"/>
              <a:t>Industrial And Post-industrial Age World Scenario</a:t>
            </a:r>
          </a:p>
          <a:p>
            <a:r>
              <a:rPr lang="en-IN" sz="2462" u="sng" dirty="0"/>
              <a:t>Presented by</a:t>
            </a:r>
            <a:r>
              <a:rPr lang="en-IN" sz="2462" dirty="0"/>
              <a:t>: </a:t>
            </a:r>
            <a:r>
              <a:rPr lang="en-IN" sz="2462" dirty="0" err="1"/>
              <a:t>Pallavi</a:t>
            </a:r>
            <a:r>
              <a:rPr lang="en-IN" sz="2462" dirty="0"/>
              <a:t> Tiwari</a:t>
            </a:r>
            <a:endParaRPr lang="en-IN" sz="2462" dirty="0"/>
          </a:p>
        </p:txBody>
      </p:sp>
    </p:spTree>
    <p:extLst>
      <p:ext uri="{BB962C8B-B14F-4D97-AF65-F5344CB8AC3E}">
        <p14:creationId xmlns:p14="http://schemas.microsoft.com/office/powerpoint/2010/main" val="924642859"/>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04800" y="76200"/>
            <a:ext cx="7543800" cy="6740525"/>
          </a:xfrm>
          <a:prstGeom prst="rect">
            <a:avLst/>
          </a:prstGeom>
          <a:noFill/>
          <a:ln w="9525">
            <a:noFill/>
            <a:miter lim="800000"/>
            <a:headEnd/>
            <a:tailEnd/>
          </a:ln>
        </p:spPr>
        <p:txBody>
          <a:bodyPr anchor="ctr">
            <a:spAutoFit/>
          </a:bodyPr>
          <a:lstStyle/>
          <a:p>
            <a:pPr algn="just">
              <a:buFont typeface="Arial" charset="0"/>
              <a:buChar char="•"/>
            </a:pPr>
            <a:r>
              <a:rPr lang="en-US" sz="1600">
                <a:cs typeface="Times New Roman" pitchFamily="18" charset="0"/>
              </a:rPr>
              <a:t>Early factories were located outside of major cities along rivers which provided water power for machinery. </a:t>
            </a:r>
          </a:p>
          <a:p>
            <a:pPr algn="just">
              <a:buFont typeface="Arial" charset="0"/>
              <a:buChar char="•"/>
            </a:pPr>
            <a:endParaRPr lang="en-US" sz="1600">
              <a:cs typeface="Times New Roman" pitchFamily="18" charset="0"/>
            </a:endParaRPr>
          </a:p>
          <a:p>
            <a:pPr algn="just">
              <a:buFont typeface="Arial" charset="0"/>
              <a:buChar char="•"/>
            </a:pPr>
            <a:r>
              <a:rPr lang="en-US" sz="1600">
                <a:cs typeface="Times New Roman" pitchFamily="18" charset="0"/>
              </a:rPr>
              <a:t>After steam power became widely available , factories could be located within the city in proximity to port facilities, rail lines, and the urban labor force. </a:t>
            </a:r>
          </a:p>
          <a:p>
            <a:pPr algn="just">
              <a:buFont typeface="Arial" charset="0"/>
              <a:buChar char="•"/>
            </a:pPr>
            <a:endParaRPr lang="en-US" sz="1600">
              <a:cs typeface="Times New Roman" pitchFamily="18" charset="0"/>
            </a:endParaRPr>
          </a:p>
          <a:p>
            <a:pPr algn="just">
              <a:buFont typeface="Arial" charset="0"/>
              <a:buChar char="•"/>
            </a:pPr>
            <a:r>
              <a:rPr lang="en-US" sz="1600">
                <a:cs typeface="Times New Roman" pitchFamily="18" charset="0"/>
              </a:rPr>
              <a:t>But by the late nineteenth century, factory decentralization had already begun, as manufacturers sought larger parcels of land away from the congestion of the city. Gary, Indiana, for example, was founded in 1906 on the southern shore of Lake Michigan by the United States Steel Company. </a:t>
            </a:r>
          </a:p>
          <a:p>
            <a:pPr algn="just">
              <a:buFont typeface="Arial" charset="0"/>
              <a:buChar char="•"/>
            </a:pPr>
            <a:endParaRPr lang="en-US" sz="1600">
              <a:cs typeface="Times New Roman" pitchFamily="18" charset="0"/>
            </a:endParaRPr>
          </a:p>
          <a:p>
            <a:pPr algn="just" eaLnBrk="0" hangingPunct="0">
              <a:buFont typeface="Arial" charset="0"/>
              <a:buChar char="•"/>
            </a:pPr>
            <a:r>
              <a:rPr lang="en-US" sz="1600">
                <a:cs typeface="Times New Roman" pitchFamily="18" charset="0"/>
              </a:rPr>
              <a:t>The increasing crowding, pollution, and disease in the central city produced a growing desire to escape to a healthier environment in the suburbs. </a:t>
            </a:r>
          </a:p>
          <a:p>
            <a:pPr algn="just" eaLnBrk="0" hangingPunct="0">
              <a:buFont typeface="Arial" charset="0"/>
              <a:buChar char="•"/>
            </a:pPr>
            <a:endParaRPr lang="en-US" sz="1600">
              <a:cs typeface="Times New Roman" pitchFamily="18" charset="0"/>
            </a:endParaRPr>
          </a:p>
          <a:p>
            <a:pPr algn="just" eaLnBrk="0" hangingPunct="0">
              <a:buFont typeface="Arial" charset="0"/>
              <a:buChar char="•"/>
            </a:pPr>
            <a:r>
              <a:rPr lang="en-US" sz="1600">
                <a:cs typeface="Times New Roman" pitchFamily="18" charset="0"/>
              </a:rPr>
              <a:t>The upper classes had always been able to retreat to homes in the countryside. </a:t>
            </a:r>
          </a:p>
          <a:p>
            <a:pPr algn="just" eaLnBrk="0" hangingPunct="0">
              <a:buFont typeface="Arial" charset="0"/>
              <a:buChar char="•"/>
            </a:pPr>
            <a:endParaRPr lang="en-US" sz="1600">
              <a:cs typeface="Times New Roman" pitchFamily="18" charset="0"/>
            </a:endParaRPr>
          </a:p>
          <a:p>
            <a:pPr algn="just" eaLnBrk="0" hangingPunct="0">
              <a:buFont typeface="Arial" charset="0"/>
              <a:buChar char="•"/>
            </a:pPr>
            <a:r>
              <a:rPr lang="en-US" sz="1600">
                <a:cs typeface="Times New Roman" pitchFamily="18" charset="0"/>
              </a:rPr>
              <a:t>Beginning in the 1830s, commuter railroads enabled the upper middle class to commute in to the city center. Middle class moved out from the central cities into more spacious suburbs. </a:t>
            </a:r>
          </a:p>
          <a:p>
            <a:pPr algn="just" eaLnBrk="0" hangingPunct="0">
              <a:buFont typeface="Arial" charset="0"/>
              <a:buChar char="•"/>
            </a:pPr>
            <a:endParaRPr lang="en-US" sz="1600">
              <a:cs typeface="Times New Roman" pitchFamily="18" charset="0"/>
            </a:endParaRPr>
          </a:p>
          <a:p>
            <a:pPr algn="just" eaLnBrk="0" hangingPunct="0">
              <a:buFont typeface="Arial" charset="0"/>
              <a:buChar char="•"/>
            </a:pPr>
            <a:r>
              <a:rPr lang="en-US" sz="1600">
                <a:cs typeface="Times New Roman" pitchFamily="18" charset="0"/>
              </a:rPr>
              <a:t>Finally, during the 1890s electric trolleys and elevated rapid transit lines proliferated, providing cheap urban transportation for the majority of the population. </a:t>
            </a:r>
          </a:p>
          <a:p>
            <a:pPr algn="just" eaLnBrk="0" hangingPunct="0">
              <a:buFont typeface="Arial" charset="0"/>
              <a:buChar char="•"/>
            </a:pPr>
            <a:endParaRPr lang="en-US" sz="1600"/>
          </a:p>
          <a:p>
            <a:pPr algn="just" eaLnBrk="0" hangingPunct="0">
              <a:buFont typeface="Arial" charset="0"/>
              <a:buChar char="•"/>
            </a:pPr>
            <a:r>
              <a:rPr lang="en-US" sz="1600">
                <a:cs typeface="Times New Roman" pitchFamily="18" charset="0"/>
              </a:rPr>
              <a:t>The central business district of the city underwent a radical transformation with the development of the skyscraper between 1870 and 1900. </a:t>
            </a:r>
          </a:p>
          <a:p>
            <a:pPr algn="just">
              <a:buFont typeface="Arial" charset="0"/>
              <a:buChar char="•"/>
            </a:pPr>
            <a:endParaRPr lang="en-US" sz="1600">
              <a:cs typeface="Times New Roman" pitchFamily="18" charset="0"/>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0"/>
            <a:ext cx="7543800" cy="944563"/>
          </a:xfrm>
        </p:spPr>
        <p:txBody>
          <a:bodyPr/>
          <a:lstStyle/>
          <a:p>
            <a:pPr eaLnBrk="1" hangingPunct="1"/>
            <a:r>
              <a:rPr lang="en-US" sz="2800">
                <a:solidFill>
                  <a:schemeClr val="accent2"/>
                </a:solidFill>
              </a:rPr>
              <a:t>CITY BEAUTIFUL MOVEMENT, AMERICA</a:t>
            </a:r>
          </a:p>
        </p:txBody>
      </p:sp>
      <p:sp>
        <p:nvSpPr>
          <p:cNvPr id="12291" name="Content Placeholder 2"/>
          <p:cNvSpPr>
            <a:spLocks noGrp="1"/>
          </p:cNvSpPr>
          <p:nvPr>
            <p:ph idx="4294967295"/>
          </p:nvPr>
        </p:nvSpPr>
        <p:spPr>
          <a:xfrm>
            <a:off x="0" y="1447800"/>
            <a:ext cx="8915400" cy="5867400"/>
          </a:xfrm>
        </p:spPr>
        <p:txBody>
          <a:bodyPr/>
          <a:lstStyle/>
          <a:p>
            <a:pPr algn="just" eaLnBrk="1" hangingPunct="1"/>
            <a:r>
              <a:rPr lang="en-US" sz="1600"/>
              <a:t>Like the British cities, the American cities were also the creatures of industrialism and all of its obnoxious procedures -- the factories, the noise, the soot, the smells, the smoke, the poison waste products, the congested tenement neighborhoods of the factory workers, and so forth.</a:t>
            </a:r>
          </a:p>
          <a:p>
            <a:pPr algn="just" eaLnBrk="1" hangingPunct="1"/>
            <a:r>
              <a:rPr lang="en-US" sz="1600"/>
              <a:t>The City Beautiful movement arose in large cities in the United States in response to the crowding in tenement districts, a consequence of high birth rates, increased immigration and consolidation of rural populations into cities.</a:t>
            </a:r>
          </a:p>
          <a:p>
            <a:pPr algn="just" eaLnBrk="1" hangingPunct="1"/>
            <a:r>
              <a:rPr lang="en-US" sz="1600"/>
              <a:t>The City Beautiful Movement, lead by the middle and upper classes, was meant to deal with  these rising issues of sanitation, crime, and over-population of cities.  In the height of the Gilded Age, these reformers felt the best way to deal with these issues was through consumption and creation of beauty.  They felt that classic beauty of the city would inspire feelings of civic loyalty and moral rectitude in the impoverished that would help to lower crime rates.  </a:t>
            </a:r>
          </a:p>
          <a:p>
            <a:pPr algn="just" eaLnBrk="1" hangingPunct="1"/>
            <a:r>
              <a:rPr lang="en-US" sz="1600"/>
              <a:t>Thus, An event rather than a city plan helped give rise to the City Beautiful movement – one of the most influential town planning models of the late 19th and early 20th centuries.</a:t>
            </a:r>
          </a:p>
          <a:p>
            <a:pPr algn="just" eaLnBrk="1" hangingPunct="1"/>
            <a:r>
              <a:rPr lang="en-US" sz="1600"/>
              <a:t>Architect Daniel Burnham led a team of leading American designers, including Frederick Law Olmsted, to create the World’s Columbian Exposition in Chicago in 1893.The temporary buildings and monuments of the ‘White City’ were constructed in neo-classical style, and flanked water features and other grand public spaces.</a:t>
            </a:r>
          </a:p>
          <a:p>
            <a:pPr algn="just" eaLnBrk="1" hangingPunct="1">
              <a:buFont typeface="Wingdings" pitchFamily="2" charset="2"/>
              <a:buNone/>
            </a:pPr>
            <a:endParaRPr lang="en-US" sz="1600" b="1"/>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a:xfrm>
            <a:off x="0" y="541338"/>
            <a:ext cx="4876800" cy="4411662"/>
          </a:xfrm>
        </p:spPr>
        <p:txBody>
          <a:bodyPr>
            <a:normAutofit lnSpcReduction="10000"/>
          </a:bodyPr>
          <a:lstStyle/>
          <a:p>
            <a:pPr algn="just" eaLnBrk="1" hangingPunct="1"/>
            <a:r>
              <a:rPr lang="en-US" sz="1800"/>
              <a:t>This Word Fair was a reaction against the effects the factories were having on the urban life.</a:t>
            </a:r>
          </a:p>
          <a:p>
            <a:pPr algn="just" eaLnBrk="1" hangingPunct="1"/>
            <a:r>
              <a:rPr lang="en-US" sz="1800"/>
              <a:t>A need was felt for affair which would be big, broad and beautiful in contrast to the cities which were cramped, monotonous and ugly.</a:t>
            </a:r>
          </a:p>
          <a:p>
            <a:pPr algn="just" eaLnBrk="1" hangingPunct="1"/>
            <a:r>
              <a:rPr lang="en-US" sz="1800"/>
              <a:t>‘Make no Little Plans’- was the move.</a:t>
            </a:r>
          </a:p>
          <a:p>
            <a:pPr algn="just" eaLnBrk="1" hangingPunct="1"/>
            <a:r>
              <a:rPr lang="en-US" sz="1800"/>
              <a:t>The plans were or colossal scale with monumental proportions. It was a paradox to name the fair as a</a:t>
            </a:r>
          </a:p>
          <a:p>
            <a:pPr algn="just" eaLnBrk="1" hangingPunct="1"/>
            <a:r>
              <a:rPr lang="en-US" sz="1800"/>
              <a:t>‘WHITE CITY’. The fair generated a tidal wave of City Planning.</a:t>
            </a:r>
          </a:p>
          <a:p>
            <a:pPr algn="just" eaLnBrk="1" hangingPunct="1"/>
            <a:r>
              <a:rPr lang="en-US" sz="1800"/>
              <a:t>Daniel Burnham, the chief architect of the World’s Columbian Exposition, drafted this plan for Chicago in 1908 and 1909. It provided broad arterial roads for traffic, an artistically embellished city centre, and a system of roads and parks encircling the city.</a:t>
            </a:r>
          </a:p>
          <a:p>
            <a:pPr algn="just" eaLnBrk="1" hangingPunct="1"/>
            <a:endParaRPr lang="en-US" sz="1800"/>
          </a:p>
        </p:txBody>
      </p:sp>
      <p:pic>
        <p:nvPicPr>
          <p:cNvPr id="13315" name="Picture 2"/>
          <p:cNvPicPr>
            <a:picLocks noChangeAspect="1" noChangeArrowheads="1"/>
          </p:cNvPicPr>
          <p:nvPr/>
        </p:nvPicPr>
        <p:blipFill>
          <a:blip r:embed="rId2"/>
          <a:srcRect/>
          <a:stretch>
            <a:fillRect/>
          </a:stretch>
        </p:blipFill>
        <p:spPr bwMode="auto">
          <a:xfrm>
            <a:off x="5135563" y="73025"/>
            <a:ext cx="3843337" cy="3644900"/>
          </a:xfrm>
          <a:prstGeom prst="rect">
            <a:avLst/>
          </a:prstGeom>
          <a:noFill/>
          <a:ln w="9525">
            <a:noFill/>
            <a:miter lim="800000"/>
            <a:headEnd/>
            <a:tailEnd/>
          </a:ln>
        </p:spPr>
      </p:pic>
      <p:pic>
        <p:nvPicPr>
          <p:cNvPr id="13316" name="Picture 3"/>
          <p:cNvPicPr>
            <a:picLocks noChangeAspect="1" noChangeArrowheads="1"/>
          </p:cNvPicPr>
          <p:nvPr/>
        </p:nvPicPr>
        <p:blipFill>
          <a:blip r:embed="rId3"/>
          <a:srcRect/>
          <a:stretch>
            <a:fillRect/>
          </a:stretch>
        </p:blipFill>
        <p:spPr bwMode="auto">
          <a:xfrm>
            <a:off x="5135563" y="3352800"/>
            <a:ext cx="3856037" cy="3505200"/>
          </a:xfrm>
          <a:prstGeom prst="rect">
            <a:avLst/>
          </a:prstGeom>
          <a:noFill/>
          <a:ln w="9525">
            <a:noFill/>
            <a:miter lim="800000"/>
            <a:headEnd/>
            <a:tailEnd/>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0" y="228600"/>
            <a:ext cx="4343400" cy="4411663"/>
          </a:xfrm>
        </p:spPr>
        <p:txBody>
          <a:bodyPr>
            <a:normAutofit lnSpcReduction="10000"/>
          </a:bodyPr>
          <a:lstStyle/>
          <a:p>
            <a:pPr algn="just" eaLnBrk="1" hangingPunct="1"/>
            <a:r>
              <a:rPr lang="en-US" sz="1800"/>
              <a:t>Like Vancouver’s Expo ‘86 or Disney World, it was full of temporary buildings that simulated the temples, lagoons, and palaces of ancient Greece, Rome, and 17th century France. It was full of parks and boulevards. It was, in a word, “grand.”</a:t>
            </a:r>
          </a:p>
          <a:p>
            <a:pPr algn="just" eaLnBrk="1" hangingPunct="1"/>
            <a:r>
              <a:rPr lang="en-US" sz="1800"/>
              <a:t>The particular architectural style of the movement borrowed heavily from the contemporary Beaux-Arts movement, which emphasized the necessity of order, dignity, and harmony. The movement also borrowed from classical monumental planning but differed from the true neoclassical style in that in the City Beautiful movement, the classical idiom was adopted only partially, mixed with Beaux-Arts elements, and subjugated as means to the end of creating uniformity and harmony in style.</a:t>
            </a:r>
          </a:p>
        </p:txBody>
      </p:sp>
      <p:pic>
        <p:nvPicPr>
          <p:cNvPr id="14339" name="Picture 2"/>
          <p:cNvPicPr>
            <a:picLocks noChangeAspect="1" noChangeArrowheads="1"/>
          </p:cNvPicPr>
          <p:nvPr/>
        </p:nvPicPr>
        <p:blipFill>
          <a:blip r:embed="rId2"/>
          <a:srcRect l="3125" t="2499" r="1563" b="7947"/>
          <a:stretch>
            <a:fillRect/>
          </a:stretch>
        </p:blipFill>
        <p:spPr bwMode="auto">
          <a:xfrm>
            <a:off x="4419600" y="304800"/>
            <a:ext cx="4724400" cy="5867400"/>
          </a:xfrm>
          <a:prstGeom prst="rect">
            <a:avLst/>
          </a:prstGeom>
          <a:noFill/>
          <a:ln w="9525">
            <a:noFill/>
            <a:miter lim="800000"/>
            <a:headEnd/>
            <a:tailEnd/>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0" y="152400"/>
            <a:ext cx="7772400" cy="1981200"/>
          </a:xfrm>
        </p:spPr>
        <p:txBody>
          <a:bodyPr/>
          <a:lstStyle/>
          <a:p>
            <a:pPr algn="just" eaLnBrk="1" hangingPunct="1"/>
            <a:r>
              <a:rPr lang="en-US" sz="1800"/>
              <a:t>Burnham, and other architects, went on to design City Beautiful plans for Chicago, Calgary, Kitchener, Vancouver, and many other places, with a number of the plans being funded by business groups.</a:t>
            </a:r>
          </a:p>
          <a:p>
            <a:pPr algn="just" eaLnBrk="1" hangingPunct="1"/>
            <a:r>
              <a:rPr lang="en-US" sz="1800"/>
              <a:t>The key values they were operating with in trying to manage the city’s growth were symmetry, coherence, and monumentality.</a:t>
            </a:r>
          </a:p>
        </p:txBody>
      </p:sp>
      <p:sp>
        <p:nvSpPr>
          <p:cNvPr id="15363" name="TextBox 3"/>
          <p:cNvSpPr txBox="1">
            <a:spLocks noChangeArrowheads="1"/>
          </p:cNvSpPr>
          <p:nvPr/>
        </p:nvSpPr>
        <p:spPr bwMode="auto">
          <a:xfrm>
            <a:off x="152400" y="1838325"/>
            <a:ext cx="4724400" cy="5019675"/>
          </a:xfrm>
          <a:prstGeom prst="rect">
            <a:avLst/>
          </a:prstGeom>
          <a:noFill/>
          <a:ln w="9525">
            <a:noFill/>
            <a:miter lim="800000"/>
            <a:headEnd/>
            <a:tailEnd/>
          </a:ln>
        </p:spPr>
        <p:txBody>
          <a:bodyPr>
            <a:spAutoFit/>
          </a:bodyPr>
          <a:lstStyle/>
          <a:p>
            <a:pPr algn="just">
              <a:buSzPct val="154000"/>
              <a:buFont typeface="Arial" charset="0"/>
              <a:buChar char="•"/>
            </a:pPr>
            <a:r>
              <a:rPr lang="en-US"/>
              <a:t>   Their influences went back to the way the ancient Greeks and Romans laid out their cities, to the Renaissance Italians, and to the kings of the Baroque era and beyond.</a:t>
            </a:r>
          </a:p>
          <a:p>
            <a:pPr algn="just">
              <a:buSzPct val="154000"/>
              <a:buFont typeface="Arial" charset="0"/>
              <a:buChar char="•"/>
            </a:pPr>
            <a:r>
              <a:rPr lang="en-US"/>
              <a:t>  This way of planning emphasized the public realm.</a:t>
            </a:r>
          </a:p>
          <a:p>
            <a:pPr algn="just">
              <a:buSzPct val="154000"/>
              <a:buFont typeface="Arial" charset="0"/>
              <a:buChar char="•"/>
            </a:pPr>
            <a:r>
              <a:rPr lang="en-US"/>
              <a:t>  The public realm consists of streets, parks (or other forms of open space, such as plazas), and public buildings.</a:t>
            </a:r>
          </a:p>
          <a:p>
            <a:pPr algn="just">
              <a:buSzPct val="154000"/>
              <a:buFont typeface="Arial" charset="0"/>
              <a:buChar char="•"/>
            </a:pPr>
            <a:r>
              <a:rPr lang="en-US"/>
              <a:t>   As with what are called “urban designers” today, the practitioners of City Beautiful were concerned with how these elements fit together with private buildings into a harmonious whole.</a:t>
            </a:r>
          </a:p>
          <a:p>
            <a:pPr algn="just">
              <a:buSzPct val="154000"/>
              <a:buFont typeface="Arial" charset="0"/>
              <a:buChar char="•"/>
            </a:pPr>
            <a:r>
              <a:rPr lang="en-US"/>
              <a:t>  Every City Planner became member of the ‘CITY BEAUTIFUL’ movement as advocated by Daniel Burnham</a:t>
            </a:r>
          </a:p>
          <a:p>
            <a:pPr algn="just">
              <a:buSzPct val="154000"/>
              <a:buFont typeface="Arial" charset="0"/>
              <a:buChar char="•"/>
            </a:pPr>
            <a:endParaRPr lang="en-US" sz="1700"/>
          </a:p>
        </p:txBody>
      </p:sp>
      <p:pic>
        <p:nvPicPr>
          <p:cNvPr id="15364" name="Picture 2" descr="http://www.urbanresidue.com/thesis_files/image004.jpg"/>
          <p:cNvPicPr>
            <a:picLocks noChangeAspect="1" noChangeArrowheads="1"/>
          </p:cNvPicPr>
          <p:nvPr/>
        </p:nvPicPr>
        <p:blipFill>
          <a:blip r:embed="rId2"/>
          <a:srcRect/>
          <a:stretch>
            <a:fillRect/>
          </a:stretch>
        </p:blipFill>
        <p:spPr bwMode="auto">
          <a:xfrm>
            <a:off x="5029200" y="1676400"/>
            <a:ext cx="3886200" cy="2438400"/>
          </a:xfrm>
          <a:prstGeom prst="rect">
            <a:avLst/>
          </a:prstGeom>
          <a:noFill/>
          <a:ln w="9525">
            <a:noFill/>
            <a:miter lim="800000"/>
            <a:headEnd/>
            <a:tailEnd/>
          </a:ln>
        </p:spPr>
      </p:pic>
      <p:pic>
        <p:nvPicPr>
          <p:cNvPr id="15365" name="Picture 4" descr="http://static.flickr.com/55/139031651_33005e126f_o.jpg"/>
          <p:cNvPicPr>
            <a:picLocks noChangeAspect="1" noChangeArrowheads="1"/>
          </p:cNvPicPr>
          <p:nvPr/>
        </p:nvPicPr>
        <p:blipFill>
          <a:blip r:embed="rId3"/>
          <a:srcRect l="3751" t="5927" r="3751" b="5927"/>
          <a:stretch>
            <a:fillRect/>
          </a:stretch>
        </p:blipFill>
        <p:spPr bwMode="auto">
          <a:xfrm>
            <a:off x="5029200" y="4287838"/>
            <a:ext cx="3887788" cy="2343150"/>
          </a:xfrm>
          <a:prstGeom prst="rect">
            <a:avLst/>
          </a:prstGeom>
          <a:noFill/>
          <a:ln w="9525">
            <a:noFill/>
            <a:miter lim="800000"/>
            <a:headEnd/>
            <a:tailEnd/>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5257800"/>
            <a:ext cx="8991600" cy="1524000"/>
          </a:xfrm>
        </p:spPr>
        <p:txBody>
          <a:bodyPr/>
          <a:lstStyle/>
          <a:p>
            <a:pPr algn="just" eaLnBrk="1" hangingPunct="1"/>
            <a:r>
              <a:rPr lang="en-US" sz="1600"/>
              <a:t>Architects Daniel Burnham and Charles McKim, and the designer of Central Park, Frederick Law Olmsted, were members. The committee reported in 1902 and recommended the redefinition of the mall to emphasize its symbolic qualities.</a:t>
            </a:r>
          </a:p>
        </p:txBody>
      </p:sp>
      <p:pic>
        <p:nvPicPr>
          <p:cNvPr id="16387" name="Picture 2"/>
          <p:cNvPicPr>
            <a:picLocks noGrp="1" noChangeAspect="1" noChangeArrowheads="1"/>
          </p:cNvPicPr>
          <p:nvPr>
            <p:ph idx="4294967295"/>
          </p:nvPr>
        </p:nvPicPr>
        <p:blipFill>
          <a:blip r:embed="rId2"/>
          <a:srcRect/>
          <a:stretch>
            <a:fillRect/>
          </a:stretch>
        </p:blipFill>
        <p:spPr>
          <a:xfrm>
            <a:off x="5618163" y="76200"/>
            <a:ext cx="3525837" cy="5867400"/>
          </a:xfrm>
          <a:noFill/>
        </p:spPr>
      </p:pic>
      <p:pic>
        <p:nvPicPr>
          <p:cNvPr id="16388" name="Picture 4" descr="http://sidewalksprouts.files.wordpress.com/2008/04/national-mall.jpg"/>
          <p:cNvPicPr>
            <a:picLocks noChangeAspect="1" noChangeArrowheads="1"/>
          </p:cNvPicPr>
          <p:nvPr/>
        </p:nvPicPr>
        <p:blipFill>
          <a:blip r:embed="rId3"/>
          <a:srcRect/>
          <a:stretch>
            <a:fillRect/>
          </a:stretch>
        </p:blipFill>
        <p:spPr bwMode="auto">
          <a:xfrm>
            <a:off x="152400" y="76200"/>
            <a:ext cx="3825875" cy="5867400"/>
          </a:xfrm>
          <a:prstGeom prst="rect">
            <a:avLst/>
          </a:prstGeom>
          <a:noFill/>
          <a:ln w="9525">
            <a:noFill/>
            <a:miter lim="800000"/>
            <a:headEnd/>
            <a:tailEnd/>
          </a:ln>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0" y="304800"/>
            <a:ext cx="7543800" cy="1600200"/>
          </a:xfrm>
        </p:spPr>
        <p:txBody>
          <a:bodyPr/>
          <a:lstStyle/>
          <a:p>
            <a:pPr algn="ctr" eaLnBrk="1" hangingPunct="1"/>
            <a:r>
              <a:rPr lang="en-US" sz="2800">
                <a:solidFill>
                  <a:schemeClr val="accent2"/>
                </a:solidFill>
              </a:rPr>
              <a:t>CRITICISM AGAINST THE CITY BEAUTIFUL MOVEMENT</a:t>
            </a:r>
            <a:r>
              <a:rPr lang="en-US" sz="4000">
                <a:solidFill>
                  <a:schemeClr val="tx1"/>
                </a:solidFill>
              </a:rPr>
              <a:t/>
            </a:r>
            <a:br>
              <a:rPr lang="en-US" sz="4000">
                <a:solidFill>
                  <a:schemeClr val="tx1"/>
                </a:solidFill>
              </a:rPr>
            </a:br>
            <a:endParaRPr lang="en-US"/>
          </a:p>
        </p:txBody>
      </p:sp>
      <p:sp>
        <p:nvSpPr>
          <p:cNvPr id="17411" name="Content Placeholder 2"/>
          <p:cNvSpPr>
            <a:spLocks noGrp="1"/>
          </p:cNvSpPr>
          <p:nvPr>
            <p:ph idx="4294967295"/>
          </p:nvPr>
        </p:nvSpPr>
        <p:spPr>
          <a:xfrm>
            <a:off x="0" y="1719263"/>
            <a:ext cx="8229600" cy="4411662"/>
          </a:xfrm>
        </p:spPr>
        <p:txBody>
          <a:bodyPr/>
          <a:lstStyle/>
          <a:p>
            <a:pPr eaLnBrk="1" hangingPunct="1"/>
            <a:r>
              <a:rPr lang="en-US" sz="1800"/>
              <a:t>Major redevelopment schemes for big cities were another factor in the rise of modern town planning.</a:t>
            </a:r>
          </a:p>
          <a:p>
            <a:pPr eaLnBrk="1" hangingPunct="1"/>
            <a:r>
              <a:rPr lang="en-US" sz="1800"/>
              <a:t>But these activities were detached from general public and the plans were not confirming to the human scale.</a:t>
            </a:r>
          </a:p>
          <a:p>
            <a:pPr eaLnBrk="1" hangingPunct="1"/>
            <a:r>
              <a:rPr lang="en-US" sz="1800"/>
              <a:t>At the first city planning conference in the U.S. (1909), the City Beautiful movement was criticized for being overly concerned with aesthetics and grandeur, while paying insufficient attention to ‘bread and butter’ issues like housing and health issues.</a:t>
            </a:r>
          </a:p>
          <a:p>
            <a:pPr eaLnBrk="1" hangingPunct="1"/>
            <a:r>
              <a:rPr lang="en-US" sz="1800"/>
              <a:t>It was also felt that planning needed to extend beyond the public realm to private land.</a:t>
            </a:r>
          </a:p>
          <a:p>
            <a:pPr eaLnBrk="1" hangingPunct="1"/>
            <a:r>
              <a:rPr lang="en-US" sz="1800"/>
              <a:t>Moreover, with the technological advancements, cities emerged as commercial centers and economics played a very important role in City Planning.</a:t>
            </a:r>
          </a:p>
          <a:p>
            <a:pPr eaLnBrk="1" hangingPunct="1"/>
            <a:r>
              <a:rPr lang="en-US" sz="1800"/>
              <a:t>Hence, the need of ‘practical men’ and not ‘dreamers' were felt necessary as cities, now had become a business proposition.</a:t>
            </a: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76200"/>
            <a:ext cx="8534400" cy="1143000"/>
          </a:xfrm>
        </p:spPr>
        <p:txBody>
          <a:bodyPr/>
          <a:lstStyle/>
          <a:p>
            <a:pPr algn="ctr" eaLnBrk="1" hangingPunct="1"/>
            <a:r>
              <a:rPr lang="en-US" sz="2800">
                <a:solidFill>
                  <a:schemeClr val="accent2"/>
                </a:solidFill>
              </a:rPr>
              <a:t>POST INDUSTRIAL AGE </a:t>
            </a:r>
            <a:br>
              <a:rPr lang="en-US" sz="2800">
                <a:solidFill>
                  <a:schemeClr val="accent2"/>
                </a:solidFill>
              </a:rPr>
            </a:br>
            <a:r>
              <a:rPr lang="en-US" sz="2800">
                <a:solidFill>
                  <a:schemeClr val="accent2"/>
                </a:solidFill>
              </a:rPr>
              <a:t>INTRODUCTION- AN OVERVIEW </a:t>
            </a:r>
          </a:p>
        </p:txBody>
      </p:sp>
      <p:sp>
        <p:nvSpPr>
          <p:cNvPr id="18435" name="Rectangle 3"/>
          <p:cNvSpPr>
            <a:spLocks noGrp="1" noChangeArrowheads="1"/>
          </p:cNvSpPr>
          <p:nvPr>
            <p:ph idx="1"/>
          </p:nvPr>
        </p:nvSpPr>
        <p:spPr>
          <a:xfrm>
            <a:off x="228600" y="2209800"/>
            <a:ext cx="7848600" cy="3733800"/>
          </a:xfrm>
        </p:spPr>
        <p:txBody>
          <a:bodyPr>
            <a:normAutofit fontScale="92500" lnSpcReduction="20000"/>
          </a:bodyPr>
          <a:lstStyle/>
          <a:p>
            <a:pPr algn="just" eaLnBrk="1" hangingPunct="1">
              <a:buFont typeface="Wingdings" pitchFamily="2" charset="2"/>
              <a:buNone/>
            </a:pPr>
            <a:r>
              <a:rPr lang="en-US" sz="1600" i="1" u="sng"/>
              <a:t>Daniel Bell </a:t>
            </a:r>
            <a:r>
              <a:rPr lang="en-US" sz="1600">
                <a:solidFill>
                  <a:srgbClr val="E2A700"/>
                </a:solidFill>
              </a:rPr>
              <a:t>popularized the term through his 1973 work </a:t>
            </a:r>
            <a:r>
              <a:rPr lang="en-US" sz="1600" i="1" u="sng"/>
              <a:t>The Coming of Post-</a:t>
            </a:r>
          </a:p>
          <a:p>
            <a:pPr algn="just" eaLnBrk="1" hangingPunct="1">
              <a:buFont typeface="Wingdings" pitchFamily="2" charset="2"/>
              <a:buNone/>
            </a:pPr>
            <a:r>
              <a:rPr lang="en-US" sz="1600" i="1" u="sng"/>
              <a:t>Industrial Society </a:t>
            </a:r>
          </a:p>
          <a:p>
            <a:pPr algn="just" eaLnBrk="1" hangingPunct="1">
              <a:buFont typeface="Wingdings" pitchFamily="2" charset="2"/>
              <a:buNone/>
            </a:pPr>
            <a:endParaRPr lang="en-US" sz="1600" i="1" u="sng"/>
          </a:p>
          <a:p>
            <a:pPr algn="just" eaLnBrk="1" hangingPunct="1">
              <a:buFont typeface="Wingdings" pitchFamily="2" charset="2"/>
              <a:buNone/>
            </a:pPr>
            <a:r>
              <a:rPr lang="en-US" sz="1600" b="1">
                <a:solidFill>
                  <a:schemeClr val="accent2"/>
                </a:solidFill>
              </a:rPr>
              <a:t>TIME FRAME:</a:t>
            </a:r>
            <a:r>
              <a:rPr lang="en-US" sz="1600"/>
              <a:t> Post – First World War to current day.</a:t>
            </a:r>
            <a:endParaRPr lang="en-US" sz="1600" i="1" u="sng"/>
          </a:p>
          <a:p>
            <a:pPr algn="just" eaLnBrk="1" hangingPunct="1">
              <a:buFont typeface="Wingdings" pitchFamily="2" charset="2"/>
              <a:buNone/>
            </a:pPr>
            <a:endParaRPr lang="en-US" sz="1600" i="1" u="sng"/>
          </a:p>
          <a:p>
            <a:pPr algn="just" eaLnBrk="1" hangingPunct="1">
              <a:buFont typeface="Wingdings" pitchFamily="2" charset="2"/>
              <a:buNone/>
            </a:pPr>
            <a:r>
              <a:rPr lang="en-US" sz="1600">
                <a:solidFill>
                  <a:srgbClr val="E2A700"/>
                </a:solidFill>
              </a:rPr>
              <a:t>If a nation becomes </a:t>
            </a:r>
            <a:r>
              <a:rPr lang="en-US" sz="1600"/>
              <a:t>"post-industrial" </a:t>
            </a:r>
            <a:r>
              <a:rPr lang="en-US" sz="1600">
                <a:solidFill>
                  <a:srgbClr val="E2A700"/>
                </a:solidFill>
              </a:rPr>
              <a:t>it passes through</a:t>
            </a:r>
            <a:r>
              <a:rPr lang="en-US" sz="1600"/>
              <a:t>, a phase of society </a:t>
            </a:r>
          </a:p>
          <a:p>
            <a:pPr algn="just" eaLnBrk="1" hangingPunct="1">
              <a:buFont typeface="Wingdings" pitchFamily="2" charset="2"/>
              <a:buNone/>
            </a:pPr>
            <a:r>
              <a:rPr lang="en-US" sz="1600"/>
              <a:t>predominated by </a:t>
            </a:r>
            <a:r>
              <a:rPr lang="en-US" sz="1600" i="1" u="sng"/>
              <a:t>a manufacturing-based economy </a:t>
            </a:r>
            <a:r>
              <a:rPr lang="en-US" sz="1600">
                <a:solidFill>
                  <a:srgbClr val="E2A700"/>
                </a:solidFill>
              </a:rPr>
              <a:t>and moves on to a structure of </a:t>
            </a:r>
          </a:p>
          <a:p>
            <a:pPr algn="just" eaLnBrk="1" hangingPunct="1">
              <a:buFont typeface="Wingdings" pitchFamily="2" charset="2"/>
              <a:buNone/>
            </a:pPr>
            <a:r>
              <a:rPr lang="en-US" sz="1600">
                <a:solidFill>
                  <a:srgbClr val="E2A700"/>
                </a:solidFill>
              </a:rPr>
              <a:t>society based on </a:t>
            </a:r>
            <a:r>
              <a:rPr lang="en-US" sz="1600" i="1" u="sng"/>
              <a:t>the provision of information, innovation, finance, and services.</a:t>
            </a:r>
          </a:p>
          <a:p>
            <a:pPr algn="just" eaLnBrk="1" hangingPunct="1">
              <a:buFont typeface="Wingdings" pitchFamily="2" charset="2"/>
              <a:buNone/>
            </a:pPr>
            <a:endParaRPr lang="en-US" sz="1600" i="1" u="sng"/>
          </a:p>
          <a:p>
            <a:pPr algn="just" eaLnBrk="1" hangingPunct="1">
              <a:buFont typeface="Wingdings" pitchFamily="2" charset="2"/>
              <a:buNone/>
            </a:pPr>
            <a:r>
              <a:rPr lang="en-US" sz="1600">
                <a:solidFill>
                  <a:srgbClr val="E2A700"/>
                </a:solidFill>
              </a:rPr>
              <a:t>A virtual cult of 'creatives' have sprung up embodying and often describing and </a:t>
            </a:r>
          </a:p>
          <a:p>
            <a:pPr algn="just" eaLnBrk="1" hangingPunct="1">
              <a:buFont typeface="Wingdings" pitchFamily="2" charset="2"/>
              <a:buNone/>
            </a:pPr>
            <a:r>
              <a:rPr lang="en-US" sz="1600">
                <a:solidFill>
                  <a:srgbClr val="E2A700"/>
                </a:solidFill>
              </a:rPr>
              <a:t>defending the post-industrial ethos. </a:t>
            </a:r>
          </a:p>
          <a:p>
            <a:pPr algn="just" eaLnBrk="1" hangingPunct="1">
              <a:buFont typeface="Wingdings" pitchFamily="2" charset="2"/>
              <a:buNone/>
            </a:pPr>
            <a:r>
              <a:rPr lang="en-US" sz="1600">
                <a:solidFill>
                  <a:srgbClr val="E2A700"/>
                </a:solidFill>
              </a:rPr>
              <a:t>They argue that </a:t>
            </a:r>
            <a:r>
              <a:rPr lang="en-US" sz="1600"/>
              <a:t>businesses that create intangibles have taken a more prominent role </a:t>
            </a:r>
          </a:p>
          <a:p>
            <a:pPr algn="just" eaLnBrk="1" hangingPunct="1">
              <a:buFont typeface="Wingdings" pitchFamily="2" charset="2"/>
              <a:buNone/>
            </a:pPr>
            <a:r>
              <a:rPr lang="en-US" sz="1600">
                <a:solidFill>
                  <a:srgbClr val="E2A700"/>
                </a:solidFill>
              </a:rPr>
              <a:t>in the wake of manufacturing's decline and that in some countries</a:t>
            </a:r>
            <a:r>
              <a:rPr lang="en-US" sz="1600"/>
              <a:t>, the production of </a:t>
            </a:r>
          </a:p>
          <a:p>
            <a:pPr algn="just" eaLnBrk="1" hangingPunct="1">
              <a:buFont typeface="Wingdings" pitchFamily="2" charset="2"/>
              <a:buNone/>
            </a:pPr>
            <a:r>
              <a:rPr lang="en-US" sz="1600"/>
              <a:t>creative intangibles produces more exports than manufacturing alone.</a:t>
            </a:r>
            <a:endParaRPr lang="en-US" sz="1600" i="1" u="sng"/>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0" y="228600"/>
            <a:ext cx="7924800" cy="6629400"/>
          </a:xfrm>
        </p:spPr>
        <p:txBody>
          <a:bodyPr/>
          <a:lstStyle/>
          <a:p>
            <a:pPr algn="just" eaLnBrk="1" hangingPunct="1"/>
            <a:r>
              <a:rPr lang="en-US" sz="1600" u="sng"/>
              <a:t>New towns </a:t>
            </a:r>
            <a:r>
              <a:rPr lang="en-US" sz="1600">
                <a:solidFill>
                  <a:srgbClr val="E2A700"/>
                </a:solidFill>
              </a:rPr>
              <a:t>founded during this period were </a:t>
            </a:r>
            <a:r>
              <a:rPr lang="en-US" sz="1600" u="sng"/>
              <a:t>conceived as commercial enterprises</a:t>
            </a:r>
            <a:r>
              <a:rPr lang="en-US" sz="1600"/>
              <a:t>. </a:t>
            </a:r>
            <a:r>
              <a:rPr lang="en-US" sz="1600">
                <a:solidFill>
                  <a:srgbClr val="E2A700"/>
                </a:solidFill>
              </a:rPr>
              <a:t>New York, Philadelphia, and Boston around 1920 exemplify the commercial city of this era, with their bustling, mixed-use waterfront districts. </a:t>
            </a:r>
          </a:p>
          <a:p>
            <a:pPr algn="just" eaLnBrk="1" hangingPunct="1"/>
            <a:r>
              <a:rPr lang="en-US" sz="1600" u="sng"/>
              <a:t>Millions of rural dwellers</a:t>
            </a:r>
            <a:r>
              <a:rPr lang="en-US" sz="1600"/>
              <a:t> </a:t>
            </a:r>
            <a:r>
              <a:rPr lang="en-US" sz="1600">
                <a:solidFill>
                  <a:srgbClr val="E2A700"/>
                </a:solidFill>
              </a:rPr>
              <a:t>no longer needed on farms </a:t>
            </a:r>
            <a:r>
              <a:rPr lang="en-US" sz="1600" u="sng"/>
              <a:t>flocked to the cities</a:t>
            </a:r>
            <a:r>
              <a:rPr lang="en-US" sz="1600">
                <a:solidFill>
                  <a:srgbClr val="E2A700"/>
                </a:solidFill>
              </a:rPr>
              <a:t>, where new factories churned out products for the new markets made accessible by railroads and steamships. </a:t>
            </a:r>
          </a:p>
          <a:p>
            <a:pPr algn="just" eaLnBrk="1" hangingPunct="1"/>
            <a:r>
              <a:rPr lang="en-US" sz="1600" u="sng"/>
              <a:t>Urban economies </a:t>
            </a:r>
            <a:r>
              <a:rPr lang="en-US" sz="1600">
                <a:solidFill>
                  <a:srgbClr val="E2A700"/>
                </a:solidFill>
              </a:rPr>
              <a:t>were being </a:t>
            </a:r>
            <a:r>
              <a:rPr lang="en-US" sz="1600" u="sng"/>
              <a:t>woven more rightly into the national and international economies. </a:t>
            </a:r>
          </a:p>
          <a:p>
            <a:pPr algn="just" eaLnBrk="1" hangingPunct="1"/>
            <a:r>
              <a:rPr lang="en-US" sz="1600" u="sng"/>
              <a:t>Technological innovations </a:t>
            </a:r>
            <a:r>
              <a:rPr lang="en-US" sz="1600">
                <a:solidFill>
                  <a:srgbClr val="E2A700"/>
                </a:solidFill>
              </a:rPr>
              <a:t>poured forth, many </a:t>
            </a:r>
            <a:r>
              <a:rPr lang="en-US" sz="1600" u="sng"/>
              <a:t>with profound impacts on urban form</a:t>
            </a:r>
            <a:r>
              <a:rPr lang="en-US" sz="1600">
                <a:solidFill>
                  <a:srgbClr val="E2A700"/>
                </a:solidFill>
              </a:rPr>
              <a:t>. Internal rail transportation systems greatly expanded the radius of urban settlement</a:t>
            </a:r>
          </a:p>
          <a:p>
            <a:pPr algn="just" eaLnBrk="1" hangingPunct="1"/>
            <a:r>
              <a:rPr lang="en-US" sz="1600">
                <a:solidFill>
                  <a:srgbClr val="E2A700"/>
                </a:solidFill>
              </a:rPr>
              <a:t>The rapid communication provided by the telegraph and the telephone allowed </a:t>
            </a:r>
            <a:r>
              <a:rPr lang="en-US" sz="1600" u="sng"/>
              <a:t>formerly concentrated urban activities</a:t>
            </a:r>
            <a:r>
              <a:rPr lang="en-US" sz="1600"/>
              <a:t> </a:t>
            </a:r>
            <a:r>
              <a:rPr lang="en-US" sz="1600">
                <a:solidFill>
                  <a:srgbClr val="E2A700"/>
                </a:solidFill>
              </a:rPr>
              <a:t>to </a:t>
            </a:r>
            <a:r>
              <a:rPr lang="en-US" sz="1600" u="sng"/>
              <a:t>disperse across a wider field</a:t>
            </a:r>
            <a:r>
              <a:rPr lang="en-US" sz="1600">
                <a:solidFill>
                  <a:srgbClr val="E2A700"/>
                </a:solidFill>
              </a:rPr>
              <a:t>. </a:t>
            </a:r>
          </a:p>
          <a:p>
            <a:pPr algn="just" eaLnBrk="1" hangingPunct="1"/>
            <a:r>
              <a:rPr lang="en-US" sz="1600">
                <a:solidFill>
                  <a:srgbClr val="E2A700"/>
                </a:solidFill>
              </a:rPr>
              <a:t>By the late nineteenth century, </a:t>
            </a:r>
            <a:r>
              <a:rPr lang="en-US" sz="1600" u="sng"/>
              <a:t>factory decentralization </a:t>
            </a:r>
            <a:r>
              <a:rPr lang="en-US" sz="1600">
                <a:solidFill>
                  <a:srgbClr val="E2A700"/>
                </a:solidFill>
              </a:rPr>
              <a:t>had already begun, as </a:t>
            </a:r>
            <a:r>
              <a:rPr lang="en-US" sz="1600" u="sng"/>
              <a:t>manufacturers sought larger parcels of land away from the congestion of the city</a:t>
            </a:r>
            <a:r>
              <a:rPr lang="en-US" sz="1600">
                <a:solidFill>
                  <a:srgbClr val="E2A700"/>
                </a:solidFill>
              </a:rPr>
              <a:t>.</a:t>
            </a:r>
          </a:p>
          <a:p>
            <a:pPr algn="just" eaLnBrk="1" hangingPunct="1"/>
            <a:r>
              <a:rPr lang="en-US" sz="1600" u="sng"/>
              <a:t>The increasing pressure </a:t>
            </a:r>
            <a:r>
              <a:rPr lang="en-US" sz="1600" u="sng">
                <a:solidFill>
                  <a:srgbClr val="E2A700"/>
                </a:solidFill>
              </a:rPr>
              <a:t>- </a:t>
            </a:r>
            <a:r>
              <a:rPr lang="en-US" sz="1600">
                <a:solidFill>
                  <a:srgbClr val="E2A700"/>
                </a:solidFill>
              </a:rPr>
              <a:t>crowding, pollution, and disease </a:t>
            </a:r>
            <a:r>
              <a:rPr lang="en-US" sz="1600" u="sng"/>
              <a:t>in the central city </a:t>
            </a:r>
            <a:r>
              <a:rPr lang="en-US" sz="1600">
                <a:solidFill>
                  <a:srgbClr val="E2A700"/>
                </a:solidFill>
              </a:rPr>
              <a:t>produced a growing </a:t>
            </a:r>
            <a:r>
              <a:rPr lang="en-US" sz="1600" u="sng"/>
              <a:t>desire to escape to a healthier environment in the suburbs</a:t>
            </a:r>
            <a:r>
              <a:rPr lang="en-US" sz="1600"/>
              <a:t>.  </a:t>
            </a:r>
          </a:p>
          <a:p>
            <a:pPr algn="just" eaLnBrk="1" hangingPunct="1"/>
            <a:r>
              <a:rPr lang="en-US" sz="1600">
                <a:solidFill>
                  <a:srgbClr val="E2A700"/>
                </a:solidFill>
              </a:rPr>
              <a:t>The </a:t>
            </a:r>
            <a:r>
              <a:rPr lang="en-US" sz="1600" u="sng"/>
              <a:t>central business district </a:t>
            </a:r>
            <a:r>
              <a:rPr lang="en-US" sz="1600">
                <a:solidFill>
                  <a:srgbClr val="E2A700"/>
                </a:solidFill>
              </a:rPr>
              <a:t>of the city </a:t>
            </a:r>
            <a:r>
              <a:rPr lang="en-US" sz="1600" u="sng"/>
              <a:t>underwent a radical transformation </a:t>
            </a:r>
            <a:r>
              <a:rPr lang="en-US" sz="1600">
                <a:solidFill>
                  <a:srgbClr val="E2A700"/>
                </a:solidFill>
              </a:rPr>
              <a:t>with the </a:t>
            </a:r>
            <a:r>
              <a:rPr lang="en-US" sz="1600" u="sng"/>
              <a:t>development of the skyscraper </a:t>
            </a:r>
            <a:r>
              <a:rPr lang="en-US" sz="1600">
                <a:solidFill>
                  <a:srgbClr val="E2A700"/>
                </a:solidFill>
              </a:rPr>
              <a:t>between 1870 and 1900. Skyscrapers reflect the dynamics of the real estate market; the tall building </a:t>
            </a:r>
            <a:r>
              <a:rPr lang="en-US" sz="1600" u="sng"/>
              <a:t>extracts the maximum economic value from a limited parcel of land. </a:t>
            </a:r>
          </a:p>
          <a:p>
            <a:pPr algn="just" eaLnBrk="1" hangingPunct="1"/>
            <a:r>
              <a:rPr lang="en-US" sz="1600">
                <a:solidFill>
                  <a:srgbClr val="E2A700"/>
                </a:solidFill>
              </a:rPr>
              <a:t>These office buildings housed the </a:t>
            </a:r>
            <a:r>
              <a:rPr lang="en-US" sz="1600" u="sng"/>
              <a:t>growing numbers of white-collar employees </a:t>
            </a:r>
            <a:r>
              <a:rPr lang="en-US" sz="1600">
                <a:solidFill>
                  <a:srgbClr val="E2A700"/>
                </a:solidFill>
              </a:rPr>
              <a:t>in banking, finance, management, and business services, all manifestations of the </a:t>
            </a:r>
            <a:r>
              <a:rPr lang="en-US" sz="1600" u="sng"/>
              <a:t>shift from an economy of small firms to one of large corporations</a:t>
            </a:r>
            <a:r>
              <a:rPr lang="en-US" sz="1600"/>
              <a:t>.</a:t>
            </a: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715963"/>
            <a:ext cx="7543800" cy="503237"/>
          </a:xfrm>
        </p:spPr>
        <p:txBody>
          <a:bodyPr/>
          <a:lstStyle/>
          <a:p>
            <a:pPr algn="ctr" eaLnBrk="1" hangingPunct="1"/>
            <a:r>
              <a:rPr lang="en-US" sz="2800">
                <a:solidFill>
                  <a:srgbClr val="D69E00"/>
                </a:solidFill>
              </a:rPr>
              <a:t>CHARACTERISTICS</a:t>
            </a:r>
          </a:p>
        </p:txBody>
      </p:sp>
      <p:sp>
        <p:nvSpPr>
          <p:cNvPr id="20483" name="Content Placeholder 2"/>
          <p:cNvSpPr>
            <a:spLocks noGrp="1"/>
          </p:cNvSpPr>
          <p:nvPr>
            <p:ph idx="1"/>
          </p:nvPr>
        </p:nvSpPr>
        <p:spPr>
          <a:xfrm>
            <a:off x="457200" y="1905000"/>
            <a:ext cx="7467600" cy="3995738"/>
          </a:xfrm>
        </p:spPr>
        <p:txBody>
          <a:bodyPr>
            <a:normAutofit fontScale="92500" lnSpcReduction="10000"/>
          </a:bodyPr>
          <a:lstStyle/>
          <a:p>
            <a:pPr algn="just" eaLnBrk="1" hangingPunct="1"/>
            <a:r>
              <a:rPr lang="en-US" sz="1600">
                <a:solidFill>
                  <a:srgbClr val="E2A700"/>
                </a:solidFill>
              </a:rPr>
              <a:t>The </a:t>
            </a:r>
            <a:r>
              <a:rPr lang="en-US" sz="1600"/>
              <a:t>economy undergoes </a:t>
            </a:r>
            <a:r>
              <a:rPr lang="en-US" sz="1600">
                <a:solidFill>
                  <a:srgbClr val="E2A700"/>
                </a:solidFill>
              </a:rPr>
              <a:t>a </a:t>
            </a:r>
            <a:r>
              <a:rPr lang="en-US" sz="1600"/>
              <a:t>transition </a:t>
            </a:r>
            <a:r>
              <a:rPr lang="en-US" sz="1600">
                <a:solidFill>
                  <a:srgbClr val="E2A700"/>
                </a:solidFill>
              </a:rPr>
              <a:t>from the </a:t>
            </a:r>
            <a:r>
              <a:rPr lang="en-US" sz="1600"/>
              <a:t>production of goods to the provision of services.</a:t>
            </a:r>
          </a:p>
          <a:p>
            <a:pPr algn="just" eaLnBrk="1" hangingPunct="1">
              <a:buFont typeface="Wingdings" pitchFamily="2" charset="2"/>
              <a:buNone/>
            </a:pPr>
            <a:endParaRPr lang="en-US" sz="1600"/>
          </a:p>
          <a:p>
            <a:pPr algn="just" eaLnBrk="1" hangingPunct="1"/>
            <a:r>
              <a:rPr lang="en-US" sz="1600"/>
              <a:t>Knowledge </a:t>
            </a:r>
            <a:r>
              <a:rPr lang="en-US" sz="1600">
                <a:solidFill>
                  <a:srgbClr val="E2A700"/>
                </a:solidFill>
              </a:rPr>
              <a:t>becomes </a:t>
            </a:r>
            <a:r>
              <a:rPr lang="en-US" sz="1600"/>
              <a:t>a valued form of capital </a:t>
            </a:r>
            <a:r>
              <a:rPr lang="en-US" sz="1600">
                <a:solidFill>
                  <a:srgbClr val="E2A700"/>
                </a:solidFill>
              </a:rPr>
              <a:t>(e.g., the knowledge produced through the Human Genome Project).</a:t>
            </a:r>
          </a:p>
          <a:p>
            <a:pPr algn="just" eaLnBrk="1" hangingPunct="1">
              <a:buFont typeface="Wingdings" pitchFamily="2" charset="2"/>
              <a:buNone/>
            </a:pPr>
            <a:endParaRPr lang="en-US" sz="1600">
              <a:solidFill>
                <a:srgbClr val="E2A700"/>
              </a:solidFill>
            </a:endParaRPr>
          </a:p>
          <a:p>
            <a:pPr algn="just" eaLnBrk="1" hangingPunct="1"/>
            <a:r>
              <a:rPr lang="en-US" sz="1600"/>
              <a:t>Producing ideas </a:t>
            </a:r>
            <a:r>
              <a:rPr lang="en-US" sz="1600">
                <a:solidFill>
                  <a:srgbClr val="E2A700"/>
                </a:solidFill>
              </a:rPr>
              <a:t>is the</a:t>
            </a:r>
            <a:r>
              <a:rPr lang="en-US" sz="1600"/>
              <a:t> main way to grow the economy.</a:t>
            </a:r>
          </a:p>
          <a:p>
            <a:pPr algn="just" eaLnBrk="1" hangingPunct="1">
              <a:buFont typeface="Wingdings" pitchFamily="2" charset="2"/>
              <a:buNone/>
            </a:pPr>
            <a:endParaRPr lang="en-US" sz="1600"/>
          </a:p>
          <a:p>
            <a:pPr algn="just" eaLnBrk="1" hangingPunct="1"/>
            <a:r>
              <a:rPr lang="en-US" sz="1600">
                <a:solidFill>
                  <a:srgbClr val="E2A700"/>
                </a:solidFill>
              </a:rPr>
              <a:t>Through processes of </a:t>
            </a:r>
            <a:r>
              <a:rPr lang="en-US" sz="1600"/>
              <a:t>globalization and automation, </a:t>
            </a:r>
            <a:r>
              <a:rPr lang="en-US" sz="1600">
                <a:solidFill>
                  <a:srgbClr val="E2A700"/>
                </a:solidFill>
              </a:rPr>
              <a:t>the</a:t>
            </a:r>
            <a:r>
              <a:rPr lang="en-US" sz="1600"/>
              <a:t> value and importance </a:t>
            </a:r>
            <a:r>
              <a:rPr lang="en-US" sz="1600">
                <a:solidFill>
                  <a:srgbClr val="E2A700"/>
                </a:solidFill>
              </a:rPr>
              <a:t>to the economy of </a:t>
            </a:r>
            <a:r>
              <a:rPr lang="en-US" sz="1600">
                <a:solidFill>
                  <a:schemeClr val="tx2"/>
                </a:solidFill>
              </a:rPr>
              <a:t>blue-collar, </a:t>
            </a:r>
            <a:r>
              <a:rPr lang="en-US" sz="1600"/>
              <a:t>unionized work, including manual labor </a:t>
            </a:r>
            <a:r>
              <a:rPr lang="en-US" sz="1600">
                <a:solidFill>
                  <a:srgbClr val="E2A700"/>
                </a:solidFill>
              </a:rPr>
              <a:t>(e.g., assembly-line work)</a:t>
            </a:r>
            <a:r>
              <a:rPr lang="en-US" sz="1600"/>
              <a:t> decline, and those of professional workers </a:t>
            </a:r>
            <a:r>
              <a:rPr lang="en-US" sz="1600">
                <a:solidFill>
                  <a:srgbClr val="E2A700"/>
                </a:solidFill>
              </a:rPr>
              <a:t>(e.g. scientists, creative-industry professionals, and IT professionals) </a:t>
            </a:r>
            <a:r>
              <a:rPr lang="en-US" sz="1600"/>
              <a:t>grow in value and prevalence.</a:t>
            </a:r>
          </a:p>
          <a:p>
            <a:pPr algn="just" eaLnBrk="1" hangingPunct="1">
              <a:buFont typeface="Wingdings" pitchFamily="2" charset="2"/>
              <a:buNone/>
            </a:pPr>
            <a:endParaRPr lang="en-US" sz="1600"/>
          </a:p>
          <a:p>
            <a:pPr algn="just" eaLnBrk="1" hangingPunct="1"/>
            <a:r>
              <a:rPr lang="en-US" sz="1600"/>
              <a:t>Behavioral and information sciences and technologies are developed and implemented. </a:t>
            </a:r>
            <a:r>
              <a:rPr lang="en-US" sz="1600">
                <a:solidFill>
                  <a:srgbClr val="E2A700"/>
                </a:solidFill>
              </a:rPr>
              <a:t>(e.g. behavioral economics, information architecture, cybernetics, Game theory and Information theory.)</a:t>
            </a:r>
          </a:p>
          <a:p>
            <a:pPr algn="just" eaLnBrk="1" hangingPunct="1">
              <a:buFont typeface="Wingdings" pitchFamily="2" charset="2"/>
              <a:buNone/>
            </a:pPr>
            <a:endParaRPr lang="en-US" sz="1600"/>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152400"/>
            <a:ext cx="4114800" cy="990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10000"/>
                  </a:schemeClr>
                </a:solidFill>
              </a:rPr>
              <a:t>INDUSTRIAL  AGE: </a:t>
            </a:r>
          </a:p>
          <a:p>
            <a:pPr algn="ctr"/>
            <a:r>
              <a:rPr lang="en-US" dirty="0">
                <a:solidFill>
                  <a:schemeClr val="accent4">
                    <a:lumMod val="10000"/>
                  </a:schemeClr>
                </a:solidFill>
              </a:rPr>
              <a:t>FACTORY TOWNS</a:t>
            </a:r>
          </a:p>
          <a:p>
            <a:pPr algn="ctr"/>
            <a:r>
              <a:rPr lang="en-US" dirty="0">
                <a:solidFill>
                  <a:schemeClr val="accent4">
                    <a:lumMod val="10000"/>
                  </a:schemeClr>
                </a:solidFill>
              </a:rPr>
              <a:t>LATTER 17</a:t>
            </a:r>
            <a:r>
              <a:rPr lang="en-US" baseline="30000" dirty="0">
                <a:solidFill>
                  <a:schemeClr val="accent4">
                    <a:lumMod val="10000"/>
                  </a:schemeClr>
                </a:solidFill>
              </a:rPr>
              <a:t>TH</a:t>
            </a:r>
            <a:r>
              <a:rPr lang="en-US" dirty="0">
                <a:solidFill>
                  <a:schemeClr val="accent4">
                    <a:lumMod val="10000"/>
                  </a:schemeClr>
                </a:solidFill>
              </a:rPr>
              <a:t> TO 19</a:t>
            </a:r>
            <a:r>
              <a:rPr lang="en-US" baseline="30000" dirty="0">
                <a:solidFill>
                  <a:schemeClr val="accent4">
                    <a:lumMod val="10000"/>
                  </a:schemeClr>
                </a:solidFill>
              </a:rPr>
              <a:t>TH</a:t>
            </a:r>
            <a:r>
              <a:rPr lang="en-US" dirty="0">
                <a:solidFill>
                  <a:schemeClr val="accent4">
                    <a:lumMod val="10000"/>
                  </a:schemeClr>
                </a:solidFill>
              </a:rPr>
              <a:t> CENTURY</a:t>
            </a:r>
          </a:p>
        </p:txBody>
      </p:sp>
      <p:sp>
        <p:nvSpPr>
          <p:cNvPr id="7" name="Rectangle 6"/>
          <p:cNvSpPr/>
          <p:nvPr/>
        </p:nvSpPr>
        <p:spPr>
          <a:xfrm>
            <a:off x="2514600" y="1371600"/>
            <a:ext cx="4114800" cy="990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10000"/>
                  </a:schemeClr>
                </a:solidFill>
              </a:rPr>
              <a:t>RESPONSE TO FACTORY TOWNS:</a:t>
            </a:r>
          </a:p>
          <a:p>
            <a:pPr algn="ctr"/>
            <a:r>
              <a:rPr lang="en-US" dirty="0">
                <a:solidFill>
                  <a:schemeClr val="accent4">
                    <a:lumMod val="10000"/>
                  </a:schemeClr>
                </a:solidFill>
              </a:rPr>
              <a:t>CITY BEAUTIFUL</a:t>
            </a:r>
          </a:p>
          <a:p>
            <a:pPr algn="ctr"/>
            <a:r>
              <a:rPr lang="en-US" dirty="0">
                <a:solidFill>
                  <a:schemeClr val="accent4">
                    <a:lumMod val="10000"/>
                  </a:schemeClr>
                </a:solidFill>
              </a:rPr>
              <a:t>LATTER 19</a:t>
            </a:r>
            <a:r>
              <a:rPr lang="en-US" baseline="30000" dirty="0">
                <a:solidFill>
                  <a:schemeClr val="accent4">
                    <a:lumMod val="10000"/>
                  </a:schemeClr>
                </a:solidFill>
              </a:rPr>
              <a:t>TH</a:t>
            </a:r>
            <a:r>
              <a:rPr lang="en-US" dirty="0">
                <a:solidFill>
                  <a:schemeClr val="accent4">
                    <a:lumMod val="10000"/>
                  </a:schemeClr>
                </a:solidFill>
              </a:rPr>
              <a:t> CENTURY</a:t>
            </a:r>
          </a:p>
        </p:txBody>
      </p:sp>
      <p:sp>
        <p:nvSpPr>
          <p:cNvPr id="8" name="Rectangle 7"/>
          <p:cNvSpPr/>
          <p:nvPr/>
        </p:nvSpPr>
        <p:spPr>
          <a:xfrm>
            <a:off x="2514600" y="2667000"/>
            <a:ext cx="4114800" cy="990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10000"/>
                  </a:schemeClr>
                </a:solidFill>
              </a:rPr>
              <a:t>POST-INDUSTRIAL  AGE:</a:t>
            </a:r>
          </a:p>
          <a:p>
            <a:pPr algn="ctr"/>
            <a:r>
              <a:rPr lang="en-US" dirty="0">
                <a:solidFill>
                  <a:schemeClr val="accent4">
                    <a:lumMod val="10000"/>
                  </a:schemeClr>
                </a:solidFill>
              </a:rPr>
              <a:t>NEIGHBOURHOOD CONCEPT</a:t>
            </a:r>
          </a:p>
          <a:p>
            <a:pPr algn="ctr"/>
            <a:r>
              <a:rPr lang="en-US" dirty="0">
                <a:solidFill>
                  <a:schemeClr val="accent4">
                    <a:lumMod val="10000"/>
                  </a:schemeClr>
                </a:solidFill>
              </a:rPr>
              <a:t>EARLY 20</a:t>
            </a:r>
            <a:r>
              <a:rPr lang="en-US" baseline="30000" dirty="0">
                <a:solidFill>
                  <a:schemeClr val="accent4">
                    <a:lumMod val="10000"/>
                  </a:schemeClr>
                </a:solidFill>
              </a:rPr>
              <a:t>TH</a:t>
            </a:r>
            <a:r>
              <a:rPr lang="en-US" dirty="0">
                <a:solidFill>
                  <a:schemeClr val="accent4">
                    <a:lumMod val="10000"/>
                  </a:schemeClr>
                </a:solidFill>
              </a:rPr>
              <a:t> CENTURY</a:t>
            </a:r>
          </a:p>
        </p:txBody>
      </p:sp>
      <p:sp>
        <p:nvSpPr>
          <p:cNvPr id="9" name="Rectangle 8"/>
          <p:cNvSpPr/>
          <p:nvPr/>
        </p:nvSpPr>
        <p:spPr>
          <a:xfrm>
            <a:off x="2514600" y="4800600"/>
            <a:ext cx="4114800" cy="990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10000"/>
                  </a:schemeClr>
                </a:solidFill>
              </a:rPr>
              <a:t>CURRENT DAY:</a:t>
            </a:r>
          </a:p>
          <a:p>
            <a:pPr algn="ctr"/>
            <a:r>
              <a:rPr lang="en-US" dirty="0">
                <a:solidFill>
                  <a:schemeClr val="accent4">
                    <a:lumMod val="10000"/>
                  </a:schemeClr>
                </a:solidFill>
              </a:rPr>
              <a:t>THRUST ON WALKABILITY/ TRANSIT ORIENTED REALMS</a:t>
            </a:r>
          </a:p>
        </p:txBody>
      </p:sp>
      <p:sp>
        <p:nvSpPr>
          <p:cNvPr id="11" name="Rectangle 10"/>
          <p:cNvSpPr/>
          <p:nvPr/>
        </p:nvSpPr>
        <p:spPr>
          <a:xfrm>
            <a:off x="2133600" y="3886200"/>
            <a:ext cx="1752600" cy="685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10000"/>
                  </a:schemeClr>
                </a:solidFill>
              </a:rPr>
              <a:t>GARDEN CITY</a:t>
            </a:r>
          </a:p>
          <a:p>
            <a:pPr algn="ctr"/>
            <a:r>
              <a:rPr lang="en-US" dirty="0">
                <a:solidFill>
                  <a:schemeClr val="accent4">
                    <a:lumMod val="10000"/>
                  </a:schemeClr>
                </a:solidFill>
              </a:rPr>
              <a:t>CONCEPT</a:t>
            </a:r>
          </a:p>
        </p:txBody>
      </p:sp>
      <p:sp>
        <p:nvSpPr>
          <p:cNvPr id="14" name="Rectangle 13"/>
          <p:cNvSpPr/>
          <p:nvPr/>
        </p:nvSpPr>
        <p:spPr>
          <a:xfrm>
            <a:off x="5334000" y="3886200"/>
            <a:ext cx="1752600" cy="685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10000"/>
                  </a:schemeClr>
                </a:solidFill>
              </a:rPr>
              <a:t>RADBURN MOVEMENT</a:t>
            </a:r>
          </a:p>
        </p:txBody>
      </p:sp>
      <p:sp>
        <p:nvSpPr>
          <p:cNvPr id="15" name="Rectangle 14"/>
          <p:cNvSpPr/>
          <p:nvPr/>
        </p:nvSpPr>
        <p:spPr>
          <a:xfrm>
            <a:off x="1600200" y="5943600"/>
            <a:ext cx="1752600" cy="685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10000"/>
                  </a:schemeClr>
                </a:solidFill>
              </a:rPr>
              <a:t>NEW URBANISM</a:t>
            </a:r>
          </a:p>
        </p:txBody>
      </p:sp>
      <p:sp>
        <p:nvSpPr>
          <p:cNvPr id="16" name="Rectangle 15"/>
          <p:cNvSpPr/>
          <p:nvPr/>
        </p:nvSpPr>
        <p:spPr>
          <a:xfrm>
            <a:off x="3810000" y="5943600"/>
            <a:ext cx="1752600" cy="685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10000"/>
                  </a:schemeClr>
                </a:solidFill>
              </a:rPr>
              <a:t>FORM BASED </a:t>
            </a:r>
          </a:p>
          <a:p>
            <a:pPr algn="ctr"/>
            <a:r>
              <a:rPr lang="en-US" dirty="0">
                <a:solidFill>
                  <a:schemeClr val="accent4">
                    <a:lumMod val="10000"/>
                  </a:schemeClr>
                </a:solidFill>
              </a:rPr>
              <a:t>CODE</a:t>
            </a:r>
          </a:p>
        </p:txBody>
      </p:sp>
      <p:sp>
        <p:nvSpPr>
          <p:cNvPr id="17" name="Rectangle 16"/>
          <p:cNvSpPr/>
          <p:nvPr/>
        </p:nvSpPr>
        <p:spPr>
          <a:xfrm>
            <a:off x="6096000" y="5943600"/>
            <a:ext cx="1752600" cy="685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10000"/>
                  </a:schemeClr>
                </a:solidFill>
              </a:rPr>
              <a:t>T.O.D.</a:t>
            </a:r>
          </a:p>
        </p:txBody>
      </p:sp>
      <p:sp>
        <p:nvSpPr>
          <p:cNvPr id="18" name="Down Arrow 17"/>
          <p:cNvSpPr/>
          <p:nvPr/>
        </p:nvSpPr>
        <p:spPr>
          <a:xfrm>
            <a:off x="4419600" y="1066800"/>
            <a:ext cx="228600" cy="381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419600" y="2362200"/>
            <a:ext cx="228600" cy="381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019800" y="3581400"/>
            <a:ext cx="228600" cy="381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2819400" y="3581400"/>
            <a:ext cx="228600" cy="381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4419600" y="3581400"/>
            <a:ext cx="228600" cy="1295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2667000" y="5638800"/>
            <a:ext cx="228600" cy="381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4572000" y="5715000"/>
            <a:ext cx="228600" cy="381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6248400" y="5715000"/>
            <a:ext cx="228600" cy="381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152400" y="152400"/>
            <a:ext cx="7772400" cy="3886200"/>
          </a:xfrm>
        </p:spPr>
        <p:txBody>
          <a:bodyPr/>
          <a:lstStyle/>
          <a:p>
            <a:pPr algn="just" eaLnBrk="1" hangingPunct="1">
              <a:buFont typeface="Wingdings" pitchFamily="2" charset="2"/>
              <a:buNone/>
            </a:pPr>
            <a:r>
              <a:rPr lang="en-US" sz="1600">
                <a:solidFill>
                  <a:srgbClr val="E2A700"/>
                </a:solidFill>
              </a:rPr>
              <a:t>These factors which characterized the post industrial society lead to</a:t>
            </a:r>
            <a:r>
              <a:rPr lang="en-US" sz="1600"/>
              <a:t> </a:t>
            </a:r>
            <a:r>
              <a:rPr lang="en-US" sz="1600" u="sng"/>
              <a:t>Modern city </a:t>
            </a:r>
          </a:p>
          <a:p>
            <a:pPr algn="just" eaLnBrk="1" hangingPunct="1">
              <a:buFont typeface="Wingdings" pitchFamily="2" charset="2"/>
              <a:buNone/>
            </a:pPr>
            <a:r>
              <a:rPr lang="en-US" sz="1600" u="sng"/>
              <a:t>planning </a:t>
            </a:r>
            <a:r>
              <a:rPr lang="en-US" sz="1600">
                <a:solidFill>
                  <a:srgbClr val="E2A700"/>
                </a:solidFill>
              </a:rPr>
              <a:t>which can be </a:t>
            </a:r>
            <a:r>
              <a:rPr lang="en-US" sz="1600"/>
              <a:t>divided into </a:t>
            </a:r>
            <a:r>
              <a:rPr lang="en-US" sz="1600">
                <a:solidFill>
                  <a:srgbClr val="E2A700"/>
                </a:solidFill>
              </a:rPr>
              <a:t>two distinct but related types of planning</a:t>
            </a:r>
            <a:r>
              <a:rPr lang="en-US" sz="1600"/>
              <a:t>:</a:t>
            </a:r>
          </a:p>
          <a:p>
            <a:pPr algn="just" eaLnBrk="1" hangingPunct="1"/>
            <a:r>
              <a:rPr lang="en-US" sz="1600" i="1" u="sng"/>
              <a:t>visionary city planning- </a:t>
            </a:r>
            <a:r>
              <a:rPr lang="en-US" sz="1600">
                <a:solidFill>
                  <a:srgbClr val="E2A700"/>
                </a:solidFill>
              </a:rPr>
              <a:t>proposes </a:t>
            </a:r>
            <a:r>
              <a:rPr lang="en-US" sz="1600"/>
              <a:t>radical changes in the form of the city</a:t>
            </a:r>
            <a:r>
              <a:rPr lang="en-US" sz="1600">
                <a:solidFill>
                  <a:srgbClr val="E2A700"/>
                </a:solidFill>
              </a:rPr>
              <a:t>, often in conjunction with sweeping changes in the social and economic order.</a:t>
            </a:r>
          </a:p>
          <a:p>
            <a:pPr algn="just" eaLnBrk="1" hangingPunct="1">
              <a:buFont typeface="Wingdings" pitchFamily="2" charset="2"/>
              <a:buNone/>
            </a:pPr>
            <a:r>
              <a:rPr lang="en-US" sz="1600">
                <a:solidFill>
                  <a:srgbClr val="E2A700"/>
                </a:solidFill>
              </a:rPr>
              <a:t>      This </a:t>
            </a:r>
            <a:r>
              <a:rPr lang="en-US" sz="1600"/>
              <a:t>urge to come up with radical and nearly utopian ideas </a:t>
            </a:r>
            <a:r>
              <a:rPr lang="en-US" sz="1600">
                <a:solidFill>
                  <a:srgbClr val="E2A700"/>
                </a:solidFill>
              </a:rPr>
              <a:t>in the field of planning is </a:t>
            </a:r>
            <a:r>
              <a:rPr lang="en-US" sz="1600"/>
              <a:t>prompted by </a:t>
            </a:r>
            <a:r>
              <a:rPr lang="en-US" sz="1600">
                <a:solidFill>
                  <a:srgbClr val="E2A700"/>
                </a:solidFill>
              </a:rPr>
              <a:t>the </a:t>
            </a:r>
            <a:r>
              <a:rPr lang="en-US" sz="1600"/>
              <a:t>surge of innovative ideas and technologies </a:t>
            </a:r>
            <a:r>
              <a:rPr lang="en-US" sz="1600">
                <a:solidFill>
                  <a:srgbClr val="E2A700"/>
                </a:solidFill>
              </a:rPr>
              <a:t>that have driven the market and economic forces in other fields like science, art, architecture, consumer products etc.</a:t>
            </a:r>
          </a:p>
          <a:p>
            <a:pPr algn="just" eaLnBrk="1" hangingPunct="1">
              <a:buFont typeface="Wingdings" pitchFamily="2" charset="2"/>
              <a:buNone/>
            </a:pPr>
            <a:r>
              <a:rPr lang="en-US" sz="1600">
                <a:solidFill>
                  <a:srgbClr val="E2A700"/>
                </a:solidFill>
              </a:rPr>
              <a:t>      Thus, planners and architects have </a:t>
            </a:r>
            <a:r>
              <a:rPr lang="en-US" sz="1600"/>
              <a:t>generated a complex array of urban patterns from which to draw ideas and inspiration. </a:t>
            </a:r>
            <a:endParaRPr lang="en-US" sz="1600">
              <a:solidFill>
                <a:srgbClr val="E2A700"/>
              </a:solidFill>
            </a:endParaRPr>
          </a:p>
          <a:p>
            <a:pPr algn="just" eaLnBrk="1" hangingPunct="1"/>
            <a:r>
              <a:rPr lang="en-US" sz="1600" i="1" u="sng"/>
              <a:t>Institutionalized city planning-  </a:t>
            </a:r>
            <a:r>
              <a:rPr lang="en-US" sz="1600">
                <a:solidFill>
                  <a:srgbClr val="E2A700"/>
                </a:solidFill>
              </a:rPr>
              <a:t>is </a:t>
            </a:r>
            <a:r>
              <a:rPr lang="en-US" sz="1600"/>
              <a:t>lodged within the existing structures of government,</a:t>
            </a:r>
            <a:r>
              <a:rPr lang="en-US" sz="1600">
                <a:solidFill>
                  <a:srgbClr val="E2A700"/>
                </a:solidFill>
              </a:rPr>
              <a:t> and </a:t>
            </a:r>
            <a:r>
              <a:rPr lang="en-US" sz="1600"/>
              <a:t>modifies urban growth processes in moderate, pragmatic ways. </a:t>
            </a:r>
            <a:r>
              <a:rPr lang="en-US" sz="1600">
                <a:solidFill>
                  <a:srgbClr val="E2A700"/>
                </a:solidFill>
              </a:rPr>
              <a:t>It is constrained by the prevailing alignment of political and economic forces within the city. </a:t>
            </a:r>
          </a:p>
          <a:p>
            <a:pPr algn="just" eaLnBrk="1" hangingPunct="1"/>
            <a:endParaRPr lang="en-US" sz="1600">
              <a:solidFill>
                <a:srgbClr val="E2A700"/>
              </a:solidFill>
            </a:endParaRPr>
          </a:p>
          <a:p>
            <a:pPr algn="just" eaLnBrk="1" hangingPunct="1"/>
            <a:r>
              <a:rPr lang="en-US" sz="1600">
                <a:solidFill>
                  <a:srgbClr val="00823B"/>
                </a:solidFill>
              </a:rPr>
              <a:t>t</a:t>
            </a:r>
          </a:p>
          <a:p>
            <a:pPr algn="just" eaLnBrk="1" hangingPunct="1">
              <a:buFont typeface="Wingdings" pitchFamily="2" charset="2"/>
              <a:buNone/>
            </a:pPr>
            <a:endParaRPr lang="en-US" sz="1600">
              <a:solidFill>
                <a:srgbClr val="E2A700"/>
              </a:solidFill>
            </a:endParaRPr>
          </a:p>
          <a:p>
            <a:pPr algn="just" eaLnBrk="1" hangingPunct="1"/>
            <a:endParaRPr lang="en-US" sz="1600">
              <a:solidFill>
                <a:srgbClr val="E2A700"/>
              </a:solidFill>
            </a:endParaRPr>
          </a:p>
          <a:p>
            <a:pPr algn="just" eaLnBrk="1" hangingPunct="1">
              <a:buFont typeface="Wingdings" pitchFamily="2" charset="2"/>
              <a:buNone/>
            </a:pPr>
            <a:endParaRPr lang="en-US" sz="1600">
              <a:solidFill>
                <a:srgbClr val="E2A700"/>
              </a:solidFill>
            </a:endParaRPr>
          </a:p>
          <a:p>
            <a:pPr algn="just" eaLnBrk="1" hangingPunct="1">
              <a:buFont typeface="Wingdings" pitchFamily="2" charset="2"/>
              <a:buNone/>
            </a:pPr>
            <a:endParaRPr lang="en-US"/>
          </a:p>
        </p:txBody>
      </p:sp>
      <p:sp>
        <p:nvSpPr>
          <p:cNvPr id="21507" name="TextBox 3"/>
          <p:cNvSpPr txBox="1">
            <a:spLocks noChangeArrowheads="1"/>
          </p:cNvSpPr>
          <p:nvPr/>
        </p:nvSpPr>
        <p:spPr bwMode="auto">
          <a:xfrm>
            <a:off x="533400" y="4195763"/>
            <a:ext cx="7620000" cy="2586037"/>
          </a:xfrm>
          <a:prstGeom prst="rect">
            <a:avLst/>
          </a:prstGeom>
          <a:noFill/>
          <a:ln w="9525">
            <a:noFill/>
            <a:miter lim="800000"/>
            <a:headEnd/>
            <a:tailEnd/>
          </a:ln>
        </p:spPr>
        <p:txBody>
          <a:bodyPr>
            <a:spAutoFit/>
          </a:bodyPr>
          <a:lstStyle/>
          <a:p>
            <a:r>
              <a:rPr lang="en-US"/>
              <a:t>The latest </a:t>
            </a:r>
            <a:r>
              <a:rPr lang="en-US" b="1" i="1" u="sng"/>
              <a:t>concepts </a:t>
            </a:r>
            <a:r>
              <a:rPr lang="en-US"/>
              <a:t>are that of </a:t>
            </a:r>
            <a:r>
              <a:rPr lang="en-US" b="1" i="1" u="sng"/>
              <a:t>sustainable communities </a:t>
            </a:r>
            <a:r>
              <a:rPr lang="en-US"/>
              <a:t>aiming </a:t>
            </a:r>
            <a:r>
              <a:rPr lang="en-US" sz="1600"/>
              <a:t>:</a:t>
            </a:r>
          </a:p>
          <a:p>
            <a:r>
              <a:rPr lang="en-US" sz="1200" i="1">
                <a:solidFill>
                  <a:srgbClr val="E2A700"/>
                </a:solidFill>
              </a:rPr>
              <a:t>• A flourishing local economy to provide jobs and wealth</a:t>
            </a:r>
          </a:p>
          <a:p>
            <a:r>
              <a:rPr lang="en-US" sz="1200" i="1">
                <a:solidFill>
                  <a:srgbClr val="E2A700"/>
                </a:solidFill>
              </a:rPr>
              <a:t>• Strong leadership to respond positively to change</a:t>
            </a:r>
          </a:p>
          <a:p>
            <a:r>
              <a:rPr lang="en-US" sz="1200" i="1">
                <a:solidFill>
                  <a:srgbClr val="E2A700"/>
                </a:solidFill>
              </a:rPr>
              <a:t>• Effective engagement and participation by local people, groups and businesses</a:t>
            </a:r>
          </a:p>
          <a:p>
            <a:r>
              <a:rPr lang="en-US" sz="1200" i="1">
                <a:solidFill>
                  <a:srgbClr val="E2A700"/>
                </a:solidFill>
              </a:rPr>
              <a:t>• A safe and healthy local environment with well-designed public and green space</a:t>
            </a:r>
          </a:p>
          <a:p>
            <a:r>
              <a:rPr lang="en-US" sz="1200" i="1">
                <a:solidFill>
                  <a:srgbClr val="E2A700"/>
                </a:solidFill>
              </a:rPr>
              <a:t>• Sufficient size, scale, density and layout to support basic amenities</a:t>
            </a:r>
          </a:p>
          <a:p>
            <a:r>
              <a:rPr lang="en-US" sz="1200" i="1">
                <a:solidFill>
                  <a:srgbClr val="E2A700"/>
                </a:solidFill>
              </a:rPr>
              <a:t>• Good public transport and other transport infrastructure</a:t>
            </a:r>
          </a:p>
          <a:p>
            <a:r>
              <a:rPr lang="en-US" sz="1200" i="1">
                <a:solidFill>
                  <a:srgbClr val="E2A700"/>
                </a:solidFill>
              </a:rPr>
              <a:t>• Buildings that meet different needs and minimize resource use</a:t>
            </a:r>
          </a:p>
          <a:p>
            <a:r>
              <a:rPr lang="en-US" sz="1200" i="1">
                <a:solidFill>
                  <a:srgbClr val="E2A700"/>
                </a:solidFill>
              </a:rPr>
              <a:t>• A well-integrated mix of decent homes of different types and tenures</a:t>
            </a:r>
          </a:p>
          <a:p>
            <a:r>
              <a:rPr lang="en-US" sz="1200" i="1">
                <a:solidFill>
                  <a:srgbClr val="E2A700"/>
                </a:solidFill>
              </a:rPr>
              <a:t>• Good quality local public services</a:t>
            </a:r>
          </a:p>
          <a:p>
            <a:r>
              <a:rPr lang="en-US" sz="1200" i="1">
                <a:solidFill>
                  <a:srgbClr val="E2A700"/>
                </a:solidFill>
              </a:rPr>
              <a:t>• A diverse, vibrant and creative local culture</a:t>
            </a:r>
          </a:p>
          <a:p>
            <a:r>
              <a:rPr lang="en-US" sz="1200" i="1">
                <a:solidFill>
                  <a:srgbClr val="E2A700"/>
                </a:solidFill>
              </a:rPr>
              <a:t>• A "sense of place"</a:t>
            </a:r>
          </a:p>
          <a:p>
            <a:r>
              <a:rPr lang="en-US" sz="1200" i="1">
                <a:solidFill>
                  <a:srgbClr val="E2A700"/>
                </a:solidFill>
              </a:rPr>
              <a:t>• Links with wider regional, national and international communities</a:t>
            </a: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381000"/>
            <a:ext cx="7543800" cy="792163"/>
          </a:xfrm>
        </p:spPr>
        <p:txBody>
          <a:bodyPr/>
          <a:lstStyle/>
          <a:p>
            <a:pPr algn="ctr" eaLnBrk="1" hangingPunct="1"/>
            <a:r>
              <a:rPr lang="en-US" sz="2800">
                <a:solidFill>
                  <a:schemeClr val="accent2"/>
                </a:solidFill>
              </a:rPr>
              <a:t>FORM AND TRENDS</a:t>
            </a:r>
          </a:p>
        </p:txBody>
      </p:sp>
      <p:sp>
        <p:nvSpPr>
          <p:cNvPr id="22531" name="Rectangle 3"/>
          <p:cNvSpPr>
            <a:spLocks noGrp="1" noChangeArrowheads="1"/>
          </p:cNvSpPr>
          <p:nvPr>
            <p:ph type="body" idx="4294967295"/>
          </p:nvPr>
        </p:nvSpPr>
        <p:spPr>
          <a:xfrm>
            <a:off x="0" y="1371600"/>
            <a:ext cx="8763000" cy="4191000"/>
          </a:xfrm>
        </p:spPr>
        <p:txBody>
          <a:bodyPr>
            <a:normAutofit fontScale="92500" lnSpcReduction="20000"/>
          </a:bodyPr>
          <a:lstStyle/>
          <a:p>
            <a:pPr algn="just" eaLnBrk="1" hangingPunct="1"/>
            <a:r>
              <a:rPr lang="en-IN" sz="1600"/>
              <a:t>The city of the Post-Industrial age may be divided into two parts: </a:t>
            </a:r>
          </a:p>
          <a:p>
            <a:pPr algn="just" eaLnBrk="1" hangingPunct="1">
              <a:buFont typeface="Arial" charset="0"/>
              <a:buAutoNum type="arabicPeriod"/>
            </a:pPr>
            <a:r>
              <a:rPr lang="en-IN" sz="1600"/>
              <a:t>An inner zone, coextensive with the boundaries of the old industrial city. </a:t>
            </a:r>
          </a:p>
          <a:p>
            <a:pPr algn="just" eaLnBrk="1" hangingPunct="1">
              <a:buFont typeface="Arial" charset="0"/>
              <a:buAutoNum type="arabicPeriod"/>
            </a:pPr>
            <a:r>
              <a:rPr lang="en-IN" sz="1600"/>
              <a:t>Suburban areas, dating from the 1920s, which have been designed for the automobile from the beginning. </a:t>
            </a:r>
          </a:p>
          <a:p>
            <a:pPr algn="just" eaLnBrk="1" hangingPunct="1">
              <a:buFont typeface="Wingdings" pitchFamily="2" charset="2"/>
              <a:buNone/>
            </a:pPr>
            <a:endParaRPr lang="en-IN" sz="1600"/>
          </a:p>
          <a:p>
            <a:pPr algn="just" eaLnBrk="1" hangingPunct="1"/>
            <a:r>
              <a:rPr lang="en-IN" sz="1600"/>
              <a:t>The central business districts of cities have become centers of information processing, finance, and administration rather than manufacturing. </a:t>
            </a:r>
          </a:p>
          <a:p>
            <a:pPr algn="just" eaLnBrk="1" hangingPunct="1">
              <a:buFont typeface="Wingdings" pitchFamily="2" charset="2"/>
              <a:buNone/>
            </a:pPr>
            <a:endParaRPr lang="en-IN" sz="1600"/>
          </a:p>
          <a:p>
            <a:pPr algn="just" eaLnBrk="1" hangingPunct="1"/>
            <a:r>
              <a:rPr lang="en-IN" sz="1600"/>
              <a:t>White-collar employees in these economic sectors commute in from the suburbs on a network of urban freeways built during the 1950s and 1960s; this "hub-and-wheel" freeway pattern can be observed on many city maps. </a:t>
            </a:r>
          </a:p>
          <a:p>
            <a:pPr algn="just" eaLnBrk="1" hangingPunct="1">
              <a:buFont typeface="Wingdings" pitchFamily="2" charset="2"/>
              <a:buNone/>
            </a:pPr>
            <a:endParaRPr lang="en-IN" sz="1600"/>
          </a:p>
          <a:p>
            <a:pPr algn="just" eaLnBrk="1" hangingPunct="1"/>
            <a:r>
              <a:rPr lang="en-IN" sz="1600"/>
              <a:t>Waves of demolition and rebuilding have produced "Manhattanized" downtowns</a:t>
            </a:r>
          </a:p>
          <a:p>
            <a:pPr algn="just" eaLnBrk="1" hangingPunct="1">
              <a:buFont typeface="Wingdings" pitchFamily="2" charset="2"/>
              <a:buNone/>
            </a:pPr>
            <a:endParaRPr lang="en-IN" sz="1600"/>
          </a:p>
          <a:p>
            <a:pPr algn="just" eaLnBrk="1" hangingPunct="1"/>
            <a:r>
              <a:rPr lang="en-IN" sz="1600"/>
              <a:t>During the 1950s and 1960s, urban renewal programs cleared away large areas of the old city, releasing the land for new office buildings, convention centers, hotels, and sports complexes. </a:t>
            </a:r>
          </a:p>
          <a:p>
            <a:pPr algn="just" eaLnBrk="1" hangingPunct="1">
              <a:buFont typeface="Wingdings" pitchFamily="2" charset="2"/>
              <a:buNone/>
            </a:pPr>
            <a:endParaRPr lang="en-IN" sz="1600"/>
          </a:p>
          <a:p>
            <a:pPr algn="just" eaLnBrk="1" hangingPunct="1"/>
            <a:r>
              <a:rPr lang="en-IN" sz="1600"/>
              <a:t>Building surges have converted the downtowns into forests of tall office buildings. </a:t>
            </a: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381000"/>
            <a:ext cx="7543800" cy="792163"/>
          </a:xfrm>
        </p:spPr>
        <p:txBody>
          <a:bodyPr/>
          <a:lstStyle/>
          <a:p>
            <a:pPr algn="ctr" eaLnBrk="1" hangingPunct="1"/>
            <a:r>
              <a:rPr lang="en-US" sz="2800">
                <a:solidFill>
                  <a:schemeClr val="accent2"/>
                </a:solidFill>
              </a:rPr>
              <a:t>FORM AND TRENDS</a:t>
            </a:r>
          </a:p>
        </p:txBody>
      </p:sp>
      <p:sp>
        <p:nvSpPr>
          <p:cNvPr id="23555" name="Rectangle 3"/>
          <p:cNvSpPr>
            <a:spLocks noGrp="1" noChangeArrowheads="1"/>
          </p:cNvSpPr>
          <p:nvPr>
            <p:ph type="body" idx="4294967295"/>
          </p:nvPr>
        </p:nvSpPr>
        <p:spPr>
          <a:xfrm>
            <a:off x="0" y="1371600"/>
            <a:ext cx="8763000" cy="4191000"/>
          </a:xfrm>
        </p:spPr>
        <p:txBody>
          <a:bodyPr>
            <a:normAutofit fontScale="92500" lnSpcReduction="10000"/>
          </a:bodyPr>
          <a:lstStyle/>
          <a:p>
            <a:pPr algn="just" eaLnBrk="1" hangingPunct="1"/>
            <a:r>
              <a:rPr lang="en-IN" sz="1600"/>
              <a:t>Surrounding the central business area lies a large band of old mixed-use and residential buildings which hose the urban poor. High crime, low income, deteriorating services, inadequate housing, and intractable social problems plague these neglected areas of urban America. The manufacturing jobs formerly available to inner city residents are no longer there, and resources have not been committed to replace them. </a:t>
            </a:r>
          </a:p>
          <a:p>
            <a:pPr algn="just" eaLnBrk="1" hangingPunct="1">
              <a:buFont typeface="Wingdings" pitchFamily="2" charset="2"/>
              <a:buNone/>
            </a:pPr>
            <a:endParaRPr lang="en-IN" sz="1600"/>
          </a:p>
          <a:p>
            <a:pPr algn="just" eaLnBrk="1" hangingPunct="1"/>
            <a:r>
              <a:rPr lang="en-IN" sz="1600"/>
              <a:t>These inner city areas have been left behind by a massive migration to the suburbs, which began in the late nineteenth century but accelerated in the 1920s with the spread of the automobile. Freeway building after World War II opened up even larger areas of suburban land, which were quickly filled by people fleeing central city decline. Today, more people live in suburbs than in cities proper. Manufacturers have also moved their production facilities to suburban locations which have freeway and rail accessibility. </a:t>
            </a:r>
          </a:p>
          <a:p>
            <a:pPr algn="just" eaLnBrk="1" hangingPunct="1"/>
            <a:endParaRPr lang="en-US" sz="1600"/>
          </a:p>
          <a:p>
            <a:pPr algn="just" eaLnBrk="1" hangingPunct="1"/>
            <a:r>
              <a:rPr lang="en-IN" sz="1600"/>
              <a:t>Most major cities are no longer focused exclusively on the traditional downtown. New subcenters have arisen round the periphery, and these subcenters supply most of the daily needs of their adjacent populations. The old metropolis has become a multi-centered urban region.</a:t>
            </a:r>
          </a:p>
          <a:p>
            <a:pPr algn="just" eaLnBrk="1" hangingPunct="1"/>
            <a:endParaRPr lang="en-US" sz="1600"/>
          </a:p>
          <a:p>
            <a:pPr algn="just" eaLnBrk="1" hangingPunct="1"/>
            <a:r>
              <a:rPr lang="en-IN" sz="1600"/>
              <a:t>However, New Town and greenbelt programs in Britain and the Scandinavian countries have, to some extent, prevented formless sprawl from engulfing the countryside. </a:t>
            </a:r>
          </a:p>
          <a:p>
            <a:pPr algn="just" eaLnBrk="1" hangingPunct="1">
              <a:buFont typeface="Wingdings" pitchFamily="2" charset="2"/>
              <a:buNone/>
            </a:pPr>
            <a:endParaRPr lang="en-IN" sz="1600"/>
          </a:p>
          <a:p>
            <a:pPr algn="just" eaLnBrk="1" hangingPunct="1"/>
            <a:endParaRPr lang="en-US" sz="1600"/>
          </a:p>
          <a:p>
            <a:pPr algn="just" eaLnBrk="1" hangingPunct="1"/>
            <a:endParaRPr lang="en-IN" sz="1600"/>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7543800" cy="1295400"/>
          </a:xfrm>
        </p:spPr>
        <p:txBody>
          <a:bodyPr/>
          <a:lstStyle/>
          <a:p>
            <a:pPr algn="ctr" eaLnBrk="1" hangingPunct="1"/>
            <a:r>
              <a:rPr lang="en-US" sz="2800">
                <a:solidFill>
                  <a:schemeClr val="accent2"/>
                </a:solidFill>
              </a:rPr>
              <a:t>GARDEN CITY</a:t>
            </a:r>
          </a:p>
        </p:txBody>
      </p:sp>
      <p:sp>
        <p:nvSpPr>
          <p:cNvPr id="24579" name="Rectangle 3"/>
          <p:cNvSpPr>
            <a:spLocks noGrp="1" noChangeArrowheads="1"/>
          </p:cNvSpPr>
          <p:nvPr>
            <p:ph idx="1"/>
          </p:nvPr>
        </p:nvSpPr>
        <p:spPr>
          <a:xfrm>
            <a:off x="304800" y="1719263"/>
            <a:ext cx="8382000" cy="4529137"/>
          </a:xfrm>
        </p:spPr>
        <p:txBody>
          <a:bodyPr/>
          <a:lstStyle/>
          <a:p>
            <a:pPr marL="1588" indent="12700" algn="just" eaLnBrk="1" hangingPunct="1">
              <a:buFont typeface="Arial" charset="0"/>
              <a:buChar char="•"/>
            </a:pPr>
            <a:r>
              <a:rPr lang="en-US" sz="1800"/>
              <a:t> Garden city – the ideal planned residential community, devised by </a:t>
            </a:r>
            <a:r>
              <a:rPr lang="en-US" sz="1800" b="1"/>
              <a:t>Ebenezer Howard.</a:t>
            </a:r>
          </a:p>
          <a:p>
            <a:pPr marL="1588" indent="12700" algn="just" eaLnBrk="1" hangingPunct="1">
              <a:buFont typeface="Arial" charset="0"/>
              <a:buChar char="•"/>
            </a:pPr>
            <a:endParaRPr lang="en-US" sz="1800" b="1"/>
          </a:p>
          <a:p>
            <a:pPr marL="1588" indent="12700" algn="just" eaLnBrk="1" hangingPunct="1">
              <a:buFont typeface="Arial" charset="0"/>
              <a:buChar char="•"/>
            </a:pPr>
            <a:r>
              <a:rPr lang="en-US" sz="1800" b="1"/>
              <a:t> </a:t>
            </a:r>
            <a:r>
              <a:rPr lang="en-IN" sz="1800" b="1">
                <a:solidFill>
                  <a:schemeClr val="tx2"/>
                </a:solidFill>
              </a:rPr>
              <a:t>Need for the Garden City:</a:t>
            </a:r>
          </a:p>
          <a:p>
            <a:pPr marL="1588" indent="12700" algn="just" eaLnBrk="1" hangingPunct="1">
              <a:buFont typeface="Wingdings" pitchFamily="2" charset="2"/>
              <a:buNone/>
            </a:pPr>
            <a:r>
              <a:rPr lang="en-US" sz="1800">
                <a:solidFill>
                  <a:schemeClr val="tx2"/>
                </a:solidFill>
              </a:rPr>
              <a:t>Major concerns for cities due to industrial revolution -  </a:t>
            </a:r>
          </a:p>
          <a:p>
            <a:pPr marL="1588" indent="12700" algn="just" eaLnBrk="1" hangingPunct="1">
              <a:buFont typeface="Wingdings" pitchFamily="2" charset="2"/>
              <a:buNone/>
            </a:pPr>
            <a:endParaRPr lang="en-US" sz="1800">
              <a:solidFill>
                <a:schemeClr val="tx2"/>
              </a:solidFill>
            </a:endParaRPr>
          </a:p>
          <a:p>
            <a:pPr marL="1588" indent="12700" algn="just" eaLnBrk="1" hangingPunct="1">
              <a:buFont typeface="Wingdings" pitchFamily="2" charset="2"/>
              <a:buChar char="ü"/>
            </a:pPr>
            <a:r>
              <a:rPr lang="en-US" sz="1800">
                <a:solidFill>
                  <a:schemeClr val="tx2"/>
                </a:solidFill>
              </a:rPr>
              <a:t> urban overcrowding &amp; congestion, </a:t>
            </a:r>
          </a:p>
          <a:p>
            <a:pPr marL="1588" indent="12700" algn="just" eaLnBrk="1" hangingPunct="1">
              <a:buFont typeface="Wingdings" pitchFamily="2" charset="2"/>
              <a:buChar char="ü"/>
            </a:pPr>
            <a:r>
              <a:rPr lang="en-US" sz="1800">
                <a:solidFill>
                  <a:schemeClr val="tx2"/>
                </a:solidFill>
              </a:rPr>
              <a:t> rural depopulation, </a:t>
            </a:r>
          </a:p>
          <a:p>
            <a:pPr marL="1588" indent="12700" algn="just" eaLnBrk="1" hangingPunct="1">
              <a:buFont typeface="Wingdings" pitchFamily="2" charset="2"/>
              <a:buChar char="ü"/>
            </a:pPr>
            <a:r>
              <a:rPr lang="en-US" sz="1800">
                <a:solidFill>
                  <a:schemeClr val="tx2"/>
                </a:solidFill>
              </a:rPr>
              <a:t> civic democracy through self-government, </a:t>
            </a:r>
          </a:p>
          <a:p>
            <a:pPr marL="1588" indent="12700" algn="just" eaLnBrk="1" hangingPunct="1">
              <a:buFont typeface="Wingdings" pitchFamily="2" charset="2"/>
              <a:buChar char="ü"/>
            </a:pPr>
            <a:r>
              <a:rPr lang="en-US" sz="1800">
                <a:solidFill>
                  <a:schemeClr val="tx2"/>
                </a:solidFill>
              </a:rPr>
              <a:t> equitable tenure, and </a:t>
            </a:r>
          </a:p>
          <a:p>
            <a:pPr marL="1588" indent="12700" algn="just" eaLnBrk="1" hangingPunct="1">
              <a:buFont typeface="Wingdings" pitchFamily="2" charset="2"/>
              <a:buChar char="ü"/>
            </a:pPr>
            <a:r>
              <a:rPr lang="en-US" sz="1800">
                <a:solidFill>
                  <a:schemeClr val="tx2"/>
                </a:solidFill>
              </a:rPr>
              <a:t> good public health</a:t>
            </a: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304800" y="228600"/>
            <a:ext cx="7543800" cy="2078038"/>
          </a:xfrm>
          <a:prstGeom prst="rect">
            <a:avLst/>
          </a:prstGeom>
          <a:noFill/>
          <a:ln w="9525">
            <a:noFill/>
            <a:miter lim="800000"/>
            <a:headEnd/>
            <a:tailEnd/>
          </a:ln>
        </p:spPr>
        <p:txBody>
          <a:bodyPr>
            <a:spAutoFit/>
          </a:bodyPr>
          <a:lstStyle/>
          <a:p>
            <a:pPr marL="1588" indent="12700" algn="ctr"/>
            <a:r>
              <a:rPr lang="en-US" sz="2400" b="1">
                <a:solidFill>
                  <a:schemeClr val="accent2"/>
                </a:solidFill>
              </a:rPr>
              <a:t> “THE THREE MAGNETS”</a:t>
            </a:r>
          </a:p>
          <a:p>
            <a:pPr marL="1588" indent="12700" algn="just"/>
            <a:endParaRPr lang="en-US" sz="2400">
              <a:solidFill>
                <a:schemeClr val="accent2"/>
              </a:solidFill>
            </a:endParaRPr>
          </a:p>
          <a:p>
            <a:pPr marL="95250" lvl="2" algn="just">
              <a:lnSpc>
                <a:spcPct val="90000"/>
              </a:lnSpc>
              <a:buFont typeface="Arial" charset="0"/>
              <a:buChar char="•"/>
            </a:pPr>
            <a:r>
              <a:rPr lang="en-US"/>
              <a:t> TOWN (Opportunity for work, high wages, and amusement)</a:t>
            </a:r>
          </a:p>
          <a:p>
            <a:pPr marL="95250" lvl="2" algn="just">
              <a:lnSpc>
                <a:spcPct val="90000"/>
              </a:lnSpc>
              <a:buFont typeface="Arial" charset="0"/>
              <a:buChar char="•"/>
            </a:pPr>
            <a:endParaRPr lang="en-US"/>
          </a:p>
          <a:p>
            <a:pPr marL="95250" lvl="2" algn="just">
              <a:lnSpc>
                <a:spcPct val="90000"/>
              </a:lnSpc>
              <a:buFont typeface="Arial" charset="0"/>
              <a:buChar char="•"/>
            </a:pPr>
            <a:r>
              <a:rPr lang="en-US"/>
              <a:t> COUNTRY (Natural beauty, low rents, fresh air, good health)</a:t>
            </a:r>
          </a:p>
          <a:p>
            <a:pPr marL="95250" lvl="2" algn="just">
              <a:lnSpc>
                <a:spcPct val="90000"/>
              </a:lnSpc>
              <a:buFont typeface="Arial" charset="0"/>
              <a:buChar char="•"/>
            </a:pPr>
            <a:endParaRPr lang="en-US"/>
          </a:p>
          <a:p>
            <a:pPr marL="95250" lvl="2" algn="just">
              <a:lnSpc>
                <a:spcPct val="90000"/>
              </a:lnSpc>
              <a:buFont typeface="Arial" charset="0"/>
              <a:buChar char="•"/>
            </a:pPr>
            <a:r>
              <a:rPr lang="en-US"/>
              <a:t> TOWN-COUNTRY (Combination of both)</a:t>
            </a:r>
          </a:p>
        </p:txBody>
      </p:sp>
      <p:pic>
        <p:nvPicPr>
          <p:cNvPr id="25603" name="Picture 4" descr="E:\PG\history\ass 2\MAPS\gardencity_1.jpg"/>
          <p:cNvPicPr>
            <a:picLocks noChangeAspect="1" noChangeArrowheads="1"/>
          </p:cNvPicPr>
          <p:nvPr/>
        </p:nvPicPr>
        <p:blipFill>
          <a:blip r:embed="rId2"/>
          <a:srcRect/>
          <a:stretch>
            <a:fillRect/>
          </a:stretch>
        </p:blipFill>
        <p:spPr bwMode="auto">
          <a:xfrm>
            <a:off x="5029200" y="2209800"/>
            <a:ext cx="3905250" cy="4114800"/>
          </a:xfrm>
          <a:prstGeom prst="rect">
            <a:avLst/>
          </a:prstGeom>
          <a:noFill/>
          <a:ln w="9525">
            <a:noFill/>
            <a:miter lim="800000"/>
            <a:headEnd/>
            <a:tailEnd/>
          </a:ln>
        </p:spPr>
      </p:pic>
      <p:sp>
        <p:nvSpPr>
          <p:cNvPr id="25604" name="Rectangle 3"/>
          <p:cNvSpPr>
            <a:spLocks noChangeArrowheads="1"/>
          </p:cNvSpPr>
          <p:nvPr/>
        </p:nvSpPr>
        <p:spPr bwMode="auto">
          <a:xfrm>
            <a:off x="304800" y="2451100"/>
            <a:ext cx="4572000" cy="3692525"/>
          </a:xfrm>
          <a:prstGeom prst="rect">
            <a:avLst/>
          </a:prstGeom>
          <a:noFill/>
          <a:ln w="9525">
            <a:noFill/>
            <a:miter lim="800000"/>
            <a:headEnd/>
            <a:tailEnd/>
          </a:ln>
        </p:spPr>
        <p:txBody>
          <a:bodyPr>
            <a:spAutoFit/>
          </a:bodyPr>
          <a:lstStyle/>
          <a:p>
            <a:pPr algn="just"/>
            <a:r>
              <a:rPr lang="en-IN"/>
              <a:t>Howard presented garden cities as a third magnet to urban and rural life, with none of their drawbacks and ‘all the advantages .secured in perfect combination’. </a:t>
            </a:r>
          </a:p>
          <a:p>
            <a:pPr algn="just"/>
            <a:endParaRPr lang="en-IN"/>
          </a:p>
          <a:p>
            <a:pPr algn="just"/>
            <a:r>
              <a:rPr lang="en-IN"/>
              <a:t>The values expressed in the third magnet capture the various social concerns he wished to address: </a:t>
            </a:r>
          </a:p>
          <a:p>
            <a:pPr algn="just">
              <a:buFont typeface="Arial" charset="0"/>
              <a:buChar char="•"/>
            </a:pPr>
            <a:r>
              <a:rPr lang="en-IN"/>
              <a:t> housing affordability, </a:t>
            </a:r>
          </a:p>
          <a:p>
            <a:pPr algn="just">
              <a:buFont typeface="Arial" charset="0"/>
              <a:buChar char="•"/>
            </a:pPr>
            <a:r>
              <a:rPr lang="en-IN"/>
              <a:t> a sense of community, </a:t>
            </a:r>
          </a:p>
          <a:p>
            <a:pPr algn="just">
              <a:buFont typeface="Arial" charset="0"/>
              <a:buChar char="•"/>
            </a:pPr>
            <a:r>
              <a:rPr lang="en-IN"/>
              <a:t> full employment, </a:t>
            </a:r>
          </a:p>
          <a:p>
            <a:pPr algn="just">
              <a:buFont typeface="Arial" charset="0"/>
              <a:buChar char="•"/>
            </a:pPr>
            <a:r>
              <a:rPr lang="en-IN"/>
              <a:t> a high amenity living environment, </a:t>
            </a:r>
          </a:p>
          <a:p>
            <a:pPr algn="just">
              <a:buFont typeface="Arial" charset="0"/>
              <a:buChar char="•"/>
            </a:pPr>
            <a:r>
              <a:rPr lang="en-IN"/>
              <a:t> access to nature</a:t>
            </a: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0" y="-152400"/>
            <a:ext cx="7543800" cy="1295400"/>
          </a:xfrm>
        </p:spPr>
        <p:txBody>
          <a:bodyPr/>
          <a:lstStyle/>
          <a:p>
            <a:pPr eaLnBrk="1" hangingPunct="1"/>
            <a:r>
              <a:rPr lang="en-US" sz="2800">
                <a:solidFill>
                  <a:schemeClr val="accent2"/>
                </a:solidFill>
              </a:rPr>
              <a:t>GARDEN</a:t>
            </a:r>
            <a:r>
              <a:rPr lang="en-US" sz="2800"/>
              <a:t> </a:t>
            </a:r>
            <a:r>
              <a:rPr lang="en-US" sz="2800">
                <a:solidFill>
                  <a:schemeClr val="accent2"/>
                </a:solidFill>
              </a:rPr>
              <a:t>CITY CONCEPT</a:t>
            </a:r>
            <a:endParaRPr lang="en-IN" sz="2800">
              <a:solidFill>
                <a:schemeClr val="accent2"/>
              </a:solidFill>
            </a:endParaRPr>
          </a:p>
        </p:txBody>
      </p:sp>
      <p:pic>
        <p:nvPicPr>
          <p:cNvPr id="104450" name="Picture 2" descr="E:\PG\history\ass 2\MAPS\howards garden city detail.jpg"/>
          <p:cNvPicPr>
            <a:picLocks noChangeAspect="1" noChangeArrowheads="1"/>
          </p:cNvPicPr>
          <p:nvPr/>
        </p:nvPicPr>
        <p:blipFill>
          <a:blip r:embed="rId2"/>
          <a:srcRect/>
          <a:stretch>
            <a:fillRect/>
          </a:stretch>
        </p:blipFill>
        <p:spPr bwMode="auto">
          <a:xfrm>
            <a:off x="2286000" y="1752600"/>
            <a:ext cx="5024438" cy="4572000"/>
          </a:xfrm>
          <a:prstGeom prst="rect">
            <a:avLst/>
          </a:prstGeom>
          <a:noFill/>
          <a:ln w="9525">
            <a:noFill/>
            <a:miter lim="800000"/>
            <a:headEnd/>
            <a:tailEnd/>
          </a:ln>
        </p:spPr>
      </p:pic>
      <p:sp>
        <p:nvSpPr>
          <p:cNvPr id="9" name="Rectangle 8"/>
          <p:cNvSpPr>
            <a:spLocks noChangeArrowheads="1"/>
          </p:cNvSpPr>
          <p:nvPr/>
        </p:nvSpPr>
        <p:spPr bwMode="auto">
          <a:xfrm>
            <a:off x="0" y="4038600"/>
            <a:ext cx="2133600" cy="2308225"/>
          </a:xfrm>
          <a:prstGeom prst="rect">
            <a:avLst/>
          </a:prstGeom>
          <a:noFill/>
          <a:ln w="9525">
            <a:noFill/>
            <a:miter lim="800000"/>
            <a:headEnd/>
            <a:tailEnd/>
          </a:ln>
        </p:spPr>
        <p:txBody>
          <a:bodyPr>
            <a:spAutoFit/>
          </a:bodyPr>
          <a:lstStyle/>
          <a:p>
            <a:pPr algn="just">
              <a:buFont typeface="Arial" charset="0"/>
              <a:buChar char="•"/>
            </a:pPr>
            <a:r>
              <a:rPr lang="en-IN"/>
              <a:t>Therefore a new city has to be founded in a reasonable distance of about 7 km to the others to protect the countryside. </a:t>
            </a:r>
          </a:p>
        </p:txBody>
      </p:sp>
      <p:sp>
        <p:nvSpPr>
          <p:cNvPr id="10" name="Rectangle 9"/>
          <p:cNvSpPr>
            <a:spLocks noChangeArrowheads="1"/>
          </p:cNvSpPr>
          <p:nvPr/>
        </p:nvSpPr>
        <p:spPr bwMode="auto">
          <a:xfrm>
            <a:off x="7391400" y="1798638"/>
            <a:ext cx="1752600" cy="1477962"/>
          </a:xfrm>
          <a:prstGeom prst="rect">
            <a:avLst/>
          </a:prstGeom>
          <a:noFill/>
          <a:ln w="9525">
            <a:noFill/>
            <a:miter lim="800000"/>
            <a:headEnd/>
            <a:tailEnd/>
          </a:ln>
        </p:spPr>
        <p:txBody>
          <a:bodyPr>
            <a:spAutoFit/>
          </a:bodyPr>
          <a:lstStyle/>
          <a:p>
            <a:pPr algn="just"/>
            <a:r>
              <a:rPr lang="en-US"/>
              <a:t>Garden city is not a result of the sprawl by the major central city.</a:t>
            </a:r>
            <a:endParaRPr lang="en-IN"/>
          </a:p>
        </p:txBody>
      </p:sp>
      <p:sp>
        <p:nvSpPr>
          <p:cNvPr id="12" name="Rectangle 11"/>
          <p:cNvSpPr>
            <a:spLocks noChangeArrowheads="1"/>
          </p:cNvSpPr>
          <p:nvPr/>
        </p:nvSpPr>
        <p:spPr bwMode="auto">
          <a:xfrm>
            <a:off x="7391400" y="4038600"/>
            <a:ext cx="1752600" cy="1754188"/>
          </a:xfrm>
          <a:prstGeom prst="rect">
            <a:avLst/>
          </a:prstGeom>
          <a:noFill/>
          <a:ln w="9525">
            <a:noFill/>
            <a:miter lim="800000"/>
            <a:headEnd/>
            <a:tailEnd/>
          </a:ln>
        </p:spPr>
        <p:txBody>
          <a:bodyPr>
            <a:spAutoFit/>
          </a:bodyPr>
          <a:lstStyle/>
          <a:p>
            <a:pPr algn="just"/>
            <a:r>
              <a:rPr lang="en-IN"/>
              <a:t>The cities are well connected through a railway system to exchange goods.</a:t>
            </a:r>
          </a:p>
        </p:txBody>
      </p:sp>
      <p:sp>
        <p:nvSpPr>
          <p:cNvPr id="13" name="Rectangle 12"/>
          <p:cNvSpPr>
            <a:spLocks noChangeArrowheads="1"/>
          </p:cNvSpPr>
          <p:nvPr/>
        </p:nvSpPr>
        <p:spPr bwMode="auto">
          <a:xfrm>
            <a:off x="152400" y="1751013"/>
            <a:ext cx="2133600" cy="1754187"/>
          </a:xfrm>
          <a:prstGeom prst="rect">
            <a:avLst/>
          </a:prstGeom>
          <a:noFill/>
          <a:ln w="9525">
            <a:noFill/>
            <a:miter lim="800000"/>
            <a:headEnd/>
            <a:tailEnd/>
          </a:ln>
        </p:spPr>
        <p:txBody>
          <a:bodyPr>
            <a:spAutoFit/>
          </a:bodyPr>
          <a:lstStyle/>
          <a:p>
            <a:pPr algn="just">
              <a:buFont typeface="Arial" charset="0"/>
              <a:buChar char="•"/>
            </a:pPr>
            <a:r>
              <a:rPr lang="en-US"/>
              <a:t> Howard proposed garden city as the satellite town to the central city.</a:t>
            </a:r>
          </a:p>
          <a:p>
            <a:pPr algn="just">
              <a:buFont typeface="Arial" charset="0"/>
              <a:buChar char="•"/>
            </a:pPr>
            <a:r>
              <a:rPr lang="en-US"/>
              <a:t> Population limited to 30,000-40,000</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additive="base">
                                        <p:cTn id="7" dur="1000" fill="hold"/>
                                        <p:tgtEl>
                                          <p:spTgt spid="104450"/>
                                        </p:tgtEl>
                                        <p:attrNameLst>
                                          <p:attrName>ppt_x</p:attrName>
                                        </p:attrNameLst>
                                      </p:cBhvr>
                                      <p:tavLst>
                                        <p:tav tm="0">
                                          <p:val>
                                            <p:strVal val="#ppt_x"/>
                                          </p:val>
                                        </p:tav>
                                        <p:tav tm="100000">
                                          <p:val>
                                            <p:strVal val="#ppt_x"/>
                                          </p:val>
                                        </p:tav>
                                      </p:tavLst>
                                    </p:anim>
                                    <p:anim calcmode="lin" valueType="num">
                                      <p:cBhvr additive="base">
                                        <p:cTn id="8" dur="1000" fill="hold"/>
                                        <p:tgtEl>
                                          <p:spTgt spid="1044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71600" y="-152400"/>
            <a:ext cx="7543800" cy="1295400"/>
          </a:xfrm>
        </p:spPr>
        <p:txBody>
          <a:bodyPr/>
          <a:lstStyle/>
          <a:p>
            <a:pPr eaLnBrk="1" hangingPunct="1"/>
            <a:r>
              <a:rPr lang="en-US" sz="2400">
                <a:solidFill>
                  <a:schemeClr val="accent2"/>
                </a:solidFill>
              </a:rPr>
              <a:t>MAIN FEATURES OF GARDEN CITY</a:t>
            </a:r>
            <a:endParaRPr lang="en-IN" sz="2400">
              <a:solidFill>
                <a:schemeClr val="accent2"/>
              </a:solidFill>
            </a:endParaRPr>
          </a:p>
        </p:txBody>
      </p:sp>
      <p:sp>
        <p:nvSpPr>
          <p:cNvPr id="27651" name="TextBox 3"/>
          <p:cNvSpPr txBox="1">
            <a:spLocks noChangeArrowheads="1"/>
          </p:cNvSpPr>
          <p:nvPr/>
        </p:nvSpPr>
        <p:spPr bwMode="auto">
          <a:xfrm>
            <a:off x="304800" y="1524000"/>
            <a:ext cx="8153400" cy="5354638"/>
          </a:xfrm>
          <a:prstGeom prst="rect">
            <a:avLst/>
          </a:prstGeom>
          <a:noFill/>
          <a:ln w="9525">
            <a:noFill/>
            <a:miter lim="800000"/>
            <a:headEnd/>
            <a:tailEnd/>
          </a:ln>
        </p:spPr>
        <p:txBody>
          <a:bodyPr>
            <a:spAutoFit/>
          </a:bodyPr>
          <a:lstStyle/>
          <a:p>
            <a:pPr marL="261938" indent="-261938" algn="just">
              <a:buFont typeface="Arial" charset="0"/>
              <a:buChar char="•"/>
            </a:pPr>
            <a:r>
              <a:rPr lang="en-US"/>
              <a:t> It contains open spaces &amp; gardens all around the dwelling houses &amp; </a:t>
            </a:r>
          </a:p>
          <a:p>
            <a:pPr marL="261938" indent="-261938" algn="just"/>
            <a:r>
              <a:rPr lang="en-US"/>
              <a:t>	the factory buildings,</a:t>
            </a:r>
          </a:p>
          <a:p>
            <a:pPr marL="261938" indent="-261938" algn="just">
              <a:buFont typeface="Arial" charset="0"/>
              <a:buChar char="•"/>
            </a:pPr>
            <a:endParaRPr lang="en-US"/>
          </a:p>
          <a:p>
            <a:pPr marL="261938" indent="-261938" algn="just">
              <a:buFont typeface="Arial" charset="0"/>
              <a:buChar char="•"/>
            </a:pPr>
            <a:r>
              <a:rPr lang="en-US"/>
              <a:t> He advocated the population to be between 30,000-40,000; such that inhabitants may live near their work place, near their shops, social places &amp; open country.</a:t>
            </a:r>
          </a:p>
          <a:p>
            <a:pPr marL="261938" indent="-261938" algn="just">
              <a:buFont typeface="Arial" charset="0"/>
              <a:buChar char="•"/>
            </a:pPr>
            <a:endParaRPr lang="en-US"/>
          </a:p>
          <a:p>
            <a:pPr marL="261938" indent="-261938" algn="just">
              <a:buFont typeface="Arial" charset="0"/>
              <a:buChar char="•"/>
            </a:pPr>
            <a:r>
              <a:rPr lang="en-US"/>
              <a:t> Garden city would be the city owned by all citizens on cooperative basis. Co-operative holding of land to ensure that appreciation of land values goes to the community &amp; not to the private individuals,</a:t>
            </a:r>
          </a:p>
          <a:p>
            <a:pPr marL="261938" indent="-261938" algn="just">
              <a:buFont typeface="Arial" charset="0"/>
              <a:buChar char="•"/>
            </a:pPr>
            <a:endParaRPr lang="en-US"/>
          </a:p>
          <a:p>
            <a:pPr marL="261938" indent="-261938" algn="just">
              <a:buFont typeface="Arial" charset="0"/>
              <a:buChar char="•"/>
            </a:pPr>
            <a:r>
              <a:rPr lang="en-US"/>
              <a:t> It is an independent entity having its own civic life, &amp; affording all the daily needs with adequate space for schools, parks, playgrounds, &amp; other functional purposes.</a:t>
            </a:r>
          </a:p>
          <a:p>
            <a:pPr marL="261938" indent="-261938" algn="just">
              <a:buFont typeface="Arial" charset="0"/>
              <a:buChar char="•"/>
            </a:pPr>
            <a:endParaRPr lang="en-US"/>
          </a:p>
          <a:p>
            <a:pPr marL="261938" indent="-261938" algn="just">
              <a:buFont typeface="Arial" charset="0"/>
              <a:buChar char="•"/>
            </a:pPr>
            <a:r>
              <a:rPr lang="en-US"/>
              <a:t> It is a self-contained unit having its own industries.</a:t>
            </a:r>
          </a:p>
          <a:p>
            <a:pPr marL="261938" indent="-261938" algn="just">
              <a:buFont typeface="Arial" charset="0"/>
              <a:buChar char="•"/>
            </a:pPr>
            <a:endParaRPr lang="en-US"/>
          </a:p>
          <a:p>
            <a:pPr marL="261938" indent="-261938" algn="just">
              <a:buFont typeface="Arial" charset="0"/>
              <a:buChar char="•"/>
            </a:pPr>
            <a:r>
              <a:rPr lang="en-US"/>
              <a:t> The principles of zoning are applied to the city &amp; no alterations in the land use is permitted.</a:t>
            </a: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Placeholder 4" descr="Scan10018.JPG"/>
          <p:cNvPicPr>
            <a:picLocks noGrp="1" noChangeAspect="1"/>
          </p:cNvPicPr>
          <p:nvPr>
            <p:ph type="pic" idx="1"/>
          </p:nvPr>
        </p:nvPicPr>
        <p:blipFill>
          <a:blip r:embed="rId2"/>
          <a:srcRect l="15454" r="15454"/>
          <a:stretch>
            <a:fillRect/>
          </a:stretch>
        </p:blipFill>
        <p:spPr/>
      </p:pic>
      <p:sp>
        <p:nvSpPr>
          <p:cNvPr id="6" name="TextBox 5"/>
          <p:cNvSpPr txBox="1"/>
          <p:nvPr/>
        </p:nvSpPr>
        <p:spPr>
          <a:xfrm rot="20663784">
            <a:off x="6635750" y="4933950"/>
            <a:ext cx="1676400" cy="276225"/>
          </a:xfrm>
          <a:prstGeom prst="rect">
            <a:avLst/>
          </a:prstGeom>
          <a:noFill/>
        </p:spPr>
        <p:txBody>
          <a:bodyPr>
            <a:spAutoFit/>
          </a:bodyPr>
          <a:lstStyle/>
          <a:p>
            <a:pPr>
              <a:defRPr/>
            </a:pPr>
            <a:r>
              <a:rPr lang="en-US" sz="1200" dirty="0">
                <a:solidFill>
                  <a:schemeClr val="accent4">
                    <a:lumMod val="10000"/>
                  </a:schemeClr>
                </a:solidFill>
              </a:rPr>
              <a:t>FACTORIES</a:t>
            </a:r>
            <a:endParaRPr lang="en-IN" sz="1200" dirty="0">
              <a:solidFill>
                <a:schemeClr val="accent4">
                  <a:lumMod val="10000"/>
                </a:schemeClr>
              </a:solidFill>
            </a:endParaRP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body" sz="half" idx="4294967295"/>
          </p:nvPr>
        </p:nvSpPr>
        <p:spPr>
          <a:xfrm>
            <a:off x="0" y="-152400"/>
            <a:ext cx="4800600" cy="6858000"/>
          </a:xfrm>
        </p:spPr>
        <p:txBody>
          <a:bodyPr/>
          <a:lstStyle/>
          <a:p>
            <a:pPr algn="just" eaLnBrk="1" hangingPunct="1">
              <a:lnSpc>
                <a:spcPct val="80000"/>
              </a:lnSpc>
            </a:pPr>
            <a:endParaRPr lang="en-AU" sz="1500"/>
          </a:p>
          <a:p>
            <a:pPr algn="just" eaLnBrk="1" hangingPunct="1">
              <a:lnSpc>
                <a:spcPct val="80000"/>
              </a:lnSpc>
            </a:pPr>
            <a:r>
              <a:rPr lang="en-AU" sz="1500"/>
              <a:t>Howard’s basic idea was to plan and build new towns. Each would have about 6,000 or so acres and be able to accommodate about 30,000 citizens. In the middle of the acreage would be a cluster of residences, businesses, public buildings, and parks. </a:t>
            </a:r>
          </a:p>
          <a:p>
            <a:pPr algn="just" eaLnBrk="1" hangingPunct="1">
              <a:lnSpc>
                <a:spcPct val="80000"/>
              </a:lnSpc>
            </a:pPr>
            <a:endParaRPr lang="en-AU" sz="1500"/>
          </a:p>
          <a:p>
            <a:pPr algn="just" eaLnBrk="1" hangingPunct="1">
              <a:lnSpc>
                <a:spcPct val="80000"/>
              </a:lnSpc>
            </a:pPr>
            <a:r>
              <a:rPr lang="en-AU" sz="1500"/>
              <a:t>Residences would be constructed for people in all the income brackets. The neighbourhoods would be mixed, with the well-to-do and not so well-to-do living near one another. No one would own the land upon which his or her home or apartment lay. The ground rents would cover the costs of public services, infrastructure and the land. After the debt was retired, the rent monies would be reinvested in the community. </a:t>
            </a:r>
          </a:p>
          <a:p>
            <a:pPr algn="just" eaLnBrk="1" hangingPunct="1">
              <a:lnSpc>
                <a:spcPct val="80000"/>
              </a:lnSpc>
            </a:pPr>
            <a:endParaRPr lang="en-AU" sz="1500"/>
          </a:p>
          <a:p>
            <a:pPr algn="just" eaLnBrk="1" hangingPunct="1">
              <a:lnSpc>
                <a:spcPct val="80000"/>
              </a:lnSpc>
            </a:pPr>
            <a:r>
              <a:rPr lang="en-AU" sz="1500"/>
              <a:t>A place of prominence would be reserved for the government buildings. Interspersed throughout the urban area would be vegetable and flower gardens, wooded areas, and green parks. Surrounding the urban area and encompassing about eighty percent of the total acreage would be farmland. The farms would provide food to the citizens of the garden city. Because of the proximity of rail lines, the farms could also easily ship foodstuffs to further away markets. </a:t>
            </a:r>
          </a:p>
          <a:p>
            <a:pPr algn="just" eaLnBrk="1" hangingPunct="1">
              <a:lnSpc>
                <a:spcPct val="80000"/>
              </a:lnSpc>
            </a:pPr>
            <a:endParaRPr lang="en-AU" sz="1500"/>
          </a:p>
          <a:p>
            <a:pPr algn="just" eaLnBrk="1" hangingPunct="1">
              <a:lnSpc>
                <a:spcPct val="80000"/>
              </a:lnSpc>
            </a:pPr>
            <a:r>
              <a:rPr lang="en-AU" sz="1500"/>
              <a:t>Howard envisioned a network of these garden cities throughout England. Whenever the population of a city expanded beyond the optimal 30,000 people, a new city would be built. The nasty, big cities from which the people had originally fled would die and, out of their ashes, the garden city "phoenix" would rise.   </a:t>
            </a:r>
          </a:p>
        </p:txBody>
      </p:sp>
      <p:pic>
        <p:nvPicPr>
          <p:cNvPr id="29699" name="Picture 8" descr="howard2"/>
          <p:cNvPicPr>
            <a:picLocks noChangeAspect="1" noChangeArrowheads="1"/>
          </p:cNvPicPr>
          <p:nvPr/>
        </p:nvPicPr>
        <p:blipFill>
          <a:blip r:embed="rId2"/>
          <a:srcRect/>
          <a:stretch>
            <a:fillRect/>
          </a:stretch>
        </p:blipFill>
        <p:spPr bwMode="auto">
          <a:xfrm>
            <a:off x="4716463" y="1981200"/>
            <a:ext cx="4427537" cy="4402138"/>
          </a:xfrm>
          <a:prstGeom prst="rect">
            <a:avLst/>
          </a:prstGeom>
          <a:noFill/>
          <a:ln w="9525">
            <a:noFill/>
            <a:miter lim="800000"/>
            <a:headEnd/>
            <a:tailEnd/>
          </a:ln>
        </p:spPr>
      </p:pic>
      <p:sp>
        <p:nvSpPr>
          <p:cNvPr id="17419" name="Text Box 11"/>
          <p:cNvSpPr txBox="1">
            <a:spLocks noChangeArrowheads="1"/>
          </p:cNvSpPr>
          <p:nvPr/>
        </p:nvSpPr>
        <p:spPr bwMode="auto">
          <a:xfrm>
            <a:off x="5181600" y="762000"/>
            <a:ext cx="2743200" cy="954088"/>
          </a:xfrm>
          <a:prstGeom prst="rect">
            <a:avLst/>
          </a:prstGeom>
          <a:noFill/>
          <a:ln w="9525">
            <a:noFill/>
            <a:miter lim="800000"/>
            <a:headEnd/>
            <a:tailEnd/>
          </a:ln>
          <a:effectLst/>
        </p:spPr>
        <p:txBody>
          <a:bodyPr>
            <a:spAutoFit/>
          </a:bodyPr>
          <a:lstStyle/>
          <a:p>
            <a:pPr algn="ctr">
              <a:spcBef>
                <a:spcPct val="50000"/>
              </a:spcBef>
              <a:defRPr/>
            </a:pPr>
            <a:r>
              <a:rPr lang="en-AU" sz="2800" b="1" dirty="0">
                <a:solidFill>
                  <a:schemeClr val="accent2"/>
                </a:solidFill>
                <a:latin typeface="+mj-lt"/>
              </a:rPr>
              <a:t>PLANNER’S  VISION :</a:t>
            </a:r>
            <a:endParaRPr lang="en-AU" sz="2800" b="1" dirty="0">
              <a:solidFill>
                <a:schemeClr val="accent2"/>
              </a:solidFill>
              <a:latin typeface="+mj-lt"/>
              <a:cs typeface="ItalicT" pitchFamily="2" charset="0"/>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457200"/>
            <a:ext cx="7772400" cy="1295400"/>
          </a:xfrm>
        </p:spPr>
        <p:txBody>
          <a:bodyPr/>
          <a:lstStyle/>
          <a:p>
            <a:pPr algn="ctr" eaLnBrk="1" hangingPunct="1"/>
            <a:r>
              <a:rPr lang="en-US" sz="2800">
                <a:solidFill>
                  <a:schemeClr val="accent2"/>
                </a:solidFill>
              </a:rPr>
              <a:t>LETCHWORTH GARDEN CITY </a:t>
            </a:r>
            <a:endParaRPr lang="en-IN" sz="2800">
              <a:solidFill>
                <a:schemeClr val="accent2"/>
              </a:solidFill>
            </a:endParaRPr>
          </a:p>
        </p:txBody>
      </p:sp>
      <p:sp>
        <p:nvSpPr>
          <p:cNvPr id="30723" name="TextBox 2"/>
          <p:cNvSpPr txBox="1">
            <a:spLocks noChangeArrowheads="1"/>
          </p:cNvSpPr>
          <p:nvPr/>
        </p:nvSpPr>
        <p:spPr bwMode="auto">
          <a:xfrm>
            <a:off x="228600" y="1273175"/>
            <a:ext cx="8458200" cy="5508625"/>
          </a:xfrm>
          <a:prstGeom prst="rect">
            <a:avLst/>
          </a:prstGeom>
          <a:noFill/>
          <a:ln w="9525">
            <a:noFill/>
            <a:miter lim="800000"/>
            <a:headEnd/>
            <a:tailEnd/>
          </a:ln>
        </p:spPr>
        <p:txBody>
          <a:bodyPr>
            <a:spAutoFit/>
          </a:bodyPr>
          <a:lstStyle/>
          <a:p>
            <a:pPr marL="363538" indent="-363538" algn="just">
              <a:buFont typeface="Arial" charset="0"/>
              <a:buChar char="•"/>
            </a:pPr>
            <a:r>
              <a:rPr lang="en-US" sz="1600"/>
              <a:t> First garden city – built in 1903, 48 kms. From central London</a:t>
            </a:r>
          </a:p>
          <a:p>
            <a:pPr marL="363538" indent="-363538" algn="just">
              <a:buFont typeface="Arial" charset="0"/>
              <a:buChar char="•"/>
            </a:pPr>
            <a:endParaRPr lang="en-US" sz="1600"/>
          </a:p>
          <a:p>
            <a:pPr marL="363538" indent="-363538" algn="just">
              <a:buFont typeface="Arial" charset="0"/>
              <a:buChar char="•"/>
            </a:pPr>
            <a:r>
              <a:rPr lang="en-US" sz="1600"/>
              <a:t> Land was purchased from about 15 different owners &amp; the area was about 1586 ha.</a:t>
            </a:r>
          </a:p>
          <a:p>
            <a:pPr marL="363538" indent="-363538" algn="just">
              <a:buFont typeface="Arial" charset="0"/>
              <a:buChar char="•"/>
            </a:pPr>
            <a:endParaRPr lang="en-US" sz="1600"/>
          </a:p>
          <a:p>
            <a:pPr marL="363538" indent="-363538" algn="just">
              <a:buFont typeface="Arial" charset="0"/>
              <a:buChar char="•"/>
            </a:pPr>
            <a:r>
              <a:rPr lang="en-US" sz="1600"/>
              <a:t> Additional land was added subsequently, bringing the land area to be 1851 ha.</a:t>
            </a:r>
          </a:p>
          <a:p>
            <a:pPr marL="363538" indent="-363538" algn="just">
              <a:buFont typeface="Arial" charset="0"/>
              <a:buChar char="•"/>
            </a:pPr>
            <a:endParaRPr lang="en-US" sz="1600"/>
          </a:p>
          <a:p>
            <a:pPr marL="363538" indent="-363538" algn="just">
              <a:buFont typeface="Arial" charset="0"/>
              <a:buChar char="•"/>
            </a:pPr>
            <a:r>
              <a:rPr lang="en-US" sz="1600"/>
              <a:t> </a:t>
            </a:r>
            <a:r>
              <a:rPr lang="en-IN" sz="1600"/>
              <a:t>The new town was planned by barry parker &amp; raymond unwin for an estimated population of 35,000.</a:t>
            </a:r>
          </a:p>
          <a:p>
            <a:pPr marL="363538" indent="-363538" algn="just">
              <a:buFont typeface="Arial" charset="0"/>
              <a:buChar char="•"/>
            </a:pPr>
            <a:endParaRPr lang="en-US" sz="1600"/>
          </a:p>
          <a:p>
            <a:pPr marL="363538" indent="-363538" algn="just">
              <a:buFont typeface="Arial" charset="0"/>
              <a:buChar char="•"/>
            </a:pPr>
            <a:r>
              <a:rPr lang="en-US" sz="1600"/>
              <a:t> At present, letchworth forms a pleasant town situated in the country with a green belt of around 1200 ha.</a:t>
            </a:r>
          </a:p>
          <a:p>
            <a:pPr marL="363538" indent="-363538" algn="just">
              <a:buFont typeface="Arial" charset="0"/>
              <a:buChar char="•"/>
            </a:pPr>
            <a:endParaRPr lang="en-US" sz="1600"/>
          </a:p>
          <a:p>
            <a:pPr marL="363538" indent="-363538" algn="just">
              <a:buFont typeface="Arial" charset="0"/>
              <a:buChar char="•"/>
            </a:pPr>
            <a:r>
              <a:rPr lang="en-US" sz="1600"/>
              <a:t> It is an independent city with a complete municipal life of its own and it is a self-contained community with industries, etc for all its needs.</a:t>
            </a:r>
          </a:p>
          <a:p>
            <a:pPr marL="363538" indent="-363538" algn="just">
              <a:buFont typeface="Arial" charset="0"/>
              <a:buChar char="•"/>
            </a:pPr>
            <a:endParaRPr lang="en-US" sz="1600"/>
          </a:p>
          <a:p>
            <a:pPr marL="363538" indent="-363538" algn="just">
              <a:buFont typeface="Arial" charset="0"/>
              <a:buChar char="•"/>
            </a:pPr>
            <a:r>
              <a:rPr lang="en-US" sz="1600"/>
              <a:t>It is planned as the home of all kind of industries with facilities of cheap light, power, fuel &amp; water.</a:t>
            </a:r>
          </a:p>
          <a:p>
            <a:pPr marL="363538" indent="-363538" algn="just">
              <a:buFont typeface="Arial" charset="0"/>
              <a:buChar char="•"/>
            </a:pPr>
            <a:endParaRPr lang="en-US" sz="1600"/>
          </a:p>
          <a:p>
            <a:pPr marL="363538" indent="-363538" algn="just">
              <a:buFont typeface="Arial" charset="0"/>
              <a:buChar char="•"/>
            </a:pPr>
            <a:r>
              <a:rPr lang="en-US" sz="1600"/>
              <a:t> It is designed to meet the requirements of workers and laborers so as to keep them healthy &amp; efficient.</a:t>
            </a:r>
          </a:p>
          <a:p>
            <a:pPr marL="363538" indent="-363538" algn="just">
              <a:buFont typeface="Arial" charset="0"/>
              <a:buChar char="•"/>
            </a:pPr>
            <a:endParaRPr lang="en-US" sz="1600"/>
          </a:p>
          <a:p>
            <a:pPr marL="363538" indent="-363538" algn="just">
              <a:buFont typeface="Arial" charset="0"/>
              <a:buChar char="•"/>
            </a:pPr>
            <a:r>
              <a:rPr lang="en-US" sz="1600" b="1"/>
              <a:t>  Letchworth is meant for people of all classes; the owners as well as workers.</a:t>
            </a: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2"/>
          <a:srcRect/>
          <a:stretch>
            <a:fillRect/>
          </a:stretch>
        </p:blipFill>
        <p:spPr bwMode="auto">
          <a:xfrm>
            <a:off x="7086600" y="5638800"/>
            <a:ext cx="1905000" cy="1116013"/>
          </a:xfrm>
          <a:prstGeom prst="rect">
            <a:avLst/>
          </a:prstGeom>
          <a:noFill/>
          <a:ln w="12700">
            <a:solidFill>
              <a:srgbClr val="000000"/>
            </a:solidFill>
            <a:miter lim="800000"/>
            <a:headEnd/>
            <a:tailEnd/>
          </a:ln>
        </p:spPr>
      </p:pic>
      <p:sp>
        <p:nvSpPr>
          <p:cNvPr id="4099" name="Rectangle 2"/>
          <p:cNvSpPr>
            <a:spLocks noGrp="1" noChangeArrowheads="1"/>
          </p:cNvSpPr>
          <p:nvPr>
            <p:ph type="title"/>
          </p:nvPr>
        </p:nvSpPr>
        <p:spPr>
          <a:xfrm>
            <a:off x="457200" y="-76200"/>
            <a:ext cx="7543800" cy="1295400"/>
          </a:xfrm>
        </p:spPr>
        <p:txBody>
          <a:bodyPr/>
          <a:lstStyle/>
          <a:p>
            <a:pPr algn="ctr" eaLnBrk="1" hangingPunct="1"/>
            <a:r>
              <a:rPr lang="en-US" sz="2800">
                <a:solidFill>
                  <a:schemeClr val="accent2"/>
                </a:solidFill>
              </a:rPr>
              <a:t>THE INDUSTRIAL REVOLUTION:</a:t>
            </a:r>
            <a:br>
              <a:rPr lang="en-US" sz="2800">
                <a:solidFill>
                  <a:schemeClr val="accent2"/>
                </a:solidFill>
              </a:rPr>
            </a:br>
            <a:r>
              <a:rPr lang="en-US" sz="2800">
                <a:solidFill>
                  <a:schemeClr val="accent2"/>
                </a:solidFill>
              </a:rPr>
              <a:t>THE GREAT TRANSITION</a:t>
            </a:r>
          </a:p>
        </p:txBody>
      </p:sp>
      <p:sp>
        <p:nvSpPr>
          <p:cNvPr id="4100" name="Rectangle 3"/>
          <p:cNvSpPr>
            <a:spLocks noGrp="1" noChangeArrowheads="1"/>
          </p:cNvSpPr>
          <p:nvPr>
            <p:ph idx="1"/>
          </p:nvPr>
        </p:nvSpPr>
        <p:spPr>
          <a:xfrm>
            <a:off x="152400" y="1219200"/>
            <a:ext cx="5105400" cy="5257800"/>
          </a:xfrm>
        </p:spPr>
        <p:txBody>
          <a:bodyPr>
            <a:normAutofit fontScale="92500" lnSpcReduction="10000"/>
          </a:bodyPr>
          <a:lstStyle/>
          <a:p>
            <a:pPr marL="361950" indent="-361950" algn="just" eaLnBrk="1" hangingPunct="1">
              <a:lnSpc>
                <a:spcPct val="80000"/>
              </a:lnSpc>
            </a:pPr>
            <a:r>
              <a:rPr lang="en-US" sz="1600"/>
              <a:t>The Industrial Revolution was the time period that marked the transition into the modern era of industrialization. New inventions not only improved the lives of the common people, but also completely changed how products are made.</a:t>
            </a:r>
          </a:p>
          <a:p>
            <a:pPr marL="361950" indent="-361950" algn="just" eaLnBrk="1" hangingPunct="1">
              <a:lnSpc>
                <a:spcPct val="80000"/>
              </a:lnSpc>
            </a:pPr>
            <a:endParaRPr lang="en-US" sz="1600"/>
          </a:p>
          <a:p>
            <a:pPr marL="361950" indent="-361950" algn="just" eaLnBrk="1" hangingPunct="1">
              <a:lnSpc>
                <a:spcPct val="80000"/>
              </a:lnSpc>
            </a:pPr>
            <a:r>
              <a:rPr lang="en-US" sz="1600" b="1">
                <a:solidFill>
                  <a:schemeClr val="accent2"/>
                </a:solidFill>
              </a:rPr>
              <a:t>TIME FRAME:</a:t>
            </a:r>
            <a:r>
              <a:rPr lang="en-US" sz="1600"/>
              <a:t> 17</a:t>
            </a:r>
            <a:r>
              <a:rPr lang="en-US" sz="1600" baseline="30000"/>
              <a:t>th</a:t>
            </a:r>
            <a:r>
              <a:rPr lang="en-US" sz="1600"/>
              <a:t> century to First World War.</a:t>
            </a:r>
          </a:p>
          <a:p>
            <a:pPr marL="361950" indent="-361950" algn="just" eaLnBrk="1" hangingPunct="1">
              <a:lnSpc>
                <a:spcPct val="80000"/>
              </a:lnSpc>
              <a:buFont typeface="Wingdings" pitchFamily="2" charset="2"/>
              <a:buNone/>
            </a:pPr>
            <a:endParaRPr lang="en-US" sz="1600"/>
          </a:p>
          <a:p>
            <a:pPr marL="361950" indent="-361950" algn="just" eaLnBrk="1" hangingPunct="1">
              <a:lnSpc>
                <a:spcPct val="80000"/>
              </a:lnSpc>
            </a:pPr>
            <a:r>
              <a:rPr lang="en-US" sz="1600"/>
              <a:t>The industrial revolution was an urban-centered affair. New cities came up over agricultural fields and tiny hamlets became big cities.</a:t>
            </a:r>
          </a:p>
          <a:p>
            <a:pPr marL="361950" indent="-361950" algn="just" eaLnBrk="1" hangingPunct="1">
              <a:lnSpc>
                <a:spcPct val="80000"/>
              </a:lnSpc>
            </a:pPr>
            <a:endParaRPr lang="en-US" sz="1600"/>
          </a:p>
          <a:p>
            <a:pPr marL="361950" indent="-361950" algn="just" eaLnBrk="1" hangingPunct="1">
              <a:lnSpc>
                <a:spcPct val="80000"/>
              </a:lnSpc>
            </a:pPr>
            <a:r>
              <a:rPr lang="en-US" sz="1600"/>
              <a:t>Technological innovations poured forth, many with profound impacts on urban form. </a:t>
            </a:r>
          </a:p>
          <a:p>
            <a:pPr marL="361950" indent="-361950" algn="just" eaLnBrk="1" hangingPunct="1">
              <a:lnSpc>
                <a:spcPct val="80000"/>
              </a:lnSpc>
              <a:buFont typeface="Wingdings" pitchFamily="2" charset="2"/>
              <a:buNone/>
            </a:pPr>
            <a:endParaRPr lang="en-US" sz="1600"/>
          </a:p>
          <a:p>
            <a:pPr marL="361950" indent="-361950" algn="just" eaLnBrk="1" hangingPunct="1">
              <a:lnSpc>
                <a:spcPct val="80000"/>
              </a:lnSpc>
              <a:buFont typeface="Wingdings" pitchFamily="2" charset="2"/>
              <a:buAutoNum type="arabicPeriod"/>
            </a:pPr>
            <a:r>
              <a:rPr lang="en-US" sz="1600"/>
              <a:t>Railroad tracks were driven into the heart of the city. Internal rail transportation systems greatly expanded the radius of urban settlement: horse cars beginning in the 1830s, cable cars in the 1870s, and electric trolleys in the 1880s. </a:t>
            </a:r>
          </a:p>
          <a:p>
            <a:pPr marL="361950" indent="-361950" algn="just" eaLnBrk="1" hangingPunct="1">
              <a:lnSpc>
                <a:spcPct val="80000"/>
              </a:lnSpc>
              <a:buFont typeface="Wingdings" pitchFamily="2" charset="2"/>
              <a:buAutoNum type="arabicPeriod"/>
            </a:pPr>
            <a:r>
              <a:rPr lang="en-US" sz="1600"/>
              <a:t>In the 1880s, the first central power plants began providing electrical power to urban areas. </a:t>
            </a:r>
          </a:p>
          <a:p>
            <a:pPr marL="361950" indent="-361950" algn="just" eaLnBrk="1" hangingPunct="1">
              <a:lnSpc>
                <a:spcPct val="80000"/>
              </a:lnSpc>
              <a:buFont typeface="Wingdings" pitchFamily="2" charset="2"/>
              <a:buAutoNum type="arabicPeriod"/>
            </a:pPr>
            <a:r>
              <a:rPr lang="en-US" sz="1600"/>
              <a:t>The rapid communication provided by the telegraph and the telephone allowed formerly concentrated urban activities to disperse across a wider field. </a:t>
            </a:r>
          </a:p>
        </p:txBody>
      </p:sp>
      <p:pic>
        <p:nvPicPr>
          <p:cNvPr id="4101" name="Picture 4" descr="krup_industrial_revolution"/>
          <p:cNvPicPr>
            <a:picLocks noChangeAspect="1" noChangeArrowheads="1"/>
          </p:cNvPicPr>
          <p:nvPr/>
        </p:nvPicPr>
        <p:blipFill>
          <a:blip r:embed="rId3"/>
          <a:srcRect/>
          <a:stretch>
            <a:fillRect/>
          </a:stretch>
        </p:blipFill>
        <p:spPr bwMode="auto">
          <a:xfrm>
            <a:off x="5410200" y="1600200"/>
            <a:ext cx="3571875" cy="2549525"/>
          </a:xfrm>
          <a:prstGeom prst="rect">
            <a:avLst/>
          </a:prstGeom>
          <a:noFill/>
          <a:ln w="38100">
            <a:solidFill>
              <a:srgbClr val="000000"/>
            </a:solidFill>
            <a:miter lim="800000"/>
            <a:headEnd/>
            <a:tailEnd/>
          </a:ln>
        </p:spPr>
      </p:pic>
      <p:pic>
        <p:nvPicPr>
          <p:cNvPr id="4102" name="Picture 5"/>
          <p:cNvPicPr>
            <a:picLocks noChangeAspect="1" noChangeArrowheads="1"/>
          </p:cNvPicPr>
          <p:nvPr/>
        </p:nvPicPr>
        <p:blipFill>
          <a:blip r:embed="rId4"/>
          <a:srcRect/>
          <a:stretch>
            <a:fillRect/>
          </a:stretch>
        </p:blipFill>
        <p:spPr bwMode="auto">
          <a:xfrm>
            <a:off x="7086600" y="4267200"/>
            <a:ext cx="1905000" cy="1166813"/>
          </a:xfrm>
          <a:prstGeom prst="rect">
            <a:avLst/>
          </a:prstGeom>
          <a:noFill/>
          <a:ln w="12700">
            <a:solidFill>
              <a:srgbClr val="000000"/>
            </a:solidFill>
            <a:miter lim="800000"/>
            <a:headEnd/>
            <a:tailEnd/>
          </a:ln>
        </p:spPr>
      </p:pic>
      <p:pic>
        <p:nvPicPr>
          <p:cNvPr id="4103" name="Picture 6"/>
          <p:cNvPicPr>
            <a:picLocks noChangeAspect="1" noChangeArrowheads="1"/>
          </p:cNvPicPr>
          <p:nvPr/>
        </p:nvPicPr>
        <p:blipFill>
          <a:blip r:embed="rId5"/>
          <a:srcRect/>
          <a:stretch>
            <a:fillRect/>
          </a:stretch>
        </p:blipFill>
        <p:spPr bwMode="auto">
          <a:xfrm>
            <a:off x="5381625" y="4876800"/>
            <a:ext cx="1704975" cy="1265238"/>
          </a:xfrm>
          <a:prstGeom prst="rect">
            <a:avLst/>
          </a:prstGeom>
          <a:noFill/>
          <a:ln w="12700">
            <a:solidFill>
              <a:srgbClr val="000000"/>
            </a:solidFill>
            <a:miter lim="800000"/>
            <a:headEnd/>
            <a:tailEnd/>
          </a:ln>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PG\history\ass 2\MAPS\letchworth.jpg"/>
          <p:cNvPicPr>
            <a:picLocks noChangeAspect="1" noChangeArrowheads="1"/>
          </p:cNvPicPr>
          <p:nvPr/>
        </p:nvPicPr>
        <p:blipFill>
          <a:blip r:embed="rId2"/>
          <a:srcRect/>
          <a:stretch>
            <a:fillRect/>
          </a:stretch>
        </p:blipFill>
        <p:spPr bwMode="auto">
          <a:xfrm>
            <a:off x="2352675" y="0"/>
            <a:ext cx="4438650" cy="6858000"/>
          </a:xfrm>
          <a:prstGeom prst="rect">
            <a:avLst/>
          </a:prstGeom>
          <a:noFill/>
          <a:ln w="9525">
            <a:noFill/>
            <a:miter lim="800000"/>
            <a:headEnd/>
            <a:tailEnd/>
          </a:ln>
        </p:spPr>
      </p:pic>
      <p:sp>
        <p:nvSpPr>
          <p:cNvPr id="4" name="TextBox 3"/>
          <p:cNvSpPr txBox="1">
            <a:spLocks noChangeArrowheads="1"/>
          </p:cNvSpPr>
          <p:nvPr/>
        </p:nvSpPr>
        <p:spPr bwMode="auto">
          <a:xfrm>
            <a:off x="7086600" y="1752600"/>
            <a:ext cx="2362200" cy="1754188"/>
          </a:xfrm>
          <a:prstGeom prst="rect">
            <a:avLst/>
          </a:prstGeom>
          <a:noFill/>
          <a:ln w="9525">
            <a:noFill/>
            <a:miter lim="800000"/>
            <a:headEnd/>
            <a:tailEnd/>
          </a:ln>
        </p:spPr>
        <p:txBody>
          <a:bodyPr>
            <a:spAutoFit/>
          </a:bodyPr>
          <a:lstStyle/>
          <a:p>
            <a:r>
              <a:rPr lang="en-US" b="1"/>
              <a:t>CITY CENTER (SHOPPING CENTER &amp; IMPORTANT PUBLIC  BUILDINGS</a:t>
            </a:r>
            <a:endParaRPr lang="en-IN" b="1"/>
          </a:p>
        </p:txBody>
      </p:sp>
      <p:sp>
        <p:nvSpPr>
          <p:cNvPr id="6" name="Freeform 5"/>
          <p:cNvSpPr/>
          <p:nvPr/>
        </p:nvSpPr>
        <p:spPr>
          <a:xfrm>
            <a:off x="4389438" y="2960688"/>
            <a:ext cx="649287" cy="693737"/>
          </a:xfrm>
          <a:custGeom>
            <a:avLst/>
            <a:gdLst>
              <a:gd name="connsiteX0" fmla="*/ 7620 w 648970"/>
              <a:gd name="connsiteY0" fmla="*/ 605790 h 694690"/>
              <a:gd name="connsiteX1" fmla="*/ 137160 w 648970"/>
              <a:gd name="connsiteY1" fmla="*/ 247650 h 694690"/>
              <a:gd name="connsiteX2" fmla="*/ 571500 w 648970"/>
              <a:gd name="connsiteY2" fmla="*/ 19050 h 694690"/>
              <a:gd name="connsiteX3" fmla="*/ 601980 w 648970"/>
              <a:gd name="connsiteY3" fmla="*/ 133350 h 694690"/>
              <a:gd name="connsiteX4" fmla="*/ 556260 w 648970"/>
              <a:gd name="connsiteY4" fmla="*/ 217170 h 694690"/>
              <a:gd name="connsiteX5" fmla="*/ 533400 w 648970"/>
              <a:gd name="connsiteY5" fmla="*/ 445770 h 694690"/>
              <a:gd name="connsiteX6" fmla="*/ 281940 w 648970"/>
              <a:gd name="connsiteY6" fmla="*/ 506730 h 694690"/>
              <a:gd name="connsiteX7" fmla="*/ 182880 w 648970"/>
              <a:gd name="connsiteY7" fmla="*/ 681990 h 694690"/>
              <a:gd name="connsiteX8" fmla="*/ 7620 w 648970"/>
              <a:gd name="connsiteY8" fmla="*/ 605790 h 6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970" h="694690">
                <a:moveTo>
                  <a:pt x="7620" y="605790"/>
                </a:moveTo>
                <a:cubicBezTo>
                  <a:pt x="0" y="533400"/>
                  <a:pt x="43180" y="345440"/>
                  <a:pt x="137160" y="247650"/>
                </a:cubicBezTo>
                <a:cubicBezTo>
                  <a:pt x="231140" y="149860"/>
                  <a:pt x="494030" y="38100"/>
                  <a:pt x="571500" y="19050"/>
                </a:cubicBezTo>
                <a:cubicBezTo>
                  <a:pt x="648970" y="0"/>
                  <a:pt x="604520" y="100330"/>
                  <a:pt x="601980" y="133350"/>
                </a:cubicBezTo>
                <a:cubicBezTo>
                  <a:pt x="599440" y="166370"/>
                  <a:pt x="567690" y="165100"/>
                  <a:pt x="556260" y="217170"/>
                </a:cubicBezTo>
                <a:cubicBezTo>
                  <a:pt x="544830" y="269240"/>
                  <a:pt x="579120" y="397510"/>
                  <a:pt x="533400" y="445770"/>
                </a:cubicBezTo>
                <a:cubicBezTo>
                  <a:pt x="487680" y="494030"/>
                  <a:pt x="340360" y="467360"/>
                  <a:pt x="281940" y="506730"/>
                </a:cubicBezTo>
                <a:cubicBezTo>
                  <a:pt x="223520" y="546100"/>
                  <a:pt x="229870" y="669290"/>
                  <a:pt x="182880" y="681990"/>
                </a:cubicBezTo>
                <a:cubicBezTo>
                  <a:pt x="135890" y="694690"/>
                  <a:pt x="15240" y="678180"/>
                  <a:pt x="7620" y="605790"/>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20" name="Straight Arrow Connector 19"/>
          <p:cNvCxnSpPr/>
          <p:nvPr/>
        </p:nvCxnSpPr>
        <p:spPr>
          <a:xfrm rot="10800000" flipV="1">
            <a:off x="5105400" y="2286000"/>
            <a:ext cx="1981200" cy="762000"/>
          </a:xfrm>
          <a:prstGeom prst="straightConnector1">
            <a:avLst/>
          </a:prstGeom>
          <a:ln w="3810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7"/>
          <p:cNvGrpSpPr>
            <a:grpSpLocks/>
          </p:cNvGrpSpPr>
          <p:nvPr/>
        </p:nvGrpSpPr>
        <p:grpSpPr bwMode="auto">
          <a:xfrm>
            <a:off x="390525" y="1303338"/>
            <a:ext cx="8001000" cy="4787900"/>
            <a:chOff x="390885" y="1303020"/>
            <a:chExt cx="8001002" cy="4787900"/>
          </a:xfrm>
        </p:grpSpPr>
        <p:grpSp>
          <p:nvGrpSpPr>
            <p:cNvPr id="31758" name="Group 11"/>
            <p:cNvGrpSpPr>
              <a:grpSpLocks/>
            </p:cNvGrpSpPr>
            <p:nvPr/>
          </p:nvGrpSpPr>
          <p:grpSpPr bwMode="auto">
            <a:xfrm>
              <a:off x="390885" y="1303020"/>
              <a:ext cx="8001002" cy="4787900"/>
              <a:chOff x="390885" y="1303020"/>
              <a:chExt cx="8001002" cy="4787900"/>
            </a:xfrm>
          </p:grpSpPr>
          <p:sp>
            <p:nvSpPr>
              <p:cNvPr id="7" name="Freeform 6"/>
              <p:cNvSpPr/>
              <p:nvPr/>
            </p:nvSpPr>
            <p:spPr>
              <a:xfrm>
                <a:off x="2970574" y="1303020"/>
                <a:ext cx="3084513" cy="1952625"/>
              </a:xfrm>
              <a:custGeom>
                <a:avLst/>
                <a:gdLst>
                  <a:gd name="connsiteX0" fmla="*/ 412750 w 3084830"/>
                  <a:gd name="connsiteY0" fmla="*/ 1821180 h 1953260"/>
                  <a:gd name="connsiteX1" fmla="*/ 648970 w 3084830"/>
                  <a:gd name="connsiteY1" fmla="*/ 1516380 h 1953260"/>
                  <a:gd name="connsiteX2" fmla="*/ 671830 w 3084830"/>
                  <a:gd name="connsiteY2" fmla="*/ 1463040 h 1953260"/>
                  <a:gd name="connsiteX3" fmla="*/ 908050 w 3084830"/>
                  <a:gd name="connsiteY3" fmla="*/ 1371600 h 1953260"/>
                  <a:gd name="connsiteX4" fmla="*/ 1167130 w 3084830"/>
                  <a:gd name="connsiteY4" fmla="*/ 1181100 h 1953260"/>
                  <a:gd name="connsiteX5" fmla="*/ 1334770 w 3084830"/>
                  <a:gd name="connsiteY5" fmla="*/ 701040 h 1953260"/>
                  <a:gd name="connsiteX6" fmla="*/ 1464310 w 3084830"/>
                  <a:gd name="connsiteY6" fmla="*/ 594360 h 1953260"/>
                  <a:gd name="connsiteX7" fmla="*/ 1548130 w 3084830"/>
                  <a:gd name="connsiteY7" fmla="*/ 640080 h 1953260"/>
                  <a:gd name="connsiteX8" fmla="*/ 1990090 w 3084830"/>
                  <a:gd name="connsiteY8" fmla="*/ 388620 h 1953260"/>
                  <a:gd name="connsiteX9" fmla="*/ 2256790 w 3084830"/>
                  <a:gd name="connsiteY9" fmla="*/ 579120 h 1953260"/>
                  <a:gd name="connsiteX10" fmla="*/ 2127250 w 3084830"/>
                  <a:gd name="connsiteY10" fmla="*/ 792480 h 1953260"/>
                  <a:gd name="connsiteX11" fmla="*/ 2249170 w 3084830"/>
                  <a:gd name="connsiteY11" fmla="*/ 891540 h 1953260"/>
                  <a:gd name="connsiteX12" fmla="*/ 2401570 w 3084830"/>
                  <a:gd name="connsiteY12" fmla="*/ 906780 h 1953260"/>
                  <a:gd name="connsiteX13" fmla="*/ 2599690 w 3084830"/>
                  <a:gd name="connsiteY13" fmla="*/ 1120140 h 1953260"/>
                  <a:gd name="connsiteX14" fmla="*/ 2774950 w 3084830"/>
                  <a:gd name="connsiteY14" fmla="*/ 1059180 h 1953260"/>
                  <a:gd name="connsiteX15" fmla="*/ 2896870 w 3084830"/>
                  <a:gd name="connsiteY15" fmla="*/ 1120140 h 1953260"/>
                  <a:gd name="connsiteX16" fmla="*/ 3049270 w 3084830"/>
                  <a:gd name="connsiteY16" fmla="*/ 975360 h 1953260"/>
                  <a:gd name="connsiteX17" fmla="*/ 3018790 w 3084830"/>
                  <a:gd name="connsiteY17" fmla="*/ 830580 h 1953260"/>
                  <a:gd name="connsiteX18" fmla="*/ 3049270 w 3084830"/>
                  <a:gd name="connsiteY18" fmla="*/ 480060 h 1953260"/>
                  <a:gd name="connsiteX19" fmla="*/ 2805430 w 3084830"/>
                  <a:gd name="connsiteY19" fmla="*/ 358140 h 1953260"/>
                  <a:gd name="connsiteX20" fmla="*/ 2698750 w 3084830"/>
                  <a:gd name="connsiteY20" fmla="*/ 259080 h 1953260"/>
                  <a:gd name="connsiteX21" fmla="*/ 2500630 w 3084830"/>
                  <a:gd name="connsiteY21" fmla="*/ 30480 h 1953260"/>
                  <a:gd name="connsiteX22" fmla="*/ 2363470 w 3084830"/>
                  <a:gd name="connsiteY22" fmla="*/ 243840 h 1953260"/>
                  <a:gd name="connsiteX23" fmla="*/ 2233930 w 3084830"/>
                  <a:gd name="connsiteY23" fmla="*/ 83820 h 1953260"/>
                  <a:gd name="connsiteX24" fmla="*/ 2142490 w 3084830"/>
                  <a:gd name="connsiteY24" fmla="*/ 0 h 1953260"/>
                  <a:gd name="connsiteX25" fmla="*/ 1875790 w 3084830"/>
                  <a:gd name="connsiteY25" fmla="*/ 83820 h 1953260"/>
                  <a:gd name="connsiteX26" fmla="*/ 1494790 w 3084830"/>
                  <a:gd name="connsiteY26" fmla="*/ 312420 h 1953260"/>
                  <a:gd name="connsiteX27" fmla="*/ 1311910 w 3084830"/>
                  <a:gd name="connsiteY27" fmla="*/ 457200 h 1953260"/>
                  <a:gd name="connsiteX28" fmla="*/ 1212850 w 3084830"/>
                  <a:gd name="connsiteY28" fmla="*/ 457200 h 1953260"/>
                  <a:gd name="connsiteX29" fmla="*/ 1151890 w 3084830"/>
                  <a:gd name="connsiteY29" fmla="*/ 426720 h 1953260"/>
                  <a:gd name="connsiteX30" fmla="*/ 1029970 w 3084830"/>
                  <a:gd name="connsiteY30" fmla="*/ 388620 h 1953260"/>
                  <a:gd name="connsiteX31" fmla="*/ 946150 w 3084830"/>
                  <a:gd name="connsiteY31" fmla="*/ 518160 h 1953260"/>
                  <a:gd name="connsiteX32" fmla="*/ 839470 w 3084830"/>
                  <a:gd name="connsiteY32" fmla="*/ 1005840 h 1953260"/>
                  <a:gd name="connsiteX33" fmla="*/ 725170 w 3084830"/>
                  <a:gd name="connsiteY33" fmla="*/ 1379220 h 1953260"/>
                  <a:gd name="connsiteX34" fmla="*/ 641350 w 3084830"/>
                  <a:gd name="connsiteY34" fmla="*/ 1295400 h 1953260"/>
                  <a:gd name="connsiteX35" fmla="*/ 397510 w 3084830"/>
                  <a:gd name="connsiteY35" fmla="*/ 1287780 h 1953260"/>
                  <a:gd name="connsiteX36" fmla="*/ 237490 w 3084830"/>
                  <a:gd name="connsiteY36" fmla="*/ 1295400 h 1953260"/>
                  <a:gd name="connsiteX37" fmla="*/ 123190 w 3084830"/>
                  <a:gd name="connsiteY37" fmla="*/ 1501140 h 1953260"/>
                  <a:gd name="connsiteX38" fmla="*/ 1270 w 3084830"/>
                  <a:gd name="connsiteY38" fmla="*/ 1882140 h 1953260"/>
                  <a:gd name="connsiteX39" fmla="*/ 115570 w 3084830"/>
                  <a:gd name="connsiteY39" fmla="*/ 1927860 h 1953260"/>
                  <a:gd name="connsiteX40" fmla="*/ 283210 w 3084830"/>
                  <a:gd name="connsiteY40" fmla="*/ 1950720 h 1953260"/>
                  <a:gd name="connsiteX41" fmla="*/ 382270 w 3084830"/>
                  <a:gd name="connsiteY41" fmla="*/ 1927860 h 1953260"/>
                  <a:gd name="connsiteX42" fmla="*/ 473710 w 3084830"/>
                  <a:gd name="connsiteY42" fmla="*/ 1889760 h 1953260"/>
                  <a:gd name="connsiteX43" fmla="*/ 412750 w 3084830"/>
                  <a:gd name="connsiteY43" fmla="*/ 1821180 h 195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84830" h="1953260">
                    <a:moveTo>
                      <a:pt x="412750" y="1821180"/>
                    </a:moveTo>
                    <a:cubicBezTo>
                      <a:pt x="441960" y="1758950"/>
                      <a:pt x="605790" y="1576070"/>
                      <a:pt x="648970" y="1516380"/>
                    </a:cubicBezTo>
                    <a:cubicBezTo>
                      <a:pt x="692150" y="1456690"/>
                      <a:pt x="628650" y="1487170"/>
                      <a:pt x="671830" y="1463040"/>
                    </a:cubicBezTo>
                    <a:cubicBezTo>
                      <a:pt x="715010" y="1438910"/>
                      <a:pt x="825500" y="1418590"/>
                      <a:pt x="908050" y="1371600"/>
                    </a:cubicBezTo>
                    <a:cubicBezTo>
                      <a:pt x="990600" y="1324610"/>
                      <a:pt x="1096010" y="1292860"/>
                      <a:pt x="1167130" y="1181100"/>
                    </a:cubicBezTo>
                    <a:cubicBezTo>
                      <a:pt x="1238250" y="1069340"/>
                      <a:pt x="1285240" y="798830"/>
                      <a:pt x="1334770" y="701040"/>
                    </a:cubicBezTo>
                    <a:cubicBezTo>
                      <a:pt x="1384300" y="603250"/>
                      <a:pt x="1428750" y="604520"/>
                      <a:pt x="1464310" y="594360"/>
                    </a:cubicBezTo>
                    <a:cubicBezTo>
                      <a:pt x="1499870" y="584200"/>
                      <a:pt x="1460500" y="674370"/>
                      <a:pt x="1548130" y="640080"/>
                    </a:cubicBezTo>
                    <a:cubicBezTo>
                      <a:pt x="1635760" y="605790"/>
                      <a:pt x="1871980" y="398780"/>
                      <a:pt x="1990090" y="388620"/>
                    </a:cubicBezTo>
                    <a:cubicBezTo>
                      <a:pt x="2108200" y="378460"/>
                      <a:pt x="2233930" y="511810"/>
                      <a:pt x="2256790" y="579120"/>
                    </a:cubicBezTo>
                    <a:cubicBezTo>
                      <a:pt x="2279650" y="646430"/>
                      <a:pt x="2128520" y="740410"/>
                      <a:pt x="2127250" y="792480"/>
                    </a:cubicBezTo>
                    <a:cubicBezTo>
                      <a:pt x="2125980" y="844550"/>
                      <a:pt x="2203450" y="872490"/>
                      <a:pt x="2249170" y="891540"/>
                    </a:cubicBezTo>
                    <a:cubicBezTo>
                      <a:pt x="2294890" y="910590"/>
                      <a:pt x="2343150" y="868680"/>
                      <a:pt x="2401570" y="906780"/>
                    </a:cubicBezTo>
                    <a:cubicBezTo>
                      <a:pt x="2459990" y="944880"/>
                      <a:pt x="2537460" y="1094740"/>
                      <a:pt x="2599690" y="1120140"/>
                    </a:cubicBezTo>
                    <a:cubicBezTo>
                      <a:pt x="2661920" y="1145540"/>
                      <a:pt x="2725420" y="1059180"/>
                      <a:pt x="2774950" y="1059180"/>
                    </a:cubicBezTo>
                    <a:cubicBezTo>
                      <a:pt x="2824480" y="1059180"/>
                      <a:pt x="2851150" y="1134110"/>
                      <a:pt x="2896870" y="1120140"/>
                    </a:cubicBezTo>
                    <a:cubicBezTo>
                      <a:pt x="2942590" y="1106170"/>
                      <a:pt x="3028950" y="1023620"/>
                      <a:pt x="3049270" y="975360"/>
                    </a:cubicBezTo>
                    <a:cubicBezTo>
                      <a:pt x="3069590" y="927100"/>
                      <a:pt x="3018790" y="913130"/>
                      <a:pt x="3018790" y="830580"/>
                    </a:cubicBezTo>
                    <a:cubicBezTo>
                      <a:pt x="3018790" y="748030"/>
                      <a:pt x="3084830" y="558800"/>
                      <a:pt x="3049270" y="480060"/>
                    </a:cubicBezTo>
                    <a:cubicBezTo>
                      <a:pt x="3013710" y="401320"/>
                      <a:pt x="2863850" y="394970"/>
                      <a:pt x="2805430" y="358140"/>
                    </a:cubicBezTo>
                    <a:cubicBezTo>
                      <a:pt x="2747010" y="321310"/>
                      <a:pt x="2749550" y="313690"/>
                      <a:pt x="2698750" y="259080"/>
                    </a:cubicBezTo>
                    <a:cubicBezTo>
                      <a:pt x="2647950" y="204470"/>
                      <a:pt x="2556510" y="33020"/>
                      <a:pt x="2500630" y="30480"/>
                    </a:cubicBezTo>
                    <a:cubicBezTo>
                      <a:pt x="2444750" y="27940"/>
                      <a:pt x="2407920" y="234950"/>
                      <a:pt x="2363470" y="243840"/>
                    </a:cubicBezTo>
                    <a:cubicBezTo>
                      <a:pt x="2319020" y="252730"/>
                      <a:pt x="2270760" y="124460"/>
                      <a:pt x="2233930" y="83820"/>
                    </a:cubicBezTo>
                    <a:cubicBezTo>
                      <a:pt x="2197100" y="43180"/>
                      <a:pt x="2202180" y="0"/>
                      <a:pt x="2142490" y="0"/>
                    </a:cubicBezTo>
                    <a:cubicBezTo>
                      <a:pt x="2082800" y="0"/>
                      <a:pt x="1983740" y="31750"/>
                      <a:pt x="1875790" y="83820"/>
                    </a:cubicBezTo>
                    <a:cubicBezTo>
                      <a:pt x="1767840" y="135890"/>
                      <a:pt x="1588770" y="250190"/>
                      <a:pt x="1494790" y="312420"/>
                    </a:cubicBezTo>
                    <a:cubicBezTo>
                      <a:pt x="1400810" y="374650"/>
                      <a:pt x="1358900" y="433070"/>
                      <a:pt x="1311910" y="457200"/>
                    </a:cubicBezTo>
                    <a:cubicBezTo>
                      <a:pt x="1264920" y="481330"/>
                      <a:pt x="1239520" y="462280"/>
                      <a:pt x="1212850" y="457200"/>
                    </a:cubicBezTo>
                    <a:cubicBezTo>
                      <a:pt x="1186180" y="452120"/>
                      <a:pt x="1182370" y="438150"/>
                      <a:pt x="1151890" y="426720"/>
                    </a:cubicBezTo>
                    <a:cubicBezTo>
                      <a:pt x="1121410" y="415290"/>
                      <a:pt x="1064260" y="373380"/>
                      <a:pt x="1029970" y="388620"/>
                    </a:cubicBezTo>
                    <a:cubicBezTo>
                      <a:pt x="995680" y="403860"/>
                      <a:pt x="977900" y="415290"/>
                      <a:pt x="946150" y="518160"/>
                    </a:cubicBezTo>
                    <a:cubicBezTo>
                      <a:pt x="914400" y="621030"/>
                      <a:pt x="876300" y="862330"/>
                      <a:pt x="839470" y="1005840"/>
                    </a:cubicBezTo>
                    <a:cubicBezTo>
                      <a:pt x="802640" y="1149350"/>
                      <a:pt x="758190" y="1330960"/>
                      <a:pt x="725170" y="1379220"/>
                    </a:cubicBezTo>
                    <a:cubicBezTo>
                      <a:pt x="692150" y="1427480"/>
                      <a:pt x="695960" y="1310640"/>
                      <a:pt x="641350" y="1295400"/>
                    </a:cubicBezTo>
                    <a:cubicBezTo>
                      <a:pt x="586740" y="1280160"/>
                      <a:pt x="464820" y="1287780"/>
                      <a:pt x="397510" y="1287780"/>
                    </a:cubicBezTo>
                    <a:cubicBezTo>
                      <a:pt x="330200" y="1287780"/>
                      <a:pt x="283210" y="1259840"/>
                      <a:pt x="237490" y="1295400"/>
                    </a:cubicBezTo>
                    <a:cubicBezTo>
                      <a:pt x="191770" y="1330960"/>
                      <a:pt x="162560" y="1403350"/>
                      <a:pt x="123190" y="1501140"/>
                    </a:cubicBezTo>
                    <a:cubicBezTo>
                      <a:pt x="83820" y="1598930"/>
                      <a:pt x="2540" y="1811020"/>
                      <a:pt x="1270" y="1882140"/>
                    </a:cubicBezTo>
                    <a:cubicBezTo>
                      <a:pt x="0" y="1953260"/>
                      <a:pt x="68580" y="1916430"/>
                      <a:pt x="115570" y="1927860"/>
                    </a:cubicBezTo>
                    <a:cubicBezTo>
                      <a:pt x="162560" y="1939290"/>
                      <a:pt x="238760" y="1950720"/>
                      <a:pt x="283210" y="1950720"/>
                    </a:cubicBezTo>
                    <a:cubicBezTo>
                      <a:pt x="327660" y="1950720"/>
                      <a:pt x="350520" y="1938020"/>
                      <a:pt x="382270" y="1927860"/>
                    </a:cubicBezTo>
                    <a:cubicBezTo>
                      <a:pt x="414020" y="1917700"/>
                      <a:pt x="467360" y="1908810"/>
                      <a:pt x="473710" y="1889760"/>
                    </a:cubicBezTo>
                    <a:cubicBezTo>
                      <a:pt x="480060" y="1870710"/>
                      <a:pt x="383540" y="1883410"/>
                      <a:pt x="412750" y="1821180"/>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8" name="Freeform 7"/>
              <p:cNvSpPr/>
              <p:nvPr/>
            </p:nvSpPr>
            <p:spPr>
              <a:xfrm>
                <a:off x="5888399" y="2734945"/>
                <a:ext cx="812800" cy="1431925"/>
              </a:xfrm>
              <a:custGeom>
                <a:avLst/>
                <a:gdLst>
                  <a:gd name="connsiteX0" fmla="*/ 39370 w 811530"/>
                  <a:gd name="connsiteY0" fmla="*/ 359410 h 1432560"/>
                  <a:gd name="connsiteX1" fmla="*/ 351790 w 811530"/>
                  <a:gd name="connsiteY1" fmla="*/ 8890 h 1432560"/>
                  <a:gd name="connsiteX2" fmla="*/ 534670 w 811530"/>
                  <a:gd name="connsiteY2" fmla="*/ 306070 h 1432560"/>
                  <a:gd name="connsiteX3" fmla="*/ 641350 w 811530"/>
                  <a:gd name="connsiteY3" fmla="*/ 679450 h 1432560"/>
                  <a:gd name="connsiteX4" fmla="*/ 808990 w 811530"/>
                  <a:gd name="connsiteY4" fmla="*/ 908050 h 1432560"/>
                  <a:gd name="connsiteX5" fmla="*/ 656590 w 811530"/>
                  <a:gd name="connsiteY5" fmla="*/ 1167130 h 1432560"/>
                  <a:gd name="connsiteX6" fmla="*/ 595630 w 811530"/>
                  <a:gd name="connsiteY6" fmla="*/ 1410970 h 1432560"/>
                  <a:gd name="connsiteX7" fmla="*/ 267970 w 811530"/>
                  <a:gd name="connsiteY7" fmla="*/ 1296670 h 1432560"/>
                  <a:gd name="connsiteX8" fmla="*/ 321310 w 811530"/>
                  <a:gd name="connsiteY8" fmla="*/ 1121410 h 1432560"/>
                  <a:gd name="connsiteX9" fmla="*/ 85090 w 811530"/>
                  <a:gd name="connsiteY9" fmla="*/ 1029970 h 1432560"/>
                  <a:gd name="connsiteX10" fmla="*/ 237490 w 811530"/>
                  <a:gd name="connsiteY10" fmla="*/ 847090 h 1432560"/>
                  <a:gd name="connsiteX11" fmla="*/ 283210 w 811530"/>
                  <a:gd name="connsiteY11" fmla="*/ 679450 h 1432560"/>
                  <a:gd name="connsiteX12" fmla="*/ 115570 w 811530"/>
                  <a:gd name="connsiteY12" fmla="*/ 481330 h 1432560"/>
                  <a:gd name="connsiteX13" fmla="*/ 39370 w 811530"/>
                  <a:gd name="connsiteY13" fmla="*/ 359410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1530" h="1432560">
                    <a:moveTo>
                      <a:pt x="39370" y="359410"/>
                    </a:moveTo>
                    <a:cubicBezTo>
                      <a:pt x="78740" y="280670"/>
                      <a:pt x="269240" y="17780"/>
                      <a:pt x="351790" y="8890"/>
                    </a:cubicBezTo>
                    <a:cubicBezTo>
                      <a:pt x="434340" y="0"/>
                      <a:pt x="486410" y="194310"/>
                      <a:pt x="534670" y="306070"/>
                    </a:cubicBezTo>
                    <a:cubicBezTo>
                      <a:pt x="582930" y="417830"/>
                      <a:pt x="595630" y="579120"/>
                      <a:pt x="641350" y="679450"/>
                    </a:cubicBezTo>
                    <a:cubicBezTo>
                      <a:pt x="687070" y="779780"/>
                      <a:pt x="806450" y="826770"/>
                      <a:pt x="808990" y="908050"/>
                    </a:cubicBezTo>
                    <a:cubicBezTo>
                      <a:pt x="811530" y="989330"/>
                      <a:pt x="692150" y="1083310"/>
                      <a:pt x="656590" y="1167130"/>
                    </a:cubicBezTo>
                    <a:cubicBezTo>
                      <a:pt x="621030" y="1250950"/>
                      <a:pt x="660400" y="1389380"/>
                      <a:pt x="595630" y="1410970"/>
                    </a:cubicBezTo>
                    <a:cubicBezTo>
                      <a:pt x="530860" y="1432560"/>
                      <a:pt x="313690" y="1344930"/>
                      <a:pt x="267970" y="1296670"/>
                    </a:cubicBezTo>
                    <a:cubicBezTo>
                      <a:pt x="222250" y="1248410"/>
                      <a:pt x="351790" y="1165860"/>
                      <a:pt x="321310" y="1121410"/>
                    </a:cubicBezTo>
                    <a:cubicBezTo>
                      <a:pt x="290830" y="1076960"/>
                      <a:pt x="99060" y="1075690"/>
                      <a:pt x="85090" y="1029970"/>
                    </a:cubicBezTo>
                    <a:cubicBezTo>
                      <a:pt x="71120" y="984250"/>
                      <a:pt x="204470" y="905510"/>
                      <a:pt x="237490" y="847090"/>
                    </a:cubicBezTo>
                    <a:cubicBezTo>
                      <a:pt x="270510" y="788670"/>
                      <a:pt x="303530" y="740410"/>
                      <a:pt x="283210" y="679450"/>
                    </a:cubicBezTo>
                    <a:cubicBezTo>
                      <a:pt x="262890" y="618490"/>
                      <a:pt x="160020" y="535940"/>
                      <a:pt x="115570" y="481330"/>
                    </a:cubicBezTo>
                    <a:cubicBezTo>
                      <a:pt x="71120" y="426720"/>
                      <a:pt x="0" y="438150"/>
                      <a:pt x="39370" y="359410"/>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9" name="Freeform 8"/>
              <p:cNvSpPr/>
              <p:nvPr/>
            </p:nvSpPr>
            <p:spPr>
              <a:xfrm>
                <a:off x="4523149" y="4484370"/>
                <a:ext cx="1722437" cy="1606550"/>
              </a:xfrm>
              <a:custGeom>
                <a:avLst/>
                <a:gdLst>
                  <a:gd name="connsiteX0" fmla="*/ 346710 w 1723390"/>
                  <a:gd name="connsiteY0" fmla="*/ 628650 h 1606550"/>
                  <a:gd name="connsiteX1" fmla="*/ 377190 w 1723390"/>
                  <a:gd name="connsiteY1" fmla="*/ 453390 h 1606550"/>
                  <a:gd name="connsiteX2" fmla="*/ 582930 w 1723390"/>
                  <a:gd name="connsiteY2" fmla="*/ 461010 h 1606550"/>
                  <a:gd name="connsiteX3" fmla="*/ 803910 w 1723390"/>
                  <a:gd name="connsiteY3" fmla="*/ 445770 h 1606550"/>
                  <a:gd name="connsiteX4" fmla="*/ 864870 w 1723390"/>
                  <a:gd name="connsiteY4" fmla="*/ 255270 h 1606550"/>
                  <a:gd name="connsiteX5" fmla="*/ 1306830 w 1723390"/>
                  <a:gd name="connsiteY5" fmla="*/ 19050 h 1606550"/>
                  <a:gd name="connsiteX6" fmla="*/ 1680210 w 1723390"/>
                  <a:gd name="connsiteY6" fmla="*/ 369570 h 1606550"/>
                  <a:gd name="connsiteX7" fmla="*/ 1047750 w 1723390"/>
                  <a:gd name="connsiteY7" fmla="*/ 1451610 h 1606550"/>
                  <a:gd name="connsiteX8" fmla="*/ 941070 w 1723390"/>
                  <a:gd name="connsiteY8" fmla="*/ 1299210 h 1606550"/>
                  <a:gd name="connsiteX9" fmla="*/ 491490 w 1723390"/>
                  <a:gd name="connsiteY9" fmla="*/ 1200150 h 1606550"/>
                  <a:gd name="connsiteX10" fmla="*/ 285750 w 1723390"/>
                  <a:gd name="connsiteY10" fmla="*/ 1390650 h 1606550"/>
                  <a:gd name="connsiteX11" fmla="*/ 11430 w 1723390"/>
                  <a:gd name="connsiteY11" fmla="*/ 1276350 h 1606550"/>
                  <a:gd name="connsiteX12" fmla="*/ 354330 w 1723390"/>
                  <a:gd name="connsiteY12" fmla="*/ 483870 h 1606550"/>
                  <a:gd name="connsiteX13" fmla="*/ 346710 w 1723390"/>
                  <a:gd name="connsiteY13" fmla="*/ 628650 h 1606550"/>
                  <a:gd name="connsiteX0" fmla="*/ 346710 w 1723390"/>
                  <a:gd name="connsiteY0" fmla="*/ 476250 h 1606550"/>
                  <a:gd name="connsiteX1" fmla="*/ 377190 w 1723390"/>
                  <a:gd name="connsiteY1" fmla="*/ 453390 h 1606550"/>
                  <a:gd name="connsiteX2" fmla="*/ 582930 w 1723390"/>
                  <a:gd name="connsiteY2" fmla="*/ 461010 h 1606550"/>
                  <a:gd name="connsiteX3" fmla="*/ 803910 w 1723390"/>
                  <a:gd name="connsiteY3" fmla="*/ 445770 h 1606550"/>
                  <a:gd name="connsiteX4" fmla="*/ 864870 w 1723390"/>
                  <a:gd name="connsiteY4" fmla="*/ 255270 h 1606550"/>
                  <a:gd name="connsiteX5" fmla="*/ 1306830 w 1723390"/>
                  <a:gd name="connsiteY5" fmla="*/ 19050 h 1606550"/>
                  <a:gd name="connsiteX6" fmla="*/ 1680210 w 1723390"/>
                  <a:gd name="connsiteY6" fmla="*/ 369570 h 1606550"/>
                  <a:gd name="connsiteX7" fmla="*/ 1047750 w 1723390"/>
                  <a:gd name="connsiteY7" fmla="*/ 1451610 h 1606550"/>
                  <a:gd name="connsiteX8" fmla="*/ 941070 w 1723390"/>
                  <a:gd name="connsiteY8" fmla="*/ 1299210 h 1606550"/>
                  <a:gd name="connsiteX9" fmla="*/ 491490 w 1723390"/>
                  <a:gd name="connsiteY9" fmla="*/ 1200150 h 1606550"/>
                  <a:gd name="connsiteX10" fmla="*/ 285750 w 1723390"/>
                  <a:gd name="connsiteY10" fmla="*/ 1390650 h 1606550"/>
                  <a:gd name="connsiteX11" fmla="*/ 11430 w 1723390"/>
                  <a:gd name="connsiteY11" fmla="*/ 1276350 h 1606550"/>
                  <a:gd name="connsiteX12" fmla="*/ 354330 w 1723390"/>
                  <a:gd name="connsiteY12" fmla="*/ 483870 h 1606550"/>
                  <a:gd name="connsiteX13" fmla="*/ 346710 w 1723390"/>
                  <a:gd name="connsiteY13" fmla="*/ 4762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3390" h="1606550">
                    <a:moveTo>
                      <a:pt x="346710" y="476250"/>
                    </a:moveTo>
                    <a:cubicBezTo>
                      <a:pt x="350520" y="471170"/>
                      <a:pt x="337820" y="455930"/>
                      <a:pt x="377190" y="453390"/>
                    </a:cubicBezTo>
                    <a:cubicBezTo>
                      <a:pt x="416560" y="450850"/>
                      <a:pt x="511810" y="462280"/>
                      <a:pt x="582930" y="461010"/>
                    </a:cubicBezTo>
                    <a:cubicBezTo>
                      <a:pt x="654050" y="459740"/>
                      <a:pt x="756920" y="480060"/>
                      <a:pt x="803910" y="445770"/>
                    </a:cubicBezTo>
                    <a:cubicBezTo>
                      <a:pt x="850900" y="411480"/>
                      <a:pt x="781050" y="326390"/>
                      <a:pt x="864870" y="255270"/>
                    </a:cubicBezTo>
                    <a:cubicBezTo>
                      <a:pt x="948690" y="184150"/>
                      <a:pt x="1170940" y="0"/>
                      <a:pt x="1306830" y="19050"/>
                    </a:cubicBezTo>
                    <a:cubicBezTo>
                      <a:pt x="1442720" y="38100"/>
                      <a:pt x="1723390" y="130810"/>
                      <a:pt x="1680210" y="369570"/>
                    </a:cubicBezTo>
                    <a:cubicBezTo>
                      <a:pt x="1637030" y="608330"/>
                      <a:pt x="1170940" y="1296670"/>
                      <a:pt x="1047750" y="1451610"/>
                    </a:cubicBezTo>
                    <a:cubicBezTo>
                      <a:pt x="924560" y="1606550"/>
                      <a:pt x="1033780" y="1341120"/>
                      <a:pt x="941070" y="1299210"/>
                    </a:cubicBezTo>
                    <a:cubicBezTo>
                      <a:pt x="848360" y="1257300"/>
                      <a:pt x="600710" y="1184910"/>
                      <a:pt x="491490" y="1200150"/>
                    </a:cubicBezTo>
                    <a:cubicBezTo>
                      <a:pt x="382270" y="1215390"/>
                      <a:pt x="365760" y="1377950"/>
                      <a:pt x="285750" y="1390650"/>
                    </a:cubicBezTo>
                    <a:cubicBezTo>
                      <a:pt x="205740" y="1403350"/>
                      <a:pt x="0" y="1427480"/>
                      <a:pt x="11430" y="1276350"/>
                    </a:cubicBezTo>
                    <a:cubicBezTo>
                      <a:pt x="22860" y="1125220"/>
                      <a:pt x="298450" y="617220"/>
                      <a:pt x="354330" y="483870"/>
                    </a:cubicBezTo>
                    <a:cubicBezTo>
                      <a:pt x="410210" y="350520"/>
                      <a:pt x="342900" y="481330"/>
                      <a:pt x="346710" y="476250"/>
                    </a:cubicBezTo>
                    <a:close/>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 name="TextBox 9"/>
              <p:cNvSpPr txBox="1"/>
              <p:nvPr/>
            </p:nvSpPr>
            <p:spPr>
              <a:xfrm>
                <a:off x="390885" y="1580832"/>
                <a:ext cx="2057401" cy="369888"/>
              </a:xfrm>
              <a:prstGeom prst="rect">
                <a:avLst/>
              </a:prstGeom>
              <a:noFill/>
            </p:spPr>
            <p:txBody>
              <a:bodyPr>
                <a:spAutoFit/>
              </a:bodyPr>
              <a:lstStyle/>
              <a:p>
                <a:pPr>
                  <a:defRPr/>
                </a:pPr>
                <a:r>
                  <a:rPr lang="en-US" b="1" dirty="0">
                    <a:solidFill>
                      <a:schemeClr val="accent4">
                        <a:lumMod val="10000"/>
                      </a:schemeClr>
                    </a:solidFill>
                  </a:rPr>
                  <a:t>GREEN BELT</a:t>
                </a:r>
                <a:endParaRPr lang="en-IN" b="1" dirty="0">
                  <a:solidFill>
                    <a:schemeClr val="accent4">
                      <a:lumMod val="10000"/>
                    </a:schemeClr>
                  </a:solidFill>
                </a:endParaRPr>
              </a:p>
            </p:txBody>
          </p:sp>
          <p:sp>
            <p:nvSpPr>
              <p:cNvPr id="11" name="TextBox 10"/>
              <p:cNvSpPr txBox="1"/>
              <p:nvPr/>
            </p:nvSpPr>
            <p:spPr>
              <a:xfrm>
                <a:off x="6934562" y="5028882"/>
                <a:ext cx="1457325" cy="646113"/>
              </a:xfrm>
              <a:prstGeom prst="rect">
                <a:avLst/>
              </a:prstGeom>
              <a:noFill/>
            </p:spPr>
            <p:txBody>
              <a:bodyPr>
                <a:spAutoFit/>
              </a:bodyPr>
              <a:lstStyle/>
              <a:p>
                <a:pPr>
                  <a:defRPr/>
                </a:pPr>
                <a:r>
                  <a:rPr lang="en-US" b="1" dirty="0">
                    <a:solidFill>
                      <a:schemeClr val="accent4">
                        <a:lumMod val="10000"/>
                      </a:schemeClr>
                    </a:solidFill>
                  </a:rPr>
                  <a:t>GREEN BELT</a:t>
                </a:r>
                <a:endParaRPr lang="en-IN" b="1" dirty="0">
                  <a:solidFill>
                    <a:schemeClr val="accent4">
                      <a:lumMod val="10000"/>
                    </a:schemeClr>
                  </a:solidFill>
                </a:endParaRPr>
              </a:p>
            </p:txBody>
          </p:sp>
        </p:grpSp>
        <p:cxnSp>
          <p:nvCxnSpPr>
            <p:cNvPr id="22" name="Straight Arrow Connector 21"/>
            <p:cNvCxnSpPr/>
            <p:nvPr/>
          </p:nvCxnSpPr>
          <p:spPr>
            <a:xfrm rot="10800000">
              <a:off x="6172561" y="5181282"/>
              <a:ext cx="762000" cy="1588"/>
            </a:xfrm>
            <a:prstGeom prst="straightConnector1">
              <a:avLst/>
            </a:prstGeom>
            <a:ln w="3810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05360" y="1904682"/>
              <a:ext cx="2133601" cy="153988"/>
            </a:xfrm>
            <a:prstGeom prst="straightConnector1">
              <a:avLst/>
            </a:prstGeom>
            <a:ln w="3810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2"/>
          <p:cNvGrpSpPr>
            <a:grpSpLocks/>
          </p:cNvGrpSpPr>
          <p:nvPr/>
        </p:nvGrpSpPr>
        <p:grpSpPr bwMode="auto">
          <a:xfrm>
            <a:off x="342900" y="2108200"/>
            <a:ext cx="6324600" cy="4368800"/>
            <a:chOff x="342894" y="2108200"/>
            <a:chExt cx="6324606" cy="4368800"/>
          </a:xfrm>
        </p:grpSpPr>
        <p:grpSp>
          <p:nvGrpSpPr>
            <p:cNvPr id="31752" name="Group 26"/>
            <p:cNvGrpSpPr>
              <a:grpSpLocks/>
            </p:cNvGrpSpPr>
            <p:nvPr/>
          </p:nvGrpSpPr>
          <p:grpSpPr bwMode="auto">
            <a:xfrm>
              <a:off x="342894" y="2108200"/>
              <a:ext cx="6324606" cy="4368800"/>
              <a:chOff x="342894" y="2108200"/>
              <a:chExt cx="6324606" cy="4368800"/>
            </a:xfrm>
          </p:grpSpPr>
          <p:grpSp>
            <p:nvGrpSpPr>
              <p:cNvPr id="31754" name="Group 14"/>
              <p:cNvGrpSpPr>
                <a:grpSpLocks/>
              </p:cNvGrpSpPr>
              <p:nvPr/>
            </p:nvGrpSpPr>
            <p:grpSpPr bwMode="auto">
              <a:xfrm>
                <a:off x="2374900" y="2108200"/>
                <a:ext cx="4292600" cy="4368800"/>
                <a:chOff x="2374900" y="2108200"/>
                <a:chExt cx="4292600" cy="4368800"/>
              </a:xfrm>
            </p:grpSpPr>
            <p:sp>
              <p:nvSpPr>
                <p:cNvPr id="13" name="Freeform 12"/>
                <p:cNvSpPr/>
                <p:nvPr/>
              </p:nvSpPr>
              <p:spPr>
                <a:xfrm>
                  <a:off x="2976560" y="2108200"/>
                  <a:ext cx="3690940" cy="4368800"/>
                </a:xfrm>
                <a:custGeom>
                  <a:avLst/>
                  <a:gdLst>
                    <a:gd name="connsiteX0" fmla="*/ 3691467 w 3691467"/>
                    <a:gd name="connsiteY0" fmla="*/ 0 h 4368800"/>
                    <a:gd name="connsiteX1" fmla="*/ 2802467 w 3691467"/>
                    <a:gd name="connsiteY1" fmla="*/ 355600 h 4368800"/>
                    <a:gd name="connsiteX2" fmla="*/ 2103967 w 3691467"/>
                    <a:gd name="connsiteY2" fmla="*/ 800100 h 4368800"/>
                    <a:gd name="connsiteX3" fmla="*/ 783167 w 3691467"/>
                    <a:gd name="connsiteY3" fmla="*/ 1587500 h 4368800"/>
                    <a:gd name="connsiteX4" fmla="*/ 122767 w 3691467"/>
                    <a:gd name="connsiteY4" fmla="*/ 2425700 h 4368800"/>
                    <a:gd name="connsiteX5" fmla="*/ 46567 w 3691467"/>
                    <a:gd name="connsiteY5" fmla="*/ 2819400 h 4368800"/>
                    <a:gd name="connsiteX6" fmla="*/ 364067 w 3691467"/>
                    <a:gd name="connsiteY6" fmla="*/ 3327400 h 4368800"/>
                    <a:gd name="connsiteX7" fmla="*/ 1164167 w 3691467"/>
                    <a:gd name="connsiteY7" fmla="*/ 436880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1467" h="4368800">
                      <a:moveTo>
                        <a:pt x="3691467" y="0"/>
                      </a:moveTo>
                      <a:cubicBezTo>
                        <a:pt x="3379258" y="111125"/>
                        <a:pt x="3067050" y="222250"/>
                        <a:pt x="2802467" y="355600"/>
                      </a:cubicBezTo>
                      <a:cubicBezTo>
                        <a:pt x="2537884" y="488950"/>
                        <a:pt x="2440517" y="594783"/>
                        <a:pt x="2103967" y="800100"/>
                      </a:cubicBezTo>
                      <a:cubicBezTo>
                        <a:pt x="1767417" y="1005417"/>
                        <a:pt x="1113367" y="1316567"/>
                        <a:pt x="783167" y="1587500"/>
                      </a:cubicBezTo>
                      <a:cubicBezTo>
                        <a:pt x="452967" y="1858433"/>
                        <a:pt x="245534" y="2220383"/>
                        <a:pt x="122767" y="2425700"/>
                      </a:cubicBezTo>
                      <a:cubicBezTo>
                        <a:pt x="0" y="2631017"/>
                        <a:pt x="6350" y="2669117"/>
                        <a:pt x="46567" y="2819400"/>
                      </a:cubicBezTo>
                      <a:cubicBezTo>
                        <a:pt x="86784" y="2969683"/>
                        <a:pt x="177800" y="3069167"/>
                        <a:pt x="364067" y="3327400"/>
                      </a:cubicBezTo>
                      <a:cubicBezTo>
                        <a:pt x="550334" y="3585633"/>
                        <a:pt x="1073150" y="4353983"/>
                        <a:pt x="1164167" y="4368800"/>
                      </a:cubicBezTo>
                    </a:path>
                  </a:pathLst>
                </a:cu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14" name="Freeform 13"/>
                <p:cNvSpPr/>
                <p:nvPr/>
              </p:nvSpPr>
              <p:spPr>
                <a:xfrm>
                  <a:off x="2374896" y="3683000"/>
                  <a:ext cx="647701" cy="1308100"/>
                </a:xfrm>
                <a:custGeom>
                  <a:avLst/>
                  <a:gdLst>
                    <a:gd name="connsiteX0" fmla="*/ 647700 w 647700"/>
                    <a:gd name="connsiteY0" fmla="*/ 1308100 h 1308100"/>
                    <a:gd name="connsiteX1" fmla="*/ 355600 w 647700"/>
                    <a:gd name="connsiteY1" fmla="*/ 825500 h 1308100"/>
                    <a:gd name="connsiteX2" fmla="*/ 279400 w 647700"/>
                    <a:gd name="connsiteY2" fmla="*/ 533400 h 1308100"/>
                    <a:gd name="connsiteX3" fmla="*/ 0 w 647700"/>
                    <a:gd name="connsiteY3" fmla="*/ 0 h 1308100"/>
                  </a:gdLst>
                  <a:ahLst/>
                  <a:cxnLst>
                    <a:cxn ang="0">
                      <a:pos x="connsiteX0" y="connsiteY0"/>
                    </a:cxn>
                    <a:cxn ang="0">
                      <a:pos x="connsiteX1" y="connsiteY1"/>
                    </a:cxn>
                    <a:cxn ang="0">
                      <a:pos x="connsiteX2" y="connsiteY2"/>
                    </a:cxn>
                    <a:cxn ang="0">
                      <a:pos x="connsiteX3" y="connsiteY3"/>
                    </a:cxn>
                  </a:cxnLst>
                  <a:rect l="l" t="t" r="r" b="b"/>
                  <a:pathLst>
                    <a:path w="647700" h="1308100">
                      <a:moveTo>
                        <a:pt x="647700" y="1308100"/>
                      </a:moveTo>
                      <a:cubicBezTo>
                        <a:pt x="532341" y="1131358"/>
                        <a:pt x="416983" y="954617"/>
                        <a:pt x="355600" y="825500"/>
                      </a:cubicBezTo>
                      <a:cubicBezTo>
                        <a:pt x="294217" y="696383"/>
                        <a:pt x="338667" y="670983"/>
                        <a:pt x="279400" y="533400"/>
                      </a:cubicBezTo>
                      <a:cubicBezTo>
                        <a:pt x="220133" y="395817"/>
                        <a:pt x="46567" y="95250"/>
                        <a:pt x="0" y="0"/>
                      </a:cubicBezTo>
                    </a:path>
                  </a:pathLst>
                </a:custGeom>
                <a:ln w="571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grpSp>
          <p:sp>
            <p:nvSpPr>
              <p:cNvPr id="16" name="TextBox 15"/>
              <p:cNvSpPr txBox="1"/>
              <p:nvPr/>
            </p:nvSpPr>
            <p:spPr>
              <a:xfrm>
                <a:off x="342894" y="4619625"/>
                <a:ext cx="2286002" cy="369888"/>
              </a:xfrm>
              <a:prstGeom prst="rect">
                <a:avLst/>
              </a:prstGeom>
              <a:noFill/>
            </p:spPr>
            <p:txBody>
              <a:bodyPr>
                <a:spAutoFit/>
              </a:bodyPr>
              <a:lstStyle/>
              <a:p>
                <a:pPr>
                  <a:defRPr/>
                </a:pPr>
                <a:r>
                  <a:rPr lang="en-US" b="1" dirty="0">
                    <a:solidFill>
                      <a:schemeClr val="accent4">
                        <a:lumMod val="10000"/>
                      </a:schemeClr>
                    </a:solidFill>
                  </a:rPr>
                  <a:t>RAILWAY LINE</a:t>
                </a:r>
                <a:endParaRPr lang="en-IN" b="1" dirty="0">
                  <a:solidFill>
                    <a:schemeClr val="accent4">
                      <a:lumMod val="10000"/>
                    </a:schemeClr>
                  </a:solidFill>
                </a:endParaRPr>
              </a:p>
            </p:txBody>
          </p:sp>
        </p:grpSp>
        <p:cxnSp>
          <p:nvCxnSpPr>
            <p:cNvPr id="30" name="Straight Arrow Connector 29"/>
            <p:cNvCxnSpPr/>
            <p:nvPr/>
          </p:nvCxnSpPr>
          <p:spPr>
            <a:xfrm>
              <a:off x="2057396" y="4799013"/>
              <a:ext cx="762001" cy="1587"/>
            </a:xfrm>
            <a:prstGeom prst="straightConnector1">
              <a:avLst/>
            </a:prstGeom>
            <a:ln w="3810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3"/>
          <p:cNvSpPr>
            <a:spLocks noGrp="1" noChangeArrowheads="1"/>
          </p:cNvSpPr>
          <p:nvPr>
            <p:ph type="title" idx="4294967295"/>
          </p:nvPr>
        </p:nvSpPr>
        <p:spPr>
          <a:xfrm>
            <a:off x="5883275" y="669925"/>
            <a:ext cx="3260725" cy="777875"/>
          </a:xfrm>
          <a:noFill/>
        </p:spPr>
        <p:txBody>
          <a:bodyPr/>
          <a:lstStyle/>
          <a:p>
            <a:pPr eaLnBrk="1" hangingPunct="1">
              <a:spcBef>
                <a:spcPct val="50000"/>
              </a:spcBef>
            </a:pPr>
            <a:r>
              <a:rPr lang="en-AU" sz="2400">
                <a:solidFill>
                  <a:schemeClr val="accent2"/>
                </a:solidFill>
              </a:rPr>
              <a:t>LETCHWORTH GARDEN CITY</a:t>
            </a:r>
          </a:p>
        </p:txBody>
      </p:sp>
      <p:pic>
        <p:nvPicPr>
          <p:cNvPr id="32771" name="Picture 8" descr="gardencityplan"/>
          <p:cNvPicPr>
            <a:picLocks noGrp="1" noChangeAspect="1" noChangeArrowheads="1"/>
          </p:cNvPicPr>
          <p:nvPr>
            <p:ph sz="half" idx="4294967295"/>
          </p:nvPr>
        </p:nvPicPr>
        <p:blipFill>
          <a:blip r:embed="rId2"/>
          <a:srcRect/>
          <a:stretch>
            <a:fillRect/>
          </a:stretch>
        </p:blipFill>
        <p:spPr>
          <a:xfrm>
            <a:off x="0" y="188913"/>
            <a:ext cx="4537075" cy="3240087"/>
          </a:xfrm>
          <a:ln>
            <a:solidFill>
              <a:schemeClr val="tx1"/>
            </a:solidFill>
          </a:ln>
        </p:spPr>
      </p:pic>
      <p:sp>
        <p:nvSpPr>
          <p:cNvPr id="32772" name="Rectangle 3"/>
          <p:cNvSpPr>
            <a:spLocks noGrp="1" noChangeArrowheads="1"/>
          </p:cNvSpPr>
          <p:nvPr>
            <p:ph type="body" sz="half" idx="4294967295"/>
          </p:nvPr>
        </p:nvSpPr>
        <p:spPr>
          <a:xfrm>
            <a:off x="4811713" y="1690688"/>
            <a:ext cx="4332287" cy="5472112"/>
          </a:xfrm>
        </p:spPr>
        <p:txBody>
          <a:bodyPr/>
          <a:lstStyle/>
          <a:p>
            <a:pPr algn="just" eaLnBrk="1" hangingPunct="1">
              <a:lnSpc>
                <a:spcPct val="80000"/>
              </a:lnSpc>
            </a:pPr>
            <a:r>
              <a:rPr lang="en-AU" sz="1400"/>
              <a:t>The rest of the large space encircled by the 'Crystal Palace' is a public park, containing 145 acres, which includes ample recreation grounds within very easy access of all the people. </a:t>
            </a:r>
          </a:p>
          <a:p>
            <a:pPr algn="just" eaLnBrk="1" hangingPunct="1">
              <a:lnSpc>
                <a:spcPct val="80000"/>
              </a:lnSpc>
            </a:pPr>
            <a:r>
              <a:rPr lang="en-AU" sz="1400"/>
              <a:t>Running all round the Central Park (except where it is intersected by the boulevards) is a wide glass arcade called the 'Crystal Palace', opening on to the park. Here manufactured goods are exposed for sale, and here most of that class of shopping which requires the joy of deliberation and selection is done. A considerable part of it is used as a Winter Garden --the whole forming a permanent exhibition of a most attractive character, whilst its circular form brings it near to every dweller in the town--the furthest removed inhabitant being within 600 yards.</a:t>
            </a:r>
          </a:p>
          <a:p>
            <a:pPr algn="just" eaLnBrk="1" hangingPunct="1">
              <a:lnSpc>
                <a:spcPct val="80000"/>
              </a:lnSpc>
            </a:pPr>
            <a:r>
              <a:rPr lang="en-AU" sz="1400"/>
              <a:t> Passing out of the Crystal Palace on way to the outer ring of the town, the Fifth Avenue - lined, as are all the roads of the town, with trees--fronting which, and looking on to the Crystal Palace.</a:t>
            </a:r>
          </a:p>
          <a:p>
            <a:pPr algn="just" eaLnBrk="1" hangingPunct="1">
              <a:lnSpc>
                <a:spcPct val="80000"/>
              </a:lnSpc>
            </a:pPr>
            <a:r>
              <a:rPr lang="en-AU" sz="1400"/>
              <a:t>A ring of very excellently built houses, built either in concentric rings, facing the various avenues, or fronting the boulevards and roads which all converge to the centre of the town. In the town 5,500 building are of an average size of 20 feet x 130 feet--the minimum space allotted for the purpose being 20 x 100.</a:t>
            </a:r>
          </a:p>
        </p:txBody>
      </p:sp>
      <p:sp>
        <p:nvSpPr>
          <p:cNvPr id="148485" name="Rectangle 9"/>
          <p:cNvSpPr>
            <a:spLocks noChangeArrowheads="1"/>
          </p:cNvSpPr>
          <p:nvPr/>
        </p:nvSpPr>
        <p:spPr bwMode="auto">
          <a:xfrm>
            <a:off x="-76200" y="3500438"/>
            <a:ext cx="5110163" cy="492125"/>
          </a:xfrm>
          <a:prstGeom prst="rect">
            <a:avLst/>
          </a:prstGeom>
          <a:noFill/>
          <a:ln w="9525">
            <a:noFill/>
            <a:miter lim="800000"/>
            <a:headEnd/>
            <a:tailEnd/>
          </a:ln>
        </p:spPr>
        <p:txBody>
          <a:bodyPr anchor="ctr">
            <a:spAutoFit/>
          </a:bodyPr>
          <a:lstStyle/>
          <a:p>
            <a:pPr>
              <a:defRPr/>
            </a:pPr>
            <a:r>
              <a:rPr lang="en-AU" sz="1200" b="1" dirty="0">
                <a:solidFill>
                  <a:schemeClr val="accent2"/>
                </a:solidFill>
                <a:latin typeface="+mn-lt"/>
              </a:rPr>
              <a:t>Parker and </a:t>
            </a:r>
            <a:r>
              <a:rPr lang="en-AU" sz="1200" b="1" dirty="0" err="1">
                <a:solidFill>
                  <a:schemeClr val="accent2"/>
                </a:solidFill>
                <a:latin typeface="+mn-lt"/>
              </a:rPr>
              <a:t>Unwin's</a:t>
            </a:r>
            <a:r>
              <a:rPr lang="en-AU" sz="1200" b="1" dirty="0">
                <a:solidFill>
                  <a:schemeClr val="accent2"/>
                </a:solidFill>
                <a:latin typeface="+mn-lt"/>
              </a:rPr>
              <a:t> preliminary plan for the First Garden City, 1903.</a:t>
            </a:r>
            <a:r>
              <a:rPr lang="en-AU" sz="1200" b="1" i="1" dirty="0">
                <a:solidFill>
                  <a:schemeClr val="accent2"/>
                </a:solidFill>
                <a:latin typeface="+mn-lt"/>
              </a:rPr>
              <a:t> </a:t>
            </a:r>
            <a:r>
              <a:rPr lang="en-AU" sz="1400" b="1" i="1" dirty="0">
                <a:latin typeface="Stylus BT" pitchFamily="34" charset="0"/>
              </a:rPr>
              <a:t/>
            </a:r>
            <a:br>
              <a:rPr lang="en-AU" sz="1400" b="1" i="1" dirty="0">
                <a:latin typeface="Stylus BT" pitchFamily="34" charset="0"/>
              </a:rPr>
            </a:br>
            <a:endParaRPr lang="en-AU" sz="1400" b="1" i="1" dirty="0">
              <a:latin typeface="Stylus BT" pitchFamily="34" charset="0"/>
            </a:endParaRPr>
          </a:p>
        </p:txBody>
      </p:sp>
      <p:pic>
        <p:nvPicPr>
          <p:cNvPr id="32774" name="Picture 12" descr="11602-004-2DE929EF"/>
          <p:cNvPicPr>
            <a:picLocks noChangeAspect="1" noChangeArrowheads="1"/>
          </p:cNvPicPr>
          <p:nvPr/>
        </p:nvPicPr>
        <p:blipFill>
          <a:blip r:embed="rId3"/>
          <a:srcRect/>
          <a:stretch>
            <a:fillRect/>
          </a:stretch>
        </p:blipFill>
        <p:spPr bwMode="auto">
          <a:xfrm>
            <a:off x="990600" y="3810000"/>
            <a:ext cx="3168650" cy="2935288"/>
          </a:xfrm>
          <a:prstGeom prst="rect">
            <a:avLst/>
          </a:prstGeom>
          <a:noFill/>
          <a:ln w="9525">
            <a:noFill/>
            <a:miter lim="800000"/>
            <a:headEnd/>
            <a:tailEnd/>
          </a:ln>
        </p:spPr>
      </p:pic>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title" idx="4294967295"/>
          </p:nvPr>
        </p:nvSpPr>
        <p:spPr>
          <a:xfrm>
            <a:off x="0" y="-179388"/>
            <a:ext cx="7283450" cy="865188"/>
          </a:xfrm>
        </p:spPr>
        <p:txBody>
          <a:bodyPr/>
          <a:lstStyle/>
          <a:p>
            <a:pPr eaLnBrk="1" hangingPunct="1"/>
            <a:r>
              <a:rPr lang="en-AU" sz="2400">
                <a:solidFill>
                  <a:schemeClr val="accent2"/>
                </a:solidFill>
              </a:rPr>
              <a:t>WELWYN GARDEN CITY</a:t>
            </a:r>
          </a:p>
        </p:txBody>
      </p:sp>
      <p:sp>
        <p:nvSpPr>
          <p:cNvPr id="33795" name="Rectangle 6"/>
          <p:cNvSpPr>
            <a:spLocks noGrp="1" noChangeArrowheads="1"/>
          </p:cNvSpPr>
          <p:nvPr>
            <p:ph type="body" sz="half" idx="4294967295"/>
          </p:nvPr>
        </p:nvSpPr>
        <p:spPr>
          <a:xfrm>
            <a:off x="0" y="879475"/>
            <a:ext cx="4608513" cy="5256213"/>
          </a:xfrm>
        </p:spPr>
        <p:txBody>
          <a:bodyPr>
            <a:normAutofit lnSpcReduction="10000"/>
          </a:bodyPr>
          <a:lstStyle/>
          <a:p>
            <a:pPr algn="just" eaLnBrk="1" hangingPunct="1">
              <a:lnSpc>
                <a:spcPct val="80000"/>
              </a:lnSpc>
            </a:pPr>
            <a:r>
              <a:rPr lang="en-AU" sz="1500"/>
              <a:t>Welwyn Garden City was started immediately after World War I and the max. residential density was raised to 12 houses/acre, to cover the increased demand, with a population of 40-50,000 on 4536 acres. </a:t>
            </a:r>
          </a:p>
          <a:p>
            <a:pPr algn="just" eaLnBrk="1" hangingPunct="1">
              <a:lnSpc>
                <a:spcPct val="80000"/>
              </a:lnSpc>
            </a:pPr>
            <a:endParaRPr lang="en-AU" sz="1500"/>
          </a:p>
          <a:p>
            <a:pPr algn="just" eaLnBrk="1" hangingPunct="1">
              <a:lnSpc>
                <a:spcPct val="80000"/>
              </a:lnSpc>
            </a:pPr>
            <a:r>
              <a:rPr lang="en-AU" sz="1500"/>
              <a:t>The first houses were designed by Crickmer and built in 1920 on Handside Lane. They are of the Letchworth tradition and very simple in construction.</a:t>
            </a:r>
          </a:p>
          <a:p>
            <a:pPr algn="just" eaLnBrk="1" hangingPunct="1">
              <a:lnSpc>
                <a:spcPct val="80000"/>
              </a:lnSpc>
              <a:buFontTx/>
              <a:buNone/>
            </a:pPr>
            <a:r>
              <a:rPr lang="en-AU" sz="1500"/>
              <a:t> </a:t>
            </a:r>
          </a:p>
          <a:p>
            <a:pPr algn="just" eaLnBrk="1" hangingPunct="1">
              <a:lnSpc>
                <a:spcPct val="80000"/>
              </a:lnSpc>
            </a:pPr>
            <a:r>
              <a:rPr lang="en-AU" sz="1500"/>
              <a:t>De Soissons' original plans had a similar relation between formal and informal, with winding roads. A large use is made of cul de sacs to make maximum use of the land with minimum service expenditure.</a:t>
            </a:r>
          </a:p>
          <a:p>
            <a:pPr algn="just" eaLnBrk="1" hangingPunct="1">
              <a:lnSpc>
                <a:spcPct val="80000"/>
              </a:lnSpc>
            </a:pPr>
            <a:endParaRPr lang="en-AU" sz="1500"/>
          </a:p>
          <a:p>
            <a:pPr algn="just" eaLnBrk="1" hangingPunct="1">
              <a:lnSpc>
                <a:spcPct val="80000"/>
              </a:lnSpc>
            </a:pPr>
            <a:r>
              <a:rPr lang="en-AU" sz="1500"/>
              <a:t>A much nicer overall composition aesthetically. De Soissons chose for the town's main style the red-brick Georgian architecture of surrounding Hertfordshire rather than the Letchworth tradition.</a:t>
            </a:r>
          </a:p>
          <a:p>
            <a:pPr algn="just" eaLnBrk="1" hangingPunct="1">
              <a:lnSpc>
                <a:spcPct val="80000"/>
              </a:lnSpc>
            </a:pPr>
            <a:endParaRPr lang="en-AU" sz="1500"/>
          </a:p>
          <a:p>
            <a:pPr algn="just" eaLnBrk="1" hangingPunct="1">
              <a:lnSpc>
                <a:spcPct val="80000"/>
              </a:lnSpc>
            </a:pPr>
            <a:r>
              <a:rPr lang="en-AU" sz="1500"/>
              <a:t>Certain aspects did give it an individual rural character. One important feature was the lack of metalled roads suitable for road traffic. The two original Garden Cities had rolled gravel roads on flint hardcore, of varying standard widths dependent on their use.</a:t>
            </a:r>
          </a:p>
        </p:txBody>
      </p:sp>
      <p:pic>
        <p:nvPicPr>
          <p:cNvPr id="33796" name="Picture 9" descr="Welwyn Garden City Site Plan"/>
          <p:cNvPicPr>
            <a:picLocks noGrp="1" noChangeAspect="1" noChangeArrowheads="1"/>
          </p:cNvPicPr>
          <p:nvPr>
            <p:ph sz="half" idx="4294967295"/>
          </p:nvPr>
        </p:nvPicPr>
        <p:blipFill>
          <a:blip r:embed="rId2"/>
          <a:srcRect/>
          <a:stretch>
            <a:fillRect/>
          </a:stretch>
        </p:blipFill>
        <p:spPr>
          <a:xfrm>
            <a:off x="4648200" y="152400"/>
            <a:ext cx="4495800" cy="5978525"/>
          </a:xfrm>
          <a:noFill/>
        </p:spPr>
      </p:pic>
      <p:sp>
        <p:nvSpPr>
          <p:cNvPr id="152581" name="Rectangle 10"/>
          <p:cNvSpPr>
            <a:spLocks noChangeArrowheads="1"/>
          </p:cNvSpPr>
          <p:nvPr/>
        </p:nvSpPr>
        <p:spPr bwMode="auto">
          <a:xfrm>
            <a:off x="5364163" y="6173788"/>
            <a:ext cx="2894012" cy="276225"/>
          </a:xfrm>
          <a:prstGeom prst="rect">
            <a:avLst/>
          </a:prstGeom>
          <a:noFill/>
          <a:ln w="9525">
            <a:noFill/>
            <a:miter lim="800000"/>
            <a:headEnd/>
            <a:tailEnd/>
          </a:ln>
        </p:spPr>
        <p:txBody>
          <a:bodyPr wrap="none" anchor="ctr">
            <a:spAutoFit/>
          </a:bodyPr>
          <a:lstStyle/>
          <a:p>
            <a:pPr>
              <a:defRPr/>
            </a:pPr>
            <a:r>
              <a:rPr lang="en-AU" sz="1200" b="1" dirty="0">
                <a:solidFill>
                  <a:schemeClr val="accent2"/>
                </a:solidFill>
                <a:latin typeface="+mn-lt"/>
              </a:rPr>
              <a:t>Welwyn Garden City Site Plan (1927)</a:t>
            </a:r>
            <a:r>
              <a:rPr lang="en-AU" sz="1200" dirty="0">
                <a:solidFill>
                  <a:schemeClr val="accent2"/>
                </a:solidFill>
                <a:latin typeface="+mn-lt"/>
              </a:rPr>
              <a:t> </a:t>
            </a: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6" descr="Welwyn Garden City: Parkway"/>
          <p:cNvPicPr>
            <a:picLocks noChangeAspect="1" noChangeArrowheads="1"/>
          </p:cNvPicPr>
          <p:nvPr/>
        </p:nvPicPr>
        <p:blipFill>
          <a:blip r:embed="rId2"/>
          <a:srcRect/>
          <a:stretch>
            <a:fillRect/>
          </a:stretch>
        </p:blipFill>
        <p:spPr bwMode="auto">
          <a:xfrm>
            <a:off x="179388" y="188913"/>
            <a:ext cx="3321050" cy="2097087"/>
          </a:xfrm>
          <a:prstGeom prst="rect">
            <a:avLst/>
          </a:prstGeom>
          <a:noFill/>
          <a:ln w="9525">
            <a:solidFill>
              <a:schemeClr val="tx1"/>
            </a:solidFill>
            <a:miter lim="800000"/>
            <a:headEnd/>
            <a:tailEnd/>
          </a:ln>
        </p:spPr>
      </p:pic>
      <p:pic>
        <p:nvPicPr>
          <p:cNvPr id="34819" name="Picture 18" descr="Welwyn Garden City: Howardsgate"/>
          <p:cNvPicPr>
            <a:picLocks noChangeAspect="1" noChangeArrowheads="1"/>
          </p:cNvPicPr>
          <p:nvPr/>
        </p:nvPicPr>
        <p:blipFill>
          <a:blip r:embed="rId3"/>
          <a:srcRect/>
          <a:stretch>
            <a:fillRect/>
          </a:stretch>
        </p:blipFill>
        <p:spPr bwMode="auto">
          <a:xfrm>
            <a:off x="152400" y="2286000"/>
            <a:ext cx="3352800" cy="1963738"/>
          </a:xfrm>
          <a:prstGeom prst="rect">
            <a:avLst/>
          </a:prstGeom>
          <a:noFill/>
          <a:ln w="9525">
            <a:solidFill>
              <a:schemeClr val="tx1"/>
            </a:solidFill>
            <a:miter lim="800000"/>
            <a:headEnd/>
            <a:tailEnd/>
          </a:ln>
        </p:spPr>
      </p:pic>
      <p:pic>
        <p:nvPicPr>
          <p:cNvPr id="34820" name="Picture 20" descr="Welwyn Garden City: Campus"/>
          <p:cNvPicPr>
            <a:picLocks noChangeAspect="1" noChangeArrowheads="1"/>
          </p:cNvPicPr>
          <p:nvPr/>
        </p:nvPicPr>
        <p:blipFill>
          <a:blip r:embed="rId4"/>
          <a:srcRect/>
          <a:stretch>
            <a:fillRect/>
          </a:stretch>
        </p:blipFill>
        <p:spPr bwMode="auto">
          <a:xfrm>
            <a:off x="179388" y="4267200"/>
            <a:ext cx="3325812" cy="2309813"/>
          </a:xfrm>
          <a:prstGeom prst="rect">
            <a:avLst/>
          </a:prstGeom>
          <a:noFill/>
          <a:ln w="9525">
            <a:solidFill>
              <a:schemeClr val="tx1"/>
            </a:solidFill>
            <a:miter lim="800000"/>
            <a:headEnd/>
            <a:tailEnd/>
          </a:ln>
        </p:spPr>
      </p:pic>
      <p:sp>
        <p:nvSpPr>
          <p:cNvPr id="153605" name="Rectangle 21"/>
          <p:cNvSpPr>
            <a:spLocks noChangeArrowheads="1"/>
          </p:cNvSpPr>
          <p:nvPr/>
        </p:nvSpPr>
        <p:spPr bwMode="auto">
          <a:xfrm>
            <a:off x="228600" y="6627813"/>
            <a:ext cx="3352800" cy="276225"/>
          </a:xfrm>
          <a:prstGeom prst="rect">
            <a:avLst/>
          </a:prstGeom>
          <a:noFill/>
          <a:ln w="9525">
            <a:noFill/>
            <a:miter lim="800000"/>
            <a:headEnd/>
            <a:tailEnd/>
          </a:ln>
        </p:spPr>
        <p:txBody>
          <a:bodyPr anchor="ctr">
            <a:spAutoFit/>
          </a:bodyPr>
          <a:lstStyle/>
          <a:p>
            <a:pPr>
              <a:defRPr/>
            </a:pPr>
            <a:r>
              <a:rPr lang="en-AU" sz="1200" b="1" dirty="0">
                <a:solidFill>
                  <a:schemeClr val="accent2"/>
                </a:solidFill>
                <a:latin typeface="+mn-lt"/>
              </a:rPr>
              <a:t>Welwyn Garden City: Campus &amp; Parkway</a:t>
            </a:r>
            <a:r>
              <a:rPr lang="en-AU" sz="1200" dirty="0">
                <a:solidFill>
                  <a:schemeClr val="accent2"/>
                </a:solidFill>
                <a:latin typeface="+mn-lt"/>
              </a:rPr>
              <a:t> </a:t>
            </a:r>
          </a:p>
        </p:txBody>
      </p:sp>
      <p:sp>
        <p:nvSpPr>
          <p:cNvPr id="34822" name="Rectangle 28"/>
          <p:cNvSpPr>
            <a:spLocks noGrp="1" noChangeArrowheads="1"/>
          </p:cNvSpPr>
          <p:nvPr>
            <p:ph type="title" idx="4294967295"/>
          </p:nvPr>
        </p:nvSpPr>
        <p:spPr>
          <a:xfrm>
            <a:off x="4876800" y="304800"/>
            <a:ext cx="4267200" cy="1143000"/>
          </a:xfrm>
        </p:spPr>
        <p:txBody>
          <a:bodyPr/>
          <a:lstStyle/>
          <a:p>
            <a:pPr algn="ctr" eaLnBrk="1" hangingPunct="1"/>
            <a:r>
              <a:rPr lang="en-AU" sz="2800">
                <a:solidFill>
                  <a:schemeClr val="accent2"/>
                </a:solidFill>
              </a:rPr>
              <a:t>WELWYN GARDEN CITY</a:t>
            </a:r>
          </a:p>
        </p:txBody>
      </p:sp>
      <p:sp>
        <p:nvSpPr>
          <p:cNvPr id="34823" name="Rectangle 30"/>
          <p:cNvSpPr>
            <a:spLocks noGrp="1" noChangeArrowheads="1"/>
          </p:cNvSpPr>
          <p:nvPr>
            <p:ph type="body" sz="half" idx="4294967295"/>
          </p:nvPr>
        </p:nvSpPr>
        <p:spPr>
          <a:xfrm>
            <a:off x="3802063" y="1812925"/>
            <a:ext cx="5341937" cy="4968875"/>
          </a:xfrm>
        </p:spPr>
        <p:txBody>
          <a:bodyPr/>
          <a:lstStyle/>
          <a:p>
            <a:pPr algn="just" eaLnBrk="1" hangingPunct="1">
              <a:lnSpc>
                <a:spcPct val="80000"/>
              </a:lnSpc>
            </a:pPr>
            <a:r>
              <a:rPr lang="en-AU" sz="1500"/>
              <a:t>Most of the roads had no visible curb stones, or pavements and so the grass verges moulded into the roads in a very country manner. </a:t>
            </a:r>
          </a:p>
          <a:p>
            <a:pPr algn="just" eaLnBrk="1" hangingPunct="1">
              <a:lnSpc>
                <a:spcPct val="80000"/>
              </a:lnSpc>
            </a:pPr>
            <a:endParaRPr lang="en-AU" sz="1500"/>
          </a:p>
          <a:p>
            <a:pPr algn="just" eaLnBrk="1" hangingPunct="1">
              <a:lnSpc>
                <a:spcPct val="80000"/>
              </a:lnSpc>
            </a:pPr>
            <a:r>
              <a:rPr lang="en-AU" sz="1500"/>
              <a:t>At Welwyn, “there was no money for embellishments.” The roads therefore follow the contours of the land wherever possible so that the greatest amount of land could be developed at the lowest cost.</a:t>
            </a:r>
          </a:p>
          <a:p>
            <a:pPr algn="just" eaLnBrk="1" hangingPunct="1">
              <a:lnSpc>
                <a:spcPct val="80000"/>
              </a:lnSpc>
            </a:pPr>
            <a:endParaRPr lang="en-AU" sz="1500"/>
          </a:p>
          <a:p>
            <a:pPr algn="just" eaLnBrk="1" hangingPunct="1">
              <a:lnSpc>
                <a:spcPct val="80000"/>
              </a:lnSpc>
            </a:pPr>
            <a:r>
              <a:rPr lang="en-AU" sz="1500"/>
              <a:t>The radiating boulevards of Howard's diagrams have produced a similar symmetrical/limiting town plan. Welwyn nearly avoided the formal avenue. Only the town centre has them and its position makes it the most visually attractive part of the town. A progression away from the formal to the informal is present.</a:t>
            </a:r>
          </a:p>
          <a:p>
            <a:pPr algn="just" eaLnBrk="1" hangingPunct="1">
              <a:lnSpc>
                <a:spcPct val="80000"/>
              </a:lnSpc>
            </a:pPr>
            <a:endParaRPr lang="en-AU" sz="1500"/>
          </a:p>
          <a:p>
            <a:pPr algn="just" eaLnBrk="1" hangingPunct="1">
              <a:lnSpc>
                <a:spcPct val="80000"/>
              </a:lnSpc>
            </a:pPr>
            <a:r>
              <a:rPr lang="en-AU" sz="1500"/>
              <a:t>At focal points, large trees were planted in groups to make features in the roads and cul de sacs. No public houses were built; the council built a single community centre on the periphery of the town, and a single theatre held a monopoly together with the department store. Only now, and it is still in course of construction, has a possibly satisfactory amenities centre come into being. </a:t>
            </a:r>
          </a:p>
          <a:p>
            <a:pPr algn="just" eaLnBrk="1" hangingPunct="1">
              <a:lnSpc>
                <a:spcPct val="80000"/>
              </a:lnSpc>
            </a:pPr>
            <a:endParaRPr lang="en-AU" sz="1500"/>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title" idx="4294967295"/>
          </p:nvPr>
        </p:nvSpPr>
        <p:spPr>
          <a:xfrm>
            <a:off x="5334000" y="838200"/>
            <a:ext cx="3810000" cy="1143000"/>
          </a:xfrm>
        </p:spPr>
        <p:txBody>
          <a:bodyPr>
            <a:normAutofit/>
          </a:bodyPr>
          <a:lstStyle/>
          <a:p>
            <a:pPr algn="ctr" eaLnBrk="1" hangingPunct="1">
              <a:defRPr/>
            </a:pPr>
            <a:r>
              <a:rPr lang="en-AU" sz="2800" dirty="0">
                <a:solidFill>
                  <a:schemeClr val="accent2"/>
                </a:solidFill>
              </a:rPr>
              <a:t>THE GARDEN CITY STYLE</a:t>
            </a:r>
            <a:r>
              <a:rPr lang="en-AU" sz="4300" dirty="0">
                <a:solidFill>
                  <a:schemeClr val="accent2"/>
                </a:solidFill>
                <a:latin typeface="Constantia" pitchFamily="18" charset="0"/>
              </a:rPr>
              <a:t/>
            </a:r>
            <a:br>
              <a:rPr lang="en-AU" sz="4300" dirty="0">
                <a:solidFill>
                  <a:schemeClr val="accent2"/>
                </a:solidFill>
                <a:latin typeface="Constantia" pitchFamily="18" charset="0"/>
              </a:rPr>
            </a:br>
            <a:endParaRPr lang="en-AU" sz="4300" dirty="0">
              <a:solidFill>
                <a:schemeClr val="accent2"/>
              </a:solidFill>
              <a:latin typeface="Constantia" pitchFamily="18" charset="0"/>
            </a:endParaRPr>
          </a:p>
        </p:txBody>
      </p:sp>
      <p:pic>
        <p:nvPicPr>
          <p:cNvPr id="35843" name="Picture 7" descr="300px-Letchworth-HeritageMuseum">
            <a:hlinkClick r:id="rId2" tooltip="First Garden City Heritage Museum, Letchworth"/>
          </p:cNvPr>
          <p:cNvPicPr>
            <a:picLocks noGrp="1" noChangeAspect="1" noChangeArrowheads="1"/>
          </p:cNvPicPr>
          <p:nvPr>
            <p:ph sz="half" idx="4294967295"/>
          </p:nvPr>
        </p:nvPicPr>
        <p:blipFill>
          <a:blip r:embed="rId3"/>
          <a:srcRect/>
          <a:stretch>
            <a:fillRect/>
          </a:stretch>
        </p:blipFill>
        <p:spPr>
          <a:xfrm>
            <a:off x="0" y="685800"/>
            <a:ext cx="3425825" cy="2570163"/>
          </a:xfrm>
          <a:ln w="28575">
            <a:solidFill>
              <a:schemeClr val="tx1"/>
            </a:solidFill>
          </a:ln>
        </p:spPr>
      </p:pic>
      <p:sp>
        <p:nvSpPr>
          <p:cNvPr id="35844" name="Rectangle 3"/>
          <p:cNvSpPr>
            <a:spLocks noGrp="1" noChangeArrowheads="1"/>
          </p:cNvSpPr>
          <p:nvPr>
            <p:ph type="body" sz="half" idx="4294967295"/>
          </p:nvPr>
        </p:nvSpPr>
        <p:spPr>
          <a:xfrm>
            <a:off x="4737100" y="1676400"/>
            <a:ext cx="4406900" cy="5732463"/>
          </a:xfrm>
        </p:spPr>
        <p:txBody>
          <a:bodyPr/>
          <a:lstStyle/>
          <a:p>
            <a:pPr algn="just" eaLnBrk="1" hangingPunct="1">
              <a:lnSpc>
                <a:spcPct val="80000"/>
              </a:lnSpc>
            </a:pPr>
            <a:r>
              <a:rPr lang="en-AU" sz="1400"/>
              <a:t>The idea of the promoters of the Garden City was not to build an artistic town. But there still remains a strong resemblance of planning and architectural style  aesthetically between all the Garden Cities and Suburbs.</a:t>
            </a:r>
          </a:p>
          <a:p>
            <a:pPr algn="just" eaLnBrk="1" hangingPunct="1">
              <a:lnSpc>
                <a:spcPct val="80000"/>
              </a:lnSpc>
            </a:pPr>
            <a:r>
              <a:rPr lang="en-AU" sz="1400"/>
              <a:t>The style has had a vast influence on the New Towns, and it is this more than anything that has affected living conditions within them.</a:t>
            </a:r>
          </a:p>
          <a:p>
            <a:pPr algn="just" eaLnBrk="1" hangingPunct="1">
              <a:lnSpc>
                <a:spcPct val="80000"/>
              </a:lnSpc>
            </a:pPr>
            <a:r>
              <a:rPr lang="en-AU" sz="1400"/>
              <a:t> The "style" is medieval, with strong associations with the imminent "arts and crafts cottage style". A large use is made of dormer windows, steep gabled roofs with low eves, sometimes mansard.</a:t>
            </a:r>
          </a:p>
          <a:p>
            <a:pPr algn="just" eaLnBrk="1" hangingPunct="1">
              <a:lnSpc>
                <a:spcPct val="80000"/>
              </a:lnSpc>
            </a:pPr>
            <a:r>
              <a:rPr lang="en-AU" sz="1400"/>
              <a:t>Strong use is made of the "inward-looking" cul-de-sac and of cottages collected around "natural" greens.</a:t>
            </a:r>
          </a:p>
          <a:p>
            <a:pPr algn="just" eaLnBrk="1" hangingPunct="1">
              <a:lnSpc>
                <a:spcPct val="80000"/>
              </a:lnSpc>
            </a:pPr>
            <a:r>
              <a:rPr lang="en-AU" sz="1400"/>
              <a:t>Narrow, informally winding gravel roads, between avenues of trees; the Garden City aesthetic at its best.</a:t>
            </a:r>
          </a:p>
          <a:p>
            <a:pPr algn="just" eaLnBrk="1" hangingPunct="1">
              <a:lnSpc>
                <a:spcPct val="80000"/>
              </a:lnSpc>
            </a:pPr>
            <a:r>
              <a:rPr lang="en-AU" sz="1400"/>
              <a:t>The axis for the town at Letchworth was established because of the positions of three old oak trees on the site; an important step for future planning. Letchworth was planned basically by the constraints of the site.</a:t>
            </a:r>
          </a:p>
          <a:p>
            <a:pPr algn="just" eaLnBrk="1" hangingPunct="1">
              <a:lnSpc>
                <a:spcPct val="80000"/>
              </a:lnSpc>
            </a:pPr>
            <a:r>
              <a:rPr lang="en-AU" sz="1400"/>
              <a:t>These were the reasons for the style that was evolved and had a strong influence on all town planning since. The creation of a medium between social reform of the squalid cities and the integration of nature. </a:t>
            </a:r>
          </a:p>
        </p:txBody>
      </p:sp>
      <p:sp>
        <p:nvSpPr>
          <p:cNvPr id="150533" name="Rectangle 8"/>
          <p:cNvSpPr>
            <a:spLocks noChangeArrowheads="1"/>
          </p:cNvSpPr>
          <p:nvPr/>
        </p:nvSpPr>
        <p:spPr bwMode="auto">
          <a:xfrm>
            <a:off x="382588" y="3276600"/>
            <a:ext cx="3960812" cy="276225"/>
          </a:xfrm>
          <a:prstGeom prst="rect">
            <a:avLst/>
          </a:prstGeom>
          <a:noFill/>
          <a:ln w="9525">
            <a:noFill/>
            <a:miter lim="800000"/>
            <a:headEnd/>
            <a:tailEnd/>
          </a:ln>
        </p:spPr>
        <p:txBody>
          <a:bodyPr anchor="ctr">
            <a:spAutoFit/>
          </a:bodyPr>
          <a:lstStyle/>
          <a:p>
            <a:pPr>
              <a:defRPr/>
            </a:pPr>
            <a:r>
              <a:rPr lang="en-AU" sz="1200" b="1" dirty="0">
                <a:solidFill>
                  <a:schemeClr val="accent2"/>
                </a:solidFill>
                <a:latin typeface="+mn-lt"/>
              </a:rPr>
              <a:t>First Garden City Heritage Museum, Letchworth</a:t>
            </a:r>
            <a:r>
              <a:rPr lang="en-AU" sz="1200" dirty="0">
                <a:solidFill>
                  <a:schemeClr val="accent2"/>
                </a:solidFill>
                <a:latin typeface="+mn-lt"/>
              </a:rPr>
              <a:t> </a:t>
            </a:r>
          </a:p>
        </p:txBody>
      </p:sp>
      <p:pic>
        <p:nvPicPr>
          <p:cNvPr id="35846" name="Picture 10" descr="Letchworth"/>
          <p:cNvPicPr>
            <a:picLocks noChangeAspect="1" noChangeArrowheads="1"/>
          </p:cNvPicPr>
          <p:nvPr/>
        </p:nvPicPr>
        <p:blipFill>
          <a:blip r:embed="rId4"/>
          <a:srcRect/>
          <a:stretch>
            <a:fillRect/>
          </a:stretch>
        </p:blipFill>
        <p:spPr bwMode="auto">
          <a:xfrm>
            <a:off x="457200" y="3581400"/>
            <a:ext cx="3406775" cy="2657475"/>
          </a:xfrm>
          <a:prstGeom prst="rect">
            <a:avLst/>
          </a:prstGeom>
          <a:noFill/>
          <a:ln w="9525">
            <a:solidFill>
              <a:schemeClr val="tx1"/>
            </a:solidFill>
            <a:miter lim="800000"/>
            <a:headEnd/>
            <a:tailEnd/>
          </a:ln>
        </p:spPr>
      </p:pic>
      <p:sp>
        <p:nvSpPr>
          <p:cNvPr id="150535" name="Rectangle 11"/>
          <p:cNvSpPr>
            <a:spLocks noChangeArrowheads="1"/>
          </p:cNvSpPr>
          <p:nvPr/>
        </p:nvSpPr>
        <p:spPr bwMode="auto">
          <a:xfrm>
            <a:off x="457200" y="6396038"/>
            <a:ext cx="3581400" cy="461962"/>
          </a:xfrm>
          <a:prstGeom prst="rect">
            <a:avLst/>
          </a:prstGeom>
          <a:noFill/>
          <a:ln w="9525">
            <a:noFill/>
            <a:miter lim="800000"/>
            <a:headEnd/>
            <a:tailEnd/>
          </a:ln>
        </p:spPr>
        <p:txBody>
          <a:bodyPr anchor="ctr">
            <a:spAutoFit/>
          </a:bodyPr>
          <a:lstStyle/>
          <a:p>
            <a:pPr>
              <a:defRPr/>
            </a:pPr>
            <a:r>
              <a:rPr lang="en-AU" sz="1200" b="1" dirty="0">
                <a:solidFill>
                  <a:schemeClr val="accent2"/>
                </a:solidFill>
                <a:latin typeface="+mn-lt"/>
              </a:rPr>
              <a:t>Letchworth: Straight curbed roads with uniform planting</a:t>
            </a:r>
            <a:r>
              <a:rPr lang="en-AU" sz="1200" dirty="0">
                <a:solidFill>
                  <a:schemeClr val="accent2"/>
                </a:solidFill>
                <a:latin typeface="+mn-lt"/>
              </a:rPr>
              <a:t> </a:t>
            </a:r>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The Garden City Style"/>
          <p:cNvPicPr>
            <a:picLocks noChangeAspect="1" noChangeArrowheads="1"/>
          </p:cNvPicPr>
          <p:nvPr/>
        </p:nvPicPr>
        <p:blipFill>
          <a:blip r:embed="rId2"/>
          <a:srcRect/>
          <a:stretch>
            <a:fillRect/>
          </a:stretch>
        </p:blipFill>
        <p:spPr bwMode="auto">
          <a:xfrm>
            <a:off x="323850" y="152400"/>
            <a:ext cx="3446463" cy="2638425"/>
          </a:xfrm>
          <a:prstGeom prst="rect">
            <a:avLst/>
          </a:prstGeom>
          <a:noFill/>
          <a:ln w="9525">
            <a:solidFill>
              <a:schemeClr val="tx1"/>
            </a:solidFill>
            <a:miter lim="800000"/>
            <a:headEnd/>
            <a:tailEnd/>
          </a:ln>
        </p:spPr>
      </p:pic>
      <p:sp>
        <p:nvSpPr>
          <p:cNvPr id="151555" name="Rectangle 6"/>
          <p:cNvSpPr>
            <a:spLocks noChangeArrowheads="1"/>
          </p:cNvSpPr>
          <p:nvPr/>
        </p:nvSpPr>
        <p:spPr bwMode="auto">
          <a:xfrm>
            <a:off x="611188" y="2852738"/>
            <a:ext cx="2630487" cy="276225"/>
          </a:xfrm>
          <a:prstGeom prst="rect">
            <a:avLst/>
          </a:prstGeom>
          <a:noFill/>
          <a:ln w="9525">
            <a:noFill/>
            <a:miter lim="800000"/>
            <a:headEnd/>
            <a:tailEnd/>
          </a:ln>
        </p:spPr>
        <p:txBody>
          <a:bodyPr wrap="none" anchor="ctr">
            <a:spAutoFit/>
          </a:bodyPr>
          <a:lstStyle/>
          <a:p>
            <a:pPr>
              <a:defRPr/>
            </a:pPr>
            <a:r>
              <a:rPr lang="en-AU" sz="1200" b="1" dirty="0" err="1">
                <a:latin typeface="+mn-lt"/>
              </a:rPr>
              <a:t>Rushby</a:t>
            </a:r>
            <a:r>
              <a:rPr lang="en-AU" sz="1200" b="1" dirty="0">
                <a:latin typeface="+mn-lt"/>
              </a:rPr>
              <a:t> Mead, Letchworth (1908)</a:t>
            </a:r>
            <a:r>
              <a:rPr lang="en-AU" sz="1200" dirty="0">
                <a:latin typeface="+mn-lt"/>
              </a:rPr>
              <a:t> </a:t>
            </a:r>
          </a:p>
        </p:txBody>
      </p:sp>
      <p:pic>
        <p:nvPicPr>
          <p:cNvPr id="36868" name="Picture 11" descr="lytton"/>
          <p:cNvPicPr>
            <a:picLocks noChangeAspect="1" noChangeArrowheads="1"/>
          </p:cNvPicPr>
          <p:nvPr/>
        </p:nvPicPr>
        <p:blipFill>
          <a:blip r:embed="rId3"/>
          <a:srcRect/>
          <a:stretch>
            <a:fillRect/>
          </a:stretch>
        </p:blipFill>
        <p:spPr bwMode="auto">
          <a:xfrm>
            <a:off x="323850" y="3500438"/>
            <a:ext cx="4019550" cy="2752725"/>
          </a:xfrm>
          <a:prstGeom prst="rect">
            <a:avLst/>
          </a:prstGeom>
          <a:noFill/>
          <a:ln w="9525">
            <a:solidFill>
              <a:schemeClr val="tx1"/>
            </a:solidFill>
            <a:miter lim="800000"/>
            <a:headEnd/>
            <a:tailEnd/>
          </a:ln>
        </p:spPr>
      </p:pic>
      <p:sp>
        <p:nvSpPr>
          <p:cNvPr id="151557" name="Rectangle 12"/>
          <p:cNvSpPr>
            <a:spLocks noChangeArrowheads="1"/>
          </p:cNvSpPr>
          <p:nvPr/>
        </p:nvSpPr>
        <p:spPr bwMode="auto">
          <a:xfrm>
            <a:off x="755650" y="6521450"/>
            <a:ext cx="2154238" cy="276225"/>
          </a:xfrm>
          <a:prstGeom prst="rect">
            <a:avLst/>
          </a:prstGeom>
          <a:noFill/>
          <a:ln w="9525">
            <a:noFill/>
            <a:miter lim="800000"/>
            <a:headEnd/>
            <a:tailEnd/>
          </a:ln>
        </p:spPr>
        <p:txBody>
          <a:bodyPr wrap="none" anchor="ctr">
            <a:spAutoFit/>
          </a:bodyPr>
          <a:lstStyle/>
          <a:p>
            <a:pPr>
              <a:defRPr/>
            </a:pPr>
            <a:r>
              <a:rPr lang="en-AU" sz="1200" b="1">
                <a:latin typeface="+mn-lt"/>
              </a:rPr>
              <a:t>Lytton Avenue, Letchworth</a:t>
            </a:r>
          </a:p>
        </p:txBody>
      </p:sp>
      <p:pic>
        <p:nvPicPr>
          <p:cNvPr id="36870" name="Picture 14" descr="letchwrh"/>
          <p:cNvPicPr>
            <a:picLocks noChangeAspect="1" noChangeArrowheads="1"/>
          </p:cNvPicPr>
          <p:nvPr/>
        </p:nvPicPr>
        <p:blipFill>
          <a:blip r:embed="rId4"/>
          <a:srcRect/>
          <a:stretch>
            <a:fillRect/>
          </a:stretch>
        </p:blipFill>
        <p:spPr bwMode="auto">
          <a:xfrm>
            <a:off x="4606925" y="3500438"/>
            <a:ext cx="4327525" cy="2747962"/>
          </a:xfrm>
          <a:prstGeom prst="rect">
            <a:avLst/>
          </a:prstGeom>
          <a:noFill/>
          <a:ln w="9525">
            <a:solidFill>
              <a:schemeClr val="tx1"/>
            </a:solidFill>
            <a:miter lim="800000"/>
            <a:headEnd/>
            <a:tailEnd/>
          </a:ln>
        </p:spPr>
      </p:pic>
      <p:sp>
        <p:nvSpPr>
          <p:cNvPr id="151559" name="Rectangle 15"/>
          <p:cNvSpPr>
            <a:spLocks noChangeArrowheads="1"/>
          </p:cNvSpPr>
          <p:nvPr/>
        </p:nvSpPr>
        <p:spPr bwMode="auto">
          <a:xfrm>
            <a:off x="5076825" y="6505575"/>
            <a:ext cx="3732213" cy="276225"/>
          </a:xfrm>
          <a:prstGeom prst="rect">
            <a:avLst/>
          </a:prstGeom>
          <a:noFill/>
          <a:ln w="9525">
            <a:noFill/>
            <a:miter lim="800000"/>
            <a:headEnd/>
            <a:tailEnd/>
          </a:ln>
        </p:spPr>
        <p:txBody>
          <a:bodyPr wrap="none" anchor="ctr">
            <a:spAutoFit/>
          </a:bodyPr>
          <a:lstStyle/>
          <a:p>
            <a:pPr>
              <a:defRPr/>
            </a:pPr>
            <a:r>
              <a:rPr lang="en-AU" sz="1200" b="1" dirty="0">
                <a:latin typeface="+mn-lt"/>
              </a:rPr>
              <a:t>LETCHWORTH---</a:t>
            </a:r>
            <a:r>
              <a:rPr lang="en-AU" sz="1200" b="1" dirty="0" err="1">
                <a:latin typeface="+mn-lt"/>
              </a:rPr>
              <a:t>Eastcheap</a:t>
            </a:r>
            <a:r>
              <a:rPr lang="en-AU" sz="1200" b="1" dirty="0">
                <a:latin typeface="+mn-lt"/>
              </a:rPr>
              <a:t>, Cinema and Garage</a:t>
            </a:r>
          </a:p>
        </p:txBody>
      </p:sp>
      <p:pic>
        <p:nvPicPr>
          <p:cNvPr id="36872" name="Picture 17" descr="memhall"/>
          <p:cNvPicPr>
            <a:picLocks noChangeAspect="1" noChangeArrowheads="1"/>
          </p:cNvPicPr>
          <p:nvPr/>
        </p:nvPicPr>
        <p:blipFill>
          <a:blip r:embed="rId5"/>
          <a:srcRect/>
          <a:stretch>
            <a:fillRect/>
          </a:stretch>
        </p:blipFill>
        <p:spPr bwMode="auto">
          <a:xfrm>
            <a:off x="4356100" y="152400"/>
            <a:ext cx="4597400" cy="2633663"/>
          </a:xfrm>
          <a:prstGeom prst="rect">
            <a:avLst/>
          </a:prstGeom>
          <a:noFill/>
          <a:ln w="9525">
            <a:solidFill>
              <a:schemeClr val="tx1"/>
            </a:solidFill>
            <a:miter lim="800000"/>
            <a:headEnd/>
            <a:tailEnd/>
          </a:ln>
        </p:spPr>
      </p:pic>
      <p:sp>
        <p:nvSpPr>
          <p:cNvPr id="151561" name="Rectangle 18"/>
          <p:cNvSpPr>
            <a:spLocks noChangeArrowheads="1"/>
          </p:cNvSpPr>
          <p:nvPr/>
        </p:nvSpPr>
        <p:spPr bwMode="auto">
          <a:xfrm>
            <a:off x="4067175" y="2781300"/>
            <a:ext cx="5076825" cy="830263"/>
          </a:xfrm>
          <a:prstGeom prst="rect">
            <a:avLst/>
          </a:prstGeom>
          <a:noFill/>
          <a:ln w="9525">
            <a:noFill/>
            <a:miter lim="800000"/>
            <a:headEnd/>
            <a:tailEnd/>
          </a:ln>
        </p:spPr>
        <p:txBody>
          <a:bodyPr anchor="ctr">
            <a:spAutoFit/>
          </a:bodyPr>
          <a:lstStyle/>
          <a:p>
            <a:pPr algn="ctr">
              <a:defRPr/>
            </a:pPr>
            <a:r>
              <a:rPr lang="en-AU" sz="1200" b="1" dirty="0">
                <a:latin typeface="+mn-lt"/>
              </a:rPr>
              <a:t>The Mrs. Howard Memorial Hall designed by Peter and </a:t>
            </a:r>
            <a:r>
              <a:rPr lang="en-AU" sz="1200" b="1" dirty="0" err="1">
                <a:latin typeface="+mn-lt"/>
              </a:rPr>
              <a:t>Unwin</a:t>
            </a:r>
            <a:r>
              <a:rPr lang="en-AU" sz="1200" b="1" dirty="0">
                <a:latin typeface="+mn-lt"/>
              </a:rPr>
              <a:t>, </a:t>
            </a:r>
            <a:br>
              <a:rPr lang="en-AU" sz="1200" b="1" dirty="0">
                <a:latin typeface="+mn-lt"/>
              </a:rPr>
            </a:br>
            <a:r>
              <a:rPr lang="en-AU" sz="1200" b="1" dirty="0">
                <a:latin typeface="+mn-lt"/>
              </a:rPr>
              <a:t>meeting place of the Letchworth community for many years.</a:t>
            </a:r>
          </a:p>
          <a:p>
            <a:pPr algn="ctr">
              <a:defRPr/>
            </a:pPr>
            <a:r>
              <a:rPr lang="en-AU" sz="1200" dirty="0">
                <a:latin typeface="+mn-lt"/>
              </a:rPr>
              <a:t/>
            </a:r>
            <a:br>
              <a:rPr lang="en-AU" sz="1200" dirty="0">
                <a:latin typeface="+mn-lt"/>
              </a:rPr>
            </a:br>
            <a:endParaRPr lang="en-AU" sz="1200" dirty="0">
              <a:latin typeface="+mn-lt"/>
            </a:endParaRPr>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Grp="1" noChangeArrowheads="1"/>
          </p:cNvSpPr>
          <p:nvPr>
            <p:ph sz="half" idx="4294967295"/>
          </p:nvPr>
        </p:nvSpPr>
        <p:spPr>
          <a:xfrm>
            <a:off x="0" y="-228600"/>
            <a:ext cx="4500563" cy="4176713"/>
          </a:xfrm>
        </p:spPr>
        <p:txBody>
          <a:bodyPr>
            <a:normAutofit fontScale="92500" lnSpcReduction="20000"/>
          </a:bodyPr>
          <a:lstStyle/>
          <a:p>
            <a:pPr algn="just" eaLnBrk="1" hangingPunct="1">
              <a:lnSpc>
                <a:spcPct val="110000"/>
              </a:lnSpc>
            </a:pPr>
            <a:endParaRPr lang="en-AU" sz="1500"/>
          </a:p>
          <a:p>
            <a:pPr algn="just" eaLnBrk="1" hangingPunct="1">
              <a:lnSpc>
                <a:spcPct val="110000"/>
              </a:lnSpc>
            </a:pPr>
            <a:endParaRPr lang="en-AU" sz="1500"/>
          </a:p>
          <a:p>
            <a:pPr algn="just" eaLnBrk="1" hangingPunct="1">
              <a:lnSpc>
                <a:spcPct val="110000"/>
              </a:lnSpc>
            </a:pPr>
            <a:endParaRPr lang="en-AU" sz="1500"/>
          </a:p>
          <a:p>
            <a:pPr algn="just" eaLnBrk="1" hangingPunct="1">
              <a:lnSpc>
                <a:spcPct val="110000"/>
              </a:lnSpc>
              <a:buFont typeface="Wingdings" pitchFamily="2" charset="2"/>
              <a:buNone/>
            </a:pPr>
            <a:endParaRPr lang="en-AU" sz="1500"/>
          </a:p>
          <a:p>
            <a:pPr algn="just" eaLnBrk="1" hangingPunct="1">
              <a:lnSpc>
                <a:spcPct val="110000"/>
              </a:lnSpc>
            </a:pPr>
            <a:r>
              <a:rPr lang="en-AU" sz="1500"/>
              <a:t>In the early 1920's, American architects Clarence Stein and Henry Wright, inspired by Howard's ideas and the success of Letchworth and Welwyn, created the city of Radburn, New Jersey. </a:t>
            </a:r>
          </a:p>
          <a:p>
            <a:pPr algn="just" eaLnBrk="1" hangingPunct="1">
              <a:lnSpc>
                <a:spcPct val="110000"/>
              </a:lnSpc>
            </a:pPr>
            <a:r>
              <a:rPr lang="en-AU" sz="1500"/>
              <a:t>Conceived as a community which would be safe for children, Radburn was intentionally designed so that the residents would not require automobiles. </a:t>
            </a:r>
          </a:p>
          <a:p>
            <a:pPr algn="just" eaLnBrk="1" hangingPunct="1">
              <a:lnSpc>
                <a:spcPct val="110000"/>
              </a:lnSpc>
            </a:pPr>
            <a:r>
              <a:rPr lang="en-AU" sz="1500"/>
              <a:t>Several urban planning designs were pioneered at Radburn that would influence later planned communities, including the separation of pedestrian and vehicle traffic, and the use of "superblocks," each of which shared 23 acres of commonly held parkland.</a:t>
            </a:r>
          </a:p>
          <a:p>
            <a:pPr algn="just" eaLnBrk="1" hangingPunct="1">
              <a:lnSpc>
                <a:spcPct val="110000"/>
              </a:lnSpc>
              <a:buFontTx/>
              <a:buNone/>
            </a:pPr>
            <a:r>
              <a:rPr lang="en-AU" sz="1500"/>
              <a:t>      </a:t>
            </a:r>
          </a:p>
        </p:txBody>
      </p:sp>
      <p:sp>
        <p:nvSpPr>
          <p:cNvPr id="37891" name="Rectangle 16"/>
          <p:cNvSpPr>
            <a:spLocks noGrp="1" noChangeArrowheads="1"/>
          </p:cNvSpPr>
          <p:nvPr>
            <p:ph sz="half" idx="4294967295"/>
          </p:nvPr>
        </p:nvSpPr>
        <p:spPr>
          <a:xfrm>
            <a:off x="4427538" y="1295400"/>
            <a:ext cx="4716462" cy="6237288"/>
          </a:xfrm>
        </p:spPr>
        <p:txBody>
          <a:bodyPr/>
          <a:lstStyle/>
          <a:p>
            <a:pPr algn="just" eaLnBrk="1" hangingPunct="1">
              <a:lnSpc>
                <a:spcPct val="110000"/>
              </a:lnSpc>
              <a:buFontTx/>
              <a:buNone/>
            </a:pPr>
            <a:r>
              <a:rPr lang="en-AU" sz="1500" b="1">
                <a:solidFill>
                  <a:schemeClr val="accent2"/>
                </a:solidFill>
              </a:rPr>
              <a:t>      THE NEW DEAL TOWNS </a:t>
            </a:r>
          </a:p>
          <a:p>
            <a:pPr algn="just" eaLnBrk="1" hangingPunct="1">
              <a:lnSpc>
                <a:spcPct val="110000"/>
              </a:lnSpc>
            </a:pPr>
            <a:r>
              <a:rPr lang="en-AU" sz="1500"/>
              <a:t>Following the economic depression of 1929, there was great demand both for affordable housing and employment. In response, three greenbelt towns were built: Greenbelt, Maryland; Greenhills, Ohio; and Greendale, Wisconsin. These towns contained many of the elements of the Garden City Movement developments, including the use of superblocks and a "greenbelt" of undeveloped land surrounding the community. </a:t>
            </a:r>
          </a:p>
          <a:p>
            <a:pPr algn="just" eaLnBrk="1" hangingPunct="1">
              <a:lnSpc>
                <a:spcPct val="110000"/>
              </a:lnSpc>
            </a:pPr>
            <a:r>
              <a:rPr lang="en-AU" sz="1500"/>
              <a:t>The idea spread rapidly to Europe and the United States, but it commonly resulted in residential suburbs of individually owned homes. </a:t>
            </a:r>
          </a:p>
          <a:p>
            <a:pPr algn="just" eaLnBrk="1" hangingPunct="1">
              <a:lnSpc>
                <a:spcPct val="110000"/>
              </a:lnSpc>
            </a:pPr>
            <a:r>
              <a:rPr lang="en-AU" sz="1500"/>
              <a:t>The congestion and destruction accompanying World War II greatly stimulated the garden-city movement, especially in Great Britain, where over a dozen new communities were developed based on Howard's idea. The open layout of garden cities has had a great influence on the development of modern city planning.</a:t>
            </a:r>
          </a:p>
          <a:p>
            <a:pPr algn="just" eaLnBrk="1" hangingPunct="1">
              <a:lnSpc>
                <a:spcPct val="110000"/>
              </a:lnSpc>
            </a:pPr>
            <a:endParaRPr lang="en-AU" sz="1500"/>
          </a:p>
          <a:p>
            <a:pPr algn="just" eaLnBrk="1" hangingPunct="1">
              <a:lnSpc>
                <a:spcPct val="110000"/>
              </a:lnSpc>
            </a:pPr>
            <a:endParaRPr lang="en-AU" sz="1500"/>
          </a:p>
          <a:p>
            <a:pPr algn="just" eaLnBrk="1" hangingPunct="1">
              <a:lnSpc>
                <a:spcPct val="110000"/>
              </a:lnSpc>
            </a:pPr>
            <a:endParaRPr lang="en-AU" sz="1500"/>
          </a:p>
          <a:p>
            <a:pPr algn="just" eaLnBrk="1" hangingPunct="1">
              <a:lnSpc>
                <a:spcPct val="110000"/>
              </a:lnSpc>
            </a:pPr>
            <a:endParaRPr lang="en-AU" sz="1500"/>
          </a:p>
        </p:txBody>
      </p:sp>
      <p:pic>
        <p:nvPicPr>
          <p:cNvPr id="37892" name="Picture 17" descr="radburn3"/>
          <p:cNvPicPr>
            <a:picLocks noChangeAspect="1" noChangeArrowheads="1"/>
          </p:cNvPicPr>
          <p:nvPr/>
        </p:nvPicPr>
        <p:blipFill>
          <a:blip r:embed="rId2"/>
          <a:srcRect/>
          <a:stretch>
            <a:fillRect/>
          </a:stretch>
        </p:blipFill>
        <p:spPr bwMode="auto">
          <a:xfrm>
            <a:off x="179388" y="4910138"/>
            <a:ext cx="2447925" cy="1368425"/>
          </a:xfrm>
          <a:prstGeom prst="rect">
            <a:avLst/>
          </a:prstGeom>
          <a:noFill/>
          <a:ln w="9525">
            <a:noFill/>
            <a:miter lim="800000"/>
            <a:headEnd/>
            <a:tailEnd/>
          </a:ln>
        </p:spPr>
      </p:pic>
      <p:pic>
        <p:nvPicPr>
          <p:cNvPr id="37893" name="Picture 18" descr="groundbreaking1935"/>
          <p:cNvPicPr>
            <a:picLocks noChangeAspect="1" noChangeArrowheads="1"/>
          </p:cNvPicPr>
          <p:nvPr/>
        </p:nvPicPr>
        <p:blipFill>
          <a:blip r:embed="rId3"/>
          <a:srcRect/>
          <a:stretch>
            <a:fillRect/>
          </a:stretch>
        </p:blipFill>
        <p:spPr bwMode="auto">
          <a:xfrm>
            <a:off x="2700338" y="4910138"/>
            <a:ext cx="1714500" cy="1371600"/>
          </a:xfrm>
          <a:prstGeom prst="rect">
            <a:avLst/>
          </a:prstGeom>
          <a:noFill/>
          <a:ln w="9525">
            <a:noFill/>
            <a:miter lim="800000"/>
            <a:headEnd/>
            <a:tailEnd/>
          </a:ln>
        </p:spPr>
      </p:pic>
      <p:sp>
        <p:nvSpPr>
          <p:cNvPr id="154631" name="Rectangle 19"/>
          <p:cNvSpPr>
            <a:spLocks noChangeArrowheads="1"/>
          </p:cNvSpPr>
          <p:nvPr/>
        </p:nvSpPr>
        <p:spPr bwMode="auto">
          <a:xfrm>
            <a:off x="179388" y="6350000"/>
            <a:ext cx="2206625" cy="276225"/>
          </a:xfrm>
          <a:prstGeom prst="rect">
            <a:avLst/>
          </a:prstGeom>
          <a:noFill/>
          <a:ln w="9525">
            <a:noFill/>
            <a:miter lim="800000"/>
            <a:headEnd/>
            <a:tailEnd/>
          </a:ln>
        </p:spPr>
        <p:txBody>
          <a:bodyPr wrap="none" anchor="ctr">
            <a:spAutoFit/>
          </a:bodyPr>
          <a:lstStyle/>
          <a:p>
            <a:pPr>
              <a:defRPr/>
            </a:pPr>
            <a:r>
              <a:rPr lang="en-AU" sz="1200" b="1" dirty="0" err="1">
                <a:solidFill>
                  <a:schemeClr val="accent2"/>
                </a:solidFill>
                <a:latin typeface="+mn-lt"/>
              </a:rPr>
              <a:t>Radburn</a:t>
            </a:r>
            <a:r>
              <a:rPr lang="en-AU" sz="1200" b="1" dirty="0">
                <a:solidFill>
                  <a:schemeClr val="accent2"/>
                </a:solidFill>
                <a:latin typeface="+mn-lt"/>
              </a:rPr>
              <a:t>, New Jersey, 1929</a:t>
            </a:r>
            <a:r>
              <a:rPr lang="en-AU" sz="1200" dirty="0">
                <a:solidFill>
                  <a:schemeClr val="accent2"/>
                </a:solidFill>
                <a:latin typeface="+mn-lt"/>
              </a:rPr>
              <a:t> </a:t>
            </a:r>
          </a:p>
        </p:txBody>
      </p:sp>
      <p:sp>
        <p:nvSpPr>
          <p:cNvPr id="154632" name="Rectangle 20"/>
          <p:cNvSpPr>
            <a:spLocks noChangeArrowheads="1"/>
          </p:cNvSpPr>
          <p:nvPr/>
        </p:nvSpPr>
        <p:spPr bwMode="auto">
          <a:xfrm>
            <a:off x="2771775" y="6278563"/>
            <a:ext cx="1871663" cy="461962"/>
          </a:xfrm>
          <a:prstGeom prst="rect">
            <a:avLst/>
          </a:prstGeom>
          <a:noFill/>
          <a:ln w="9525">
            <a:noFill/>
            <a:miter lim="800000"/>
            <a:headEnd/>
            <a:tailEnd/>
          </a:ln>
        </p:spPr>
        <p:txBody>
          <a:bodyPr anchor="ctr">
            <a:spAutoFit/>
          </a:bodyPr>
          <a:lstStyle/>
          <a:p>
            <a:pPr>
              <a:defRPr/>
            </a:pPr>
            <a:r>
              <a:rPr lang="en-AU" sz="1200" b="1" dirty="0">
                <a:solidFill>
                  <a:schemeClr val="accent2"/>
                </a:solidFill>
                <a:latin typeface="+mn-lt"/>
              </a:rPr>
              <a:t>The groundbreaking of Greenbelt, 1935.</a:t>
            </a:r>
            <a:r>
              <a:rPr lang="en-AU" sz="1200" dirty="0">
                <a:solidFill>
                  <a:schemeClr val="accent2"/>
                </a:solidFill>
                <a:latin typeface="+mn-lt"/>
              </a:rPr>
              <a:t> </a:t>
            </a:r>
          </a:p>
        </p:txBody>
      </p:sp>
      <p:sp>
        <p:nvSpPr>
          <p:cNvPr id="37896" name="Rectangle 8"/>
          <p:cNvSpPr>
            <a:spLocks noChangeArrowheads="1"/>
          </p:cNvSpPr>
          <p:nvPr/>
        </p:nvSpPr>
        <p:spPr bwMode="auto">
          <a:xfrm>
            <a:off x="304800" y="228600"/>
            <a:ext cx="7391400" cy="623888"/>
          </a:xfrm>
          <a:prstGeom prst="rect">
            <a:avLst/>
          </a:prstGeom>
          <a:noFill/>
          <a:ln w="9525">
            <a:noFill/>
            <a:miter lim="800000"/>
            <a:headEnd/>
            <a:tailEnd/>
          </a:ln>
        </p:spPr>
        <p:txBody>
          <a:bodyPr>
            <a:spAutoFit/>
          </a:bodyPr>
          <a:lstStyle/>
          <a:p>
            <a:pPr algn="ctr">
              <a:lnSpc>
                <a:spcPct val="70000"/>
              </a:lnSpc>
            </a:pPr>
            <a:r>
              <a:rPr lang="en-AU" sz="2400" b="1">
                <a:solidFill>
                  <a:schemeClr val="accent2"/>
                </a:solidFill>
                <a:latin typeface="Tekton Pro" pitchFamily="34" charset="0"/>
              </a:rPr>
              <a:t>THE MOVEMENT COMES TO AMERICA: RADBURN, NEW JERSEY</a:t>
            </a:r>
            <a:r>
              <a:rPr lang="en-AU" sz="2400">
                <a:solidFill>
                  <a:schemeClr val="accent2"/>
                </a:solidFill>
                <a:latin typeface="Constantia" pitchFamily="18" charset="0"/>
              </a:rPr>
              <a:t> </a:t>
            </a: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F:\radburn\radburn.jpg"/>
          <p:cNvPicPr>
            <a:picLocks noChangeAspect="1" noChangeArrowheads="1"/>
          </p:cNvPicPr>
          <p:nvPr/>
        </p:nvPicPr>
        <p:blipFill>
          <a:blip r:embed="rId2"/>
          <a:srcRect l="3999" r="2370" b="24268"/>
          <a:stretch>
            <a:fillRect/>
          </a:stretch>
        </p:blipFill>
        <p:spPr bwMode="auto">
          <a:xfrm>
            <a:off x="3124200" y="0"/>
            <a:ext cx="6019800" cy="6858000"/>
          </a:xfrm>
          <a:prstGeom prst="rect">
            <a:avLst/>
          </a:prstGeom>
          <a:noFill/>
          <a:ln w="9525">
            <a:noFill/>
            <a:miter lim="800000"/>
            <a:headEnd/>
            <a:tailEnd/>
          </a:ln>
        </p:spPr>
      </p:pic>
      <p:sp>
        <p:nvSpPr>
          <p:cNvPr id="38915" name="Content Placeholder 2"/>
          <p:cNvSpPr>
            <a:spLocks noGrp="1"/>
          </p:cNvSpPr>
          <p:nvPr>
            <p:ph idx="1"/>
          </p:nvPr>
        </p:nvSpPr>
        <p:spPr>
          <a:xfrm>
            <a:off x="0" y="609600"/>
            <a:ext cx="3124200" cy="5105400"/>
          </a:xfrm>
        </p:spPr>
        <p:txBody>
          <a:bodyPr>
            <a:normAutofit lnSpcReduction="10000"/>
          </a:bodyPr>
          <a:lstStyle/>
          <a:p>
            <a:pPr algn="just" eaLnBrk="1" hangingPunct="1"/>
            <a:r>
              <a:rPr lang="en-US" sz="1600" dirty="0"/>
              <a:t>Radburn is the famously bold departure from traditional street-oriented suburban </a:t>
            </a:r>
            <a:r>
              <a:rPr lang="en-US" sz="1600" dirty="0" err="1"/>
              <a:t>neighbour</a:t>
            </a:r>
            <a:r>
              <a:rPr lang="en-US" sz="1600" dirty="0"/>
              <a:t>-hood planning in the United States.</a:t>
            </a:r>
          </a:p>
          <a:p>
            <a:pPr algn="just" eaLnBrk="1" hangingPunct="1"/>
            <a:r>
              <a:rPr lang="en-US" sz="1600" dirty="0"/>
              <a:t> </a:t>
            </a:r>
            <a:r>
              <a:rPr lang="en-US" sz="1600" dirty="0" err="1"/>
              <a:t>Gardenesque</a:t>
            </a:r>
            <a:r>
              <a:rPr lang="en-US" sz="1600" dirty="0"/>
              <a:t>, pedestrian-accessible, child-friendly, vehicle-free open space is the heart and the identity of the </a:t>
            </a:r>
            <a:r>
              <a:rPr lang="en-US" sz="1600" dirty="0" err="1"/>
              <a:t>neighbourhood</a:t>
            </a:r>
            <a:r>
              <a:rPr lang="en-US" sz="1600" dirty="0"/>
              <a:t>.</a:t>
            </a:r>
          </a:p>
          <a:p>
            <a:pPr algn="just" eaLnBrk="1" hangingPunct="1"/>
            <a:r>
              <a:rPr lang="en-US" sz="1600" dirty="0"/>
              <a:t>Made as a residential </a:t>
            </a:r>
            <a:r>
              <a:rPr lang="en-US" sz="1600" dirty="0" err="1"/>
              <a:t>satelite</a:t>
            </a:r>
            <a:r>
              <a:rPr lang="en-US" sz="1600" dirty="0"/>
              <a:t> town to New York.</a:t>
            </a:r>
          </a:p>
          <a:p>
            <a:pPr algn="just" eaLnBrk="1" hangingPunct="1"/>
            <a:r>
              <a:rPr lang="en-US" sz="1600" dirty="0"/>
              <a:t>Total area is 640 acres.</a:t>
            </a:r>
          </a:p>
          <a:p>
            <a:pPr algn="just" eaLnBrk="1" hangingPunct="1"/>
            <a:r>
              <a:rPr lang="en-US" sz="1600" dirty="0"/>
              <a:t>Concept of segregation of traffic is followed.</a:t>
            </a:r>
          </a:p>
          <a:p>
            <a:pPr algn="just" eaLnBrk="1" hangingPunct="1"/>
            <a:r>
              <a:rPr lang="en-US" sz="1600" dirty="0"/>
              <a:t>Planning is done in terms of whole </a:t>
            </a:r>
            <a:r>
              <a:rPr lang="en-US" sz="1600" dirty="0" err="1"/>
              <a:t>neighbourhood</a:t>
            </a:r>
            <a:r>
              <a:rPr lang="en-US" sz="1600" dirty="0"/>
              <a:t> area known as superblock.</a:t>
            </a:r>
          </a:p>
          <a:p>
            <a:pPr algn="just" eaLnBrk="1" hangingPunct="1"/>
            <a:r>
              <a:rPr lang="en-US" sz="1600" dirty="0"/>
              <a:t>Superblock  are enclosed by main roads which in turn enclose the narrow lanes.</a:t>
            </a:r>
          </a:p>
          <a:p>
            <a:pPr algn="just" eaLnBrk="1" hangingPunct="1"/>
            <a:endParaRPr lang="en-US" sz="1600" dirty="0"/>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5181600"/>
            <a:ext cx="8458200" cy="1481138"/>
          </a:xfrm>
        </p:spPr>
        <p:txBody>
          <a:bodyPr/>
          <a:lstStyle/>
          <a:p>
            <a:pPr algn="just" eaLnBrk="1" hangingPunct="1"/>
            <a:r>
              <a:rPr lang="en-US" sz="1600"/>
              <a:t>System of interconnected green spaces. Large open spaces in the centre of superblocks, on which the houses face, are joined together by pathways to form a continuous park.</a:t>
            </a:r>
          </a:p>
          <a:p>
            <a:pPr algn="just" eaLnBrk="1" hangingPunct="1"/>
            <a:r>
              <a:rPr lang="en-US" sz="1600"/>
              <a:t>Use of cul de sacs prevents through traffic from entering the residential areas. Cul de sacs are suitable only for large plots and space utilization is limited.</a:t>
            </a:r>
            <a:endParaRPr lang="en-IN" sz="1600"/>
          </a:p>
        </p:txBody>
      </p:sp>
      <p:pic>
        <p:nvPicPr>
          <p:cNvPr id="39939" name="Picture 2" descr="F:\radburn\images (1).jpg"/>
          <p:cNvPicPr>
            <a:picLocks noChangeAspect="1" noChangeArrowheads="1"/>
          </p:cNvPicPr>
          <p:nvPr/>
        </p:nvPicPr>
        <p:blipFill>
          <a:blip r:embed="rId2"/>
          <a:srcRect l="7190" r="5089"/>
          <a:stretch>
            <a:fillRect/>
          </a:stretch>
        </p:blipFill>
        <p:spPr bwMode="auto">
          <a:xfrm>
            <a:off x="304800" y="152400"/>
            <a:ext cx="4964113" cy="4800600"/>
          </a:xfrm>
          <a:prstGeom prst="rect">
            <a:avLst/>
          </a:prstGeom>
          <a:noFill/>
          <a:ln w="9525">
            <a:noFill/>
            <a:miter lim="800000"/>
            <a:headEnd/>
            <a:tailEnd/>
          </a:ln>
        </p:spPr>
      </p:pic>
      <p:pic>
        <p:nvPicPr>
          <p:cNvPr id="39940" name="Picture 3" descr="F:\radburn\images (3).jpg"/>
          <p:cNvPicPr>
            <a:picLocks noChangeAspect="1" noChangeArrowheads="1"/>
          </p:cNvPicPr>
          <p:nvPr/>
        </p:nvPicPr>
        <p:blipFill>
          <a:blip r:embed="rId3"/>
          <a:srcRect t="1450"/>
          <a:stretch>
            <a:fillRect/>
          </a:stretch>
        </p:blipFill>
        <p:spPr bwMode="auto">
          <a:xfrm>
            <a:off x="5562600" y="152400"/>
            <a:ext cx="3381375" cy="4852988"/>
          </a:xfrm>
          <a:prstGeom prst="rect">
            <a:avLst/>
          </a:prstGeom>
          <a:noFill/>
          <a:ln w="9525">
            <a:noFill/>
            <a:miter lim="800000"/>
            <a:headEnd/>
            <a:tailEnd/>
          </a:ln>
        </p:spPr>
      </p:pic>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radburn\images (4).jpg"/>
          <p:cNvPicPr>
            <a:picLocks noChangeAspect="1" noChangeArrowheads="1"/>
          </p:cNvPicPr>
          <p:nvPr/>
        </p:nvPicPr>
        <p:blipFill>
          <a:blip r:embed="rId2"/>
          <a:srcRect/>
          <a:stretch>
            <a:fillRect/>
          </a:stretch>
        </p:blipFill>
        <p:spPr bwMode="auto">
          <a:xfrm>
            <a:off x="242888" y="304800"/>
            <a:ext cx="7681912" cy="6096000"/>
          </a:xfrm>
          <a:prstGeom prst="rect">
            <a:avLst/>
          </a:prstGeom>
          <a:noFill/>
          <a:ln w="9525">
            <a:noFill/>
            <a:miter lim="800000"/>
            <a:headEnd/>
            <a:tailEnd/>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7543800" cy="685800"/>
          </a:xfrm>
        </p:spPr>
        <p:txBody>
          <a:bodyPr/>
          <a:lstStyle/>
          <a:p>
            <a:pPr algn="ctr" eaLnBrk="1" hangingPunct="1"/>
            <a:r>
              <a:rPr lang="en-US" sz="2800">
                <a:solidFill>
                  <a:schemeClr val="accent2"/>
                </a:solidFill>
              </a:rPr>
              <a:t>MAJOR ISSUES</a:t>
            </a:r>
          </a:p>
        </p:txBody>
      </p:sp>
      <p:sp>
        <p:nvSpPr>
          <p:cNvPr id="5123" name="Rectangle 3"/>
          <p:cNvSpPr>
            <a:spLocks noGrp="1" noChangeArrowheads="1"/>
          </p:cNvSpPr>
          <p:nvPr>
            <p:ph idx="1"/>
          </p:nvPr>
        </p:nvSpPr>
        <p:spPr>
          <a:xfrm>
            <a:off x="3886200" y="1524000"/>
            <a:ext cx="5105400" cy="5257800"/>
          </a:xfrm>
        </p:spPr>
        <p:txBody>
          <a:bodyPr>
            <a:normAutofit lnSpcReduction="10000"/>
          </a:bodyPr>
          <a:lstStyle/>
          <a:p>
            <a:pPr marL="361950" indent="-361950" algn="just" eaLnBrk="1" hangingPunct="1">
              <a:lnSpc>
                <a:spcPct val="80000"/>
              </a:lnSpc>
            </a:pPr>
            <a:r>
              <a:rPr lang="en-US" sz="1600"/>
              <a:t>In character, the new cities were radically different. The tremendous pace of growth overburdened the existing infrastructure.</a:t>
            </a:r>
          </a:p>
          <a:p>
            <a:pPr marL="361950" indent="-361950" algn="just" eaLnBrk="1" hangingPunct="1">
              <a:lnSpc>
                <a:spcPct val="80000"/>
              </a:lnSpc>
            </a:pPr>
            <a:endParaRPr lang="en-US" sz="1600"/>
          </a:p>
          <a:p>
            <a:pPr marL="361950" indent="-361950" algn="just" eaLnBrk="1" hangingPunct="1">
              <a:lnSpc>
                <a:spcPct val="80000"/>
              </a:lnSpc>
            </a:pPr>
            <a:r>
              <a:rPr lang="en-US" sz="1600"/>
              <a:t>Living conditions during the Industrial Revolution varied from the splendor of the homes of the owners to the squalor of the lives of the workers.</a:t>
            </a:r>
          </a:p>
          <a:p>
            <a:pPr marL="361950" indent="-361950" algn="just" eaLnBrk="1" hangingPunct="1">
              <a:lnSpc>
                <a:spcPct val="80000"/>
              </a:lnSpc>
              <a:buFont typeface="Wingdings" pitchFamily="2" charset="2"/>
              <a:buNone/>
            </a:pPr>
            <a:endParaRPr lang="en-US" sz="1600"/>
          </a:p>
          <a:p>
            <a:pPr marL="361950" indent="-361950" algn="just" eaLnBrk="1" hangingPunct="1">
              <a:lnSpc>
                <a:spcPct val="80000"/>
              </a:lnSpc>
              <a:buFont typeface="Wingdings" pitchFamily="2" charset="2"/>
              <a:buAutoNum type="arabicPeriod"/>
            </a:pPr>
            <a:r>
              <a:rPr lang="en-US" sz="1600" b="1">
                <a:solidFill>
                  <a:schemeClr val="accent2"/>
                </a:solidFill>
              </a:rPr>
              <a:t>PROLIFERATION OF SLUMS:</a:t>
            </a:r>
            <a:r>
              <a:rPr lang="en-US" sz="1600"/>
              <a:t> Poor people lived in very small houses in cramped streets. These homes would share toilet facilities, have open sewers and would be at risk of damp. Disease was spread through a contaminated water supply. </a:t>
            </a:r>
          </a:p>
          <a:p>
            <a:pPr marL="361950" indent="-361950" algn="just" eaLnBrk="1" hangingPunct="1">
              <a:lnSpc>
                <a:spcPct val="80000"/>
              </a:lnSpc>
              <a:buFont typeface="Wingdings" pitchFamily="2" charset="2"/>
              <a:buAutoNum type="arabicPeriod"/>
            </a:pPr>
            <a:r>
              <a:rPr lang="en-US" sz="1600" b="1">
                <a:solidFill>
                  <a:schemeClr val="accent2"/>
                </a:solidFill>
              </a:rPr>
              <a:t>SPREAD OF DISEASE:</a:t>
            </a:r>
            <a:r>
              <a:rPr lang="en-US" sz="1600"/>
              <a:t> The Industrial Revolution created a larger middle class of professionals such as lawyers and doctors. However, as a result of the Revolution, huge numbers of the working class died due to diseases spreading through the cramped living conditions. Chest diseases from the mines, cholera from polluted water and typhoid were also extremely common, as was smallpox. </a:t>
            </a:r>
          </a:p>
          <a:p>
            <a:pPr marL="361950" indent="-361950" algn="just" eaLnBrk="1" hangingPunct="1">
              <a:lnSpc>
                <a:spcPct val="80000"/>
              </a:lnSpc>
              <a:buFont typeface="Wingdings" pitchFamily="2" charset="2"/>
              <a:buAutoNum type="arabicPeriod"/>
            </a:pPr>
            <a:r>
              <a:rPr lang="en-US" sz="1600" b="1">
                <a:solidFill>
                  <a:schemeClr val="accent2"/>
                </a:solidFill>
              </a:rPr>
              <a:t>GROWING SOCIAL VICES:</a:t>
            </a:r>
            <a:r>
              <a:rPr lang="en-US" sz="1600"/>
              <a:t> Accidents in factories with child and female workers were regular. Strikes and riots by workers were also relatively common.</a:t>
            </a:r>
          </a:p>
        </p:txBody>
      </p:sp>
      <p:pic>
        <p:nvPicPr>
          <p:cNvPr id="5124" name="Picture 8" descr="industrial_rev_housing"/>
          <p:cNvPicPr>
            <a:picLocks noChangeAspect="1" noChangeArrowheads="1"/>
          </p:cNvPicPr>
          <p:nvPr/>
        </p:nvPicPr>
        <p:blipFill>
          <a:blip r:embed="rId2"/>
          <a:srcRect r="4454" b="5766"/>
          <a:stretch>
            <a:fillRect/>
          </a:stretch>
        </p:blipFill>
        <p:spPr bwMode="auto">
          <a:xfrm>
            <a:off x="304800" y="1582738"/>
            <a:ext cx="3505200" cy="2444750"/>
          </a:xfrm>
          <a:prstGeom prst="rect">
            <a:avLst/>
          </a:prstGeom>
          <a:noFill/>
          <a:ln w="38100">
            <a:solidFill>
              <a:srgbClr val="000000"/>
            </a:solidFill>
            <a:miter lim="800000"/>
            <a:headEnd/>
            <a:tailEnd/>
          </a:ln>
        </p:spPr>
      </p:pic>
      <p:pic>
        <p:nvPicPr>
          <p:cNvPr id="5125" name="Picture 9" descr="industrial-revolution"/>
          <p:cNvPicPr>
            <a:picLocks noChangeAspect="1" noChangeArrowheads="1"/>
          </p:cNvPicPr>
          <p:nvPr/>
        </p:nvPicPr>
        <p:blipFill>
          <a:blip r:embed="rId3"/>
          <a:srcRect/>
          <a:stretch>
            <a:fillRect/>
          </a:stretch>
        </p:blipFill>
        <p:spPr bwMode="auto">
          <a:xfrm>
            <a:off x="304800" y="4294188"/>
            <a:ext cx="3505200" cy="2344737"/>
          </a:xfrm>
          <a:prstGeom prst="rect">
            <a:avLst/>
          </a:prstGeom>
          <a:noFill/>
          <a:ln w="38100">
            <a:solidFill>
              <a:srgbClr val="000000"/>
            </a:solidFill>
            <a:miter lim="800000"/>
            <a:headEnd/>
            <a:tailEnd/>
          </a:ln>
        </p:spPr>
      </p:pic>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F:\radburn\images (6).jpg"/>
          <p:cNvPicPr>
            <a:picLocks noChangeAspect="1" noChangeArrowheads="1"/>
          </p:cNvPicPr>
          <p:nvPr/>
        </p:nvPicPr>
        <p:blipFill>
          <a:blip r:embed="rId2"/>
          <a:srcRect/>
          <a:stretch>
            <a:fillRect/>
          </a:stretch>
        </p:blipFill>
        <p:spPr bwMode="auto">
          <a:xfrm>
            <a:off x="1685925" y="228600"/>
            <a:ext cx="5172075" cy="6400800"/>
          </a:xfrm>
          <a:prstGeom prst="rect">
            <a:avLst/>
          </a:prstGeom>
          <a:noFill/>
          <a:ln w="9525">
            <a:noFill/>
            <a:miter lim="800000"/>
            <a:headEnd/>
            <a:tailEnd/>
          </a:ln>
        </p:spPr>
      </p:pic>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81000"/>
            <a:ext cx="7543800" cy="1295400"/>
          </a:xfrm>
        </p:spPr>
        <p:txBody>
          <a:bodyPr/>
          <a:lstStyle/>
          <a:p>
            <a:pPr algn="ctr" eaLnBrk="1" hangingPunct="1"/>
            <a:r>
              <a:rPr lang="en-US" sz="2800">
                <a:solidFill>
                  <a:schemeClr val="accent2"/>
                </a:solidFill>
              </a:rPr>
              <a:t>SUMMARY AND COMPARISON</a:t>
            </a:r>
          </a:p>
        </p:txBody>
      </p:sp>
      <p:graphicFrame>
        <p:nvGraphicFramePr>
          <p:cNvPr id="3" name="Table 2"/>
          <p:cNvGraphicFramePr>
            <a:graphicFrameLocks noGrp="1"/>
          </p:cNvGraphicFramePr>
          <p:nvPr/>
        </p:nvGraphicFramePr>
        <p:xfrm>
          <a:off x="152400" y="990600"/>
          <a:ext cx="8763001" cy="5349589"/>
        </p:xfrm>
        <a:graphic>
          <a:graphicData uri="http://schemas.openxmlformats.org/drawingml/2006/table">
            <a:tbl>
              <a:tblPr firstRow="1" bandRow="1">
                <a:tableStyleId>{E929F9F4-4A8F-4326-A1B4-22849713DDAB}</a:tableStyleId>
              </a:tblPr>
              <a:tblGrid>
                <a:gridCol w="1564822">
                  <a:extLst>
                    <a:ext uri="{9D8B030D-6E8A-4147-A177-3AD203B41FA5}">
                      <a16:colId xmlns:a16="http://schemas.microsoft.com/office/drawing/2014/main" val="20000"/>
                    </a:ext>
                  </a:extLst>
                </a:gridCol>
                <a:gridCol w="3207884">
                  <a:extLst>
                    <a:ext uri="{9D8B030D-6E8A-4147-A177-3AD203B41FA5}">
                      <a16:colId xmlns:a16="http://schemas.microsoft.com/office/drawing/2014/main" val="20001"/>
                    </a:ext>
                  </a:extLst>
                </a:gridCol>
                <a:gridCol w="3990295">
                  <a:extLst>
                    <a:ext uri="{9D8B030D-6E8A-4147-A177-3AD203B41FA5}">
                      <a16:colId xmlns:a16="http://schemas.microsoft.com/office/drawing/2014/main" val="20002"/>
                    </a:ext>
                  </a:extLst>
                </a:gridCol>
              </a:tblGrid>
              <a:tr h="685800">
                <a:tc>
                  <a:txBody>
                    <a:bodyPr/>
                    <a:lstStyle/>
                    <a:p>
                      <a:r>
                        <a:rPr lang="en-US" sz="1600" dirty="0"/>
                        <a:t>ASPECT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sz="1600" dirty="0"/>
                        <a:t>INDUSTRIAL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sz="1600" dirty="0"/>
                        <a:t>MODERN</a:t>
                      </a:r>
                      <a:r>
                        <a:rPr lang="en-US" sz="1600" baseline="0" dirty="0"/>
                        <a:t> / POST INDUSTRIAL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568040">
                <a:tc>
                  <a:txBody>
                    <a:bodyPr/>
                    <a:lstStyle/>
                    <a:p>
                      <a:r>
                        <a:rPr lang="en-US" sz="1600" dirty="0">
                          <a:solidFill>
                            <a:schemeClr val="bg1">
                              <a:lumMod val="50000"/>
                            </a:schemeClr>
                          </a:solidFill>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lumMod val="50000"/>
                            </a:schemeClr>
                          </a:solidFill>
                        </a:rPr>
                        <a:t>17</a:t>
                      </a:r>
                      <a:r>
                        <a:rPr lang="en-US" sz="1600" baseline="30000" dirty="0">
                          <a:solidFill>
                            <a:schemeClr val="bg1">
                              <a:lumMod val="50000"/>
                            </a:schemeClr>
                          </a:solidFill>
                        </a:rPr>
                        <a:t>TH</a:t>
                      </a:r>
                      <a:r>
                        <a:rPr lang="en-US" sz="1600" baseline="0" dirty="0">
                          <a:solidFill>
                            <a:schemeClr val="bg1">
                              <a:lumMod val="50000"/>
                            </a:schemeClr>
                          </a:solidFill>
                        </a:rPr>
                        <a:t> CENTURY TO WORLD WAR</a:t>
                      </a:r>
                    </a:p>
                    <a:p>
                      <a:endParaRPr lang="en-US" sz="1600" baseline="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lumMod val="50000"/>
                            </a:schemeClr>
                          </a:solidFill>
                        </a:rPr>
                        <a:t>POST</a:t>
                      </a:r>
                      <a:r>
                        <a:rPr lang="en-US" sz="1600" baseline="0" dirty="0">
                          <a:solidFill>
                            <a:schemeClr val="bg1">
                              <a:lumMod val="50000"/>
                            </a:schemeClr>
                          </a:solidFill>
                        </a:rPr>
                        <a:t> WORLD WAR TILL PRESENT</a:t>
                      </a:r>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86349">
                <a:tc>
                  <a:txBody>
                    <a:bodyPr/>
                    <a:lstStyle/>
                    <a:p>
                      <a:r>
                        <a:rPr lang="en-US" sz="1600" dirty="0">
                          <a:solidFill>
                            <a:schemeClr val="bg1">
                              <a:lumMod val="50000"/>
                            </a:schemeClr>
                          </a:solidFill>
                        </a:rPr>
                        <a:t>CONTEXT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lumMod val="50000"/>
                            </a:schemeClr>
                          </a:solidFill>
                        </a:rPr>
                        <a:t>CHANGE FROM AGRARIAN</a:t>
                      </a:r>
                      <a:r>
                        <a:rPr lang="en-US" sz="1600" baseline="0" dirty="0">
                          <a:solidFill>
                            <a:schemeClr val="bg1">
                              <a:lumMod val="50000"/>
                            </a:schemeClr>
                          </a:solidFill>
                        </a:rPr>
                        <a:t> TO MECHANICAL MEANS</a:t>
                      </a:r>
                    </a:p>
                    <a:p>
                      <a:r>
                        <a:rPr lang="en-US" sz="1600" baseline="0" dirty="0">
                          <a:solidFill>
                            <a:schemeClr val="bg1">
                              <a:lumMod val="50000"/>
                            </a:schemeClr>
                          </a:solidFill>
                        </a:rPr>
                        <a:t>TECHNOLOGICAL ADVANCEMENT</a:t>
                      </a:r>
                    </a:p>
                    <a:p>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rPr>
                        <a:t>BYPASSING</a:t>
                      </a:r>
                      <a:r>
                        <a:rPr lang="en-US" sz="1600" baseline="0" dirty="0">
                          <a:solidFill>
                            <a:schemeClr val="bg1">
                              <a:lumMod val="50000"/>
                            </a:schemeClr>
                          </a:solidFill>
                        </a:rPr>
                        <a:t> </a:t>
                      </a:r>
                      <a:r>
                        <a:rPr lang="en-US" sz="1600" dirty="0">
                          <a:solidFill>
                            <a:schemeClr val="bg1">
                              <a:lumMod val="50000"/>
                            </a:schemeClr>
                          </a:solidFill>
                        </a:rPr>
                        <a:t>PHASE OF SOCIETY PREDOMINATED BY A MANUFACTURING-BASED ECONOMY AND MOVES ON TO A STRUCTURE OF SOCIETY BASED ON THE PROVISION OF INFORMATION, INNOVATION, FINANCE, AND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94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rPr>
                        <a:t>SOCIETY AND ECONOMIC STRUCTURE</a:t>
                      </a:r>
                    </a:p>
                    <a:p>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lumMod val="50000"/>
                            </a:schemeClr>
                          </a:solidFill>
                        </a:rPr>
                        <a:t>MIGRATION FROM RURAL – URBAN AREAS RESULTING IN HIGH INCREASE OF URBAN </a:t>
                      </a:r>
                    </a:p>
                    <a:p>
                      <a:r>
                        <a:rPr lang="en-US" sz="1600" dirty="0">
                          <a:solidFill>
                            <a:schemeClr val="bg1">
                              <a:lumMod val="50000"/>
                            </a:schemeClr>
                          </a:solidFill>
                        </a:rPr>
                        <a:t>POPULATION </a:t>
                      </a:r>
                    </a:p>
                    <a:p>
                      <a:r>
                        <a:rPr lang="en-US" sz="1600" dirty="0">
                          <a:solidFill>
                            <a:schemeClr val="bg1">
                              <a:lumMod val="50000"/>
                            </a:schemeClr>
                          </a:solidFill>
                        </a:rPr>
                        <a:t>INCREASE IN THE AVERAGE INCOME, RISE OF CAPITALISM, ORGANISATION OF LABOUR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600" kern="1200" dirty="0">
                          <a:solidFill>
                            <a:schemeClr val="bg1">
                              <a:lumMod val="50000"/>
                            </a:schemeClr>
                          </a:solidFill>
                        </a:rPr>
                        <a:t>THESE INNER CITY AREAS HAVE BEEN LEFT BEHIND BY A MASSIVE MIGRATION TO THE SUBURBS</a:t>
                      </a:r>
                    </a:p>
                    <a:p>
                      <a:r>
                        <a:rPr lang="en-IN" sz="1600" kern="1200" dirty="0">
                          <a:solidFill>
                            <a:schemeClr val="bg1">
                              <a:lumMod val="50000"/>
                            </a:schemeClr>
                          </a:solidFill>
                        </a:rPr>
                        <a:t>KNOWLEDGE BECAME</a:t>
                      </a:r>
                      <a:r>
                        <a:rPr lang="en-IN" sz="1600" kern="1200" baseline="0" dirty="0">
                          <a:solidFill>
                            <a:schemeClr val="bg1">
                              <a:lumMod val="50000"/>
                            </a:schemeClr>
                          </a:solidFill>
                        </a:rPr>
                        <a:t> AN IMPORTANT FORM OF CAPITAL</a:t>
                      </a:r>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152400"/>
          <a:ext cx="8686799" cy="6093422"/>
        </p:xfrm>
        <a:graphic>
          <a:graphicData uri="http://schemas.openxmlformats.org/drawingml/2006/table">
            <a:tbl>
              <a:tblPr firstRow="1" bandRow="1">
                <a:tableStyleId>{E929F9F4-4A8F-4326-A1B4-22849713DDAB}</a:tableStyleId>
              </a:tblPr>
              <a:tblGrid>
                <a:gridCol w="1551214">
                  <a:extLst>
                    <a:ext uri="{9D8B030D-6E8A-4147-A177-3AD203B41FA5}">
                      <a16:colId xmlns:a16="http://schemas.microsoft.com/office/drawing/2014/main" val="20000"/>
                    </a:ext>
                  </a:extLst>
                </a:gridCol>
                <a:gridCol w="3179989">
                  <a:extLst>
                    <a:ext uri="{9D8B030D-6E8A-4147-A177-3AD203B41FA5}">
                      <a16:colId xmlns:a16="http://schemas.microsoft.com/office/drawing/2014/main" val="20001"/>
                    </a:ext>
                  </a:extLst>
                </a:gridCol>
                <a:gridCol w="3955596">
                  <a:extLst>
                    <a:ext uri="{9D8B030D-6E8A-4147-A177-3AD203B41FA5}">
                      <a16:colId xmlns:a16="http://schemas.microsoft.com/office/drawing/2014/main" val="20002"/>
                    </a:ext>
                  </a:extLst>
                </a:gridCol>
              </a:tblGrid>
              <a:tr h="533399">
                <a:tc>
                  <a:txBody>
                    <a:bodyPr/>
                    <a:lstStyle/>
                    <a:p>
                      <a:r>
                        <a:rPr lang="en-US" sz="1600" dirty="0"/>
                        <a:t>ASPECT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sz="1600" dirty="0"/>
                        <a:t>INDUSTRIAL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sz="1600" dirty="0"/>
                        <a:t>MODERN</a:t>
                      </a:r>
                      <a:r>
                        <a:rPr lang="en-US" sz="1600" baseline="0" dirty="0"/>
                        <a:t> / POST INDUSTRIAL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3131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rPr>
                        <a:t>MAIN FEATURES OF CITY STRUCTURE</a:t>
                      </a:r>
                    </a:p>
                    <a:p>
                      <a:endParaRPr 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9538" indent="-109538">
                        <a:buFont typeface="Arial" pitchFamily="34" charset="0"/>
                        <a:buChar char="•"/>
                      </a:pPr>
                      <a:r>
                        <a:rPr lang="en-US" sz="1600" dirty="0">
                          <a:solidFill>
                            <a:sysClr val="windowText" lastClr="000000"/>
                          </a:solidFill>
                        </a:rPr>
                        <a:t>FACTORIES AT THE CENTRE</a:t>
                      </a:r>
                      <a:r>
                        <a:rPr lang="en-US" sz="1600" baseline="0" dirty="0">
                          <a:solidFill>
                            <a:sysClr val="windowText" lastClr="000000"/>
                          </a:solidFill>
                        </a:rPr>
                        <a:t> / ALONG WATER BODIES WITH POOR HOUSING AREAS NEAR THEM</a:t>
                      </a:r>
                      <a:endParaRPr lang="en-US" sz="1600" dirty="0">
                        <a:solidFill>
                          <a:sysClr val="windowText" lastClr="000000"/>
                        </a:solidFill>
                      </a:endParaRPr>
                    </a:p>
                    <a:p>
                      <a:pPr marL="109538" indent="-109538">
                        <a:buFont typeface="Arial" pitchFamily="34" charset="0"/>
                        <a:buChar char="•"/>
                      </a:pPr>
                      <a:r>
                        <a:rPr lang="en-US" sz="1600" dirty="0">
                          <a:solidFill>
                            <a:sysClr val="windowText" lastClr="000000"/>
                          </a:solidFill>
                        </a:rPr>
                        <a:t>THE HOMES OF THE WEALTHIER RESIDENTS IN</a:t>
                      </a:r>
                      <a:r>
                        <a:rPr lang="en-US" sz="1600" baseline="0" dirty="0">
                          <a:solidFill>
                            <a:sysClr val="windowText" lastClr="000000"/>
                          </a:solidFill>
                        </a:rPr>
                        <a:t> </a:t>
                      </a:r>
                      <a:r>
                        <a:rPr lang="en-US" sz="1600" dirty="0">
                          <a:solidFill>
                            <a:sysClr val="windowText" lastClr="000000"/>
                          </a:solidFill>
                        </a:rPr>
                        <a:t>THE PERIPHERY.</a:t>
                      </a:r>
                    </a:p>
                    <a:p>
                      <a:endParaRPr 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dirty="0">
                          <a:solidFill>
                            <a:sysClr val="windowText" lastClr="000000"/>
                          </a:solidFill>
                        </a:rPr>
                        <a:t>NEW</a:t>
                      </a:r>
                      <a:r>
                        <a:rPr lang="en-US" sz="1600" b="1" baseline="0" dirty="0">
                          <a:solidFill>
                            <a:sysClr val="windowText" lastClr="000000"/>
                          </a:solidFill>
                        </a:rPr>
                        <a:t> CONCEPTS EMERGED - </a:t>
                      </a:r>
                      <a:r>
                        <a:rPr lang="en-US" sz="1600" b="1" dirty="0">
                          <a:solidFill>
                            <a:sysClr val="windowText" lastClr="000000"/>
                          </a:solidFill>
                        </a:rPr>
                        <a:t>GARDEN CITY,</a:t>
                      </a:r>
                      <a:r>
                        <a:rPr lang="en-US" sz="1600" b="1" baseline="0" dirty="0">
                          <a:solidFill>
                            <a:sysClr val="windowText" lastClr="000000"/>
                          </a:solidFill>
                        </a:rPr>
                        <a:t> IDEAL CITY, UTOPIAN CONCEPTS, CITY BEAUTIFUL MOVEMENT</a:t>
                      </a:r>
                      <a:endParaRPr lang="en-US" sz="1600" b="1" dirty="0">
                        <a:solidFill>
                          <a:sysClr val="windowText" lastClr="000000"/>
                        </a:solidFill>
                      </a:endParaRPr>
                    </a:p>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solidFill>
                            <a:sysClr val="windowText" lastClr="000000"/>
                          </a:solidFill>
                        </a:rPr>
                        <a:t>LE CORBUSIER, FRANK LLOYD WRIGHT, PAOLO SOLERI, ETC DESIGNED CITIES ON PAPER. </a:t>
                      </a:r>
                    </a:p>
                    <a:p>
                      <a:pPr marL="109538" marR="0" indent="-109538"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solidFill>
                            <a:sysClr val="windowText" lastClr="000000"/>
                          </a:solidFill>
                        </a:rPr>
                        <a:t>   ALTHOUGH FEW HAVE BEEN REALIZED IN PURE FORM, THEY INFLUENCED THE LAYOUT OF MANY </a:t>
                      </a:r>
                      <a:r>
                        <a:rPr lang="en-US" sz="1600" b="1" dirty="0">
                          <a:solidFill>
                            <a:sysClr val="windowText" lastClr="000000"/>
                          </a:solidFill>
                        </a:rPr>
                        <a:t>NEW TOWNS </a:t>
                      </a:r>
                      <a:r>
                        <a:rPr lang="en-US" sz="1600" dirty="0">
                          <a:solidFill>
                            <a:sysClr val="windowText" lastClr="000000"/>
                          </a:solidFill>
                        </a:rPr>
                        <a:t>AND URBAN REDEVELOPMENT PROJECTS. </a:t>
                      </a:r>
                    </a:p>
                    <a:p>
                      <a:pPr marL="109538" indent="0">
                        <a:buFont typeface="Arial" pitchFamily="34" charset="0"/>
                        <a:buChar char="•"/>
                      </a:pPr>
                      <a:endParaRPr 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28852">
                <a:tc>
                  <a:txBody>
                    <a:bodyPr/>
                    <a:lstStyle/>
                    <a:p>
                      <a:endParaRPr 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solidFill>
                            <a:sysClr val="windowText" lastClr="000000"/>
                          </a:solidFill>
                        </a:rPr>
                        <a:t>FOCUS ON THE </a:t>
                      </a:r>
                      <a:r>
                        <a:rPr lang="en-US" sz="1600" b="1" dirty="0">
                          <a:solidFill>
                            <a:sysClr val="windowText" lastClr="000000"/>
                          </a:solidFill>
                        </a:rPr>
                        <a:t>CITY CENTER, </a:t>
                      </a:r>
                      <a:r>
                        <a:rPr lang="en-US" sz="1600" b="0" dirty="0">
                          <a:solidFill>
                            <a:sysClr val="windowText" lastClr="000000"/>
                          </a:solidFill>
                        </a:rPr>
                        <a:t>WHICH</a:t>
                      </a:r>
                      <a:r>
                        <a:rPr lang="en-US" sz="1600" b="1" dirty="0">
                          <a:solidFill>
                            <a:sysClr val="windowText" lastClr="000000"/>
                          </a:solidFill>
                        </a:rPr>
                        <a:t> CONTAINED BOTH THE CBD</a:t>
                      </a:r>
                      <a:r>
                        <a:rPr lang="en-US" sz="1600" b="1" baseline="0" dirty="0">
                          <a:solidFill>
                            <a:sysClr val="windowText" lastClr="000000"/>
                          </a:solidFill>
                        </a:rPr>
                        <a:t> AS WELL AS</a:t>
                      </a:r>
                      <a:r>
                        <a:rPr lang="en-US" sz="1600" b="1" dirty="0">
                          <a:solidFill>
                            <a:sysClr val="windowText" lastClr="000000"/>
                          </a:solidFill>
                        </a:rPr>
                        <a:t> SUBSTANTIAL NUMBERS OF FACTORY AND WAREHOUSE </a:t>
                      </a:r>
                      <a:r>
                        <a:rPr lang="en-US" sz="1600" dirty="0">
                          <a:solidFill>
                            <a:sysClr val="windowText" lastClr="000000"/>
                          </a:solidFill>
                        </a:rPr>
                        <a:t>STRUCTURES.</a:t>
                      </a:r>
                    </a:p>
                    <a:p>
                      <a:pPr marL="109538" marR="0" indent="-1095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a:solidFill>
                            <a:schemeClr val="bg1">
                              <a:lumMod val="50000"/>
                            </a:schemeClr>
                          </a:solidFill>
                        </a:rPr>
                        <a:t>DEVELOPMENT OF THE SKYSCRAPER BETWEEN 1870 AND 1900</a:t>
                      </a:r>
                      <a:endParaRPr 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ysClr val="windowText" lastClr="000000"/>
                          </a:solidFill>
                        </a:rPr>
                        <a:t>THE CITY OF TODAY MAY BE DIVIDED INTO TWO PARTS: </a:t>
                      </a:r>
                    </a:p>
                    <a:p>
                      <a:pPr marL="169863" indent="-117475">
                        <a:buFont typeface="Arial" pitchFamily="34" charset="0"/>
                        <a:buChar char="•"/>
                      </a:pPr>
                      <a:r>
                        <a:rPr lang="en-US" sz="1600" dirty="0">
                          <a:solidFill>
                            <a:sysClr val="windowText" lastClr="000000"/>
                          </a:solidFill>
                        </a:rPr>
                        <a:t>AN </a:t>
                      </a:r>
                      <a:r>
                        <a:rPr lang="en-US" sz="1600" b="1" dirty="0">
                          <a:solidFill>
                            <a:sysClr val="windowText" lastClr="000000"/>
                          </a:solidFill>
                        </a:rPr>
                        <a:t>INNER ZONE</a:t>
                      </a:r>
                      <a:r>
                        <a:rPr lang="en-US" sz="1600" dirty="0">
                          <a:solidFill>
                            <a:sysClr val="windowText" lastClr="000000"/>
                          </a:solidFill>
                        </a:rPr>
                        <a:t>, COEXTENSIVE WITH THE BOUNDARIES OF THE OLD INDUSTRIAL CITY. </a:t>
                      </a:r>
                    </a:p>
                    <a:p>
                      <a:pPr marL="169863" indent="-117475">
                        <a:buFont typeface="Arial" pitchFamily="34" charset="0"/>
                        <a:buChar char="•"/>
                      </a:pPr>
                      <a:r>
                        <a:rPr lang="en-US" sz="1600" b="1" dirty="0">
                          <a:solidFill>
                            <a:sysClr val="windowText" lastClr="000000"/>
                          </a:solidFill>
                        </a:rPr>
                        <a:t>SUBURBAN AREAS</a:t>
                      </a:r>
                      <a:r>
                        <a:rPr lang="en-US" sz="1600" dirty="0">
                          <a:solidFill>
                            <a:sysClr val="windowText" lastClr="000000"/>
                          </a:solidFill>
                        </a:rPr>
                        <a:t>, DATING FROM THE 1920S DESIGNED FOR THE AUTOMOBILE</a:t>
                      </a:r>
                    </a:p>
                    <a:p>
                      <a:endParaRPr lang="en-US" sz="1600" dirty="0">
                        <a:solidFill>
                          <a:sysClr val="windowText" lastClr="000000"/>
                        </a:solidFill>
                      </a:endParaRPr>
                    </a:p>
                    <a:p>
                      <a:r>
                        <a:rPr lang="en-IN" sz="1600" kern="1200" dirty="0">
                          <a:solidFill>
                            <a:sysClr val="windowText" lastClr="000000"/>
                          </a:solidFill>
                        </a:rPr>
                        <a:t>FACTORY DECENTRALIZATION</a:t>
                      </a:r>
                      <a:endParaRPr lang="en-U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4800" y="1752600"/>
          <a:ext cx="8686799" cy="3405575"/>
        </p:xfrm>
        <a:graphic>
          <a:graphicData uri="http://schemas.openxmlformats.org/drawingml/2006/table">
            <a:tbl>
              <a:tblPr firstRow="1" bandRow="1">
                <a:tableStyleId>{E929F9F4-4A8F-4326-A1B4-22849713DDAB}</a:tableStyleId>
              </a:tblPr>
              <a:tblGrid>
                <a:gridCol w="1551214">
                  <a:extLst>
                    <a:ext uri="{9D8B030D-6E8A-4147-A177-3AD203B41FA5}">
                      <a16:colId xmlns:a16="http://schemas.microsoft.com/office/drawing/2014/main" val="20000"/>
                    </a:ext>
                  </a:extLst>
                </a:gridCol>
                <a:gridCol w="3554186">
                  <a:extLst>
                    <a:ext uri="{9D8B030D-6E8A-4147-A177-3AD203B41FA5}">
                      <a16:colId xmlns:a16="http://schemas.microsoft.com/office/drawing/2014/main" val="20001"/>
                    </a:ext>
                  </a:extLst>
                </a:gridCol>
                <a:gridCol w="3581399">
                  <a:extLst>
                    <a:ext uri="{9D8B030D-6E8A-4147-A177-3AD203B41FA5}">
                      <a16:colId xmlns:a16="http://schemas.microsoft.com/office/drawing/2014/main" val="20002"/>
                    </a:ext>
                  </a:extLst>
                </a:gridCol>
              </a:tblGrid>
              <a:tr h="875735">
                <a:tc>
                  <a:txBody>
                    <a:bodyPr/>
                    <a:lstStyle/>
                    <a:p>
                      <a:r>
                        <a:rPr lang="en-US" sz="1600" dirty="0"/>
                        <a:t>ASPECT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sz="1600" dirty="0"/>
                        <a:t>INDUSTRIAL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sz="1600" dirty="0"/>
                        <a:t>MODERN</a:t>
                      </a:r>
                      <a:r>
                        <a:rPr lang="en-US" sz="1600" baseline="0" dirty="0"/>
                        <a:t> / POST INDUSTRIAL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507371">
                <a:tc>
                  <a:txBody>
                    <a:bodyPr/>
                    <a:lstStyle/>
                    <a:p>
                      <a:r>
                        <a:rPr lang="en-US" sz="1600" dirty="0">
                          <a:solidFill>
                            <a:schemeClr val="accent4">
                              <a:lumMod val="10000"/>
                            </a:schemeClr>
                          </a:solidFill>
                        </a:rPr>
                        <a:t>ISSUES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4">
                              <a:lumMod val="10000"/>
                            </a:schemeClr>
                          </a:solidFill>
                        </a:rPr>
                        <a:t>THE INCREASING CROWDING,  SLUMMING, POLLUTION, GROWTH IN CHILD LABOUR AND DISEASE IN THE CENTRAL CITY  </a:t>
                      </a:r>
                      <a:r>
                        <a:rPr lang="en-US" sz="1600" b="1" i="1" dirty="0">
                          <a:solidFill>
                            <a:schemeClr val="accent4">
                              <a:lumMod val="10000"/>
                            </a:schemeClr>
                          </a:solidFill>
                        </a:rPr>
                        <a:t>-  FACING URBAN DECAY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1" dirty="0">
                        <a:solidFill>
                          <a:schemeClr val="accent4">
                            <a:lumMod val="1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4">
                              <a:lumMod val="10000"/>
                            </a:schemeClr>
                          </a:solidFill>
                        </a:rPr>
                        <a:t>PRODUCED A GROWING DESIRE TO ESCAPE TO A HEALTHIER ENVIRONMENT IN THE SUBURBS. WHICH</a:t>
                      </a:r>
                      <a:r>
                        <a:rPr lang="en-US" sz="1600" baseline="0" dirty="0">
                          <a:solidFill>
                            <a:schemeClr val="accent4">
                              <a:lumMod val="10000"/>
                            </a:schemeClr>
                          </a:solidFill>
                        </a:rPr>
                        <a:t> WAS FACILITATED BY THE AUTOMOBILES AND BUILDING OF ROADWAYS</a:t>
                      </a:r>
                      <a:endParaRPr lang="en-US" sz="1600" dirty="0">
                        <a:solidFill>
                          <a:schemeClr val="accent4">
                            <a:lumMod val="1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66800" y="122238"/>
            <a:ext cx="7543800" cy="1295400"/>
          </a:xfrm>
        </p:spPr>
        <p:txBody>
          <a:bodyPr/>
          <a:lstStyle/>
          <a:p>
            <a:pPr eaLnBrk="1" hangingPunct="1"/>
            <a:r>
              <a:rPr lang="en-US" dirty="0">
                <a:solidFill>
                  <a:schemeClr val="accent2"/>
                </a:solidFill>
              </a:rPr>
              <a:t>PLANNING TODAY</a:t>
            </a:r>
          </a:p>
        </p:txBody>
      </p:sp>
      <p:sp>
        <p:nvSpPr>
          <p:cNvPr id="46083" name="Rectangle 3"/>
          <p:cNvSpPr>
            <a:spLocks noGrp="1" noChangeArrowheads="1"/>
          </p:cNvSpPr>
          <p:nvPr>
            <p:ph idx="1"/>
          </p:nvPr>
        </p:nvSpPr>
        <p:spPr>
          <a:xfrm>
            <a:off x="457200" y="1719263"/>
            <a:ext cx="8229600" cy="4757737"/>
          </a:xfrm>
        </p:spPr>
        <p:txBody>
          <a:bodyPr/>
          <a:lstStyle/>
          <a:p>
            <a:pPr lvl="1" eaLnBrk="1" hangingPunct="1">
              <a:buFont typeface="Wingdings" pitchFamily="2" charset="2"/>
              <a:buNone/>
            </a:pPr>
            <a:r>
              <a:rPr lang="en-US" sz="1600"/>
              <a:t>	</a:t>
            </a:r>
            <a:r>
              <a:rPr lang="en-US" sz="1600" b="1"/>
              <a:t>MAIN TOOL: ZONING</a:t>
            </a:r>
          </a:p>
          <a:p>
            <a:pPr lvl="2" eaLnBrk="1" hangingPunct="1"/>
            <a:r>
              <a:rPr lang="en-US" sz="1600"/>
              <a:t>IMPOSES A RIGIDITY TO EXISTING LAND USES</a:t>
            </a:r>
          </a:p>
          <a:p>
            <a:pPr lvl="2" eaLnBrk="1" hangingPunct="1"/>
            <a:r>
              <a:rPr lang="en-US" sz="1600"/>
              <a:t>ENCOURAGES SEPARATION BY CLASS</a:t>
            </a:r>
          </a:p>
          <a:p>
            <a:pPr lvl="2" eaLnBrk="1" hangingPunct="1"/>
            <a:r>
              <a:rPr lang="en-US" sz="1600"/>
              <a:t>ENCOURAGES RETAIL STRIP DEVELOPMENT</a:t>
            </a:r>
          </a:p>
          <a:p>
            <a:pPr lvl="2" eaLnBrk="1" hangingPunct="1"/>
            <a:r>
              <a:rPr lang="en-US" sz="1600"/>
              <a:t>DISCOURAGES MIXED USE, PEDESTRIAN AREAS</a:t>
            </a:r>
          </a:p>
          <a:p>
            <a:pPr lvl="2" eaLnBrk="1" hangingPunct="1"/>
            <a:endParaRPr lang="en-US" sz="1600"/>
          </a:p>
          <a:p>
            <a:pPr lvl="2" eaLnBrk="1" hangingPunct="1">
              <a:buFont typeface="Wingdings" pitchFamily="2" charset="2"/>
              <a:buNone/>
            </a:pPr>
            <a:r>
              <a:rPr lang="en-US" sz="1600" b="1"/>
              <a:t>WORLD CLASS CITY AND GLOBAL CITY</a:t>
            </a:r>
          </a:p>
          <a:p>
            <a:pPr lvl="2" eaLnBrk="1" hangingPunct="1">
              <a:buFont typeface="Wingdings" pitchFamily="2" charset="2"/>
              <a:buNone/>
            </a:pPr>
            <a:endParaRPr lang="en-US" sz="1600"/>
          </a:p>
          <a:p>
            <a:pPr lvl="2" eaLnBrk="1" hangingPunct="1">
              <a:buFont typeface="Wingdings" pitchFamily="2" charset="2"/>
              <a:buNone/>
            </a:pPr>
            <a:r>
              <a:rPr lang="en-US" sz="1600" b="1"/>
              <a:t>SUSTAINABLE DEVELOPMENT</a:t>
            </a:r>
          </a:p>
          <a:p>
            <a:pPr lvl="2" eaLnBrk="1" hangingPunct="1">
              <a:buFont typeface="Wingdings" pitchFamily="2" charset="2"/>
              <a:buNone/>
            </a:pPr>
            <a:endParaRPr lang="en-US" sz="1600"/>
          </a:p>
          <a:p>
            <a:pPr lvl="2" eaLnBrk="1" hangingPunct="1">
              <a:buFont typeface="Wingdings" pitchFamily="2" charset="2"/>
              <a:buNone/>
            </a:pPr>
            <a:r>
              <a:rPr lang="en-US" sz="1600" b="1"/>
              <a:t>PUBLIC PARTICIPATION</a:t>
            </a:r>
          </a:p>
          <a:p>
            <a:pPr lvl="2" eaLnBrk="1" hangingPunct="1">
              <a:buFont typeface="Wingdings" pitchFamily="2" charset="2"/>
              <a:buNone/>
            </a:pPr>
            <a:endParaRPr lang="en-US" sz="1600" b="1"/>
          </a:p>
          <a:p>
            <a:pPr lvl="2" eaLnBrk="1" hangingPunct="1">
              <a:buFont typeface="Wingdings" pitchFamily="2" charset="2"/>
              <a:buNone/>
            </a:pPr>
            <a:r>
              <a:rPr lang="en-US" sz="1600" b="1"/>
              <a:t>INCLUSIVE PLANNING</a:t>
            </a:r>
          </a:p>
          <a:p>
            <a:pPr lvl="2" eaLnBrk="1" hangingPunct="1"/>
            <a:endParaRPr lang="en-US" sz="1600"/>
          </a:p>
          <a:p>
            <a:pPr lvl="2" eaLnBrk="1" hangingPunct="1"/>
            <a:endParaRPr lang="en-US" sz="1600"/>
          </a:p>
        </p:txBody>
      </p:sp>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76200" y="838200"/>
            <a:ext cx="8839200" cy="4757737"/>
          </a:xfrm>
        </p:spPr>
        <p:txBody>
          <a:bodyPr>
            <a:normAutofit lnSpcReduction="10000"/>
          </a:bodyPr>
          <a:lstStyle/>
          <a:p>
            <a:pPr lvl="1" eaLnBrk="1" hangingPunct="1">
              <a:buFont typeface="Wingdings" pitchFamily="2" charset="2"/>
              <a:buNone/>
            </a:pPr>
            <a:r>
              <a:rPr lang="en-US" sz="3900" b="1" dirty="0">
                <a:solidFill>
                  <a:srgbClr val="FFC000"/>
                </a:solidFill>
              </a:rPr>
              <a:t> NEW URBANISM</a:t>
            </a:r>
          </a:p>
          <a:p>
            <a:pPr lvl="1" eaLnBrk="1" hangingPunct="1">
              <a:buFont typeface="Wingdings" pitchFamily="2" charset="2"/>
              <a:buNone/>
            </a:pPr>
            <a:endParaRPr lang="en-US" sz="2000" b="1" dirty="0"/>
          </a:p>
          <a:p>
            <a:pPr lvl="1" eaLnBrk="1" hangingPunct="1">
              <a:buFont typeface="Wingdings" pitchFamily="2" charset="2"/>
              <a:buChar char="Ø"/>
            </a:pPr>
            <a:r>
              <a:rPr lang="en-US" sz="1600" b="1" dirty="0"/>
              <a:t>PROMOTES THE CREATION AND RESTORATION OF DIVERSE, WALKABLE, COMPACT, VIBRANT, MIXED-USE COMMUNITIES WITH INCREASED USE OF TRAINS AND LIGHT RAIL, INSTEAD OF MORE HIGHWAYS AND ROADS.</a:t>
            </a:r>
            <a:endParaRPr lang="en-US" sz="1600" dirty="0"/>
          </a:p>
          <a:p>
            <a:pPr lvl="2" eaLnBrk="1" hangingPunct="1">
              <a:buFont typeface="Wingdings" pitchFamily="2" charset="2"/>
              <a:buNone/>
            </a:pPr>
            <a:endParaRPr lang="en-US" sz="1600" dirty="0"/>
          </a:p>
          <a:p>
            <a:pPr lvl="2" eaLnBrk="1" hangingPunct="1">
              <a:buFont typeface="Wingdings" pitchFamily="2" charset="2"/>
              <a:buNone/>
            </a:pPr>
            <a:endParaRPr lang="en-US" sz="1600" dirty="0"/>
          </a:p>
          <a:p>
            <a:pPr lvl="2" eaLnBrk="1" hangingPunct="1">
              <a:buFont typeface="Wingdings" pitchFamily="2" charset="2"/>
              <a:buNone/>
            </a:pPr>
            <a:r>
              <a:rPr lang="en-US" sz="1600" dirty="0"/>
              <a:t>PRINCIPLES</a:t>
            </a:r>
          </a:p>
          <a:p>
            <a:pPr lvl="2" eaLnBrk="1" hangingPunct="1">
              <a:buFont typeface="Wingdings" pitchFamily="2" charset="2"/>
              <a:buChar char="Ø"/>
            </a:pPr>
            <a:r>
              <a:rPr lang="en-US" sz="1600" dirty="0"/>
              <a:t>WALKABILITY</a:t>
            </a:r>
          </a:p>
          <a:p>
            <a:pPr lvl="2" eaLnBrk="1" hangingPunct="1">
              <a:buFont typeface="Wingdings" pitchFamily="2" charset="2"/>
              <a:buChar char="Ø"/>
            </a:pPr>
            <a:r>
              <a:rPr lang="en-US" sz="1600" dirty="0"/>
              <a:t>CONNECTIVITY</a:t>
            </a:r>
          </a:p>
          <a:p>
            <a:pPr lvl="2" eaLnBrk="1" hangingPunct="1">
              <a:buFont typeface="Wingdings" pitchFamily="2" charset="2"/>
              <a:buChar char="Ø"/>
            </a:pPr>
            <a:r>
              <a:rPr lang="en-US" sz="1600" dirty="0"/>
              <a:t>MIX USE &amp; DIVERSITY </a:t>
            </a:r>
          </a:p>
          <a:p>
            <a:pPr lvl="2" eaLnBrk="1" hangingPunct="1">
              <a:buFont typeface="Wingdings" pitchFamily="2" charset="2"/>
              <a:buChar char="Ø"/>
            </a:pPr>
            <a:r>
              <a:rPr lang="en-US" sz="1600" dirty="0"/>
              <a:t>MIXED HOUSING</a:t>
            </a:r>
          </a:p>
          <a:p>
            <a:pPr lvl="2" eaLnBrk="1" hangingPunct="1">
              <a:buFont typeface="Wingdings" pitchFamily="2" charset="2"/>
              <a:buChar char="Ø"/>
            </a:pPr>
            <a:r>
              <a:rPr lang="en-US" sz="1600" dirty="0"/>
              <a:t>QUALITY ARCHITECTURE &amp; URBAN DESIGN</a:t>
            </a:r>
          </a:p>
          <a:p>
            <a:pPr lvl="2" eaLnBrk="1" hangingPunct="1">
              <a:buFont typeface="Wingdings" pitchFamily="2" charset="2"/>
              <a:buChar char="Ø"/>
            </a:pPr>
            <a:r>
              <a:rPr lang="en-US" sz="1600" dirty="0"/>
              <a:t>TRADITIONAL NEIGHBOURHOOD STRUCTURE</a:t>
            </a:r>
          </a:p>
          <a:p>
            <a:pPr lvl="2" eaLnBrk="1" hangingPunct="1">
              <a:buFont typeface="Wingdings" pitchFamily="2" charset="2"/>
              <a:buChar char="Ø"/>
            </a:pPr>
            <a:r>
              <a:rPr lang="en-US" sz="1600" dirty="0"/>
              <a:t>INCREASED DENSITY</a:t>
            </a:r>
          </a:p>
          <a:p>
            <a:pPr lvl="2" eaLnBrk="1" hangingPunct="1">
              <a:buFont typeface="Wingdings" pitchFamily="2" charset="2"/>
              <a:buChar char="Ø"/>
            </a:pPr>
            <a:r>
              <a:rPr lang="en-US" sz="1600" dirty="0"/>
              <a:t>SMART TRANSPORTATION</a:t>
            </a:r>
          </a:p>
          <a:p>
            <a:pPr lvl="2" eaLnBrk="1" hangingPunct="1">
              <a:buFont typeface="Wingdings" pitchFamily="2" charset="2"/>
              <a:buChar char="Ø"/>
            </a:pPr>
            <a:r>
              <a:rPr lang="en-US" sz="1600" dirty="0"/>
              <a:t>SUSTAINABILITY</a:t>
            </a:r>
          </a:p>
          <a:p>
            <a:pPr lvl="2" eaLnBrk="1" hangingPunct="1">
              <a:buFont typeface="Wingdings" pitchFamily="2" charset="2"/>
              <a:buChar char="Ø"/>
            </a:pPr>
            <a:r>
              <a:rPr lang="en-US" sz="1600" dirty="0"/>
              <a:t>QUALITY OF LIFE</a:t>
            </a:r>
          </a:p>
          <a:p>
            <a:pPr lvl="2" eaLnBrk="1" hangingPunct="1"/>
            <a:endParaRPr lang="en-US" sz="1600" dirty="0"/>
          </a:p>
        </p:txBody>
      </p:sp>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76200" y="304800"/>
            <a:ext cx="7924800" cy="4757738"/>
          </a:xfrm>
        </p:spPr>
        <p:txBody>
          <a:bodyPr>
            <a:normAutofit lnSpcReduction="10000"/>
          </a:bodyPr>
          <a:lstStyle/>
          <a:p>
            <a:pPr marL="342900" lvl="1" indent="-163513" eaLnBrk="1" hangingPunct="1">
              <a:spcAft>
                <a:spcPts val="600"/>
              </a:spcAft>
              <a:buFont typeface="Wingdings" pitchFamily="2" charset="2"/>
              <a:buNone/>
              <a:defRPr/>
            </a:pPr>
            <a:r>
              <a:rPr lang="en-US" sz="3200" b="1" dirty="0">
                <a:solidFill>
                  <a:srgbClr val="FFC000"/>
                </a:solidFill>
              </a:rPr>
              <a:t>TRANSIT-ORIENTED  DEVELOPMENT</a:t>
            </a:r>
          </a:p>
          <a:p>
            <a:pPr marL="179388" lvl="1" indent="0" eaLnBrk="1" hangingPunct="1">
              <a:spcBef>
                <a:spcPts val="0"/>
              </a:spcBef>
              <a:buFont typeface="Wingdings" pitchFamily="2" charset="2"/>
              <a:buNone/>
              <a:defRPr/>
            </a:pPr>
            <a:r>
              <a:rPr lang="en-US" sz="1600" b="1" dirty="0"/>
              <a:t>COMPACT, WALKABLE, MIX USE COMMUNITIES CENTERED AROUND HIGH QUALITY TRAIN SYSTEMS. HIGHER QUALITY LIFE WITHOUT COMPLETE DEPENDENCE ON A CAR.</a:t>
            </a:r>
            <a:br>
              <a:rPr lang="en-US" sz="1600" b="1" dirty="0"/>
            </a:br>
            <a:endParaRPr lang="en-US" sz="1600" b="1" dirty="0"/>
          </a:p>
          <a:p>
            <a:pPr marL="179388" lvl="1" indent="0" eaLnBrk="1" hangingPunct="1">
              <a:spcBef>
                <a:spcPts val="0"/>
              </a:spcBef>
              <a:buFont typeface="Wingdings" pitchFamily="2" charset="2"/>
              <a:buNone/>
              <a:defRPr/>
            </a:pPr>
            <a:endParaRPr lang="en-US" sz="1600" b="1" dirty="0"/>
          </a:p>
          <a:p>
            <a:pPr marL="179388" lvl="1" indent="0" eaLnBrk="1" hangingPunct="1">
              <a:spcBef>
                <a:spcPts val="0"/>
              </a:spcBef>
              <a:buFont typeface="Wingdings" pitchFamily="2" charset="2"/>
              <a:buNone/>
              <a:defRPr/>
            </a:pPr>
            <a:endParaRPr lang="en-US" sz="1600" b="1" dirty="0"/>
          </a:p>
          <a:p>
            <a:pPr marL="179388" lvl="1" indent="0" eaLnBrk="1" hangingPunct="1">
              <a:spcBef>
                <a:spcPts val="0"/>
              </a:spcBef>
              <a:buFont typeface="Wingdings" pitchFamily="2" charset="2"/>
              <a:buNone/>
              <a:defRPr/>
            </a:pPr>
            <a:endParaRPr lang="en-US" sz="1600" b="1" dirty="0"/>
          </a:p>
          <a:p>
            <a:pPr marL="179388" lvl="1" indent="0" eaLnBrk="1" hangingPunct="1">
              <a:spcBef>
                <a:spcPts val="0"/>
              </a:spcBef>
              <a:buFont typeface="Wingdings" pitchFamily="2" charset="2"/>
              <a:buNone/>
              <a:defRPr/>
            </a:pPr>
            <a:endParaRPr lang="en-US" sz="1600" b="1" dirty="0"/>
          </a:p>
          <a:p>
            <a:pPr marL="342900" lvl="2" indent="-163513" eaLnBrk="1" hangingPunct="1">
              <a:buFont typeface="Wingdings" pitchFamily="2" charset="2"/>
              <a:buNone/>
              <a:defRPr/>
            </a:pPr>
            <a:r>
              <a:rPr lang="en-US" sz="1600" u="sng" dirty="0"/>
              <a:t>PRINCIPLES</a:t>
            </a:r>
          </a:p>
          <a:p>
            <a:pPr marL="342900" lvl="2" indent="-163513" eaLnBrk="1" hangingPunct="1">
              <a:buFont typeface="Wingdings" pitchFamily="2" charset="2"/>
              <a:buChar char="Ø"/>
              <a:defRPr/>
            </a:pPr>
            <a:r>
              <a:rPr lang="en-US" sz="1600" dirty="0"/>
              <a:t>WALKABLE DESIGN WITH PEDESTRIAN AS THE HIGHEST PRIORITY</a:t>
            </a:r>
          </a:p>
          <a:p>
            <a:pPr marL="342900" lvl="2" indent="-163513" eaLnBrk="1" hangingPunct="1">
              <a:buFont typeface="Wingdings" pitchFamily="2" charset="2"/>
              <a:buChar char="Ø"/>
              <a:defRPr/>
            </a:pPr>
            <a:r>
              <a:rPr lang="en-US" sz="1600" dirty="0"/>
              <a:t>TRAIN STATION AS PROMINENT FEATURE OF TOWN CENTER</a:t>
            </a:r>
          </a:p>
          <a:p>
            <a:pPr marL="342900" lvl="2" indent="-163513" eaLnBrk="1" hangingPunct="1">
              <a:buFont typeface="Wingdings" pitchFamily="2" charset="2"/>
              <a:buChar char="Ø"/>
              <a:defRPr/>
            </a:pPr>
            <a:r>
              <a:rPr lang="en-US" sz="1600" dirty="0"/>
              <a:t>A REGIONAL NODE CONTAINING A MIXTURE OF USES</a:t>
            </a:r>
          </a:p>
          <a:p>
            <a:pPr marL="342900" lvl="2" indent="-163513" eaLnBrk="1" hangingPunct="1">
              <a:buFont typeface="Wingdings" pitchFamily="2" charset="2"/>
              <a:buChar char="Ø"/>
              <a:defRPr/>
            </a:pPr>
            <a:r>
              <a:rPr lang="en-US" sz="1600" dirty="0"/>
              <a:t>HIGH DENSITY, HIGH-QUALITY DEVELOPMENT WITHIN 10-MINUTE WALK CIRCLE SURROUNDING TRAIN STATION</a:t>
            </a:r>
          </a:p>
          <a:p>
            <a:pPr marL="342900" lvl="2" indent="-163513" eaLnBrk="1" hangingPunct="1">
              <a:buFont typeface="Wingdings" pitchFamily="2" charset="2"/>
              <a:buChar char="Ø"/>
              <a:defRPr/>
            </a:pPr>
            <a:r>
              <a:rPr lang="en-US" sz="1600" dirty="0"/>
              <a:t>COLLECTOR SUPPORT TRANSIT</a:t>
            </a:r>
          </a:p>
          <a:p>
            <a:pPr marL="342900" lvl="2" indent="-163513" eaLnBrk="1" hangingPunct="1">
              <a:buFont typeface="Wingdings" pitchFamily="2" charset="2"/>
              <a:buChar char="Ø"/>
              <a:defRPr/>
            </a:pPr>
            <a:r>
              <a:rPr lang="en-US" sz="1600" dirty="0"/>
              <a:t>DESIGNED TO INCLUDE THE EASY USE OF BICYCLES</a:t>
            </a:r>
          </a:p>
          <a:p>
            <a:pPr marL="342900" lvl="2" indent="-163513" eaLnBrk="1" hangingPunct="1">
              <a:buFont typeface="Wingdings" pitchFamily="2" charset="2"/>
              <a:buChar char="Ø"/>
              <a:defRPr/>
            </a:pPr>
            <a:r>
              <a:rPr lang="en-US" sz="1600" dirty="0"/>
              <a:t>REDUCED AND MANAGED PARKING INSIDE 10-MINUTE WALK CIRCLE AROUND TOWN CENTER / TRAIN STATION</a:t>
            </a:r>
            <a:br>
              <a:rPr lang="en-US" sz="1600" dirty="0"/>
            </a:br>
            <a:endParaRPr lang="en-US" sz="1600" dirty="0"/>
          </a:p>
        </p:txBody>
      </p:sp>
      <p:grpSp>
        <p:nvGrpSpPr>
          <p:cNvPr id="2" name="Group 2"/>
          <p:cNvGrpSpPr>
            <a:grpSpLocks/>
          </p:cNvGrpSpPr>
          <p:nvPr/>
        </p:nvGrpSpPr>
        <p:grpSpPr bwMode="auto">
          <a:xfrm>
            <a:off x="5257800" y="1524000"/>
            <a:ext cx="3886200" cy="1528763"/>
            <a:chOff x="2055" y="11273"/>
            <a:chExt cx="7695" cy="2021"/>
          </a:xfrm>
        </p:grpSpPr>
        <p:cxnSp>
          <p:nvCxnSpPr>
            <p:cNvPr id="8198" name="AutoShape 3"/>
            <p:cNvCxnSpPr>
              <a:cxnSpLocks noChangeShapeType="1"/>
            </p:cNvCxnSpPr>
            <p:nvPr/>
          </p:nvCxnSpPr>
          <p:spPr bwMode="auto">
            <a:xfrm>
              <a:off x="2130" y="13220"/>
              <a:ext cx="7620" cy="0"/>
            </a:xfrm>
            <a:prstGeom prst="straightConnector1">
              <a:avLst/>
            </a:prstGeom>
            <a:noFill/>
            <a:ln w="38100">
              <a:solidFill>
                <a:srgbClr val="242424"/>
              </a:solidFill>
              <a:round/>
              <a:headEnd/>
              <a:tailEnd/>
            </a:ln>
          </p:spPr>
        </p:cxnSp>
        <p:sp>
          <p:nvSpPr>
            <p:cNvPr id="19460" name="Rectangle 4"/>
            <p:cNvSpPr>
              <a:spLocks noChangeArrowheads="1"/>
            </p:cNvSpPr>
            <p:nvPr/>
          </p:nvSpPr>
          <p:spPr bwMode="auto">
            <a:xfrm>
              <a:off x="5161" y="12620"/>
              <a:ext cx="1754" cy="600"/>
            </a:xfrm>
            <a:prstGeom prst="rect">
              <a:avLst/>
            </a:prstGeom>
            <a:solidFill>
              <a:srgbClr val="C0504D"/>
            </a:solidFill>
            <a:ln w="38100">
              <a:noFill/>
              <a:miter lim="800000"/>
              <a:headEnd/>
              <a:tailEnd/>
            </a:ln>
            <a:effectLst>
              <a:outerShdw dist="28398" dir="3806097" algn="ctr" rotWithShape="0">
                <a:srgbClr val="622423">
                  <a:alpha val="50000"/>
                </a:srgbClr>
              </a:outerShdw>
            </a:effectLst>
          </p:spPr>
          <p:txBody>
            <a:bodyPr/>
            <a:lstStyle/>
            <a:p>
              <a:pPr>
                <a:defRPr/>
              </a:pPr>
              <a:endParaRPr lang="en-US" sz="2400"/>
            </a:p>
          </p:txBody>
        </p:sp>
        <p:sp>
          <p:nvSpPr>
            <p:cNvPr id="8200" name="Freeform 5"/>
            <p:cNvSpPr>
              <a:spLocks/>
            </p:cNvSpPr>
            <p:nvPr/>
          </p:nvSpPr>
          <p:spPr bwMode="auto">
            <a:xfrm>
              <a:off x="2520" y="11468"/>
              <a:ext cx="7050" cy="1572"/>
            </a:xfrm>
            <a:custGeom>
              <a:avLst/>
              <a:gdLst>
                <a:gd name="T0" fmla="*/ 0 w 7050"/>
                <a:gd name="T1" fmla="*/ 1572 h 1572"/>
                <a:gd name="T2" fmla="*/ 900 w 7050"/>
                <a:gd name="T3" fmla="*/ 1392 h 1572"/>
                <a:gd name="T4" fmla="*/ 1710 w 7050"/>
                <a:gd name="T5" fmla="*/ 942 h 1572"/>
                <a:gd name="T6" fmla="*/ 2280 w 7050"/>
                <a:gd name="T7" fmla="*/ 522 h 1572"/>
                <a:gd name="T8" fmla="*/ 2715 w 7050"/>
                <a:gd name="T9" fmla="*/ 237 h 1572"/>
                <a:gd name="T10" fmla="*/ 3225 w 7050"/>
                <a:gd name="T11" fmla="*/ 42 h 1572"/>
                <a:gd name="T12" fmla="*/ 3960 w 7050"/>
                <a:gd name="T13" fmla="*/ 27 h 1572"/>
                <a:gd name="T14" fmla="*/ 4530 w 7050"/>
                <a:gd name="T15" fmla="*/ 207 h 1572"/>
                <a:gd name="T16" fmla="*/ 5010 w 7050"/>
                <a:gd name="T17" fmla="*/ 537 h 1572"/>
                <a:gd name="T18" fmla="*/ 5550 w 7050"/>
                <a:gd name="T19" fmla="*/ 1002 h 1572"/>
                <a:gd name="T20" fmla="*/ 6330 w 7050"/>
                <a:gd name="T21" fmla="*/ 1452 h 1572"/>
                <a:gd name="T22" fmla="*/ 7050 w 7050"/>
                <a:gd name="T23" fmla="*/ 1542 h 1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50"/>
                <a:gd name="T37" fmla="*/ 0 h 1572"/>
                <a:gd name="T38" fmla="*/ 7050 w 7050"/>
                <a:gd name="T39" fmla="*/ 1572 h 15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50" h="1572">
                  <a:moveTo>
                    <a:pt x="0" y="1572"/>
                  </a:moveTo>
                  <a:cubicBezTo>
                    <a:pt x="307" y="1534"/>
                    <a:pt x="615" y="1497"/>
                    <a:pt x="900" y="1392"/>
                  </a:cubicBezTo>
                  <a:cubicBezTo>
                    <a:pt x="1185" y="1287"/>
                    <a:pt x="1480" y="1087"/>
                    <a:pt x="1710" y="942"/>
                  </a:cubicBezTo>
                  <a:cubicBezTo>
                    <a:pt x="1940" y="797"/>
                    <a:pt x="2113" y="639"/>
                    <a:pt x="2280" y="522"/>
                  </a:cubicBezTo>
                  <a:cubicBezTo>
                    <a:pt x="2447" y="405"/>
                    <a:pt x="2558" y="317"/>
                    <a:pt x="2715" y="237"/>
                  </a:cubicBezTo>
                  <a:cubicBezTo>
                    <a:pt x="2872" y="157"/>
                    <a:pt x="3018" y="77"/>
                    <a:pt x="3225" y="42"/>
                  </a:cubicBezTo>
                  <a:cubicBezTo>
                    <a:pt x="3432" y="7"/>
                    <a:pt x="3743" y="0"/>
                    <a:pt x="3960" y="27"/>
                  </a:cubicBezTo>
                  <a:cubicBezTo>
                    <a:pt x="4177" y="54"/>
                    <a:pt x="4355" y="122"/>
                    <a:pt x="4530" y="207"/>
                  </a:cubicBezTo>
                  <a:cubicBezTo>
                    <a:pt x="4705" y="292"/>
                    <a:pt x="4840" y="404"/>
                    <a:pt x="5010" y="537"/>
                  </a:cubicBezTo>
                  <a:cubicBezTo>
                    <a:pt x="5180" y="670"/>
                    <a:pt x="5330" y="850"/>
                    <a:pt x="5550" y="1002"/>
                  </a:cubicBezTo>
                  <a:cubicBezTo>
                    <a:pt x="5770" y="1154"/>
                    <a:pt x="6080" y="1362"/>
                    <a:pt x="6330" y="1452"/>
                  </a:cubicBezTo>
                  <a:cubicBezTo>
                    <a:pt x="6580" y="1542"/>
                    <a:pt x="6900" y="1523"/>
                    <a:pt x="7050" y="1542"/>
                  </a:cubicBezTo>
                </a:path>
              </a:pathLst>
            </a:custGeom>
            <a:noFill/>
            <a:ln w="9525">
              <a:solidFill>
                <a:srgbClr val="000000"/>
              </a:solidFill>
              <a:round/>
              <a:headEnd/>
              <a:tailEnd/>
            </a:ln>
          </p:spPr>
          <p:txBody>
            <a:bodyPr/>
            <a:lstStyle/>
            <a:p>
              <a:endParaRPr lang="en-US" sz="2400"/>
            </a:p>
          </p:txBody>
        </p:sp>
        <p:sp>
          <p:nvSpPr>
            <p:cNvPr id="19462" name="Text Box 6"/>
            <p:cNvSpPr txBox="1">
              <a:spLocks noChangeArrowheads="1"/>
            </p:cNvSpPr>
            <p:nvPr/>
          </p:nvSpPr>
          <p:spPr bwMode="auto">
            <a:xfrm>
              <a:off x="5098" y="12446"/>
              <a:ext cx="1798" cy="848"/>
            </a:xfrm>
            <a:prstGeom prst="rect">
              <a:avLst/>
            </a:prstGeom>
            <a:noFill/>
            <a:ln w="9525">
              <a:noFill/>
              <a:miter lim="800000"/>
              <a:headEnd/>
              <a:tailEnd/>
            </a:ln>
          </p:spPr>
          <p:txBody>
            <a:bodyPr/>
            <a:lstStyle/>
            <a:p>
              <a:pPr algn="ctr">
                <a:defRPr/>
              </a:pPr>
              <a:r>
                <a:rPr lang="en-US" sz="1050" dirty="0">
                  <a:latin typeface="Calibri" pitchFamily="34" charset="0"/>
                  <a:cs typeface="Arial" pitchFamily="34" charset="0"/>
                </a:rPr>
                <a:t>TRANSIT STATION</a:t>
              </a:r>
              <a:endParaRPr lang="en-US" sz="2400" dirty="0">
                <a:latin typeface="Arial" pitchFamily="34" charset="0"/>
                <a:cs typeface="Arial" pitchFamily="34" charset="0"/>
              </a:endParaRPr>
            </a:p>
          </p:txBody>
        </p:sp>
        <p:sp>
          <p:nvSpPr>
            <p:cNvPr id="8202" name="Text Box 7"/>
            <p:cNvSpPr txBox="1">
              <a:spLocks noChangeArrowheads="1"/>
            </p:cNvSpPr>
            <p:nvPr/>
          </p:nvSpPr>
          <p:spPr bwMode="auto">
            <a:xfrm>
              <a:off x="3735" y="11273"/>
              <a:ext cx="1515" cy="795"/>
            </a:xfrm>
            <a:prstGeom prst="rect">
              <a:avLst/>
            </a:prstGeom>
            <a:noFill/>
            <a:ln w="9525">
              <a:noFill/>
              <a:miter lim="800000"/>
              <a:headEnd/>
              <a:tailEnd/>
            </a:ln>
          </p:spPr>
          <p:txBody>
            <a:bodyPr/>
            <a:lstStyle/>
            <a:p>
              <a:pPr>
                <a:spcAft>
                  <a:spcPts val="600"/>
                </a:spcAft>
              </a:pPr>
              <a:r>
                <a:rPr lang="en-US" sz="1400">
                  <a:latin typeface="Calibri" pitchFamily="34" charset="0"/>
                </a:rPr>
                <a:t>High - density areas</a:t>
              </a:r>
              <a:endParaRPr lang="en-US" sz="2400"/>
            </a:p>
          </p:txBody>
        </p:sp>
        <p:sp>
          <p:nvSpPr>
            <p:cNvPr id="8203" name="Text Box 8"/>
            <p:cNvSpPr txBox="1">
              <a:spLocks noChangeArrowheads="1"/>
            </p:cNvSpPr>
            <p:nvPr/>
          </p:nvSpPr>
          <p:spPr bwMode="auto">
            <a:xfrm>
              <a:off x="2055" y="12180"/>
              <a:ext cx="1515" cy="795"/>
            </a:xfrm>
            <a:prstGeom prst="rect">
              <a:avLst/>
            </a:prstGeom>
            <a:noFill/>
            <a:ln w="9525">
              <a:noFill/>
              <a:miter lim="800000"/>
              <a:headEnd/>
              <a:tailEnd/>
            </a:ln>
          </p:spPr>
          <p:txBody>
            <a:bodyPr/>
            <a:lstStyle/>
            <a:p>
              <a:r>
                <a:rPr lang="en-US" sz="1400">
                  <a:latin typeface="Calibri" pitchFamily="34" charset="0"/>
                </a:rPr>
                <a:t>Low - density areas</a:t>
              </a:r>
              <a:endParaRPr lang="en-US" sz="2400"/>
            </a:p>
          </p:txBody>
        </p:sp>
        <p:sp>
          <p:nvSpPr>
            <p:cNvPr id="8204" name="Rectangle 9"/>
            <p:cNvSpPr>
              <a:spLocks noChangeArrowheads="1"/>
            </p:cNvSpPr>
            <p:nvPr/>
          </p:nvSpPr>
          <p:spPr bwMode="auto">
            <a:xfrm>
              <a:off x="2775" y="13040"/>
              <a:ext cx="143" cy="180"/>
            </a:xfrm>
            <a:prstGeom prst="rect">
              <a:avLst/>
            </a:prstGeom>
            <a:solidFill>
              <a:srgbClr val="FFFF00"/>
            </a:solidFill>
            <a:ln w="9525">
              <a:solidFill>
                <a:srgbClr val="000000"/>
              </a:solidFill>
              <a:miter lim="800000"/>
              <a:headEnd/>
              <a:tailEnd/>
            </a:ln>
          </p:spPr>
          <p:txBody>
            <a:bodyPr/>
            <a:lstStyle/>
            <a:p>
              <a:endParaRPr lang="en-US" sz="2400"/>
            </a:p>
          </p:txBody>
        </p:sp>
        <p:sp>
          <p:nvSpPr>
            <p:cNvPr id="8205" name="Rectangle 10"/>
            <p:cNvSpPr>
              <a:spLocks noChangeArrowheads="1"/>
            </p:cNvSpPr>
            <p:nvPr/>
          </p:nvSpPr>
          <p:spPr bwMode="auto">
            <a:xfrm>
              <a:off x="3120" y="12935"/>
              <a:ext cx="143" cy="285"/>
            </a:xfrm>
            <a:prstGeom prst="rect">
              <a:avLst/>
            </a:prstGeom>
            <a:solidFill>
              <a:srgbClr val="FFFF00"/>
            </a:solidFill>
            <a:ln w="9525">
              <a:solidFill>
                <a:srgbClr val="000000"/>
              </a:solidFill>
              <a:miter lim="800000"/>
              <a:headEnd/>
              <a:tailEnd/>
            </a:ln>
          </p:spPr>
          <p:txBody>
            <a:bodyPr/>
            <a:lstStyle/>
            <a:p>
              <a:endParaRPr lang="en-US" sz="2400"/>
            </a:p>
          </p:txBody>
        </p:sp>
        <p:sp>
          <p:nvSpPr>
            <p:cNvPr id="8206" name="Rectangle 11"/>
            <p:cNvSpPr>
              <a:spLocks noChangeArrowheads="1"/>
            </p:cNvSpPr>
            <p:nvPr/>
          </p:nvSpPr>
          <p:spPr bwMode="auto">
            <a:xfrm>
              <a:off x="3420" y="12830"/>
              <a:ext cx="143" cy="390"/>
            </a:xfrm>
            <a:prstGeom prst="rect">
              <a:avLst/>
            </a:prstGeom>
            <a:solidFill>
              <a:srgbClr val="FFFF00"/>
            </a:solidFill>
            <a:ln w="9525">
              <a:solidFill>
                <a:srgbClr val="000000"/>
              </a:solidFill>
              <a:miter lim="800000"/>
              <a:headEnd/>
              <a:tailEnd/>
            </a:ln>
          </p:spPr>
          <p:txBody>
            <a:bodyPr/>
            <a:lstStyle/>
            <a:p>
              <a:endParaRPr lang="en-US" sz="2400"/>
            </a:p>
          </p:txBody>
        </p:sp>
        <p:sp>
          <p:nvSpPr>
            <p:cNvPr id="8207" name="Rectangle 12"/>
            <p:cNvSpPr>
              <a:spLocks noChangeArrowheads="1"/>
            </p:cNvSpPr>
            <p:nvPr/>
          </p:nvSpPr>
          <p:spPr bwMode="auto">
            <a:xfrm>
              <a:off x="3735" y="12725"/>
              <a:ext cx="143" cy="495"/>
            </a:xfrm>
            <a:prstGeom prst="rect">
              <a:avLst/>
            </a:prstGeom>
            <a:solidFill>
              <a:srgbClr val="FFFF00"/>
            </a:solidFill>
            <a:ln w="9525">
              <a:solidFill>
                <a:srgbClr val="000000"/>
              </a:solidFill>
              <a:miter lim="800000"/>
              <a:headEnd/>
              <a:tailEnd/>
            </a:ln>
          </p:spPr>
          <p:txBody>
            <a:bodyPr/>
            <a:lstStyle/>
            <a:p>
              <a:endParaRPr lang="en-US" sz="2400"/>
            </a:p>
          </p:txBody>
        </p:sp>
        <p:sp>
          <p:nvSpPr>
            <p:cNvPr id="8208" name="Rectangle 13"/>
            <p:cNvSpPr>
              <a:spLocks noChangeArrowheads="1"/>
            </p:cNvSpPr>
            <p:nvPr/>
          </p:nvSpPr>
          <p:spPr bwMode="auto">
            <a:xfrm>
              <a:off x="4087" y="12470"/>
              <a:ext cx="143" cy="750"/>
            </a:xfrm>
            <a:prstGeom prst="rect">
              <a:avLst/>
            </a:prstGeom>
            <a:solidFill>
              <a:srgbClr val="FFFF00"/>
            </a:solidFill>
            <a:ln w="9525">
              <a:solidFill>
                <a:srgbClr val="000000"/>
              </a:solidFill>
              <a:miter lim="800000"/>
              <a:headEnd/>
              <a:tailEnd/>
            </a:ln>
          </p:spPr>
          <p:txBody>
            <a:bodyPr/>
            <a:lstStyle/>
            <a:p>
              <a:endParaRPr lang="en-US" sz="2400"/>
            </a:p>
          </p:txBody>
        </p:sp>
        <p:sp>
          <p:nvSpPr>
            <p:cNvPr id="8209" name="Rectangle 14"/>
            <p:cNvSpPr>
              <a:spLocks noChangeArrowheads="1"/>
            </p:cNvSpPr>
            <p:nvPr/>
          </p:nvSpPr>
          <p:spPr bwMode="auto">
            <a:xfrm>
              <a:off x="4440" y="12245"/>
              <a:ext cx="143" cy="975"/>
            </a:xfrm>
            <a:prstGeom prst="rect">
              <a:avLst/>
            </a:prstGeom>
            <a:solidFill>
              <a:srgbClr val="FFFF00"/>
            </a:solidFill>
            <a:ln w="9525">
              <a:solidFill>
                <a:srgbClr val="000000"/>
              </a:solidFill>
              <a:miter lim="800000"/>
              <a:headEnd/>
              <a:tailEnd/>
            </a:ln>
          </p:spPr>
          <p:txBody>
            <a:bodyPr/>
            <a:lstStyle/>
            <a:p>
              <a:endParaRPr lang="en-US" sz="2400"/>
            </a:p>
          </p:txBody>
        </p:sp>
        <p:sp>
          <p:nvSpPr>
            <p:cNvPr id="8210" name="Rectangle 15"/>
            <p:cNvSpPr>
              <a:spLocks noChangeArrowheads="1"/>
            </p:cNvSpPr>
            <p:nvPr/>
          </p:nvSpPr>
          <p:spPr bwMode="auto">
            <a:xfrm>
              <a:off x="4777" y="11975"/>
              <a:ext cx="143" cy="1245"/>
            </a:xfrm>
            <a:prstGeom prst="rect">
              <a:avLst/>
            </a:prstGeom>
            <a:solidFill>
              <a:srgbClr val="FFFF00"/>
            </a:solidFill>
            <a:ln w="9525">
              <a:solidFill>
                <a:srgbClr val="000000"/>
              </a:solidFill>
              <a:miter lim="800000"/>
              <a:headEnd/>
              <a:tailEnd/>
            </a:ln>
          </p:spPr>
          <p:txBody>
            <a:bodyPr/>
            <a:lstStyle/>
            <a:p>
              <a:endParaRPr lang="en-US" sz="2400"/>
            </a:p>
          </p:txBody>
        </p:sp>
        <p:sp>
          <p:nvSpPr>
            <p:cNvPr id="8211" name="Rectangle 16"/>
            <p:cNvSpPr>
              <a:spLocks noChangeArrowheads="1"/>
            </p:cNvSpPr>
            <p:nvPr/>
          </p:nvSpPr>
          <p:spPr bwMode="auto">
            <a:xfrm flipH="1">
              <a:off x="9052" y="13040"/>
              <a:ext cx="143" cy="180"/>
            </a:xfrm>
            <a:prstGeom prst="rect">
              <a:avLst/>
            </a:prstGeom>
            <a:solidFill>
              <a:srgbClr val="FFFF00"/>
            </a:solidFill>
            <a:ln w="9525">
              <a:solidFill>
                <a:srgbClr val="000000"/>
              </a:solidFill>
              <a:miter lim="800000"/>
              <a:headEnd/>
              <a:tailEnd/>
            </a:ln>
          </p:spPr>
          <p:txBody>
            <a:bodyPr/>
            <a:lstStyle/>
            <a:p>
              <a:endParaRPr lang="en-US" sz="2400"/>
            </a:p>
          </p:txBody>
        </p:sp>
        <p:sp>
          <p:nvSpPr>
            <p:cNvPr id="8212" name="Rectangle 17"/>
            <p:cNvSpPr>
              <a:spLocks noChangeArrowheads="1"/>
            </p:cNvSpPr>
            <p:nvPr/>
          </p:nvSpPr>
          <p:spPr bwMode="auto">
            <a:xfrm flipH="1">
              <a:off x="8707" y="12935"/>
              <a:ext cx="143" cy="285"/>
            </a:xfrm>
            <a:prstGeom prst="rect">
              <a:avLst/>
            </a:prstGeom>
            <a:solidFill>
              <a:srgbClr val="FFFF00"/>
            </a:solidFill>
            <a:ln w="9525">
              <a:solidFill>
                <a:srgbClr val="000000"/>
              </a:solidFill>
              <a:miter lim="800000"/>
              <a:headEnd/>
              <a:tailEnd/>
            </a:ln>
          </p:spPr>
          <p:txBody>
            <a:bodyPr/>
            <a:lstStyle/>
            <a:p>
              <a:endParaRPr lang="en-US" sz="2400"/>
            </a:p>
          </p:txBody>
        </p:sp>
        <p:sp>
          <p:nvSpPr>
            <p:cNvPr id="8213" name="Rectangle 18"/>
            <p:cNvSpPr>
              <a:spLocks noChangeArrowheads="1"/>
            </p:cNvSpPr>
            <p:nvPr/>
          </p:nvSpPr>
          <p:spPr bwMode="auto">
            <a:xfrm flipH="1">
              <a:off x="8407" y="12830"/>
              <a:ext cx="143" cy="390"/>
            </a:xfrm>
            <a:prstGeom prst="rect">
              <a:avLst/>
            </a:prstGeom>
            <a:solidFill>
              <a:srgbClr val="FFFF00"/>
            </a:solidFill>
            <a:ln w="9525">
              <a:solidFill>
                <a:srgbClr val="000000"/>
              </a:solidFill>
              <a:miter lim="800000"/>
              <a:headEnd/>
              <a:tailEnd/>
            </a:ln>
          </p:spPr>
          <p:txBody>
            <a:bodyPr/>
            <a:lstStyle/>
            <a:p>
              <a:endParaRPr lang="en-US" sz="2400"/>
            </a:p>
          </p:txBody>
        </p:sp>
        <p:sp>
          <p:nvSpPr>
            <p:cNvPr id="8214" name="Rectangle 19"/>
            <p:cNvSpPr>
              <a:spLocks noChangeArrowheads="1"/>
            </p:cNvSpPr>
            <p:nvPr/>
          </p:nvSpPr>
          <p:spPr bwMode="auto">
            <a:xfrm flipH="1">
              <a:off x="8092" y="12605"/>
              <a:ext cx="143" cy="615"/>
            </a:xfrm>
            <a:prstGeom prst="rect">
              <a:avLst/>
            </a:prstGeom>
            <a:solidFill>
              <a:srgbClr val="FFFF00"/>
            </a:solidFill>
            <a:ln w="9525">
              <a:solidFill>
                <a:srgbClr val="000000"/>
              </a:solidFill>
              <a:miter lim="800000"/>
              <a:headEnd/>
              <a:tailEnd/>
            </a:ln>
          </p:spPr>
          <p:txBody>
            <a:bodyPr/>
            <a:lstStyle/>
            <a:p>
              <a:endParaRPr lang="en-US" sz="2400"/>
            </a:p>
          </p:txBody>
        </p:sp>
        <p:sp>
          <p:nvSpPr>
            <p:cNvPr id="8215" name="Rectangle 20"/>
            <p:cNvSpPr>
              <a:spLocks noChangeArrowheads="1"/>
            </p:cNvSpPr>
            <p:nvPr/>
          </p:nvSpPr>
          <p:spPr bwMode="auto">
            <a:xfrm flipH="1">
              <a:off x="7740" y="12335"/>
              <a:ext cx="143" cy="885"/>
            </a:xfrm>
            <a:prstGeom prst="rect">
              <a:avLst/>
            </a:prstGeom>
            <a:solidFill>
              <a:srgbClr val="FFFF00"/>
            </a:solidFill>
            <a:ln w="9525">
              <a:solidFill>
                <a:srgbClr val="000000"/>
              </a:solidFill>
              <a:miter lim="800000"/>
              <a:headEnd/>
              <a:tailEnd/>
            </a:ln>
          </p:spPr>
          <p:txBody>
            <a:bodyPr/>
            <a:lstStyle/>
            <a:p>
              <a:endParaRPr lang="en-US" sz="2400"/>
            </a:p>
          </p:txBody>
        </p:sp>
        <p:sp>
          <p:nvSpPr>
            <p:cNvPr id="8216" name="Rectangle 21"/>
            <p:cNvSpPr>
              <a:spLocks noChangeArrowheads="1"/>
            </p:cNvSpPr>
            <p:nvPr/>
          </p:nvSpPr>
          <p:spPr bwMode="auto">
            <a:xfrm flipH="1">
              <a:off x="7387" y="12068"/>
              <a:ext cx="143" cy="1152"/>
            </a:xfrm>
            <a:prstGeom prst="rect">
              <a:avLst/>
            </a:prstGeom>
            <a:solidFill>
              <a:srgbClr val="FFFF00"/>
            </a:solidFill>
            <a:ln w="9525">
              <a:solidFill>
                <a:srgbClr val="000000"/>
              </a:solidFill>
              <a:miter lim="800000"/>
              <a:headEnd/>
              <a:tailEnd/>
            </a:ln>
          </p:spPr>
          <p:txBody>
            <a:bodyPr/>
            <a:lstStyle/>
            <a:p>
              <a:endParaRPr lang="en-US" sz="2400"/>
            </a:p>
          </p:txBody>
        </p:sp>
        <p:sp>
          <p:nvSpPr>
            <p:cNvPr id="8217" name="Rectangle 22"/>
            <p:cNvSpPr>
              <a:spLocks noChangeArrowheads="1"/>
            </p:cNvSpPr>
            <p:nvPr/>
          </p:nvSpPr>
          <p:spPr bwMode="auto">
            <a:xfrm flipH="1">
              <a:off x="7050" y="11750"/>
              <a:ext cx="143" cy="1470"/>
            </a:xfrm>
            <a:prstGeom prst="rect">
              <a:avLst/>
            </a:prstGeom>
            <a:solidFill>
              <a:srgbClr val="FFFF00"/>
            </a:solidFill>
            <a:ln w="9525">
              <a:solidFill>
                <a:srgbClr val="000000"/>
              </a:solidFill>
              <a:miter lim="800000"/>
              <a:headEnd/>
              <a:tailEnd/>
            </a:ln>
          </p:spPr>
          <p:txBody>
            <a:bodyPr/>
            <a:lstStyle/>
            <a:p>
              <a:endParaRPr lang="en-US" sz="2400"/>
            </a:p>
          </p:txBody>
        </p:sp>
      </p:grpSp>
      <p:pic>
        <p:nvPicPr>
          <p:cNvPr id="8197" name="Picture 2" descr="mhtml:file://C:\Users\Shaila\Desktop\Transit-oriented%20development%20-%20Wikipedia,%20the%20free%20encyclopedia.mht!http://upload.wikimedia.org/wikipedia/commons/thumb/3/3d/ArlingtonTODimage3.jpg/300px-ArlingtonTODimage3.jpg">
            <a:hlinkClick r:id="rId2"/>
          </p:cNvPr>
          <p:cNvPicPr>
            <a:picLocks noChangeAspect="1" noChangeArrowheads="1"/>
          </p:cNvPicPr>
          <p:nvPr/>
        </p:nvPicPr>
        <p:blipFill>
          <a:blip r:embed="rId3"/>
          <a:srcRect/>
          <a:stretch>
            <a:fillRect/>
          </a:stretch>
        </p:blipFill>
        <p:spPr bwMode="auto">
          <a:xfrm>
            <a:off x="5791200" y="3733800"/>
            <a:ext cx="3327400" cy="2495550"/>
          </a:xfrm>
          <a:prstGeom prst="rect">
            <a:avLst/>
          </a:prstGeom>
          <a:noFill/>
          <a:ln w="9525">
            <a:noFill/>
            <a:miter lim="800000"/>
            <a:headEnd/>
            <a:tailEnd/>
          </a:ln>
        </p:spPr>
      </p:pic>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76200" y="304800"/>
            <a:ext cx="7924800" cy="4757738"/>
          </a:xfrm>
        </p:spPr>
        <p:txBody>
          <a:bodyPr>
            <a:normAutofit fontScale="92500" lnSpcReduction="20000"/>
          </a:bodyPr>
          <a:lstStyle/>
          <a:p>
            <a:pPr marL="342900" lvl="1" indent="-163513" eaLnBrk="1" hangingPunct="1">
              <a:buFont typeface="Wingdings" pitchFamily="2" charset="2"/>
              <a:buNone/>
            </a:pPr>
            <a:r>
              <a:rPr lang="en-US" sz="3200" b="1" dirty="0">
                <a:solidFill>
                  <a:srgbClr val="FFC000"/>
                </a:solidFill>
              </a:rPr>
              <a:t>FORM BASED CODE</a:t>
            </a:r>
          </a:p>
          <a:p>
            <a:pPr marL="342900" lvl="1" indent="-163513" eaLnBrk="1" hangingPunct="1">
              <a:buFont typeface="Wingdings" pitchFamily="2" charset="2"/>
              <a:buChar char="Ø"/>
            </a:pPr>
            <a:r>
              <a:rPr lang="en-US" sz="1600" b="1" dirty="0"/>
              <a:t> MEANS OF REGULATING DEVELOPMENT TO ACHIEVE A SPECIFIC URBAN FORM. FORM-BASED CODES CREATE A PREDICTABLE PUBLIC REALM BY CONTROLLING PHYSICAL FORM PRIMARILY, WITH A LESSER FOCUS ON LAND USE, THROUGH CITY OR COUNTY REGULATIONS. </a:t>
            </a:r>
            <a:br>
              <a:rPr lang="en-US" sz="1600" b="1" dirty="0"/>
            </a:br>
            <a:endParaRPr lang="en-US" sz="1600" u="sng" dirty="0"/>
          </a:p>
          <a:p>
            <a:pPr marL="342900" lvl="2" indent="-163513" eaLnBrk="1" hangingPunct="1">
              <a:buFont typeface="Wingdings" pitchFamily="2" charset="2"/>
              <a:buChar char="Ø"/>
            </a:pPr>
            <a:r>
              <a:rPr lang="en-US" sz="1600" dirty="0"/>
              <a:t>FORM-BASED CODES ADDRESS THE RELATIONSHIP BETWEEN BUILDING FACADES AND THE PUBLIC REALM, THE FORM AND MASS OF BUILDINGS IN RELATION TO ONE ANOTHER, AND THE SCALE AND TYPES OF STREETS AND BLOCKS. </a:t>
            </a:r>
          </a:p>
          <a:p>
            <a:pPr marL="342900" lvl="2" indent="-163513" eaLnBrk="1" hangingPunct="1">
              <a:buFont typeface="Wingdings" pitchFamily="2" charset="2"/>
              <a:buChar char="Ø"/>
            </a:pPr>
            <a:endParaRPr lang="en-US" sz="1600" dirty="0"/>
          </a:p>
          <a:p>
            <a:pPr>
              <a:buFont typeface="Wingdings" pitchFamily="2" charset="2"/>
              <a:buNone/>
            </a:pPr>
            <a:r>
              <a:rPr lang="en-US" sz="1600" dirty="0"/>
              <a:t>	</a:t>
            </a:r>
            <a:r>
              <a:rPr lang="en-US" sz="1600" b="1" dirty="0">
                <a:solidFill>
                  <a:srgbClr val="FFC000"/>
                </a:solidFill>
              </a:rPr>
              <a:t>FORM-BASED CODES COMMONLY INCLUDE THE FOLLOWING:</a:t>
            </a:r>
          </a:p>
          <a:p>
            <a:pPr>
              <a:buFont typeface="Wingdings" pitchFamily="2" charset="2"/>
              <a:buNone/>
            </a:pPr>
            <a:endParaRPr lang="en-US" sz="1600" b="1" dirty="0"/>
          </a:p>
          <a:p>
            <a:pPr>
              <a:buFont typeface="Wingdings" pitchFamily="2" charset="2"/>
              <a:buChar char="ü"/>
            </a:pPr>
            <a:r>
              <a:rPr lang="en-US" sz="1500" b="1" dirty="0">
                <a:solidFill>
                  <a:srgbClr val="FFC000"/>
                </a:solidFill>
              </a:rPr>
              <a:t>REGULATING PLAN</a:t>
            </a:r>
            <a:r>
              <a:rPr lang="en-US" sz="1500" dirty="0"/>
              <a:t>. A PLAN OR MAP OF THE REGULATED AREA DESIGNATING THE LOCATIONS WHERE DIFFERENT BUILDING FORM STANDARDS APPLY, BASED ON CLEAR COMMUNITY INTENTIONS REGARDING THE PHYSICAL CHARACTER OF THE AREA BEING CODED.</a:t>
            </a:r>
          </a:p>
          <a:p>
            <a:pPr>
              <a:buFont typeface="Wingdings" pitchFamily="2" charset="2"/>
              <a:buChar char="ü"/>
            </a:pPr>
            <a:endParaRPr lang="en-US" sz="1500" dirty="0"/>
          </a:p>
          <a:p>
            <a:pPr>
              <a:buFont typeface="Wingdings" pitchFamily="2" charset="2"/>
              <a:buChar char="ü"/>
            </a:pPr>
            <a:r>
              <a:rPr lang="en-US" sz="1500" b="1" dirty="0">
                <a:solidFill>
                  <a:srgbClr val="FFC000"/>
                </a:solidFill>
              </a:rPr>
              <a:t>PUBLIC SPACE STANDARDS</a:t>
            </a:r>
            <a:r>
              <a:rPr lang="en-US" sz="1500" dirty="0">
                <a:solidFill>
                  <a:srgbClr val="FFC000"/>
                </a:solidFill>
              </a:rPr>
              <a:t>.  </a:t>
            </a:r>
            <a:r>
              <a:rPr lang="en-US" sz="1500" dirty="0"/>
              <a:t>LIKE SIDEWALKS, TRAVEL LANES, ON-STREET PARKING, STREET TREES, STREET FURNITURE.</a:t>
            </a:r>
          </a:p>
          <a:p>
            <a:pPr>
              <a:buFont typeface="Wingdings" pitchFamily="2" charset="2"/>
              <a:buChar char="ü"/>
            </a:pPr>
            <a:endParaRPr lang="en-US" sz="1500" b="1" dirty="0">
              <a:solidFill>
                <a:srgbClr val="FFC000"/>
              </a:solidFill>
            </a:endParaRPr>
          </a:p>
          <a:p>
            <a:pPr>
              <a:buFont typeface="Wingdings" pitchFamily="2" charset="2"/>
              <a:buChar char="ü"/>
            </a:pPr>
            <a:r>
              <a:rPr lang="en-US" sz="1500" b="1" dirty="0">
                <a:solidFill>
                  <a:srgbClr val="FFC000"/>
                </a:solidFill>
              </a:rPr>
              <a:t>BUILDING FORM STANDARDS</a:t>
            </a:r>
            <a:r>
              <a:rPr lang="en-US" sz="1500" dirty="0"/>
              <a:t>. REGULATIONS CONTROLLING THE CONFIGURATION, FEATURES, AND FUNCTIONS OF BUILDINGS THAT DEFINE AND SHAPE THE PUBLIC REALM.</a:t>
            </a:r>
          </a:p>
          <a:p>
            <a:pPr>
              <a:buFont typeface="Wingdings" pitchFamily="2" charset="2"/>
              <a:buNone/>
            </a:pPr>
            <a:r>
              <a:rPr lang="en-US" sz="1600" dirty="0"/>
              <a:t/>
            </a:r>
            <a:br>
              <a:rPr lang="en-US" sz="1600" dirty="0"/>
            </a:br>
            <a:endParaRPr lang="en-US" sz="1600" dirty="0"/>
          </a:p>
        </p:txBody>
      </p:sp>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228600"/>
            <a:ext cx="7543800" cy="579438"/>
          </a:xfrm>
        </p:spPr>
        <p:txBody>
          <a:bodyPr/>
          <a:lstStyle/>
          <a:p>
            <a:pPr algn="ctr" eaLnBrk="1" hangingPunct="1"/>
            <a:r>
              <a:rPr lang="en-US" sz="2800">
                <a:solidFill>
                  <a:schemeClr val="accent2"/>
                </a:solidFill>
              </a:rPr>
              <a:t>BIBLIOGRAPY</a:t>
            </a:r>
          </a:p>
        </p:txBody>
      </p:sp>
      <p:sp>
        <p:nvSpPr>
          <p:cNvPr id="47107" name="Rectangle 6"/>
          <p:cNvSpPr>
            <a:spLocks noChangeArrowheads="1"/>
          </p:cNvSpPr>
          <p:nvPr/>
        </p:nvSpPr>
        <p:spPr bwMode="auto">
          <a:xfrm>
            <a:off x="228600" y="762000"/>
            <a:ext cx="8229600" cy="5470525"/>
          </a:xfrm>
          <a:prstGeom prst="rect">
            <a:avLst/>
          </a:prstGeom>
          <a:noFill/>
          <a:ln w="9525">
            <a:noFill/>
            <a:miter lim="800000"/>
            <a:headEnd/>
            <a:tailEnd/>
          </a:ln>
        </p:spPr>
        <p:txBody>
          <a:bodyPr>
            <a:spAutoFit/>
          </a:bodyPr>
          <a:lstStyle/>
          <a:p>
            <a:r>
              <a:rPr lang="en-IN" sz="1600" b="1">
                <a:solidFill>
                  <a:schemeClr val="folHlink"/>
                </a:solidFill>
              </a:rPr>
              <a:t>WEBSITES</a:t>
            </a:r>
            <a:r>
              <a:rPr lang="en-IN" sz="1600" b="1"/>
              <a:t>:</a:t>
            </a:r>
          </a:p>
          <a:p>
            <a:pPr>
              <a:buFontTx/>
              <a:buChar char="•"/>
            </a:pPr>
            <a:r>
              <a:rPr lang="en-IN" sz="1600" b="1"/>
              <a:t> </a:t>
            </a:r>
            <a:r>
              <a:rPr lang="en-IN" sz="1600"/>
              <a:t>Chester Memories by</a:t>
            </a:r>
            <a:r>
              <a:rPr lang="en-IN" sz="1600" b="1"/>
              <a:t> </a:t>
            </a:r>
            <a:r>
              <a:rPr lang="en-IN" sz="1600"/>
              <a:t>Chester Chronicle</a:t>
            </a:r>
          </a:p>
          <a:p>
            <a:pPr>
              <a:buFontTx/>
              <a:buChar char="•"/>
            </a:pPr>
            <a:r>
              <a:rPr lang="en-IN" sz="1600"/>
              <a:t> Wikipedia</a:t>
            </a:r>
          </a:p>
          <a:p>
            <a:pPr>
              <a:buFontTx/>
              <a:buChar char="•"/>
            </a:pPr>
            <a:r>
              <a:rPr lang="en-IN" sz="1600"/>
              <a:t> www.art.net</a:t>
            </a:r>
          </a:p>
          <a:p>
            <a:pPr>
              <a:buFontTx/>
              <a:buChar char="•"/>
            </a:pPr>
            <a:r>
              <a:rPr lang="en-IN" sz="1600"/>
              <a:t> www.cartage.org</a:t>
            </a:r>
          </a:p>
          <a:p>
            <a:pPr>
              <a:buFontTx/>
              <a:buChar char="•"/>
            </a:pPr>
            <a:r>
              <a:rPr lang="en-US" sz="1600"/>
              <a:t> http://web.viu.ca/alexander2/346-08-days5&amp;6.ppt</a:t>
            </a:r>
          </a:p>
          <a:p>
            <a:pPr>
              <a:buFontTx/>
              <a:buChar char="•"/>
            </a:pPr>
            <a:r>
              <a:rPr lang="en-US" sz="1600"/>
              <a:t> http://architecturalguidance.blogspot.com/ </a:t>
            </a:r>
          </a:p>
          <a:p>
            <a:pPr>
              <a:buFontTx/>
              <a:buChar char="•"/>
            </a:pPr>
            <a:r>
              <a:rPr lang="en-US" sz="1600"/>
              <a:t> http://userwww.sfsu.edu/%7Edlegates/PowerPoint/planning/planning.ppt</a:t>
            </a:r>
          </a:p>
          <a:p>
            <a:pPr>
              <a:buFontTx/>
              <a:buChar char="•"/>
            </a:pPr>
            <a:r>
              <a:rPr lang="en-US" sz="1600"/>
              <a:t> http://www.kunstler.com/spch_FL_AIA.html</a:t>
            </a:r>
          </a:p>
          <a:p>
            <a:pPr>
              <a:buFontTx/>
              <a:buChar char="•"/>
            </a:pPr>
            <a:r>
              <a:rPr lang="en-US" sz="1600"/>
              <a:t> http://en.wikipedia.org/wiki/City_Beautiful_movement</a:t>
            </a:r>
          </a:p>
          <a:p>
            <a:endParaRPr lang="en-US" sz="1600"/>
          </a:p>
          <a:p>
            <a:r>
              <a:rPr lang="en-US" sz="1600" b="1">
                <a:solidFill>
                  <a:schemeClr val="folHlink"/>
                </a:solidFill>
              </a:rPr>
              <a:t>BOOKS</a:t>
            </a:r>
            <a:r>
              <a:rPr lang="en-US" sz="1600" b="1"/>
              <a:t>:</a:t>
            </a:r>
          </a:p>
          <a:p>
            <a:pPr>
              <a:buFontTx/>
              <a:buChar char="•"/>
            </a:pPr>
            <a:r>
              <a:rPr lang="en-IN" sz="1600"/>
              <a:t> American City Planning Since 1890 by Mel Scott</a:t>
            </a:r>
          </a:p>
          <a:p>
            <a:pPr>
              <a:buFontTx/>
              <a:buChar char="•"/>
            </a:pPr>
            <a:r>
              <a:rPr lang="en-IN" sz="1600"/>
              <a:t> Town Planning Regeneration of Cities </a:t>
            </a:r>
            <a:r>
              <a:rPr lang="en-US" sz="1600"/>
              <a:t> by </a:t>
            </a:r>
            <a:r>
              <a:rPr lang="en-IN" sz="1600"/>
              <a:t>Ashutosh Joshi</a:t>
            </a:r>
          </a:p>
          <a:p>
            <a:pPr>
              <a:buFontTx/>
              <a:buChar char="•"/>
            </a:pPr>
            <a:r>
              <a:rPr lang="en-US" sz="1600"/>
              <a:t> The Urban Pattern, By Simon Eisner, Arthur Gallion, Stanley Eisner</a:t>
            </a:r>
          </a:p>
          <a:p>
            <a:pPr>
              <a:buFontTx/>
              <a:buChar char="•"/>
            </a:pPr>
            <a:r>
              <a:rPr lang="en-US" sz="1600"/>
              <a:t> M. Pratap Rao, Urban Planning (Theory and Practice), 2005</a:t>
            </a:r>
          </a:p>
          <a:p>
            <a:pPr>
              <a:buFontTx/>
              <a:buChar char="•"/>
            </a:pPr>
            <a:r>
              <a:rPr lang="en-US" sz="1600"/>
              <a:t> Rangwala, Town Planning, 2005</a:t>
            </a:r>
          </a:p>
          <a:p>
            <a:pPr>
              <a:buFontTx/>
              <a:buChar char="•"/>
            </a:pPr>
            <a:endParaRPr lang="en-IN" sz="1600"/>
          </a:p>
          <a:p>
            <a:endParaRPr lang="en-US" sz="1600"/>
          </a:p>
          <a:p>
            <a:r>
              <a:rPr lang="en-US" sz="1600" b="1">
                <a:solidFill>
                  <a:schemeClr val="folHlink"/>
                </a:solidFill>
              </a:rPr>
              <a:t>ISSUED PAPERS</a:t>
            </a:r>
            <a:r>
              <a:rPr lang="en-US" sz="1600" b="1"/>
              <a:t>:</a:t>
            </a:r>
          </a:p>
          <a:p>
            <a:pPr>
              <a:buFontTx/>
              <a:buChar char="•"/>
            </a:pPr>
            <a:r>
              <a:rPr lang="en-IN" sz="1600" b="1"/>
              <a:t> </a:t>
            </a:r>
            <a:r>
              <a:rPr lang="en-IN" sz="1600"/>
              <a:t>From the industrial revolution to Sustainability Development by</a:t>
            </a:r>
            <a:r>
              <a:rPr lang="en-IN" sz="1600" b="1"/>
              <a:t> </a:t>
            </a:r>
            <a:r>
              <a:rPr lang="en-IN" sz="1600"/>
              <a:t>Robert Freestone</a:t>
            </a:r>
          </a:p>
          <a:p>
            <a:endParaRPr lang="en-IN" sz="160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731838"/>
            <a:ext cx="7543800" cy="792162"/>
          </a:xfrm>
        </p:spPr>
        <p:txBody>
          <a:bodyPr/>
          <a:lstStyle/>
          <a:p>
            <a:pPr algn="ctr" eaLnBrk="1" hangingPunct="1"/>
            <a:r>
              <a:rPr lang="en-US" sz="2800">
                <a:solidFill>
                  <a:schemeClr val="accent2"/>
                </a:solidFill>
              </a:rPr>
              <a:t>THE ADVENT OF FACTORY TOWNS</a:t>
            </a:r>
          </a:p>
        </p:txBody>
      </p:sp>
      <p:sp>
        <p:nvSpPr>
          <p:cNvPr id="6147" name="Rectangle 3"/>
          <p:cNvSpPr>
            <a:spLocks noGrp="1" noChangeArrowheads="1"/>
          </p:cNvSpPr>
          <p:nvPr>
            <p:ph type="body" idx="4294967295"/>
          </p:nvPr>
        </p:nvSpPr>
        <p:spPr>
          <a:xfrm>
            <a:off x="0" y="1600200"/>
            <a:ext cx="8763000" cy="4191000"/>
          </a:xfrm>
        </p:spPr>
        <p:txBody>
          <a:bodyPr>
            <a:normAutofit fontScale="92500" lnSpcReduction="10000"/>
          </a:bodyPr>
          <a:lstStyle/>
          <a:p>
            <a:pPr algn="just" eaLnBrk="1" hangingPunct="1"/>
            <a:endParaRPr lang="en-IN" sz="1800"/>
          </a:p>
          <a:p>
            <a:pPr algn="just" eaLnBrk="1" hangingPunct="1"/>
            <a:r>
              <a:rPr lang="en-US" sz="1800"/>
              <a:t>The new conditions demanded new towns solely devoted to factory production.</a:t>
            </a:r>
          </a:p>
          <a:p>
            <a:pPr algn="just" eaLnBrk="1" hangingPunct="1"/>
            <a:endParaRPr lang="en-US" sz="1800"/>
          </a:p>
          <a:p>
            <a:pPr algn="just" eaLnBrk="1" hangingPunct="1"/>
            <a:r>
              <a:rPr lang="en-US" sz="1800"/>
              <a:t>Because steam power needed to be near fuel supplies, industrialization often took place in coal towns.</a:t>
            </a:r>
          </a:p>
          <a:p>
            <a:pPr algn="just" eaLnBrk="1" hangingPunct="1"/>
            <a:endParaRPr lang="en-US" sz="1800"/>
          </a:p>
          <a:p>
            <a:pPr algn="just" eaLnBrk="1" hangingPunct="1"/>
            <a:r>
              <a:rPr lang="en-US" sz="1800"/>
              <a:t>The houses in these towns were thrown up and were built with a sharp eye towards profit.</a:t>
            </a:r>
          </a:p>
          <a:p>
            <a:pPr algn="just" eaLnBrk="1" hangingPunct="1"/>
            <a:endParaRPr lang="en-US" sz="1800"/>
          </a:p>
          <a:p>
            <a:pPr algn="just" eaLnBrk="1" hangingPunct="1"/>
            <a:r>
              <a:rPr lang="en-US" sz="1800"/>
              <a:t>In effect they built back to back housing that could only be slums, packed so closely with minimal sanitation of one or two lavatories in courtyards supposed to supply the residents of a whole street. Squalid conditions soon developed.</a:t>
            </a:r>
          </a:p>
          <a:p>
            <a:pPr algn="just" eaLnBrk="1" hangingPunct="1"/>
            <a:endParaRPr lang="en-US" sz="1800"/>
          </a:p>
          <a:p>
            <a:pPr algn="just" eaLnBrk="1" hangingPunct="1"/>
            <a:r>
              <a:rPr lang="en-US" sz="1800"/>
              <a:t>Thus, development of towns around factories and development of factories in towns had lead to the development of </a:t>
            </a:r>
            <a:r>
              <a:rPr lang="en-US" sz="1800" b="1">
                <a:solidFill>
                  <a:schemeClr val="accent2"/>
                </a:solidFill>
              </a:rPr>
              <a:t>‘FACTORY TOWNS</a:t>
            </a:r>
            <a:r>
              <a:rPr lang="en-US" sz="1800"/>
              <a:t>.’</a:t>
            </a:r>
            <a:endParaRPr lang="en-IN" sz="1800"/>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22238"/>
            <a:ext cx="7543800" cy="792162"/>
          </a:xfrm>
        </p:spPr>
        <p:txBody>
          <a:bodyPr/>
          <a:lstStyle/>
          <a:p>
            <a:pPr eaLnBrk="1" hangingPunct="1"/>
            <a:r>
              <a:rPr lang="en-US" sz="2800">
                <a:solidFill>
                  <a:schemeClr val="accent2"/>
                </a:solidFill>
              </a:rPr>
              <a:t>CHARACTERISTICS OF FACTORY TOWNS</a:t>
            </a:r>
          </a:p>
        </p:txBody>
      </p:sp>
      <p:sp>
        <p:nvSpPr>
          <p:cNvPr id="7171" name="Content Placeholder 2"/>
          <p:cNvSpPr>
            <a:spLocks noGrp="1"/>
          </p:cNvSpPr>
          <p:nvPr>
            <p:ph idx="1"/>
          </p:nvPr>
        </p:nvSpPr>
        <p:spPr>
          <a:xfrm>
            <a:off x="228600" y="2705100"/>
            <a:ext cx="5867400" cy="2659063"/>
          </a:xfrm>
        </p:spPr>
        <p:txBody>
          <a:bodyPr>
            <a:normAutofit fontScale="85000" lnSpcReduction="20000"/>
          </a:bodyPr>
          <a:lstStyle/>
          <a:p>
            <a:pPr algn="just" eaLnBrk="1" hangingPunct="1"/>
            <a:r>
              <a:rPr lang="en-US" sz="1600"/>
              <a:t>The new industrial economy brought exploitation of the poor with poverty came the slums.</a:t>
            </a:r>
          </a:p>
          <a:p>
            <a:pPr algn="just" eaLnBrk="1" hangingPunct="1"/>
            <a:endParaRPr lang="en-US" sz="1600"/>
          </a:p>
          <a:p>
            <a:pPr algn="just" eaLnBrk="1" hangingPunct="1"/>
            <a:r>
              <a:rPr lang="en-US" sz="1600"/>
              <a:t> New slums with row upon row of crowded worker’ houses in the shadow of the factories were added to the existing slums.</a:t>
            </a:r>
          </a:p>
          <a:p>
            <a:pPr algn="just" eaLnBrk="1" hangingPunct="1"/>
            <a:endParaRPr lang="en-US" sz="1600"/>
          </a:p>
          <a:p>
            <a:pPr algn="just" eaLnBrk="1" hangingPunct="1"/>
            <a:r>
              <a:rPr lang="en-US" sz="1600"/>
              <a:t> By 1870, many of the large cities like London, New York, Paris etc. had a density of more than 275 ppa. ( persons per acre) for the city as a whole and about 550 to 750 ppa. in the residential areas.</a:t>
            </a:r>
          </a:p>
          <a:p>
            <a:pPr algn="just" eaLnBrk="1" hangingPunct="1"/>
            <a:endParaRPr lang="en-US" sz="1600"/>
          </a:p>
          <a:p>
            <a:pPr algn="just" eaLnBrk="1" hangingPunct="1"/>
            <a:r>
              <a:rPr lang="en-US" sz="1600"/>
              <a:t> No land use standards lead to the development of buildings in a chaotic manner with no considerations for the sanitation and ventilation of the buildings.</a:t>
            </a:r>
          </a:p>
        </p:txBody>
      </p:sp>
      <p:pic>
        <p:nvPicPr>
          <p:cNvPr id="7172" name="Picture 2"/>
          <p:cNvPicPr>
            <a:picLocks noChangeAspect="1" noChangeArrowheads="1"/>
          </p:cNvPicPr>
          <p:nvPr/>
        </p:nvPicPr>
        <p:blipFill>
          <a:blip r:embed="rId2"/>
          <a:srcRect/>
          <a:stretch>
            <a:fillRect/>
          </a:stretch>
        </p:blipFill>
        <p:spPr bwMode="auto">
          <a:xfrm>
            <a:off x="6350000" y="3090863"/>
            <a:ext cx="2632075" cy="3005137"/>
          </a:xfrm>
          <a:prstGeom prst="rect">
            <a:avLst/>
          </a:prstGeom>
          <a:noFill/>
          <a:ln w="9525">
            <a:noFill/>
            <a:miter lim="800000"/>
            <a:headEnd/>
            <a:tailEnd/>
          </a:ln>
        </p:spPr>
      </p:pic>
      <p:sp>
        <p:nvSpPr>
          <p:cNvPr id="7173" name="TextBox 4"/>
          <p:cNvSpPr txBox="1">
            <a:spLocks noChangeArrowheads="1"/>
          </p:cNvSpPr>
          <p:nvPr/>
        </p:nvSpPr>
        <p:spPr bwMode="auto">
          <a:xfrm>
            <a:off x="228600" y="1295400"/>
            <a:ext cx="8001000" cy="1570038"/>
          </a:xfrm>
          <a:prstGeom prst="rect">
            <a:avLst/>
          </a:prstGeom>
          <a:noFill/>
          <a:ln w="9525">
            <a:noFill/>
            <a:miter lim="800000"/>
            <a:headEnd/>
            <a:tailEnd/>
          </a:ln>
        </p:spPr>
        <p:txBody>
          <a:bodyPr>
            <a:spAutoFit/>
          </a:bodyPr>
          <a:lstStyle/>
          <a:p>
            <a:pPr marL="363538" indent="-363538" algn="just">
              <a:buSzPct val="148000"/>
              <a:buFont typeface="Arial" charset="0"/>
              <a:buChar char="•"/>
            </a:pPr>
            <a:r>
              <a:rPr lang="en-US" sz="1600"/>
              <a:t>  Every amenity of urban life was sacrificed to the requirements of industrial production.</a:t>
            </a:r>
          </a:p>
          <a:p>
            <a:pPr marL="363538" indent="-363538" algn="just">
              <a:buSzPct val="148000"/>
              <a:buFont typeface="Arial" charset="0"/>
              <a:buChar char="•"/>
            </a:pPr>
            <a:endParaRPr lang="en-US" sz="1600"/>
          </a:p>
          <a:p>
            <a:pPr marL="363538" indent="-363538" algn="just">
              <a:buSzPct val="148000"/>
              <a:buFont typeface="Arial" charset="0"/>
              <a:buChar char="•"/>
            </a:pPr>
            <a:r>
              <a:rPr lang="en-US" sz="1600"/>
              <a:t> Railroads and ships joined the factories and the waterfronts became the industrial core of the City.</a:t>
            </a:r>
          </a:p>
          <a:p>
            <a:pPr marL="363538" indent="-363538"/>
            <a:endParaRPr lang="en-US" sz="1600"/>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122238"/>
            <a:ext cx="7543800" cy="1295400"/>
          </a:xfrm>
        </p:spPr>
        <p:txBody>
          <a:bodyPr/>
          <a:lstStyle/>
          <a:p>
            <a:pPr algn="ctr" eaLnBrk="1" hangingPunct="1"/>
            <a:r>
              <a:rPr lang="en-US" sz="2800">
                <a:solidFill>
                  <a:schemeClr val="accent2"/>
                </a:solidFill>
              </a:rPr>
              <a:t>FORM AND TREND</a:t>
            </a:r>
          </a:p>
        </p:txBody>
      </p:sp>
      <p:sp>
        <p:nvSpPr>
          <p:cNvPr id="8195" name="Rectangle 3"/>
          <p:cNvSpPr>
            <a:spLocks noGrp="1" noChangeArrowheads="1"/>
          </p:cNvSpPr>
          <p:nvPr>
            <p:ph type="body" idx="4294967295"/>
          </p:nvPr>
        </p:nvSpPr>
        <p:spPr>
          <a:xfrm>
            <a:off x="0" y="1371600"/>
            <a:ext cx="8229600" cy="4411663"/>
          </a:xfrm>
        </p:spPr>
        <p:txBody>
          <a:bodyPr/>
          <a:lstStyle/>
          <a:p>
            <a:pPr eaLnBrk="1" hangingPunct="1"/>
            <a:endParaRPr lang="en-IN" sz="1800"/>
          </a:p>
          <a:p>
            <a:pPr eaLnBrk="1" hangingPunct="1"/>
            <a:r>
              <a:rPr lang="en-IN" sz="1800"/>
              <a:t>Migration from rural to city areas</a:t>
            </a:r>
          </a:p>
          <a:p>
            <a:pPr eaLnBrk="1" hangingPunct="1"/>
            <a:r>
              <a:rPr lang="en-IN" sz="1800"/>
              <a:t>Cities were deadly places to live in.</a:t>
            </a:r>
          </a:p>
          <a:p>
            <a:pPr eaLnBrk="1" hangingPunct="1"/>
            <a:r>
              <a:rPr lang="en-IN" sz="1800"/>
              <a:t>Technological innovations poured forth, many with profound impacts on urban form. </a:t>
            </a:r>
          </a:p>
          <a:p>
            <a:pPr eaLnBrk="1" hangingPunct="1"/>
            <a:endParaRPr lang="en-IN" sz="1800"/>
          </a:p>
        </p:txBody>
      </p:sp>
      <p:pic>
        <p:nvPicPr>
          <p:cNvPr id="8196" name="Picture 4" descr="http://upload.wikimedia.org/wikipedia/commons/thumb/7/7b/Slum_in_Glasgow%2C_1871.jpg/220px-Slum_in_Glasgow%2C_1871.jpg">
            <a:hlinkClick r:id="rId2"/>
          </p:cNvPr>
          <p:cNvPicPr>
            <a:picLocks noChangeAspect="1" noChangeArrowheads="1"/>
          </p:cNvPicPr>
          <p:nvPr/>
        </p:nvPicPr>
        <p:blipFill>
          <a:blip r:embed="rId3"/>
          <a:srcRect/>
          <a:stretch>
            <a:fillRect/>
          </a:stretch>
        </p:blipFill>
        <p:spPr bwMode="auto">
          <a:xfrm>
            <a:off x="385763" y="3429000"/>
            <a:ext cx="2095500" cy="2686050"/>
          </a:xfrm>
          <a:prstGeom prst="rect">
            <a:avLst/>
          </a:prstGeom>
          <a:noFill/>
          <a:ln w="9525">
            <a:noFill/>
            <a:miter lim="800000"/>
            <a:headEnd/>
            <a:tailEnd/>
          </a:ln>
        </p:spPr>
      </p:pic>
      <p:sp>
        <p:nvSpPr>
          <p:cNvPr id="107525" name="Rectangle 1"/>
          <p:cNvSpPr>
            <a:spLocks noChangeArrowheads="1"/>
          </p:cNvSpPr>
          <p:nvPr/>
        </p:nvSpPr>
        <p:spPr bwMode="auto">
          <a:xfrm>
            <a:off x="412750" y="6124575"/>
            <a:ext cx="2101850" cy="276225"/>
          </a:xfrm>
          <a:prstGeom prst="rect">
            <a:avLst/>
          </a:prstGeom>
          <a:noFill/>
          <a:ln w="9525">
            <a:noFill/>
            <a:miter lim="800000"/>
            <a:headEnd/>
            <a:tailEnd/>
          </a:ln>
        </p:spPr>
        <p:txBody>
          <a:bodyPr wrap="none" anchor="ctr">
            <a:spAutoFit/>
          </a:bodyPr>
          <a:lstStyle/>
          <a:p>
            <a:pPr>
              <a:defRPr/>
            </a:pPr>
            <a:r>
              <a:rPr lang="en-US" sz="1200" b="1" dirty="0">
                <a:solidFill>
                  <a:schemeClr val="accent1">
                    <a:lumMod val="60000"/>
                    <a:lumOff val="40000"/>
                  </a:schemeClr>
                </a:solidFill>
                <a:cs typeface="Times New Roman" pitchFamily="18" charset="0"/>
              </a:rPr>
              <a:t>GLASGOW SLUM  IN 1871</a:t>
            </a:r>
          </a:p>
        </p:txBody>
      </p:sp>
      <p:sp>
        <p:nvSpPr>
          <p:cNvPr id="8198" name="Rectangle 2"/>
          <p:cNvSpPr>
            <a:spLocks noChangeArrowheads="1"/>
          </p:cNvSpPr>
          <p:nvPr/>
        </p:nvSpPr>
        <p:spPr bwMode="auto">
          <a:xfrm>
            <a:off x="2747963" y="3352800"/>
            <a:ext cx="5786437" cy="3113088"/>
          </a:xfrm>
          <a:prstGeom prst="rect">
            <a:avLst/>
          </a:prstGeom>
          <a:noFill/>
          <a:ln w="9525">
            <a:noFill/>
            <a:miter lim="800000"/>
            <a:headEnd/>
            <a:tailEnd/>
          </a:ln>
        </p:spPr>
        <p:txBody>
          <a:bodyPr anchor="ctr">
            <a:spAutoFit/>
          </a:bodyPr>
          <a:lstStyle/>
          <a:p>
            <a:pPr>
              <a:buFont typeface="Arial" charset="0"/>
              <a:buChar char="•"/>
            </a:pPr>
            <a:r>
              <a:rPr lang="en-US">
                <a:cs typeface="Times New Roman" pitchFamily="18" charset="0"/>
              </a:rPr>
              <a:t>The industrial city focused on the city center, which contained both the central business district, defined by large office buildings, and substantial numbers of factory and warehouse structures. </a:t>
            </a:r>
          </a:p>
          <a:p>
            <a:pPr>
              <a:buFont typeface="Arial" charset="0"/>
              <a:buChar char="•"/>
            </a:pPr>
            <a:endParaRPr lang="en-US">
              <a:cs typeface="Times New Roman" pitchFamily="18" charset="0"/>
            </a:endParaRPr>
          </a:p>
          <a:p>
            <a:pPr>
              <a:buFont typeface="Arial" charset="0"/>
              <a:buChar char="•"/>
            </a:pPr>
            <a:r>
              <a:rPr lang="en-US">
                <a:cs typeface="Times New Roman" pitchFamily="18" charset="0"/>
              </a:rPr>
              <a:t>Both trolleys and railroad systems converged on the center of the city, which boasted the premier entertainment and shopping establishments. </a:t>
            </a:r>
          </a:p>
          <a:p>
            <a:pPr>
              <a:buFont typeface="Arial" charset="0"/>
              <a:buChar char="•"/>
            </a:pPr>
            <a:endParaRPr lang="en-US">
              <a:cs typeface="Times New Roman" pitchFamily="18" charset="0"/>
            </a:endParaRPr>
          </a:p>
          <a:p>
            <a:pPr>
              <a:buFont typeface="Arial" charset="0"/>
              <a:buChar char="•"/>
            </a:pPr>
            <a:r>
              <a:rPr lang="en-US">
                <a:cs typeface="Times New Roman" pitchFamily="18" charset="0"/>
              </a:rPr>
              <a:t>The working class lived in crowded districts close to the city center, near their place of employment. </a:t>
            </a:r>
            <a:endParaRPr lang="en-US"/>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868363" y="838200"/>
            <a:ext cx="3017837" cy="32004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 name="Oval 16"/>
          <p:cNvSpPr/>
          <p:nvPr/>
        </p:nvSpPr>
        <p:spPr>
          <a:xfrm>
            <a:off x="1143000" y="1062038"/>
            <a:ext cx="2514600" cy="267176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4" name="Oval 3"/>
          <p:cNvSpPr/>
          <p:nvPr/>
        </p:nvSpPr>
        <p:spPr>
          <a:xfrm>
            <a:off x="1447800" y="1371600"/>
            <a:ext cx="1905000" cy="20574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chemeClr val="accent2">
                  <a:lumMod val="20000"/>
                  <a:lumOff val="80000"/>
                </a:schemeClr>
              </a:solidFill>
            </a:endParaRPr>
          </a:p>
        </p:txBody>
      </p:sp>
      <p:sp>
        <p:nvSpPr>
          <p:cNvPr id="9221" name="Rectangle 1"/>
          <p:cNvSpPr>
            <a:spLocks noChangeArrowheads="1"/>
          </p:cNvSpPr>
          <p:nvPr/>
        </p:nvSpPr>
        <p:spPr bwMode="auto">
          <a:xfrm>
            <a:off x="228600" y="4419600"/>
            <a:ext cx="8686800" cy="2308225"/>
          </a:xfrm>
          <a:prstGeom prst="rect">
            <a:avLst/>
          </a:prstGeom>
          <a:noFill/>
          <a:ln w="9525">
            <a:noFill/>
            <a:miter lim="800000"/>
            <a:headEnd/>
            <a:tailEnd/>
          </a:ln>
        </p:spPr>
        <p:txBody>
          <a:bodyPr>
            <a:spAutoFit/>
          </a:bodyPr>
          <a:lstStyle/>
          <a:p>
            <a:pPr>
              <a:buFont typeface="Arial" charset="0"/>
              <a:buChar char="•"/>
            </a:pPr>
            <a:r>
              <a:rPr lang="en-US" b="1"/>
              <a:t>The form of the industrial city was distinct. </a:t>
            </a:r>
          </a:p>
          <a:p>
            <a:pPr>
              <a:buFont typeface="Arial" charset="0"/>
              <a:buChar char="•"/>
            </a:pPr>
            <a:endParaRPr lang="en-US"/>
          </a:p>
          <a:p>
            <a:pPr>
              <a:buFont typeface="Arial" charset="0"/>
              <a:buChar char="•"/>
            </a:pPr>
            <a:r>
              <a:rPr lang="en-US"/>
              <a:t>At the centre were the factories and railway yards constituting the business and industrial core. </a:t>
            </a:r>
          </a:p>
          <a:p>
            <a:pPr>
              <a:buFont typeface="Arial" charset="0"/>
              <a:buChar char="•"/>
            </a:pPr>
            <a:r>
              <a:rPr lang="en-US"/>
              <a:t>Around them were the poor housing areas of the mass of workers. </a:t>
            </a:r>
          </a:p>
          <a:p>
            <a:pPr>
              <a:buFont typeface="Arial" charset="0"/>
              <a:buChar char="•"/>
            </a:pPr>
            <a:r>
              <a:rPr lang="en-US"/>
              <a:t>Slums were located along the factories and railway yards. </a:t>
            </a:r>
          </a:p>
          <a:p>
            <a:pPr>
              <a:buFont typeface="Arial" charset="0"/>
              <a:buChar char="•"/>
            </a:pPr>
            <a:r>
              <a:rPr lang="en-US"/>
              <a:t>The homes of the wealthier residents who sought to escape from the grime and noise of the central area were in the periphery.</a:t>
            </a:r>
            <a:endParaRPr lang="en-IN"/>
          </a:p>
        </p:txBody>
      </p:sp>
      <p:sp>
        <p:nvSpPr>
          <p:cNvPr id="3" name="Oval 2"/>
          <p:cNvSpPr/>
          <p:nvPr/>
        </p:nvSpPr>
        <p:spPr>
          <a:xfrm>
            <a:off x="1828800" y="1752600"/>
            <a:ext cx="1143000" cy="1219200"/>
          </a:xfrm>
          <a:prstGeom prst="ellipse">
            <a:avLst/>
          </a:prstGeom>
          <a:solidFill>
            <a:schemeClr val="bg2">
              <a:lumMod val="40000"/>
              <a:lumOff val="6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 name="Straight Connector 5"/>
          <p:cNvCxnSpPr/>
          <p:nvPr/>
        </p:nvCxnSpPr>
        <p:spPr>
          <a:xfrm rot="16200000" flipH="1">
            <a:off x="1295400" y="990600"/>
            <a:ext cx="2057400" cy="53340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209800" y="2667000"/>
            <a:ext cx="1981200" cy="121920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00400" y="121920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276600" y="1674813"/>
            <a:ext cx="19812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24200" y="2132013"/>
            <a:ext cx="2133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895600" y="2436813"/>
            <a:ext cx="23622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971800" y="2894013"/>
            <a:ext cx="23622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0" name="Rectangle 1"/>
          <p:cNvSpPr>
            <a:spLocks noChangeArrowheads="1"/>
          </p:cNvSpPr>
          <p:nvPr/>
        </p:nvSpPr>
        <p:spPr bwMode="auto">
          <a:xfrm>
            <a:off x="5257800" y="1000125"/>
            <a:ext cx="2819400" cy="523875"/>
          </a:xfrm>
          <a:prstGeom prst="rect">
            <a:avLst/>
          </a:prstGeom>
          <a:noFill/>
          <a:ln w="9525">
            <a:noFill/>
            <a:miter lim="800000"/>
            <a:headEnd/>
            <a:tailEnd/>
          </a:ln>
        </p:spPr>
        <p:txBody>
          <a:bodyPr>
            <a:spAutoFit/>
          </a:bodyPr>
          <a:lstStyle/>
          <a:p>
            <a:r>
              <a:rPr lang="en-US" sz="1400" b="1"/>
              <a:t>HIGH INCOME GROUP RESI. IN PERIPHERY</a:t>
            </a:r>
            <a:endParaRPr lang="en-IN" sz="1400"/>
          </a:p>
        </p:txBody>
      </p:sp>
      <p:sp>
        <p:nvSpPr>
          <p:cNvPr id="9231" name="Rectangle 1"/>
          <p:cNvSpPr>
            <a:spLocks noChangeArrowheads="1"/>
          </p:cNvSpPr>
          <p:nvPr/>
        </p:nvSpPr>
        <p:spPr bwMode="auto">
          <a:xfrm>
            <a:off x="5334000" y="1524000"/>
            <a:ext cx="2819400" cy="523875"/>
          </a:xfrm>
          <a:prstGeom prst="rect">
            <a:avLst/>
          </a:prstGeom>
          <a:noFill/>
          <a:ln w="9525">
            <a:noFill/>
            <a:miter lim="800000"/>
            <a:headEnd/>
            <a:tailEnd/>
          </a:ln>
        </p:spPr>
        <p:txBody>
          <a:bodyPr>
            <a:spAutoFit/>
          </a:bodyPr>
          <a:lstStyle/>
          <a:p>
            <a:r>
              <a:rPr lang="en-US" sz="1400" b="1"/>
              <a:t>MIDDLE INCOME GRP. RESI. IN SUBURBS</a:t>
            </a:r>
            <a:endParaRPr lang="en-IN" sz="1400"/>
          </a:p>
        </p:txBody>
      </p:sp>
      <p:sp>
        <p:nvSpPr>
          <p:cNvPr id="9232" name="Rectangle 1"/>
          <p:cNvSpPr>
            <a:spLocks noChangeArrowheads="1"/>
          </p:cNvSpPr>
          <p:nvPr/>
        </p:nvSpPr>
        <p:spPr bwMode="auto">
          <a:xfrm>
            <a:off x="5257800" y="1981200"/>
            <a:ext cx="3505200" cy="307975"/>
          </a:xfrm>
          <a:prstGeom prst="rect">
            <a:avLst/>
          </a:prstGeom>
          <a:noFill/>
          <a:ln w="9525">
            <a:noFill/>
            <a:miter lim="800000"/>
            <a:headEnd/>
            <a:tailEnd/>
          </a:ln>
        </p:spPr>
        <p:txBody>
          <a:bodyPr>
            <a:spAutoFit/>
          </a:bodyPr>
          <a:lstStyle/>
          <a:p>
            <a:r>
              <a:rPr lang="en-US" sz="1400" b="1"/>
              <a:t>SLUMS AND WORKERS RESI.</a:t>
            </a:r>
            <a:endParaRPr lang="en-IN" sz="1400"/>
          </a:p>
        </p:txBody>
      </p:sp>
      <p:sp>
        <p:nvSpPr>
          <p:cNvPr id="9233" name="Rectangle 1"/>
          <p:cNvSpPr>
            <a:spLocks noChangeArrowheads="1"/>
          </p:cNvSpPr>
          <p:nvPr/>
        </p:nvSpPr>
        <p:spPr bwMode="auto">
          <a:xfrm>
            <a:off x="5334000" y="2295525"/>
            <a:ext cx="3200400" cy="523875"/>
          </a:xfrm>
          <a:prstGeom prst="rect">
            <a:avLst/>
          </a:prstGeom>
          <a:noFill/>
          <a:ln w="9525">
            <a:noFill/>
            <a:miter lim="800000"/>
            <a:headEnd/>
            <a:tailEnd/>
          </a:ln>
        </p:spPr>
        <p:txBody>
          <a:bodyPr>
            <a:spAutoFit/>
          </a:bodyPr>
          <a:lstStyle/>
          <a:p>
            <a:r>
              <a:rPr lang="en-US" sz="1400" b="1"/>
              <a:t>CENTRAL CORE WITH FACTORIES AND RAILWAYS YARDS</a:t>
            </a:r>
            <a:endParaRPr lang="en-IN" sz="1400"/>
          </a:p>
        </p:txBody>
      </p:sp>
      <p:sp>
        <p:nvSpPr>
          <p:cNvPr id="9234" name="Rectangle 1"/>
          <p:cNvSpPr>
            <a:spLocks noChangeArrowheads="1"/>
          </p:cNvSpPr>
          <p:nvPr/>
        </p:nvSpPr>
        <p:spPr bwMode="auto">
          <a:xfrm>
            <a:off x="5334000" y="2752725"/>
            <a:ext cx="2819400" cy="307975"/>
          </a:xfrm>
          <a:prstGeom prst="rect">
            <a:avLst/>
          </a:prstGeom>
          <a:noFill/>
          <a:ln w="9525">
            <a:noFill/>
            <a:miter lim="800000"/>
            <a:headEnd/>
            <a:tailEnd/>
          </a:ln>
        </p:spPr>
        <p:txBody>
          <a:bodyPr>
            <a:spAutoFit/>
          </a:bodyPr>
          <a:lstStyle/>
          <a:p>
            <a:r>
              <a:rPr lang="en-US" sz="1400" b="1"/>
              <a:t>RAILWAY LINE</a:t>
            </a:r>
            <a:endParaRPr lang="en-IN" sz="1400"/>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bc\Desktop\map.jpg"/>
          <p:cNvPicPr>
            <a:picLocks noChangeAspect="1" noChangeArrowheads="1"/>
          </p:cNvPicPr>
          <p:nvPr/>
        </p:nvPicPr>
        <p:blipFill>
          <a:blip r:embed="rId2"/>
          <a:srcRect l="3548" r="2953" b="25555"/>
          <a:stretch>
            <a:fillRect/>
          </a:stretch>
        </p:blipFill>
        <p:spPr bwMode="auto">
          <a:xfrm>
            <a:off x="533400" y="609600"/>
            <a:ext cx="7239000" cy="5105400"/>
          </a:xfrm>
          <a:prstGeom prst="rect">
            <a:avLst/>
          </a:prstGeom>
          <a:noFill/>
          <a:ln w="9525">
            <a:noFill/>
            <a:miter lim="800000"/>
            <a:headEnd/>
            <a:tailEnd/>
          </a:ln>
        </p:spPr>
      </p:pic>
      <p:sp>
        <p:nvSpPr>
          <p:cNvPr id="30" name="Oval 29"/>
          <p:cNvSpPr/>
          <p:nvPr/>
        </p:nvSpPr>
        <p:spPr>
          <a:xfrm rot="8279305">
            <a:off x="3022600" y="3444875"/>
            <a:ext cx="1928813" cy="1346200"/>
          </a:xfrm>
          <a:prstGeom prst="ellipse">
            <a:avLst/>
          </a:prstGeom>
          <a:solidFill>
            <a:schemeClr val="bg2">
              <a:lumMod val="40000"/>
              <a:lumOff val="6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4" name="Straight Connector 3"/>
          <p:cNvCxnSpPr/>
          <p:nvPr/>
        </p:nvCxnSpPr>
        <p:spPr>
          <a:xfrm rot="16200000" flipH="1">
            <a:off x="2781300" y="1562100"/>
            <a:ext cx="1828800" cy="685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15" idx="2"/>
          </p:cNvCxnSpPr>
          <p:nvPr/>
        </p:nvCxnSpPr>
        <p:spPr>
          <a:xfrm rot="16200000" flipH="1">
            <a:off x="3977481" y="2880519"/>
            <a:ext cx="395288" cy="2730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467100" y="2857500"/>
            <a:ext cx="609600" cy="533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5" idx="0"/>
          </p:cNvCxnSpPr>
          <p:nvPr/>
        </p:nvCxnSpPr>
        <p:spPr>
          <a:xfrm flipV="1">
            <a:off x="3505200" y="3170238"/>
            <a:ext cx="334963" cy="25876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Arc 14"/>
          <p:cNvSpPr/>
          <p:nvPr/>
        </p:nvSpPr>
        <p:spPr>
          <a:xfrm>
            <a:off x="3581400" y="3124200"/>
            <a:ext cx="914400" cy="914400"/>
          </a:xfrm>
          <a:prstGeom prst="arc">
            <a:avLst>
              <a:gd name="adj1" fmla="val 14650176"/>
              <a:gd name="adj2" fmla="val 18405911"/>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cxnSp>
        <p:nvCxnSpPr>
          <p:cNvPr id="19" name="Straight Connector 18"/>
          <p:cNvCxnSpPr>
            <a:stCxn id="15" idx="2"/>
          </p:cNvCxnSpPr>
          <p:nvPr/>
        </p:nvCxnSpPr>
        <p:spPr>
          <a:xfrm>
            <a:off x="4311650" y="3214688"/>
            <a:ext cx="641350" cy="36671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953000" y="3581400"/>
            <a:ext cx="1295400" cy="304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Oval 28"/>
          <p:cNvSpPr/>
          <p:nvPr/>
        </p:nvSpPr>
        <p:spPr>
          <a:xfrm rot="2774136">
            <a:off x="3532188" y="3332163"/>
            <a:ext cx="968375" cy="149542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1" name="Oval 30"/>
          <p:cNvSpPr/>
          <p:nvPr/>
        </p:nvSpPr>
        <p:spPr>
          <a:xfrm rot="19729271">
            <a:off x="4724400" y="2590800"/>
            <a:ext cx="1219200" cy="533400"/>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2" name="Oval 31"/>
          <p:cNvSpPr/>
          <p:nvPr/>
        </p:nvSpPr>
        <p:spPr>
          <a:xfrm rot="2942679">
            <a:off x="2570957" y="2547144"/>
            <a:ext cx="749300" cy="1500187"/>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3" name="Oval 32"/>
          <p:cNvSpPr/>
          <p:nvPr/>
        </p:nvSpPr>
        <p:spPr>
          <a:xfrm rot="2942679">
            <a:off x="5791994" y="4131469"/>
            <a:ext cx="525463" cy="1050925"/>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255" name="Rectangle 33"/>
          <p:cNvSpPr>
            <a:spLocks noChangeArrowheads="1"/>
          </p:cNvSpPr>
          <p:nvPr/>
        </p:nvSpPr>
        <p:spPr bwMode="auto">
          <a:xfrm>
            <a:off x="457200" y="5780088"/>
            <a:ext cx="7315200" cy="1077912"/>
          </a:xfrm>
          <a:prstGeom prst="rect">
            <a:avLst/>
          </a:prstGeom>
          <a:noFill/>
          <a:ln w="9525">
            <a:noFill/>
            <a:miter lim="800000"/>
            <a:headEnd/>
            <a:tailEnd/>
          </a:ln>
        </p:spPr>
        <p:txBody>
          <a:bodyPr>
            <a:spAutoFit/>
          </a:bodyPr>
          <a:lstStyle/>
          <a:p>
            <a:pPr>
              <a:buFont typeface="Arial" charset="0"/>
              <a:buChar char="•"/>
            </a:pPr>
            <a:r>
              <a:rPr lang="en-IN" sz="1600"/>
              <a:t>The town was a strategic railway junction and distribution centre, as well as a rolling stock maintenance depot.</a:t>
            </a:r>
          </a:p>
          <a:p>
            <a:endParaRPr lang="en-IN" sz="1600"/>
          </a:p>
          <a:p>
            <a:pPr>
              <a:buFont typeface="Arial" charset="0"/>
              <a:buChar char="•"/>
            </a:pPr>
            <a:endParaRPr lang="en-IN" sz="1600"/>
          </a:p>
        </p:txBody>
      </p:sp>
      <p:sp>
        <p:nvSpPr>
          <p:cNvPr id="35" name="Rectangle 2"/>
          <p:cNvSpPr txBox="1">
            <a:spLocks noChangeArrowheads="1"/>
          </p:cNvSpPr>
          <p:nvPr/>
        </p:nvSpPr>
        <p:spPr bwMode="auto">
          <a:xfrm>
            <a:off x="228600" y="-685800"/>
            <a:ext cx="7543800" cy="1295400"/>
          </a:xfrm>
          <a:prstGeom prst="rect">
            <a:avLst/>
          </a:prstGeom>
          <a:noFill/>
          <a:ln w="9525">
            <a:noFill/>
            <a:miter lim="800000"/>
            <a:headEnd/>
            <a:tailEnd/>
          </a:ln>
        </p:spPr>
        <p:txBody>
          <a:bodyPr anchor="b"/>
          <a:lstStyle/>
          <a:p>
            <a:pPr algn="ctr">
              <a:defRPr/>
            </a:pPr>
            <a:r>
              <a:rPr lang="en-US" sz="2800" b="1" kern="0" dirty="0">
                <a:solidFill>
                  <a:schemeClr val="accent2"/>
                </a:solidFill>
                <a:latin typeface="+mj-lt"/>
                <a:ea typeface="+mj-ea"/>
                <a:cs typeface="+mj-cs"/>
              </a:rPr>
              <a:t>CHESTER TOWN</a:t>
            </a:r>
          </a:p>
        </p:txBody>
      </p:sp>
    </p:spTree>
  </p:cSld>
  <p:clrMapOvr>
    <a:masterClrMapping/>
  </p:clrMapOvr>
  <p:transition spd="med">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843</TotalTime>
  <Words>5773</Words>
  <Application>Microsoft Office PowerPoint</Application>
  <PresentationFormat>On-screen Show (4:3)</PresentationFormat>
  <Paragraphs>476</Paragraphs>
  <Slides>48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Constantia</vt:lpstr>
      <vt:lpstr>ItalicT</vt:lpstr>
      <vt:lpstr>Stylus BT</vt:lpstr>
      <vt:lpstr>Tekton Pro</vt:lpstr>
      <vt:lpstr>Times New Roman</vt:lpstr>
      <vt:lpstr>Wingdings</vt:lpstr>
      <vt:lpstr>Office Theme</vt:lpstr>
      <vt:lpstr>PowerPoint Presentation</vt:lpstr>
      <vt:lpstr>PowerPoint Presentation</vt:lpstr>
      <vt:lpstr>THE INDUSTRIAL REVOLUTION: THE GREAT TRANSITION</vt:lpstr>
      <vt:lpstr>MAJOR ISSUES</vt:lpstr>
      <vt:lpstr>THE ADVENT OF FACTORY TOWNS</vt:lpstr>
      <vt:lpstr>CHARACTERISTICS OF FACTORY TOWNS</vt:lpstr>
      <vt:lpstr>FORM AND TREND</vt:lpstr>
      <vt:lpstr>PowerPoint Presentation</vt:lpstr>
      <vt:lpstr>PowerPoint Presentation</vt:lpstr>
      <vt:lpstr>PowerPoint Presentation</vt:lpstr>
      <vt:lpstr>CITY BEAUTIFUL MOVEMENT, AMERICA</vt:lpstr>
      <vt:lpstr>PowerPoint Presentation</vt:lpstr>
      <vt:lpstr>PowerPoint Presentation</vt:lpstr>
      <vt:lpstr>PowerPoint Presentation</vt:lpstr>
      <vt:lpstr>Architects Daniel Burnham and Charles McKim, and the designer of Central Park, Frederick Law Olmsted, were members. The committee reported in 1902 and recommended the redefinition of the mall to emphasize its symbolic qualities.</vt:lpstr>
      <vt:lpstr>CRITICISM AGAINST THE CITY BEAUTIFUL MOVEMENT </vt:lpstr>
      <vt:lpstr>POST INDUSTRIAL AGE  INTRODUCTION- AN OVERVIEW </vt:lpstr>
      <vt:lpstr>PowerPoint Presentation</vt:lpstr>
      <vt:lpstr>CHARACTERISTICS</vt:lpstr>
      <vt:lpstr>PowerPoint Presentation</vt:lpstr>
      <vt:lpstr>FORM AND TRENDS</vt:lpstr>
      <vt:lpstr>FORM AND TRENDS</vt:lpstr>
      <vt:lpstr>GARDEN CITY</vt:lpstr>
      <vt:lpstr>PowerPoint Presentation</vt:lpstr>
      <vt:lpstr>GARDEN CITY CONCEPT</vt:lpstr>
      <vt:lpstr>MAIN FEATURES OF GARDEN CITY</vt:lpstr>
      <vt:lpstr>PowerPoint Presentation</vt:lpstr>
      <vt:lpstr>PowerPoint Presentation</vt:lpstr>
      <vt:lpstr>LETCHWORTH GARDEN CITY </vt:lpstr>
      <vt:lpstr>PowerPoint Presentation</vt:lpstr>
      <vt:lpstr>LETCHWORTH GARDEN CITY</vt:lpstr>
      <vt:lpstr>WELWYN GARDEN CITY</vt:lpstr>
      <vt:lpstr>WELWYN GARDEN CITY</vt:lpstr>
      <vt:lpstr>THE GARDEN CITY STYLE </vt:lpstr>
      <vt:lpstr>PowerPoint Presentation</vt:lpstr>
      <vt:lpstr>PowerPoint Presentation</vt:lpstr>
      <vt:lpstr>PowerPoint Presentation</vt:lpstr>
      <vt:lpstr>PowerPoint Presentation</vt:lpstr>
      <vt:lpstr>PowerPoint Presentation</vt:lpstr>
      <vt:lpstr>PowerPoint Presentation</vt:lpstr>
      <vt:lpstr>SUMMARY AND COMPARISON</vt:lpstr>
      <vt:lpstr>PowerPoint Presentation</vt:lpstr>
      <vt:lpstr>PowerPoint Presentation</vt:lpstr>
      <vt:lpstr>PLANNING TODAY</vt:lpstr>
      <vt:lpstr>PowerPoint Presentation</vt:lpstr>
      <vt:lpstr>PowerPoint Presentation</vt:lpstr>
      <vt:lpstr>PowerPoint Presentation</vt:lpstr>
      <vt:lpstr>BIBLIOGRAPY</vt:lpstr>
    </vt:vector>
  </TitlesOfParts>
  <Company>UT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Microscopic History of Planning</dc:title>
  <dc:creator>FCI</dc:creator>
  <cp:lastModifiedBy>Admin</cp:lastModifiedBy>
  <cp:revision>90</cp:revision>
  <dcterms:created xsi:type="dcterms:W3CDTF">2002-04-16T02:14:41Z</dcterms:created>
  <dcterms:modified xsi:type="dcterms:W3CDTF">2022-02-14T14:59:06Z</dcterms:modified>
</cp:coreProperties>
</file>