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Lst>
  <p:notesMasterIdLst>
    <p:notesMasterId r:id="rId54"/>
  </p:notesMasterIdLst>
  <p:sldIdLst>
    <p:sldId id="323" r:id="rId3"/>
    <p:sldId id="270" r:id="rId4"/>
    <p:sldId id="271" r:id="rId5"/>
    <p:sldId id="272" r:id="rId6"/>
    <p:sldId id="273" r:id="rId7"/>
    <p:sldId id="274" r:id="rId8"/>
    <p:sldId id="275" r:id="rId9"/>
    <p:sldId id="276" r:id="rId10"/>
    <p:sldId id="277" r:id="rId11"/>
    <p:sldId id="278" r:id="rId12"/>
    <p:sldId id="324" r:id="rId13"/>
    <p:sldId id="279" r:id="rId14"/>
    <p:sldId id="280" r:id="rId15"/>
    <p:sldId id="281" r:id="rId16"/>
    <p:sldId id="282" r:id="rId17"/>
    <p:sldId id="283" r:id="rId18"/>
    <p:sldId id="284" r:id="rId19"/>
    <p:sldId id="285" r:id="rId20"/>
    <p:sldId id="286" r:id="rId21"/>
    <p:sldId id="287" r:id="rId22"/>
    <p:sldId id="294" r:id="rId23"/>
    <p:sldId id="295" r:id="rId24"/>
    <p:sldId id="289" r:id="rId25"/>
    <p:sldId id="290" r:id="rId26"/>
    <p:sldId id="288" r:id="rId27"/>
    <p:sldId id="310" r:id="rId28"/>
    <p:sldId id="311" r:id="rId29"/>
    <p:sldId id="312" r:id="rId30"/>
    <p:sldId id="314" r:id="rId31"/>
    <p:sldId id="315" r:id="rId32"/>
    <p:sldId id="316" r:id="rId33"/>
    <p:sldId id="317" r:id="rId34"/>
    <p:sldId id="318" r:id="rId35"/>
    <p:sldId id="319" r:id="rId36"/>
    <p:sldId id="320" r:id="rId37"/>
    <p:sldId id="321"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293" r:id="rId53"/>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82" y="6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AC98F13-B96B-4D75-A247-FD59AF2C0D66}" type="datetimeFigureOut">
              <a:rPr lang="en-US" smtClean="0"/>
              <a:t>2/14/2022</a:t>
            </a:fld>
            <a:endParaRPr lang="en-US"/>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76B2CC1-DA06-43C8-9128-D00AAFDA1C8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DD637-46AC-4489-B284-E82CF1294282}" type="slidenum">
              <a:rPr lang="en-US"/>
              <a:pPr/>
              <a:t>47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Rounded Rectangle 12"/>
          <p:cNvSpPr/>
          <p:nvPr/>
        </p:nvSpPr>
        <p:spPr>
          <a:xfrm>
            <a:off x="141514" y="165799"/>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ubtitle 8"/>
          <p:cNvSpPr>
            <a:spLocks noGrp="1"/>
          </p:cNvSpPr>
          <p:nvPr>
            <p:ph type="subTitle" idx="1"/>
          </p:nvPr>
        </p:nvSpPr>
        <p:spPr>
          <a:xfrm>
            <a:off x="1403350" y="3200400"/>
            <a:ext cx="69342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17" name="Footer Placeholder 16"/>
          <p:cNvSpPr>
            <a:spLocks noGrp="1"/>
          </p:cNvSpPr>
          <p:nvPr>
            <p:ph type="ftr" sz="quarter" idx="11"/>
          </p:nvPr>
        </p:nvSpPr>
        <p:spPr/>
        <p:txBody>
          <a:bodyPr/>
          <a:lstStyle/>
          <a:p>
            <a:endParaRPr lang="en-US" dirty="0">
              <a:solidFill>
                <a:srgbClr val="575F6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FDB20A4-E67F-45B8-8807-BF44BE7CDA10}" type="slidenum">
              <a:rPr lang="en-US" smtClean="0"/>
              <a:pPr/>
              <a:t>‹#›</a:t>
            </a:fld>
            <a:endParaRPr lang="en-US" dirty="0"/>
          </a:p>
        </p:txBody>
      </p:sp>
      <p:sp>
        <p:nvSpPr>
          <p:cNvPr id="7" name="Rectangle 6"/>
          <p:cNvSpPr/>
          <p:nvPr/>
        </p:nvSpPr>
        <p:spPr>
          <a:xfrm>
            <a:off x="68176" y="876723"/>
            <a:ext cx="9773332"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68176" y="824139"/>
            <a:ext cx="9773332"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68176" y="2404068"/>
            <a:ext cx="9773332" cy="11053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95300" y="990600"/>
            <a:ext cx="89154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1FDB20A4-E67F-45B8-8807-BF44BE7CDA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2"/>
            <a:ext cx="217932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90600" y="274641"/>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1FDB20A4-E67F-45B8-8807-BF44BE7CDA1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5700" y="381000"/>
            <a:ext cx="8420100" cy="1143000"/>
          </a:xfrm>
        </p:spPr>
        <p:txBody>
          <a:bodyPr/>
          <a:lstStyle/>
          <a:p>
            <a:r>
              <a:rPr lang="en-US"/>
              <a:t>Click to edit Master title style</a:t>
            </a:r>
          </a:p>
        </p:txBody>
      </p:sp>
      <p:sp>
        <p:nvSpPr>
          <p:cNvPr id="3" name="Text Placeholder 2"/>
          <p:cNvSpPr>
            <a:spLocks noGrp="1"/>
          </p:cNvSpPr>
          <p:nvPr>
            <p:ph type="body" sz="half" idx="1"/>
          </p:nvPr>
        </p:nvSpPr>
        <p:spPr>
          <a:xfrm>
            <a:off x="1150541" y="1766888"/>
            <a:ext cx="4125780"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441421" y="1766888"/>
            <a:ext cx="4125781" cy="4113212"/>
          </a:xfrm>
        </p:spPr>
        <p:txBody>
          <a:bodyPr/>
          <a:lstStyle/>
          <a:p>
            <a:pPr lvl="0"/>
            <a:endParaRPr lang="en-US" noProof="0"/>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575F6D"/>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575F6D"/>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E49453F6-E6C9-47C1-8B68-C0592B42E8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5700" y="381000"/>
            <a:ext cx="8420100" cy="1143000"/>
          </a:xfrm>
        </p:spPr>
        <p:txBody>
          <a:bodyPr/>
          <a:lstStyle/>
          <a:p>
            <a:r>
              <a:rPr lang="en-US"/>
              <a:t>Click to edit Master title style</a:t>
            </a:r>
          </a:p>
        </p:txBody>
      </p:sp>
      <p:sp>
        <p:nvSpPr>
          <p:cNvPr id="3" name="ClipArt Placeholder 2"/>
          <p:cNvSpPr>
            <a:spLocks noGrp="1"/>
          </p:cNvSpPr>
          <p:nvPr>
            <p:ph type="clipArt" sz="half" idx="1"/>
          </p:nvPr>
        </p:nvSpPr>
        <p:spPr>
          <a:xfrm>
            <a:off x="1150541" y="1766888"/>
            <a:ext cx="4125780" cy="4113212"/>
          </a:xfrm>
        </p:spPr>
        <p:txBody>
          <a:bodyPr/>
          <a:lstStyle/>
          <a:p>
            <a:pPr lvl="0"/>
            <a:endParaRPr lang="en-US" noProof="0"/>
          </a:p>
        </p:txBody>
      </p:sp>
      <p:sp>
        <p:nvSpPr>
          <p:cNvPr id="4" name="Text Placeholder 3"/>
          <p:cNvSpPr>
            <a:spLocks noGrp="1"/>
          </p:cNvSpPr>
          <p:nvPr>
            <p:ph type="body" sz="half" idx="2"/>
          </p:nvPr>
        </p:nvSpPr>
        <p:spPr>
          <a:xfrm>
            <a:off x="5441421" y="1766888"/>
            <a:ext cx="4125781"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575F6D"/>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575F6D"/>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6882AB0E-5FF3-4674-8D09-DAD9813AB8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750300" cy="533400"/>
          </a:xfrm>
        </p:spPr>
        <p:txBody>
          <a:bodyPr/>
          <a:lstStyle/>
          <a:p>
            <a:r>
              <a:rPr lang="en-US"/>
              <a:t>Click to edit Master title style</a:t>
            </a:r>
          </a:p>
        </p:txBody>
      </p:sp>
      <p:sp>
        <p:nvSpPr>
          <p:cNvPr id="3" name="Text Placeholder 2"/>
          <p:cNvSpPr>
            <a:spLocks noGrp="1"/>
          </p:cNvSpPr>
          <p:nvPr>
            <p:ph type="body" sz="half" idx="1"/>
          </p:nvPr>
        </p:nvSpPr>
        <p:spPr>
          <a:xfrm>
            <a:off x="495300" y="1600201"/>
            <a:ext cx="437515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B547-797E-4DA5-8F2C-A89732FC5B03}"/>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IN"/>
          </a:p>
        </p:txBody>
      </p:sp>
      <p:sp>
        <p:nvSpPr>
          <p:cNvPr id="3" name="Subtitle 2">
            <a:extLst>
              <a:ext uri="{FF2B5EF4-FFF2-40B4-BE49-F238E27FC236}">
                <a16:creationId xmlns:a16="http://schemas.microsoft.com/office/drawing/2014/main" id="{EBF73BB2-718D-4E68-9D44-23EC7A31135C}"/>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159FC36-6EEE-4DF0-8C2B-C42850FA6050}"/>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F4C65A50-CD30-4C69-B144-1582FFCE96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557F97-1359-4D0D-90F3-F0E95698F13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4257990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1DEF-7CBB-4167-9920-ECF589AD86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C662AAD-4A1A-4317-BD88-A4722B694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A1F8B9-3390-445C-952A-CC42179700E0}"/>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45ED6631-9296-4184-A51A-0C912DAE8C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E46EB4-E3C7-4C91-9A12-42DB4177D07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07879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2677-0F3C-445D-B4CA-FE7239C615BD}"/>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0C81A7-8DBA-4795-BC9B-EC961D1F52D7}"/>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80681-0A1E-425F-A230-A5B72745346E}"/>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B2E835C2-62A9-4B8F-9C4F-F99E5B61DF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00DBCA-4D80-42DA-9845-4549D9CE3FD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710470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B69A-9ED4-4D82-8050-D19DE0DF91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D4F6F26-C143-44A5-B56F-17B9FC88861D}"/>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95E7519-93CD-46A7-9B9C-E7102F6423CF}"/>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BF41BB5-3FDA-4285-A9CC-ABBC3F319386}"/>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A584BB08-B028-4E87-9D19-1B97C90558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6964BA-EDB3-453B-8556-1B70AB3AA1F7}"/>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1006803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409C-3493-44E1-9E2E-117D7AD18D9B}"/>
              </a:ext>
            </a:extLst>
          </p:cNvPr>
          <p:cNvSpPr>
            <a:spLocks noGrp="1"/>
          </p:cNvSpPr>
          <p:nvPr>
            <p:ph type="title"/>
          </p:nvPr>
        </p:nvSpPr>
        <p:spPr>
          <a:xfrm>
            <a:off x="682328" y="365126"/>
            <a:ext cx="8543925"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2455AF-075C-40CE-8711-C7FFA5039690}"/>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527BE-668A-4CBF-86C8-D5D8FC60D4A7}"/>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AAB6444-B8B0-4AB2-A158-5A4137CC7309}"/>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7F9C0BFC-EA82-415A-B07E-3EDD1C5169F0}"/>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93B590B-A43E-4094-8CC2-A5CBCE3E6A8A}"/>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8" name="Footer Placeholder 7">
            <a:extLst>
              <a:ext uri="{FF2B5EF4-FFF2-40B4-BE49-F238E27FC236}">
                <a16:creationId xmlns:a16="http://schemas.microsoft.com/office/drawing/2014/main" id="{2DAF338E-F072-4958-AF90-83E3EDF6EF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F83808-B0AE-44D6-A0EC-5C90DC8F6CAD}"/>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54909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5" name="Footer Placeholder 4"/>
          <p:cNvSpPr>
            <a:spLocks noGrp="1"/>
          </p:cNvSpPr>
          <p:nvPr>
            <p:ph type="ftr" sz="quarter" idx="11"/>
          </p:nvPr>
        </p:nvSpPr>
        <p:spPr/>
        <p:txBody>
          <a:body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p>
            <a:fld id="{1FDB20A4-E67F-45B8-8807-BF44BE7CDA10}" type="slidenum">
              <a:rPr lang="en-US" smtClean="0"/>
              <a:pPr/>
              <a:t>‹#›</a:t>
            </a:fld>
            <a:endParaRPr lang="en-US" dirty="0"/>
          </a:p>
        </p:txBody>
      </p:sp>
      <p:sp>
        <p:nvSpPr>
          <p:cNvPr id="8" name="Content Placeholder 7"/>
          <p:cNvSpPr>
            <a:spLocks noGrp="1"/>
          </p:cNvSpPr>
          <p:nvPr>
            <p:ph sz="quarter" idx="1"/>
          </p:nvPr>
        </p:nvSpPr>
        <p:spPr>
          <a:xfrm>
            <a:off x="990600" y="1447800"/>
            <a:ext cx="84201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F84E-2F72-410B-89C8-5AACBAAEB65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1B82E4-5D3C-4C67-8CE3-14CBB7952905}"/>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4" name="Footer Placeholder 3">
            <a:extLst>
              <a:ext uri="{FF2B5EF4-FFF2-40B4-BE49-F238E27FC236}">
                <a16:creationId xmlns:a16="http://schemas.microsoft.com/office/drawing/2014/main" id="{8A5681B9-9035-43A3-BB2A-902717691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62E079-8F13-42B3-A870-34A184C7E532}"/>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90382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BBA16-F9BC-450F-93FF-DC86BB325CE2}"/>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3" name="Footer Placeholder 2">
            <a:extLst>
              <a:ext uri="{FF2B5EF4-FFF2-40B4-BE49-F238E27FC236}">
                <a16:creationId xmlns:a16="http://schemas.microsoft.com/office/drawing/2014/main" id="{0F2E47DB-0CAF-4108-954F-C2FD3C9801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9800FB-B69D-4439-99FF-C07F5C37E16C}"/>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64826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CDEC-413D-4B54-9A4C-FB3F889C4E3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AC2C261-DF50-41FC-A69F-90CD4FCDE56D}"/>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C541A7F-FBDB-4BE8-8433-1E0D64BAEA9D}"/>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96F3A2B8-47C2-4437-B145-7306162EE09A}"/>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B57A44BD-0BB7-438C-9AAB-D833793524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1B53C3-0892-4B8D-9E5E-DD084140532B}"/>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606287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DA45-6C3C-4FB7-B22E-3A8E85E7ECF8}"/>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CDFC546-D921-4C99-A6D2-64355AC96F86}"/>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IN"/>
          </a:p>
        </p:txBody>
      </p:sp>
      <p:sp>
        <p:nvSpPr>
          <p:cNvPr id="4" name="Text Placeholder 3">
            <a:extLst>
              <a:ext uri="{FF2B5EF4-FFF2-40B4-BE49-F238E27FC236}">
                <a16:creationId xmlns:a16="http://schemas.microsoft.com/office/drawing/2014/main" id="{FF147A1F-7256-4B6F-9510-185395FE9EF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BCCAEAAF-D6E6-42B2-9D28-4791A269DAFF}"/>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6" name="Footer Placeholder 5">
            <a:extLst>
              <a:ext uri="{FF2B5EF4-FFF2-40B4-BE49-F238E27FC236}">
                <a16:creationId xmlns:a16="http://schemas.microsoft.com/office/drawing/2014/main" id="{BFB1C642-C4C1-4B64-ADEE-27B2DBBE97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6C96B1-90CD-4322-9B2B-3C5DB2CF0C4E}"/>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2040317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EF64-D64F-430D-9839-83ED1A92394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EE4B20-44AE-42EF-ADB8-F7EBFCF33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18B5E83-EA54-4A8B-8BE5-840AAAA2AFD7}"/>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B10C0F9A-C0FF-4173-9915-C3203AD900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54829F-7DCB-4B29-B0F3-32AA85D751D1}"/>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670609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DEA53-6052-44F7-BD2C-10C063F8E973}"/>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C4DB9D0-DD92-476A-85D5-D2B8B3302B43}"/>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C73198-478E-48B3-A917-28EAED87B7B4}"/>
              </a:ext>
            </a:extLst>
          </p:cNvPr>
          <p:cNvSpPr>
            <a:spLocks noGrp="1"/>
          </p:cNvSpPr>
          <p:nvPr>
            <p:ph type="dt" sz="half" idx="10"/>
          </p:nvPr>
        </p:nvSpPr>
        <p:spPr/>
        <p:txBody>
          <a:body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43E4BA79-2751-42FC-AEDC-DADACA3130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D59D51-3BDE-4C10-A06E-422B53D56235}"/>
              </a:ext>
            </a:extLst>
          </p:cNvPr>
          <p:cNvSpPr>
            <a:spLocks noGrp="1"/>
          </p:cNvSpPr>
          <p:nvPr>
            <p:ph type="sldNum" sz="quarter" idx="12"/>
          </p:nvPr>
        </p:nvSpPr>
        <p:spPr/>
        <p:txBody>
          <a:body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391745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ounded Rectangle 9"/>
          <p:cNvSpPr/>
          <p:nvPr/>
        </p:nvSpPr>
        <p:spPr>
          <a:xfrm>
            <a:off x="70756" y="69756"/>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82506" y="952501"/>
            <a:ext cx="84201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82506" y="2547938"/>
            <a:ext cx="84201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5" name="Footer Placeholder 4"/>
          <p:cNvSpPr>
            <a:spLocks noGrp="1"/>
          </p:cNvSpPr>
          <p:nvPr>
            <p:ph type="ftr" sz="quarter" idx="11"/>
          </p:nvPr>
        </p:nvSpPr>
        <p:spPr>
          <a:xfrm>
            <a:off x="866775" y="6172200"/>
            <a:ext cx="4333875" cy="457200"/>
          </a:xfrm>
        </p:spPr>
        <p:txBody>
          <a:bodyPr/>
          <a:lstStyle/>
          <a:p>
            <a:endParaRPr lang="en-US" dirty="0">
              <a:solidFill>
                <a:srgbClr val="575F6D"/>
              </a:solidFill>
            </a:endParaRPr>
          </a:p>
        </p:txBody>
      </p:sp>
      <p:sp>
        <p:nvSpPr>
          <p:cNvPr id="7" name="Rectangle 6"/>
          <p:cNvSpPr/>
          <p:nvPr/>
        </p:nvSpPr>
        <p:spPr>
          <a:xfrm flipV="1">
            <a:off x="75197" y="2376830"/>
            <a:ext cx="9764641"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74909" y="2341476"/>
            <a:ext cx="97649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73999" y="2468880"/>
            <a:ext cx="9765839"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158496" y="6208776"/>
            <a:ext cx="495300" cy="457200"/>
          </a:xfrm>
        </p:spPr>
        <p:txBody>
          <a:bodyPr/>
          <a:lstStyle/>
          <a:p>
            <a:fld id="{1FDB20A4-E67F-45B8-8807-BF44BE7CDA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1FDB20A4-E67F-45B8-8807-BF44BE7CDA10}" type="slidenum">
              <a:rPr lang="en-US" smtClean="0"/>
              <a:pPr/>
              <a:t>‹#›</a:t>
            </a:fld>
            <a:endParaRPr lang="en-US" dirty="0"/>
          </a:p>
        </p:txBody>
      </p:sp>
      <p:sp>
        <p:nvSpPr>
          <p:cNvPr id="9" name="Content Placeholder 8"/>
          <p:cNvSpPr>
            <a:spLocks noGrp="1"/>
          </p:cNvSpPr>
          <p:nvPr>
            <p:ph sz="quarter" idx="1"/>
          </p:nvPr>
        </p:nvSpPr>
        <p:spPr>
          <a:xfrm>
            <a:off x="990600" y="1447800"/>
            <a:ext cx="406146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45113" y="1447800"/>
            <a:ext cx="406146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84201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9060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36575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8" name="Footer Placeholder 7"/>
          <p:cNvSpPr>
            <a:spLocks noGrp="1"/>
          </p:cNvSpPr>
          <p:nvPr>
            <p:ph type="ftr" sz="quarter" idx="11"/>
          </p:nvPr>
        </p:nvSpPr>
        <p:spPr/>
        <p:txBody>
          <a:body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p>
            <a:fld id="{1FDB20A4-E67F-45B8-8807-BF44BE7CDA10}" type="slidenum">
              <a:rPr lang="en-US" smtClean="0"/>
              <a:pPr/>
              <a:t>‹#›</a:t>
            </a:fld>
            <a:endParaRPr lang="en-US" dirty="0"/>
          </a:p>
        </p:txBody>
      </p:sp>
      <p:sp>
        <p:nvSpPr>
          <p:cNvPr id="11" name="Content Placeholder 10"/>
          <p:cNvSpPr>
            <a:spLocks noGrp="1"/>
          </p:cNvSpPr>
          <p:nvPr>
            <p:ph sz="half" idx="2"/>
          </p:nvPr>
        </p:nvSpPr>
        <p:spPr>
          <a:xfrm>
            <a:off x="990600" y="2247900"/>
            <a:ext cx="404495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5365750" y="2247900"/>
            <a:ext cx="404495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4" name="Footer Placeholder 3"/>
          <p:cNvSpPr>
            <a:spLocks noGrp="1"/>
          </p:cNvSpPr>
          <p:nvPr>
            <p:ph type="ftr" sz="quarter" idx="11"/>
          </p:nvPr>
        </p:nvSpPr>
        <p:spPr/>
        <p:txBody>
          <a:bodyPr/>
          <a:lstStyle/>
          <a:p>
            <a:endParaRPr lang="en-US" dirty="0">
              <a:solidFill>
                <a:srgbClr val="575F6D"/>
              </a:solidFill>
            </a:endParaRPr>
          </a:p>
        </p:txBody>
      </p:sp>
      <p:sp>
        <p:nvSpPr>
          <p:cNvPr id="5" name="Slide Number Placeholder 4"/>
          <p:cNvSpPr>
            <a:spLocks noGrp="1"/>
          </p:cNvSpPr>
          <p:nvPr>
            <p:ph type="sldNum" sz="quarter" idx="12"/>
          </p:nvPr>
        </p:nvSpPr>
        <p:spPr/>
        <p:txBody>
          <a:bodyPr/>
          <a:lstStyle/>
          <a:p>
            <a:fld id="{1FDB20A4-E67F-45B8-8807-BF44BE7CDA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3" name="Footer Placeholder 2"/>
          <p:cNvSpPr>
            <a:spLocks noGrp="1"/>
          </p:cNvSpPr>
          <p:nvPr>
            <p:ph type="ftr" sz="quarter" idx="11"/>
          </p:nvPr>
        </p:nvSpPr>
        <p:spPr/>
        <p:txBody>
          <a:body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p>
            <a:fld id="{1FDB20A4-E67F-45B8-8807-BF44BE7CDA1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906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Rounded Rectangle 8"/>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990600" y="273050"/>
            <a:ext cx="84201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90600" y="1600200"/>
            <a:ext cx="206375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6" name="Footer Placeholder 5"/>
          <p:cNvSpPr>
            <a:spLocks noGrp="1"/>
          </p:cNvSpPr>
          <p:nvPr>
            <p:ph type="ftr" sz="quarter" idx="11"/>
          </p:nvPr>
        </p:nvSpPr>
        <p:spPr/>
        <p:txBody>
          <a:body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p>
            <a:fld id="{1FDB20A4-E67F-45B8-8807-BF44BE7CDA10}" type="slidenum">
              <a:rPr lang="en-US" smtClean="0"/>
              <a:pPr/>
              <a:t>‹#›</a:t>
            </a:fld>
            <a:endParaRPr lang="en-US" dirty="0"/>
          </a:p>
        </p:txBody>
      </p:sp>
      <p:sp>
        <p:nvSpPr>
          <p:cNvPr id="11" name="Content Placeholder 10"/>
          <p:cNvSpPr>
            <a:spLocks noGrp="1"/>
          </p:cNvSpPr>
          <p:nvPr>
            <p:ph sz="quarter" idx="1"/>
          </p:nvPr>
        </p:nvSpPr>
        <p:spPr>
          <a:xfrm>
            <a:off x="3219450" y="1600200"/>
            <a:ext cx="619125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900550"/>
            <a:ext cx="79248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90600" y="5445825"/>
            <a:ext cx="79248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6" name="Footer Placeholder 5"/>
          <p:cNvSpPr>
            <a:spLocks noGrp="1"/>
          </p:cNvSpPr>
          <p:nvPr>
            <p:ph type="ftr" sz="quarter" idx="11"/>
          </p:nvPr>
        </p:nvSpPr>
        <p:spPr>
          <a:xfrm>
            <a:off x="990600" y="6172200"/>
            <a:ext cx="4210050" cy="457200"/>
          </a:xfrm>
        </p:spPr>
        <p:txBody>
          <a:bodyPr/>
          <a:lstStyle/>
          <a:p>
            <a:endParaRPr lang="en-US" dirty="0">
              <a:solidFill>
                <a:srgbClr val="575F6D"/>
              </a:solidFill>
            </a:endParaRPr>
          </a:p>
        </p:txBody>
      </p:sp>
      <p:sp>
        <p:nvSpPr>
          <p:cNvPr id="7" name="Slide Number Placeholder 6"/>
          <p:cNvSpPr>
            <a:spLocks noGrp="1"/>
          </p:cNvSpPr>
          <p:nvPr>
            <p:ph type="sldNum" sz="quarter" idx="12"/>
          </p:nvPr>
        </p:nvSpPr>
        <p:spPr>
          <a:xfrm>
            <a:off x="158496" y="6208776"/>
            <a:ext cx="495300" cy="457200"/>
          </a:xfrm>
        </p:spPr>
        <p:txBody>
          <a:bodyPr/>
          <a:lstStyle/>
          <a:p>
            <a:fld id="{1FDB20A4-E67F-45B8-8807-BF44BE7CDA10}" type="slidenum">
              <a:rPr lang="en-US" smtClean="0"/>
              <a:pPr/>
              <a:t>‹#›</a:t>
            </a:fld>
            <a:endParaRPr lang="en-US" dirty="0"/>
          </a:p>
        </p:txBody>
      </p:sp>
      <p:sp>
        <p:nvSpPr>
          <p:cNvPr id="11" name="Rectangle 10"/>
          <p:cNvSpPr/>
          <p:nvPr/>
        </p:nvSpPr>
        <p:spPr>
          <a:xfrm flipV="1">
            <a:off x="73999" y="4683555"/>
            <a:ext cx="975741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74218" y="4650475"/>
            <a:ext cx="975719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74220" y="4773225"/>
            <a:ext cx="9757190"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icture Placeholder 2"/>
          <p:cNvSpPr>
            <a:spLocks noGrp="1"/>
          </p:cNvSpPr>
          <p:nvPr>
            <p:ph type="pic" idx="1"/>
          </p:nvPr>
        </p:nvSpPr>
        <p:spPr>
          <a:xfrm>
            <a:off x="74001" y="66676"/>
            <a:ext cx="9752029"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Rounded Rectangle 7"/>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90600" y="274638"/>
            <a:ext cx="84201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90600" y="1447800"/>
            <a:ext cx="84201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686550" y="6191250"/>
            <a:ext cx="2682875" cy="476250"/>
          </a:xfrm>
          <a:prstGeom prst="rect">
            <a:avLst/>
          </a:prstGeom>
        </p:spPr>
        <p:txBody>
          <a:bodyPr anchor="ctr" anchorCtr="0"/>
          <a:lstStyle>
            <a:lvl1pPr algn="r" eaLnBrk="1" latinLnBrk="0" hangingPunct="1">
              <a:defRPr kumimoji="0" sz="1400">
                <a:solidFill>
                  <a:schemeClr val="tx2"/>
                </a:solidFill>
              </a:defRPr>
            </a:lvl1pPr>
          </a:lstStyle>
          <a:p>
            <a:fld id="{4C42A553-E8CD-45CD-904B-F911B635D4D6}" type="datetimeFigureOut">
              <a:rPr lang="en-US" smtClean="0">
                <a:solidFill>
                  <a:srgbClr val="575F6D"/>
                </a:solidFill>
              </a:rPr>
              <a:pPr/>
              <a:t>2/14/2022</a:t>
            </a:fld>
            <a:endParaRPr lang="en-US" dirty="0">
              <a:solidFill>
                <a:srgbClr val="575F6D"/>
              </a:solidFill>
            </a:endParaRPr>
          </a:p>
        </p:txBody>
      </p:sp>
      <p:sp>
        <p:nvSpPr>
          <p:cNvPr id="3" name="Footer Placeholder 2"/>
          <p:cNvSpPr>
            <a:spLocks noGrp="1"/>
          </p:cNvSpPr>
          <p:nvPr>
            <p:ph type="ftr" sz="quarter" idx="3"/>
          </p:nvPr>
        </p:nvSpPr>
        <p:spPr>
          <a:xfrm>
            <a:off x="990600" y="6172200"/>
            <a:ext cx="4292600" cy="457200"/>
          </a:xfrm>
          <a:prstGeom prst="rect">
            <a:avLst/>
          </a:prstGeom>
        </p:spPr>
        <p:txBody>
          <a:bodyPr anchor="ctr" anchorCtr="0"/>
          <a:lstStyle>
            <a:lvl1pPr eaLnBrk="1" latinLnBrk="0" hangingPunct="1">
              <a:defRPr kumimoji="0" sz="1400">
                <a:solidFill>
                  <a:schemeClr val="tx2"/>
                </a:solidFill>
              </a:defRPr>
            </a:lvl1pPr>
          </a:lstStyle>
          <a:p>
            <a:endParaRPr lang="en-US" dirty="0">
              <a:solidFill>
                <a:srgbClr val="575F6D"/>
              </a:solidFill>
            </a:endParaRPr>
          </a:p>
        </p:txBody>
      </p:sp>
      <p:sp>
        <p:nvSpPr>
          <p:cNvPr id="23" name="Slide Number Placeholder 22"/>
          <p:cNvSpPr>
            <a:spLocks noGrp="1"/>
          </p:cNvSpPr>
          <p:nvPr>
            <p:ph type="sldNum" sz="quarter" idx="4"/>
          </p:nvPr>
        </p:nvSpPr>
        <p:spPr>
          <a:xfrm>
            <a:off x="158496" y="6210300"/>
            <a:ext cx="4953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FDB20A4-E67F-45B8-8807-BF44BE7CDA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754F4-2443-436B-874A-1B7F3D22CBB6}"/>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8EE6136-EF40-43A1-9039-561D059AB34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1F757E-2722-4313-8438-29A27EA5A043}"/>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C42A553-E8CD-45CD-904B-F911B635D4D6}" type="datetimeFigureOut">
              <a:rPr lang="en-US" smtClean="0"/>
              <a:pPr/>
              <a:t>2/14/2022</a:t>
            </a:fld>
            <a:endParaRPr lang="en-US" dirty="0"/>
          </a:p>
        </p:txBody>
      </p:sp>
      <p:sp>
        <p:nvSpPr>
          <p:cNvPr id="5" name="Footer Placeholder 4">
            <a:extLst>
              <a:ext uri="{FF2B5EF4-FFF2-40B4-BE49-F238E27FC236}">
                <a16:creationId xmlns:a16="http://schemas.microsoft.com/office/drawing/2014/main" id="{CAE0CFD8-141A-4D98-AA42-DFCA252A0095}"/>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CEB748-EA02-445E-B354-7C27F5E755D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1FDB20A4-E67F-45B8-8807-BF44BE7CDA10}" type="slidenum">
              <a:rPr lang="en-US" smtClean="0"/>
              <a:pPr/>
              <a:t>‹#›</a:t>
            </a:fld>
            <a:endParaRPr lang="en-US" dirty="0"/>
          </a:p>
        </p:txBody>
      </p:sp>
    </p:spTree>
    <p:extLst>
      <p:ext uri="{BB962C8B-B14F-4D97-AF65-F5344CB8AC3E}">
        <p14:creationId xmlns:p14="http://schemas.microsoft.com/office/powerpoint/2010/main" val="5943655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hyperlink" Target="http://3.bp.blogspot.com/_YLLKpk2oLbM/TDFmPVBKGiI/AAAAAAAAFEw/3VAzgDJBm4A/s1600/vedas-civilization-india.jpg"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mage:Lothal_conception.jpg" TargetMode="External"/><Relationship Id="rId7" Type="http://schemas.openxmlformats.org/officeDocument/2006/relationships/image" Target="../media/image40.jpeg"/><Relationship Id="rId2"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5.gif"/><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en.wikipedia.org/wiki/File:Kumari_Kandam_map.pn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Satavahana1stCenturyBCECoinInscribedInBrahmi(Sataka)Nisa.jpg" TargetMode="External"/><Relationship Id="rId2" Type="http://schemas.openxmlformats.org/officeDocument/2006/relationships/hyperlink" Target="http://en.wikipedia.org/wiki/File:Satkarni1.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en.wikipedia.org/wiki/File:GautamiPutraSatakarni.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en.wikipedia.org/wiki/File:Gautamiputra_Sri_Yajna_Satakarni.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File:AndhraPradeshRoyalHearings1stCenturyBCE.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en.wikipedia.org/wiki/File:AmaravatiScroll.JPG" TargetMode="External"/><Relationship Id="rId13" Type="http://schemas.openxmlformats.org/officeDocument/2006/relationships/hyperlink" Target="http://en.wikipedia.org/wiki/Andhra_Pradesh" TargetMode="External"/><Relationship Id="rId18" Type="http://schemas.openxmlformats.org/officeDocument/2006/relationships/hyperlink" Target="http://en.wikipedia.org/wiki/Architrave" TargetMode="External"/><Relationship Id="rId3" Type="http://schemas.openxmlformats.org/officeDocument/2006/relationships/hyperlink" Target="http://en.wikipedia.org/wiki/H%C4%81la" TargetMode="External"/><Relationship Id="rId21" Type="http://schemas.openxmlformats.org/officeDocument/2006/relationships/hyperlink" Target="http://en.wikipedia.org/wiki/Aniconism_in_Buddhism" TargetMode="External"/><Relationship Id="rId7" Type="http://schemas.openxmlformats.org/officeDocument/2006/relationships/hyperlink" Target="http://en.wikipedia.org/w/index.php?title=Satavahana_dynasty&amp;action=edit&amp;section=13" TargetMode="External"/><Relationship Id="rId12" Type="http://schemas.openxmlformats.org/officeDocument/2006/relationships/hyperlink" Target="http://en.wikipedia.org/wiki/Krishna_River" TargetMode="External"/><Relationship Id="rId17" Type="http://schemas.openxmlformats.org/officeDocument/2006/relationships/hyperlink" Target="http://en.wikipedia.org/wiki/Sanchi" TargetMode="External"/><Relationship Id="rId2" Type="http://schemas.openxmlformats.org/officeDocument/2006/relationships/hyperlink" Target="http://en.wikipedia.org/wiki/File:MaraAssault.jpg" TargetMode="External"/><Relationship Id="rId16" Type="http://schemas.openxmlformats.org/officeDocument/2006/relationships/hyperlink" Target="http://en.wikipedia.org/w/index.php?title=Satavahana_dynasty&amp;action=edit&amp;section=14" TargetMode="External"/><Relationship Id="rId20" Type="http://schemas.openxmlformats.org/officeDocument/2006/relationships/hyperlink" Target="#cite_note-19"/><Relationship Id="rId1" Type="http://schemas.openxmlformats.org/officeDocument/2006/relationships/slideLayout" Target="../slideLayouts/slideLayout7.xml"/><Relationship Id="rId6" Type="http://schemas.openxmlformats.org/officeDocument/2006/relationships/hyperlink" Target="http://en.wikipedia.org/wiki/Lilavati" TargetMode="External"/><Relationship Id="rId11" Type="http://schemas.openxmlformats.org/officeDocument/2006/relationships/hyperlink" Target="http://en.wikipedia.org/wiki/Buddhist_art" TargetMode="External"/><Relationship Id="rId5" Type="http://schemas.openxmlformats.org/officeDocument/2006/relationships/hyperlink" Target="http://en.wikipedia.org/wiki/Sanskrit_language" TargetMode="External"/><Relationship Id="rId15" Type="http://schemas.openxmlformats.org/officeDocument/2006/relationships/hyperlink" Target="http://en.wikipedia.org/wiki/Mahayana_Buddhism" TargetMode="External"/><Relationship Id="rId23" Type="http://schemas.openxmlformats.org/officeDocument/2006/relationships/image" Target="../media/image56.jpeg"/><Relationship Id="rId10" Type="http://schemas.openxmlformats.org/officeDocument/2006/relationships/hyperlink" Target="http://en.wikipedia.org/wiki/Amaravati,_Andhra_Pradesh" TargetMode="External"/><Relationship Id="rId19" Type="http://schemas.openxmlformats.org/officeDocument/2006/relationships/hyperlink" Target="http://en.wikipedia.org/wiki/Satakarni" TargetMode="External"/><Relationship Id="rId4" Type="http://schemas.openxmlformats.org/officeDocument/2006/relationships/hyperlink" Target="http://en.wikipedia.org/wiki/Gaha_Sattasai" TargetMode="External"/><Relationship Id="rId9" Type="http://schemas.openxmlformats.org/officeDocument/2006/relationships/hyperlink" Target="http://en.wikipedia.org/wiki/Yaksha" TargetMode="External"/><Relationship Id="rId14" Type="http://schemas.openxmlformats.org/officeDocument/2006/relationships/hyperlink" Target="http://en.wikipedia.org/wiki/Gautama_Buddha" TargetMode="External"/><Relationship Id="rId22" Type="http://schemas.openxmlformats.org/officeDocument/2006/relationships/image" Target="../media/image55.jpeg"/></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Sunga_Empire" TargetMode="External"/><Relationship Id="rId13" Type="http://schemas.openxmlformats.org/officeDocument/2006/relationships/hyperlink" Target="http://en.wikipedia.org/wiki/Gurjara_Pratihara" TargetMode="External"/><Relationship Id="rId18" Type="http://schemas.openxmlformats.org/officeDocument/2006/relationships/hyperlink" Target="http://en.wikipedia.org/wiki/Satavahana" TargetMode="External"/><Relationship Id="rId26" Type="http://schemas.openxmlformats.org/officeDocument/2006/relationships/hyperlink" Target="http://en.wikipedia.org/wiki/Rashtrakuta_Dynasty" TargetMode="External"/><Relationship Id="rId39" Type="http://schemas.openxmlformats.org/officeDocument/2006/relationships/hyperlink" Target="http://en.wikipedia.org/wiki/Islamic_invasion_of_India" TargetMode="External"/><Relationship Id="rId3" Type="http://schemas.openxmlformats.org/officeDocument/2006/relationships/hyperlink" Target="http://en.wikipedia.org/wiki/Magadha" TargetMode="External"/><Relationship Id="rId21" Type="http://schemas.openxmlformats.org/officeDocument/2006/relationships/hyperlink" Target="http://en.wikipedia.org/wiki/Chera_dynasty" TargetMode="External"/><Relationship Id="rId34" Type="http://schemas.openxmlformats.org/officeDocument/2006/relationships/hyperlink" Target="http://en.wikipedia.org/wiki/Indo-Parthian_Kingdom" TargetMode="External"/><Relationship Id="rId7" Type="http://schemas.openxmlformats.org/officeDocument/2006/relationships/hyperlink" Target="http://en.wikipedia.org/wiki/Maurya_Empire" TargetMode="External"/><Relationship Id="rId12" Type="http://schemas.openxmlformats.org/officeDocument/2006/relationships/hyperlink" Target="http://en.wikipedia.org/wiki/Harsha" TargetMode="External"/><Relationship Id="rId17" Type="http://schemas.openxmlformats.org/officeDocument/2006/relationships/hyperlink" Target="http://en.wikipedia.org/wiki/Sena_dynasty" TargetMode="External"/><Relationship Id="rId25" Type="http://schemas.openxmlformats.org/officeDocument/2006/relationships/hyperlink" Target="http://en.wikipedia.org/wiki/Chalukya_dynasty" TargetMode="External"/><Relationship Id="rId33" Type="http://schemas.openxmlformats.org/officeDocument/2006/relationships/hyperlink" Target="http://en.wikipedia.org/wiki/Indo-Scythians" TargetMode="External"/><Relationship Id="rId38" Type="http://schemas.openxmlformats.org/officeDocument/2006/relationships/hyperlink" Target="http://en.wikipedia.org/wiki/Huna_(people)" TargetMode="External"/><Relationship Id="rId2" Type="http://schemas.openxmlformats.org/officeDocument/2006/relationships/hyperlink" Target="http://en.wikipedia.org/wiki/Middle_kingdoms_of_India" TargetMode="External"/><Relationship Id="rId16" Type="http://schemas.openxmlformats.org/officeDocument/2006/relationships/hyperlink" Target="http://en.wikipedia.org/wiki/Eastern_Ganga_dynasty" TargetMode="External"/><Relationship Id="rId20" Type="http://schemas.openxmlformats.org/officeDocument/2006/relationships/hyperlink" Target="http://en.wikipedia.org/wiki/Chola_Dynasty" TargetMode="External"/><Relationship Id="rId29" Type="http://schemas.openxmlformats.org/officeDocument/2006/relationships/hyperlink" Target="http://en.wikipedia.org/wiki/Gandhara" TargetMode="External"/><Relationship Id="rId41" Type="http://schemas.openxmlformats.org/officeDocument/2006/relationships/hyperlink" Target="http://en.wikipedia.org/wiki/Islamic_empires_in_India" TargetMode="External"/><Relationship Id="rId1" Type="http://schemas.openxmlformats.org/officeDocument/2006/relationships/slideLayout" Target="../slideLayouts/slideLayout7.xml"/><Relationship Id="rId6" Type="http://schemas.openxmlformats.org/officeDocument/2006/relationships/hyperlink" Target="http://en.wikipedia.org/wiki/Kalinga_(India)" TargetMode="External"/><Relationship Id="rId11" Type="http://schemas.openxmlformats.org/officeDocument/2006/relationships/hyperlink" Target="http://en.wikipedia.org/wiki/Gupta_Empire" TargetMode="External"/><Relationship Id="rId24" Type="http://schemas.openxmlformats.org/officeDocument/2006/relationships/hyperlink" Target="http://en.wikipedia.org/wiki/Pallava" TargetMode="External"/><Relationship Id="rId32" Type="http://schemas.openxmlformats.org/officeDocument/2006/relationships/hyperlink" Target="http://en.wikipedia.org/wiki/Indo-Greek_Kingdom" TargetMode="External"/><Relationship Id="rId37" Type="http://schemas.openxmlformats.org/officeDocument/2006/relationships/hyperlink" Target="http://en.wikipedia.org/wiki/Kidarite_Kingdom" TargetMode="External"/><Relationship Id="rId40" Type="http://schemas.openxmlformats.org/officeDocument/2006/relationships/hyperlink" Target="http://en.wikipedia.org/wiki/Shahi" TargetMode="External"/><Relationship Id="rId5" Type="http://schemas.openxmlformats.org/officeDocument/2006/relationships/hyperlink" Target="http://en.wikipedia.org/wiki/Nanda_Dynasty" TargetMode="External"/><Relationship Id="rId15" Type="http://schemas.openxmlformats.org/officeDocument/2006/relationships/hyperlink" Target="http://en.wikipedia.org/wiki/Solanki" TargetMode="External"/><Relationship Id="rId23" Type="http://schemas.openxmlformats.org/officeDocument/2006/relationships/hyperlink" Target="http://en.wikipedia.org/wiki/Kadamba_Dynasty" TargetMode="External"/><Relationship Id="rId28" Type="http://schemas.openxmlformats.org/officeDocument/2006/relationships/hyperlink" Target="http://en.wikipedia.org/wiki/Hoysala_Empire" TargetMode="External"/><Relationship Id="rId36" Type="http://schemas.openxmlformats.org/officeDocument/2006/relationships/hyperlink" Target="http://en.wikipedia.org/wiki/Indo-Sassanid" TargetMode="External"/><Relationship Id="rId10" Type="http://schemas.openxmlformats.org/officeDocument/2006/relationships/hyperlink" Target="http://en.wikipedia.org/wiki/Western_Satraps" TargetMode="External"/><Relationship Id="rId19" Type="http://schemas.openxmlformats.org/officeDocument/2006/relationships/hyperlink" Target="http://en.wikipedia.org/wiki/Pandyan_Kingdom" TargetMode="External"/><Relationship Id="rId31" Type="http://schemas.openxmlformats.org/officeDocument/2006/relationships/hyperlink" Target="http://en.wikipedia.org/wiki/Greek_conquests_in_India" TargetMode="External"/><Relationship Id="rId4" Type="http://schemas.openxmlformats.org/officeDocument/2006/relationships/hyperlink" Target="http://en.wikipedia.org/wiki/Shishunaga_dynasty" TargetMode="External"/><Relationship Id="rId9" Type="http://schemas.openxmlformats.org/officeDocument/2006/relationships/hyperlink" Target="http://en.wikipedia.org/wiki/Kuninda_Kingdom" TargetMode="External"/><Relationship Id="rId14" Type="http://schemas.openxmlformats.org/officeDocument/2006/relationships/hyperlink" Target="http://en.wikipedia.org/wiki/Pala_Empire" TargetMode="External"/><Relationship Id="rId22" Type="http://schemas.openxmlformats.org/officeDocument/2006/relationships/hyperlink" Target="http://en.wikipedia.org/wiki/Kalabhras" TargetMode="External"/><Relationship Id="rId27" Type="http://schemas.openxmlformats.org/officeDocument/2006/relationships/hyperlink" Target="http://en.wikipedia.org/wiki/Western_Chalukya_Empire" TargetMode="External"/><Relationship Id="rId30" Type="http://schemas.openxmlformats.org/officeDocument/2006/relationships/hyperlink" Target="http://en.wikipedia.org/wiki/Achaemenid_Empire" TargetMode="External"/><Relationship Id="rId35" Type="http://schemas.openxmlformats.org/officeDocument/2006/relationships/hyperlink" Target="http://en.wikipedia.org/wiki/Kushan_Empir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0.jpe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en.wikipedia.org/wiki/File:Nalanda_University_India_ruins.jpg" TargetMode="Externa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upload.wikimedia.org/wikipedia/commons/f/fe/Nalanda_layout_1b.JPG"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Wheat" TargetMode="External"/><Relationship Id="rId3" Type="http://schemas.openxmlformats.org/officeDocument/2006/relationships/hyperlink" Target="http://en.wikipedia.org/wiki/Chisels" TargetMode="External"/><Relationship Id="rId7" Type="http://schemas.openxmlformats.org/officeDocument/2006/relationships/hyperlink" Target="http://en.wikipedia.org/wiki/Cotton" TargetMode="External"/><Relationship Id="rId2" Type="http://schemas.openxmlformats.org/officeDocument/2006/relationships/hyperlink" Target="http://en.wikipedia.org/wiki/Grid_system" TargetMode="External"/><Relationship Id="rId1" Type="http://schemas.openxmlformats.org/officeDocument/2006/relationships/slideLayout" Target="../slideLayouts/slideLayout16.xml"/><Relationship Id="rId6" Type="http://schemas.openxmlformats.org/officeDocument/2006/relationships/hyperlink" Target="http://en.wikipedia.org/wiki/Copper" TargetMode="External"/><Relationship Id="rId5" Type="http://schemas.openxmlformats.org/officeDocument/2006/relationships/hyperlink" Target="http://en.wikipedia.org/wiki/Saw" TargetMode="External"/><Relationship Id="rId10" Type="http://schemas.openxmlformats.org/officeDocument/2006/relationships/hyperlink" Target="http://en.wikipedia.org/wiki/Agriculture" TargetMode="External"/><Relationship Id="rId4" Type="http://schemas.openxmlformats.org/officeDocument/2006/relationships/hyperlink" Target="http://en.wikipedia.org/wiki/Pickaxe" TargetMode="External"/><Relationship Id="rId9" Type="http://schemas.openxmlformats.org/officeDocument/2006/relationships/hyperlink" Target="http://en.wikipedia.org/wiki/Ri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8B3B2-7E66-47FB-9EA9-92AF4F717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660" y="0"/>
            <a:ext cx="1624340" cy="1937809"/>
          </a:xfrm>
          <a:prstGeom prst="rect">
            <a:avLst/>
          </a:prstGeom>
        </p:spPr>
      </p:pic>
      <p:sp>
        <p:nvSpPr>
          <p:cNvPr id="3" name="Title 1">
            <a:extLst>
              <a:ext uri="{FF2B5EF4-FFF2-40B4-BE49-F238E27FC236}">
                <a16:creationId xmlns:a16="http://schemas.microsoft.com/office/drawing/2014/main" id="{D809CA4B-72D9-4A23-88BC-C3F8C9AA807D}"/>
              </a:ext>
            </a:extLst>
          </p:cNvPr>
          <p:cNvSpPr txBox="1">
            <a:spLocks/>
          </p:cNvSpPr>
          <p:nvPr/>
        </p:nvSpPr>
        <p:spPr bwMode="auto">
          <a:xfrm>
            <a:off x="31751" y="4536301"/>
            <a:ext cx="12128500" cy="2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667" u="sng" dirty="0"/>
              <a:t>Subject:</a:t>
            </a:r>
            <a:r>
              <a:rPr lang="en-IN" sz="2667" dirty="0"/>
              <a:t> </a:t>
            </a:r>
            <a:r>
              <a:rPr lang="en-US" sz="2667" spc="-107" dirty="0"/>
              <a:t>Principles Of Human Settlements-I</a:t>
            </a:r>
          </a:p>
          <a:p>
            <a:r>
              <a:rPr lang="en-IN" sz="2667" u="sng" dirty="0"/>
              <a:t>Topic:</a:t>
            </a:r>
            <a:r>
              <a:rPr lang="en-IN" sz="2667" dirty="0"/>
              <a:t> </a:t>
            </a:r>
            <a:r>
              <a:rPr lang="en-US" sz="2667" spc="-107" dirty="0"/>
              <a:t>Indus Valley Civilization(2500-1900)</a:t>
            </a:r>
            <a:r>
              <a:rPr lang="en-US" sz="2667" spc="-107" dirty="0" err="1"/>
              <a:t>bc</a:t>
            </a:r>
            <a:endParaRPr lang="en-US" sz="2667" spc="-107" dirty="0"/>
          </a:p>
          <a:p>
            <a:r>
              <a:rPr lang="en-IN" sz="2667" u="sng" dirty="0"/>
              <a:t>Presented by</a:t>
            </a:r>
            <a:r>
              <a:rPr lang="en-IN" sz="2667" dirty="0"/>
              <a:t>: </a:t>
            </a:r>
            <a:r>
              <a:rPr lang="en-IN" sz="2800" dirty="0" err="1"/>
              <a:t>Pallavi</a:t>
            </a:r>
            <a:r>
              <a:rPr lang="en-IN" sz="2800" dirty="0"/>
              <a:t> Tiwari</a:t>
            </a:r>
            <a:endParaRPr lang="en-IN" sz="2667" dirty="0"/>
          </a:p>
        </p:txBody>
      </p:sp>
    </p:spTree>
    <p:extLst>
      <p:ext uri="{BB962C8B-B14F-4D97-AF65-F5344CB8AC3E}">
        <p14:creationId xmlns:p14="http://schemas.microsoft.com/office/powerpoint/2010/main" val="168289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87868"/>
            <a:ext cx="5650906" cy="400110"/>
          </a:xfrm>
          <a:prstGeom prst="rect">
            <a:avLst/>
          </a:prstGeom>
        </p:spPr>
        <p:txBody>
          <a:bodyPr wrap="none">
            <a:spAutoFit/>
          </a:bodyPr>
          <a:lstStyle/>
          <a:p>
            <a:pPr>
              <a:spcBef>
                <a:spcPct val="0"/>
              </a:spcBef>
              <a:defRPr/>
            </a:pPr>
            <a:r>
              <a:rPr lang="en-US" sz="2000" dirty="0">
                <a:solidFill>
                  <a:srgbClr val="00B050"/>
                </a:solidFill>
                <a:latin typeface="Baskerville Old Face" pitchFamily="18" charset="0"/>
              </a:rPr>
              <a:t>3.LOTHAL</a:t>
            </a:r>
            <a:r>
              <a:rPr lang="en-US" sz="2000" dirty="0">
                <a:latin typeface="Baskerville Old Face" pitchFamily="18" charset="0"/>
              </a:rPr>
              <a:t>  - </a:t>
            </a:r>
            <a:r>
              <a:rPr lang="en-US" sz="2000" u="sng" dirty="0">
                <a:latin typeface="Baskerville Old Face" pitchFamily="18" charset="0"/>
              </a:rPr>
              <a:t>NATURE OF  TOWN PLANNING </a:t>
            </a:r>
          </a:p>
        </p:txBody>
      </p:sp>
      <p:sp>
        <p:nvSpPr>
          <p:cNvPr id="6" name="Rectangle 5"/>
          <p:cNvSpPr/>
          <p:nvPr/>
        </p:nvSpPr>
        <p:spPr>
          <a:xfrm>
            <a:off x="228600" y="457200"/>
            <a:ext cx="9372600" cy="1015663"/>
          </a:xfrm>
          <a:prstGeom prst="rect">
            <a:avLst/>
          </a:prstGeom>
        </p:spPr>
        <p:txBody>
          <a:bodyPr wrap="square">
            <a:spAutoFit/>
          </a:bodyPr>
          <a:lstStyle/>
          <a:p>
            <a:pPr algn="just"/>
            <a:endParaRPr lang="en-US" sz="2000" dirty="0">
              <a:latin typeface="Baskerville Old Face" pitchFamily="18" charset="0"/>
            </a:endParaRPr>
          </a:p>
          <a:p>
            <a:pPr algn="just"/>
            <a:endParaRPr lang="en-US" sz="2000" dirty="0">
              <a:latin typeface="Baskerville Old Face" pitchFamily="18" charset="0"/>
            </a:endParaRPr>
          </a:p>
          <a:p>
            <a:pPr algn="just"/>
            <a:endParaRPr lang="en-US" sz="2000" dirty="0">
              <a:latin typeface="Baskerville Old Face" pitchFamily="18" charset="0"/>
            </a:endParaRPr>
          </a:p>
        </p:txBody>
      </p:sp>
      <p:sp>
        <p:nvSpPr>
          <p:cNvPr id="5" name="TextBox 4"/>
          <p:cNvSpPr txBox="1"/>
          <p:nvPr/>
        </p:nvSpPr>
        <p:spPr>
          <a:xfrm>
            <a:off x="228600" y="304800"/>
            <a:ext cx="9448800" cy="7094250"/>
          </a:xfrm>
          <a:prstGeom prst="rect">
            <a:avLst/>
          </a:prstGeom>
          <a:noFill/>
        </p:spPr>
        <p:txBody>
          <a:bodyPr wrap="square" rtlCol="0">
            <a:spAutoFit/>
          </a:bodyPr>
          <a:lstStyle/>
          <a:p>
            <a:endParaRPr lang="en-US" dirty="0"/>
          </a:p>
          <a:p>
            <a:pPr indent="-285750">
              <a:buFont typeface="Arial" pitchFamily="34" charset="0"/>
              <a:buChar char="•"/>
            </a:pPr>
            <a:r>
              <a:rPr lang="en-US" sz="2000" dirty="0">
                <a:latin typeface="Tempus Sans ITC" pitchFamily="82" charset="0"/>
              </a:rPr>
              <a:t>Divided into blocks of 1-2-metre-high platforms bricks to protect against floods</a:t>
            </a:r>
          </a:p>
          <a:p>
            <a:pPr indent="-285750">
              <a:buFont typeface="Arial" pitchFamily="34" charset="0"/>
              <a:buChar char="•"/>
            </a:pPr>
            <a:endParaRPr lang="en-US" sz="2000" dirty="0">
              <a:latin typeface="Tempus Sans ITC" pitchFamily="82" charset="0"/>
            </a:endParaRPr>
          </a:p>
          <a:p>
            <a:pPr indent="-285750">
              <a:buFont typeface="Arial" pitchFamily="34" charset="0"/>
              <a:buChar char="•"/>
            </a:pPr>
            <a:r>
              <a:rPr lang="en-US" sz="2000" dirty="0">
                <a:latin typeface="Tempus Sans ITC" pitchFamily="82" charset="0"/>
              </a:rPr>
              <a:t>The city was divided into </a:t>
            </a:r>
            <a:r>
              <a:rPr lang="en-US" sz="2000" b="1" dirty="0">
                <a:latin typeface="Tempus Sans ITC" pitchFamily="82" charset="0"/>
              </a:rPr>
              <a:t>a citadel, or acropolis and a lower town.</a:t>
            </a:r>
          </a:p>
          <a:p>
            <a:pPr indent="-285750"/>
            <a:r>
              <a:rPr lang="en-US" sz="2000" dirty="0">
                <a:latin typeface="Tempus Sans ITC" pitchFamily="82" charset="0"/>
              </a:rPr>
              <a:t>Acropolis- featured paved baths, underground and surface drains ;potable water well The lower town was subdivided into two sectors .</a:t>
            </a:r>
          </a:p>
          <a:p>
            <a:pPr indent="-285750"/>
            <a:r>
              <a:rPr lang="en-US" sz="2000" dirty="0" err="1">
                <a:latin typeface="Tempus Sans ITC" pitchFamily="82" charset="0"/>
              </a:rPr>
              <a:t>a.north</a:t>
            </a:r>
            <a:r>
              <a:rPr lang="en-US" sz="2000" dirty="0">
                <a:latin typeface="Tempus Sans ITC" pitchFamily="82" charset="0"/>
              </a:rPr>
              <a:t>-south arterial street was the main commercial area flanked by shops</a:t>
            </a:r>
          </a:p>
          <a:p>
            <a:pPr indent="-285750"/>
            <a:r>
              <a:rPr lang="en-US" sz="2000" dirty="0">
                <a:latin typeface="Tempus Sans ITC" pitchFamily="82" charset="0"/>
              </a:rPr>
              <a:t> </a:t>
            </a:r>
            <a:r>
              <a:rPr lang="en-US" sz="2000" dirty="0" err="1">
                <a:latin typeface="Tempus Sans ITC" pitchFamily="82" charset="0"/>
              </a:rPr>
              <a:t>b.The</a:t>
            </a:r>
            <a:r>
              <a:rPr lang="en-US" sz="2000" dirty="0">
                <a:latin typeface="Tempus Sans ITC" pitchFamily="82" charset="0"/>
              </a:rPr>
              <a:t> residential area was located to either side of the marketplace.</a:t>
            </a:r>
          </a:p>
          <a:p>
            <a:pPr indent="-285750"/>
            <a:endParaRPr lang="en-US" sz="2000" dirty="0">
              <a:latin typeface="Tempus Sans ITC" pitchFamily="82" charset="0"/>
            </a:endParaRPr>
          </a:p>
          <a:p>
            <a:pPr indent="-285750">
              <a:buFont typeface="Arial" pitchFamily="34" charset="0"/>
              <a:buChar char="•"/>
            </a:pPr>
            <a:r>
              <a:rPr lang="en-US" sz="2000" dirty="0" err="1">
                <a:latin typeface="Tempus Sans ITC" pitchFamily="82" charset="0"/>
              </a:rPr>
              <a:t>Lothal</a:t>
            </a:r>
            <a:r>
              <a:rPr lang="en-US" sz="2000" dirty="0">
                <a:latin typeface="Tempus Sans ITC" pitchFamily="82" charset="0"/>
              </a:rPr>
              <a:t> had an elaborate sanitary and drainage system.</a:t>
            </a:r>
          </a:p>
          <a:p>
            <a:pPr indent="-285750"/>
            <a:endParaRPr lang="en-US" sz="2000" dirty="0">
              <a:latin typeface="Tempus Sans ITC" pitchFamily="82" charset="0"/>
            </a:endParaRPr>
          </a:p>
          <a:p>
            <a:pPr indent="-285750"/>
            <a:r>
              <a:rPr lang="en-US" sz="2000" dirty="0">
                <a:latin typeface="Baskerville Old Face" pitchFamily="18" charset="0"/>
              </a:rPr>
              <a:t>HIGHLIGHTS</a:t>
            </a:r>
          </a:p>
          <a:p>
            <a:pPr indent="-285750">
              <a:buClr>
                <a:schemeClr val="tx2">
                  <a:lumMod val="60000"/>
                  <a:lumOff val="40000"/>
                </a:schemeClr>
              </a:buClr>
              <a:buFont typeface="Arial" pitchFamily="34" charset="0"/>
              <a:buChar char="•"/>
            </a:pPr>
            <a:r>
              <a:rPr lang="en-US" sz="2000" dirty="0">
                <a:latin typeface="Tempus Sans ITC" pitchFamily="82" charset="0"/>
              </a:rPr>
              <a:t>dockyard&amp; warehouse to serve purposes of naval trade.</a:t>
            </a:r>
          </a:p>
          <a:p>
            <a:pPr indent="-285750">
              <a:buClr>
                <a:schemeClr val="tx2">
                  <a:lumMod val="60000"/>
                  <a:lumOff val="40000"/>
                </a:schemeClr>
              </a:buClr>
              <a:buFont typeface="Arial" pitchFamily="34" charset="0"/>
              <a:buChar char="•"/>
            </a:pPr>
            <a:endParaRPr lang="en-US" sz="2000" dirty="0">
              <a:latin typeface="Tempus Sans ITC" pitchFamily="82" charset="0"/>
            </a:endParaRPr>
          </a:p>
          <a:p>
            <a:pPr indent="-285750">
              <a:buClr>
                <a:schemeClr val="tx2">
                  <a:lumMod val="60000"/>
                  <a:lumOff val="40000"/>
                </a:schemeClr>
              </a:buClr>
              <a:buFont typeface="Arial" pitchFamily="34" charset="0"/>
              <a:buChar char="•"/>
            </a:pPr>
            <a:r>
              <a:rPr lang="en-US" sz="2000" dirty="0">
                <a:latin typeface="Tempus Sans ITC" pitchFamily="82" charset="0"/>
              </a:rPr>
              <a:t>dock was built on the eastern flank of the town spanning </a:t>
            </a:r>
          </a:p>
          <a:p>
            <a:pPr indent="-285750">
              <a:buClr>
                <a:schemeClr val="tx2">
                  <a:lumMod val="60000"/>
                  <a:lumOff val="40000"/>
                </a:schemeClr>
              </a:buClr>
            </a:pPr>
            <a:r>
              <a:rPr lang="en-US" sz="2000" dirty="0">
                <a:latin typeface="Tempus Sans ITC" pitchFamily="82" charset="0"/>
              </a:rPr>
              <a:t>an area 37 m (east to west) and 22 m (north to south)</a:t>
            </a:r>
          </a:p>
          <a:p>
            <a:pPr indent="-285750">
              <a:buClr>
                <a:schemeClr val="tx2">
                  <a:lumMod val="60000"/>
                  <a:lumOff val="40000"/>
                </a:schemeClr>
              </a:buClr>
              <a:buFont typeface="Arial" pitchFamily="34" charset="0"/>
              <a:buChar char="•"/>
            </a:pPr>
            <a:endParaRPr lang="en-US" sz="2000" dirty="0">
              <a:latin typeface="Tempus Sans ITC" pitchFamily="82" charset="0"/>
            </a:endParaRPr>
          </a:p>
          <a:p>
            <a:pPr indent="-285750">
              <a:buClr>
                <a:schemeClr val="tx2">
                  <a:lumMod val="60000"/>
                  <a:lumOff val="40000"/>
                </a:schemeClr>
              </a:buClr>
              <a:buFont typeface="Arial" pitchFamily="34" charset="0"/>
              <a:buChar char="•"/>
            </a:pPr>
            <a:r>
              <a:rPr lang="en-US" sz="2000" dirty="0">
                <a:latin typeface="Tempus Sans ITC" pitchFamily="82" charset="0"/>
              </a:rPr>
              <a:t>Warehouse  built close to the acropolis on a 3.5m high</a:t>
            </a:r>
          </a:p>
          <a:p>
            <a:pPr indent="-285750">
              <a:buClr>
                <a:schemeClr val="tx2">
                  <a:lumMod val="60000"/>
                  <a:lumOff val="40000"/>
                </a:schemeClr>
              </a:buClr>
            </a:pPr>
            <a:r>
              <a:rPr lang="en-US" sz="2000" dirty="0">
                <a:latin typeface="Tempus Sans ITC" pitchFamily="82" charset="0"/>
              </a:rPr>
              <a:t> podium of mud bricks.</a:t>
            </a:r>
          </a:p>
          <a:p>
            <a:pPr indent="-285750">
              <a:buClr>
                <a:schemeClr val="tx2">
                  <a:lumMod val="60000"/>
                  <a:lumOff val="40000"/>
                </a:schemeClr>
              </a:buClr>
              <a:buFont typeface="Arial" pitchFamily="34" charset="0"/>
              <a:buChar char="•"/>
            </a:pPr>
            <a:endParaRPr lang="en-US" sz="2000" dirty="0">
              <a:latin typeface="Tempus Sans ITC" pitchFamily="82" charset="0"/>
            </a:endParaRPr>
          </a:p>
          <a:p>
            <a:pPr indent="-285750">
              <a:buClr>
                <a:schemeClr val="tx2">
                  <a:lumMod val="60000"/>
                  <a:lumOff val="40000"/>
                </a:schemeClr>
              </a:buClr>
              <a:buFont typeface="Arial" pitchFamily="34" charset="0"/>
              <a:buChar char="•"/>
            </a:pPr>
            <a:r>
              <a:rPr lang="en-US" sz="2000" dirty="0">
                <a:latin typeface="Tempus Sans ITC" pitchFamily="82" charset="0"/>
              </a:rPr>
              <a:t>work in metallurgy, seals, beads and </a:t>
            </a:r>
            <a:r>
              <a:rPr lang="en-US" sz="2000" dirty="0" err="1">
                <a:latin typeface="Tempus Sans ITC" pitchFamily="82" charset="0"/>
              </a:rPr>
              <a:t>jewellery</a:t>
            </a:r>
            <a:r>
              <a:rPr lang="en-US" sz="2000" dirty="0">
                <a:latin typeface="Tempus Sans ITC" pitchFamily="82" charset="0"/>
              </a:rPr>
              <a:t> was the basis of their prosperity.</a:t>
            </a:r>
          </a:p>
          <a:p>
            <a:pPr indent="-285750">
              <a:buClr>
                <a:schemeClr val="tx2">
                  <a:lumMod val="60000"/>
                  <a:lumOff val="40000"/>
                </a:schemeClr>
              </a:buClr>
              <a:buFont typeface="Arial" pitchFamily="34" charset="0"/>
              <a:buChar char="•"/>
            </a:pPr>
            <a:endParaRPr lang="en-US" sz="2000" dirty="0">
              <a:latin typeface="Tempus Sans ITC" pitchFamily="82" charset="0"/>
            </a:endParaRPr>
          </a:p>
          <a:p>
            <a:pPr indent="-285750"/>
            <a:endParaRPr lang="en-US" sz="1700"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173416"/>
            <a:ext cx="2667000" cy="1627184"/>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953000"/>
            <a:ext cx="2656036" cy="1312284"/>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8B3B2-7E66-47FB-9EA9-92AF4F717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660" y="0"/>
            <a:ext cx="1624340" cy="1937809"/>
          </a:xfrm>
          <a:prstGeom prst="rect">
            <a:avLst/>
          </a:prstGeom>
        </p:spPr>
      </p:pic>
      <p:sp>
        <p:nvSpPr>
          <p:cNvPr id="3" name="Title 1">
            <a:extLst>
              <a:ext uri="{FF2B5EF4-FFF2-40B4-BE49-F238E27FC236}">
                <a16:creationId xmlns:a16="http://schemas.microsoft.com/office/drawing/2014/main" id="{D809CA4B-72D9-4A23-88BC-C3F8C9AA807D}"/>
              </a:ext>
            </a:extLst>
          </p:cNvPr>
          <p:cNvSpPr txBox="1">
            <a:spLocks/>
          </p:cNvSpPr>
          <p:nvPr/>
        </p:nvSpPr>
        <p:spPr bwMode="auto">
          <a:xfrm>
            <a:off x="31751" y="4536301"/>
            <a:ext cx="12128500" cy="2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667" u="sng" dirty="0"/>
              <a:t>Subject:</a:t>
            </a:r>
            <a:r>
              <a:rPr lang="en-IN" sz="2667" dirty="0"/>
              <a:t> </a:t>
            </a:r>
            <a:r>
              <a:rPr lang="en-US" sz="2667" spc="-107" dirty="0"/>
              <a:t>Principles Of Human Settlements-I</a:t>
            </a:r>
          </a:p>
          <a:p>
            <a:r>
              <a:rPr lang="en-IN" sz="2667" u="sng" dirty="0"/>
              <a:t>Topic:</a:t>
            </a:r>
            <a:r>
              <a:rPr lang="en-IN" sz="2667" dirty="0"/>
              <a:t> </a:t>
            </a:r>
            <a:r>
              <a:rPr lang="en-US" sz="2667" spc="-107" dirty="0"/>
              <a:t>Indus Valley Civilization(2500-1900)</a:t>
            </a:r>
            <a:r>
              <a:rPr lang="en-US" sz="2667" spc="-107" dirty="0" err="1"/>
              <a:t>bc</a:t>
            </a:r>
            <a:endParaRPr lang="en-US" sz="2667" spc="-107" dirty="0"/>
          </a:p>
          <a:p>
            <a:r>
              <a:rPr lang="en-IN" sz="2667" u="sng" dirty="0"/>
              <a:t>Presented by</a:t>
            </a:r>
            <a:r>
              <a:rPr lang="en-IN" sz="2667" dirty="0"/>
              <a:t>: Fazlur Rahman</a:t>
            </a:r>
          </a:p>
        </p:txBody>
      </p:sp>
    </p:spTree>
    <p:extLst>
      <p:ext uri="{BB962C8B-B14F-4D97-AF65-F5344CB8AC3E}">
        <p14:creationId xmlns:p14="http://schemas.microsoft.com/office/powerpoint/2010/main" val="223778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Picture 8" descr="Brahma1"/>
          <p:cNvPicPr>
            <a:picLocks noChangeAspect="1" noChangeArrowheads="1"/>
          </p:cNvPicPr>
          <p:nvPr/>
        </p:nvPicPr>
        <p:blipFill>
          <a:blip r:embed="rId2" cstate="print"/>
          <a:srcRect/>
          <a:stretch>
            <a:fillRect/>
          </a:stretch>
        </p:blipFill>
        <p:spPr bwMode="auto">
          <a:xfrm>
            <a:off x="5257800" y="2286000"/>
            <a:ext cx="1600200" cy="2519465"/>
          </a:xfrm>
          <a:prstGeom prst="rect">
            <a:avLst/>
          </a:prstGeom>
          <a:ln>
            <a:noFill/>
          </a:ln>
          <a:effectLst>
            <a:softEdge rad="112500"/>
          </a:effectLst>
        </p:spPr>
      </p:pic>
      <p:pic>
        <p:nvPicPr>
          <p:cNvPr id="14338" name="Picture 2" descr="http://t1.gstatic.com/images?q=tbn:ANd9GcQBIRAkpxr4GZbTNZsvC80TG7VxlKSTRgZsuY59q8aj9nirvn6alQ"/>
          <p:cNvPicPr>
            <a:picLocks noChangeAspect="1" noChangeArrowheads="1"/>
          </p:cNvPicPr>
          <p:nvPr/>
        </p:nvPicPr>
        <p:blipFill>
          <a:blip r:embed="rId3" cstate="print"/>
          <a:srcRect/>
          <a:stretch>
            <a:fillRect/>
          </a:stretch>
        </p:blipFill>
        <p:spPr bwMode="auto">
          <a:xfrm>
            <a:off x="6400800" y="4343400"/>
            <a:ext cx="1524000" cy="1524001"/>
          </a:xfrm>
          <a:prstGeom prst="rect">
            <a:avLst/>
          </a:prstGeom>
          <a:noFill/>
        </p:spPr>
      </p:pic>
      <p:pic>
        <p:nvPicPr>
          <p:cNvPr id="12" name="Picture 6" descr="casteshudra"/>
          <p:cNvPicPr>
            <a:picLocks noChangeAspect="1" noChangeArrowheads="1"/>
          </p:cNvPicPr>
          <p:nvPr/>
        </p:nvPicPr>
        <p:blipFill>
          <a:blip r:embed="rId4" cstate="print"/>
          <a:srcRect r="6796" b="3333"/>
          <a:stretch>
            <a:fillRect/>
          </a:stretch>
        </p:blipFill>
        <p:spPr bwMode="auto">
          <a:xfrm>
            <a:off x="1792014" y="2301875"/>
            <a:ext cx="1941786" cy="2346325"/>
          </a:xfrm>
          <a:prstGeom prst="rect">
            <a:avLst/>
          </a:prstGeom>
          <a:ln>
            <a:noFill/>
          </a:ln>
          <a:effectLst>
            <a:softEdge rad="112500"/>
          </a:effectLst>
        </p:spPr>
      </p:pic>
      <p:sp>
        <p:nvSpPr>
          <p:cNvPr id="7" name="TextBox 6"/>
          <p:cNvSpPr txBox="1"/>
          <p:nvPr/>
        </p:nvSpPr>
        <p:spPr>
          <a:xfrm>
            <a:off x="0" y="5212140"/>
            <a:ext cx="4343400" cy="1569660"/>
          </a:xfrm>
          <a:prstGeom prst="rect">
            <a:avLst/>
          </a:prstGeom>
          <a:noFill/>
        </p:spPr>
        <p:txBody>
          <a:bodyPr wrap="square" rtlCol="0">
            <a:spAutoFit/>
          </a:bodyPr>
          <a:lstStyle/>
          <a:p>
            <a:pPr>
              <a:lnSpc>
                <a:spcPct val="150000"/>
              </a:lnSpc>
            </a:pPr>
            <a:r>
              <a:rPr lang="en-US" sz="2800" b="1" dirty="0">
                <a:solidFill>
                  <a:srgbClr val="FE8637">
                    <a:lumMod val="75000"/>
                  </a:srgbClr>
                </a:solidFill>
                <a:latin typeface="Tempus Sans ITC" pitchFamily="82" charset="0"/>
              </a:rPr>
              <a:t>Time line: </a:t>
            </a:r>
            <a:r>
              <a:rPr lang="en-US" sz="2400" b="1" dirty="0">
                <a:solidFill>
                  <a:srgbClr val="FE8637">
                    <a:lumMod val="75000"/>
                  </a:srgbClr>
                </a:solidFill>
                <a:latin typeface="Tempus Sans ITC" pitchFamily="82" charset="0"/>
              </a:rPr>
              <a:t>1500-500 B.C:</a:t>
            </a:r>
          </a:p>
          <a:p>
            <a:pPr algn="just">
              <a:lnSpc>
                <a:spcPct val="150000"/>
              </a:lnSpc>
              <a:buFont typeface="Wingdings" pitchFamily="2" charset="2"/>
              <a:buChar char="§"/>
            </a:pPr>
            <a:r>
              <a:rPr lang="en-US" dirty="0">
                <a:solidFill>
                  <a:prstClr val="black"/>
                </a:solidFill>
                <a:latin typeface="Tempus Sans ITC" pitchFamily="82" charset="0"/>
              </a:rPr>
              <a:t> </a:t>
            </a:r>
            <a:r>
              <a:rPr lang="en-US" sz="1700" dirty="0">
                <a:solidFill>
                  <a:prstClr val="black"/>
                </a:solidFill>
                <a:latin typeface="Tempus Sans ITC" pitchFamily="82" charset="0"/>
              </a:rPr>
              <a:t>Early Vedic period(1500 BC to 1000BC)</a:t>
            </a:r>
          </a:p>
          <a:p>
            <a:pPr algn="just">
              <a:lnSpc>
                <a:spcPct val="150000"/>
              </a:lnSpc>
              <a:buFont typeface="Wingdings" pitchFamily="2" charset="2"/>
              <a:buChar char="§"/>
            </a:pPr>
            <a:r>
              <a:rPr lang="en-US" sz="1700" dirty="0">
                <a:solidFill>
                  <a:prstClr val="black"/>
                </a:solidFill>
                <a:latin typeface="Tempus Sans ITC" pitchFamily="82" charset="0"/>
              </a:rPr>
              <a:t> Later Vedic Period(1000BC to 500 BC)</a:t>
            </a:r>
          </a:p>
        </p:txBody>
      </p:sp>
      <p:sp>
        <p:nvSpPr>
          <p:cNvPr id="5" name="TextBox 4"/>
          <p:cNvSpPr txBox="1"/>
          <p:nvPr/>
        </p:nvSpPr>
        <p:spPr>
          <a:xfrm>
            <a:off x="1371600" y="990600"/>
            <a:ext cx="9296400" cy="1150315"/>
          </a:xfrm>
          <a:prstGeom prst="rect">
            <a:avLst/>
          </a:prstGeom>
          <a:noFill/>
        </p:spPr>
        <p:txBody>
          <a:bodyPr wrap="square" rtlCol="0">
            <a:spAutoFit/>
          </a:bodyPr>
          <a:lstStyle/>
          <a:p>
            <a:pPr algn="ctr">
              <a:lnSpc>
                <a:spcPct val="150000"/>
              </a:lnSpc>
            </a:pPr>
            <a:r>
              <a:rPr lang="en-US" sz="5000" b="1" dirty="0">
                <a:solidFill>
                  <a:prstClr val="black"/>
                </a:solidFill>
                <a:latin typeface="Vladimir Script" pitchFamily="66" charset="0"/>
                <a:ea typeface="Tahoma" pitchFamily="34" charset="0"/>
                <a:cs typeface="Tahoma" pitchFamily="34" charset="0"/>
              </a:rPr>
              <a:t>Vedic </a:t>
            </a:r>
            <a:r>
              <a:rPr lang="en-US" sz="5000" b="1" dirty="0" err="1">
                <a:solidFill>
                  <a:prstClr val="black"/>
                </a:solidFill>
                <a:latin typeface="Vladimir Script" pitchFamily="66" charset="0"/>
                <a:ea typeface="Tahoma" pitchFamily="34" charset="0"/>
                <a:cs typeface="Tahoma" pitchFamily="34" charset="0"/>
              </a:rPr>
              <a:t>Civilisation</a:t>
            </a:r>
            <a:r>
              <a:rPr lang="en-US" sz="5000" b="1" dirty="0">
                <a:solidFill>
                  <a:prstClr val="black"/>
                </a:solidFill>
                <a:latin typeface="Vladimir Script" pitchFamily="66" charset="0"/>
                <a:ea typeface="Tahoma" pitchFamily="34" charset="0"/>
                <a:cs typeface="Tahoma" pitchFamily="34" charset="0"/>
              </a:rPr>
              <a:t>  -  Aryans</a:t>
            </a:r>
          </a:p>
        </p:txBody>
      </p:sp>
      <p:sp>
        <p:nvSpPr>
          <p:cNvPr id="8" name="TextBox 7"/>
          <p:cNvSpPr txBox="1"/>
          <p:nvPr/>
        </p:nvSpPr>
        <p:spPr>
          <a:xfrm>
            <a:off x="7543800" y="4856708"/>
            <a:ext cx="2667000" cy="2077492"/>
          </a:xfrm>
          <a:prstGeom prst="rect">
            <a:avLst/>
          </a:prstGeom>
          <a:noFill/>
        </p:spPr>
        <p:txBody>
          <a:bodyPr wrap="square" rtlCol="0">
            <a:spAutoFit/>
          </a:bodyPr>
          <a:lstStyle/>
          <a:p>
            <a:pPr>
              <a:lnSpc>
                <a:spcPct val="150000"/>
              </a:lnSpc>
            </a:pPr>
            <a:r>
              <a:rPr lang="en-US" sz="3200" b="1" dirty="0">
                <a:solidFill>
                  <a:srgbClr val="FE8637">
                    <a:lumMod val="75000"/>
                  </a:srgbClr>
                </a:solidFill>
                <a:latin typeface="Tempus Sans ITC" pitchFamily="82" charset="0"/>
              </a:rPr>
              <a:t>contents:</a:t>
            </a:r>
          </a:p>
          <a:p>
            <a:pPr algn="just">
              <a:lnSpc>
                <a:spcPct val="150000"/>
              </a:lnSpc>
              <a:buFont typeface="Wingdings" pitchFamily="2" charset="2"/>
              <a:buChar char="§"/>
            </a:pPr>
            <a:r>
              <a:rPr lang="en-US" dirty="0">
                <a:solidFill>
                  <a:prstClr val="black"/>
                </a:solidFill>
                <a:latin typeface="Tempus Sans ITC" pitchFamily="82" charset="0"/>
              </a:rPr>
              <a:t> Region of Civilization</a:t>
            </a:r>
          </a:p>
          <a:p>
            <a:pPr algn="just">
              <a:lnSpc>
                <a:spcPct val="150000"/>
              </a:lnSpc>
              <a:buFont typeface="Wingdings" pitchFamily="2" charset="2"/>
              <a:buChar char="§"/>
            </a:pPr>
            <a:r>
              <a:rPr lang="en-US" dirty="0">
                <a:solidFill>
                  <a:prstClr val="black"/>
                </a:solidFill>
                <a:latin typeface="Tempus Sans ITC" pitchFamily="82" charset="0"/>
              </a:rPr>
              <a:t> Innovations</a:t>
            </a:r>
          </a:p>
          <a:p>
            <a:pPr algn="just">
              <a:lnSpc>
                <a:spcPct val="150000"/>
              </a:lnSpc>
              <a:buFont typeface="Wingdings" pitchFamily="2" charset="2"/>
              <a:buChar char="§"/>
            </a:pPr>
            <a:r>
              <a:rPr lang="en-US" dirty="0">
                <a:solidFill>
                  <a:prstClr val="black"/>
                </a:solidFill>
                <a:latin typeface="Tempus Sans ITC" pitchFamily="82" charset="0"/>
              </a:rPr>
              <a:t>Aryan village</a:t>
            </a:r>
          </a:p>
        </p:txBody>
      </p:sp>
      <p:pic>
        <p:nvPicPr>
          <p:cNvPr id="2050" name="Picture 2" descr="http://www.himalayanacademy.com/resources/books/dws/images/dws_time_vedic-priests.jpg"/>
          <p:cNvPicPr>
            <a:picLocks noChangeAspect="1" noChangeArrowheads="1"/>
          </p:cNvPicPr>
          <p:nvPr/>
        </p:nvPicPr>
        <p:blipFill>
          <a:blip r:embed="rId5" cstate="print"/>
          <a:srcRect/>
          <a:stretch>
            <a:fillRect/>
          </a:stretch>
        </p:blipFill>
        <p:spPr bwMode="auto">
          <a:xfrm>
            <a:off x="76200" y="838200"/>
            <a:ext cx="2560318" cy="1600200"/>
          </a:xfrm>
          <a:prstGeom prst="rect">
            <a:avLst/>
          </a:prstGeom>
          <a:ln>
            <a:noFill/>
          </a:ln>
          <a:effectLst>
            <a:softEdge rad="112500"/>
          </a:effectLst>
        </p:spPr>
      </p:pic>
      <p:pic>
        <p:nvPicPr>
          <p:cNvPr id="9" name="Picture 4" descr="http://gloriousindia.com/images/left/khajuraho_sculpture.jpg"/>
          <p:cNvPicPr>
            <a:picLocks noChangeAspect="1" noChangeArrowheads="1"/>
          </p:cNvPicPr>
          <p:nvPr/>
        </p:nvPicPr>
        <p:blipFill>
          <a:blip r:embed="rId6" cstate="print"/>
          <a:srcRect/>
          <a:stretch>
            <a:fillRect/>
          </a:stretch>
        </p:blipFill>
        <p:spPr bwMode="auto">
          <a:xfrm>
            <a:off x="3352800" y="3505200"/>
            <a:ext cx="2209800" cy="2438400"/>
          </a:xfrm>
          <a:prstGeom prst="rect">
            <a:avLst/>
          </a:prstGeom>
          <a:ln>
            <a:noFill/>
          </a:ln>
          <a:effectLst>
            <a:softEdge rad="112500"/>
          </a:effectLst>
        </p:spPr>
      </p:pic>
      <p:pic>
        <p:nvPicPr>
          <p:cNvPr id="2054" name="Picture 6" descr="http://3.bp.blogspot.com/_YLLKpk2oLbM/TDFmPVBKGiI/AAAAAAAAFEw/3VAzgDJBm4A/s320/vedas-civilization-india.jpg">
            <a:hlinkClick r:id="rId7"/>
          </p:cNvPr>
          <p:cNvPicPr>
            <a:picLocks noChangeAspect="1" noChangeArrowheads="1"/>
          </p:cNvPicPr>
          <p:nvPr/>
        </p:nvPicPr>
        <p:blipFill>
          <a:blip r:embed="rId8" cstate="print"/>
          <a:srcRect/>
          <a:stretch>
            <a:fillRect/>
          </a:stretch>
        </p:blipFill>
        <p:spPr bwMode="auto">
          <a:xfrm>
            <a:off x="6597781" y="2438400"/>
            <a:ext cx="2851019" cy="1828800"/>
          </a:xfrm>
          <a:prstGeom prst="rect">
            <a:avLst/>
          </a:prstGeom>
          <a:ln>
            <a:noFill/>
          </a:ln>
          <a:effectLst>
            <a:softEdge rad="112500"/>
          </a:effectLst>
        </p:spPr>
      </p:pic>
      <p:pic>
        <p:nvPicPr>
          <p:cNvPr id="13" name="Picture 14" descr="Durga Mahisasuramardini"/>
          <p:cNvPicPr>
            <a:picLocks noChangeAspect="1" noChangeArrowheads="1"/>
          </p:cNvPicPr>
          <p:nvPr/>
        </p:nvPicPr>
        <p:blipFill>
          <a:blip r:embed="rId9" cstate="print"/>
          <a:srcRect/>
          <a:stretch>
            <a:fillRect/>
          </a:stretch>
        </p:blipFill>
        <p:spPr>
          <a:xfrm>
            <a:off x="381000" y="3124200"/>
            <a:ext cx="1671461" cy="2368741"/>
          </a:xfrm>
          <a:prstGeom prst="rect">
            <a:avLst/>
          </a:prstGeom>
          <a:ln>
            <a:noFill/>
          </a:ln>
          <a:effectLst>
            <a:softEdge rad="112500"/>
          </a:effectLst>
        </p:spPr>
      </p:pic>
      <p:pic>
        <p:nvPicPr>
          <p:cNvPr id="14" name="Picture 3" descr="vedas_manuscript"/>
          <p:cNvPicPr>
            <a:picLocks noChangeAspect="1" noChangeArrowheads="1"/>
          </p:cNvPicPr>
          <p:nvPr/>
        </p:nvPicPr>
        <p:blipFill>
          <a:blip r:embed="rId10" cstate="print"/>
          <a:srcRect/>
          <a:stretch>
            <a:fillRect/>
          </a:stretch>
        </p:blipFill>
        <p:spPr bwMode="auto">
          <a:xfrm>
            <a:off x="4191000" y="5943600"/>
            <a:ext cx="3124200" cy="914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1393330" cy="461665"/>
          </a:xfrm>
          <a:prstGeom prst="rect">
            <a:avLst/>
          </a:prstGeom>
          <a:solidFill>
            <a:schemeClr val="accent1">
              <a:lumMod val="40000"/>
              <a:lumOff val="60000"/>
            </a:schemeClr>
          </a:solidFill>
        </p:spPr>
        <p:txBody>
          <a:bodyPr wrap="none">
            <a:spAutoFit/>
          </a:bodyPr>
          <a:lstStyle/>
          <a:p>
            <a:r>
              <a:rPr lang="en-US" sz="2400" b="1" dirty="0">
                <a:solidFill>
                  <a:srgbClr val="FE8637">
                    <a:lumMod val="75000"/>
                  </a:srgbClr>
                </a:solidFill>
                <a:latin typeface="Tempus Sans ITC" pitchFamily="82" charset="0"/>
              </a:rPr>
              <a:t>ARYANS</a:t>
            </a:r>
            <a:endParaRPr lang="en-US" dirty="0">
              <a:solidFill>
                <a:prstClr val="black"/>
              </a:solidFill>
            </a:endParaRPr>
          </a:p>
        </p:txBody>
      </p:sp>
      <p:sp>
        <p:nvSpPr>
          <p:cNvPr id="5" name="Rectangle 4"/>
          <p:cNvSpPr/>
          <p:nvPr/>
        </p:nvSpPr>
        <p:spPr>
          <a:xfrm>
            <a:off x="381000" y="609600"/>
            <a:ext cx="9525000" cy="6247864"/>
          </a:xfrm>
          <a:prstGeom prst="rect">
            <a:avLst/>
          </a:prstGeom>
        </p:spPr>
        <p:txBody>
          <a:bodyPr wrap="square">
            <a:spAutoFit/>
          </a:bodyPr>
          <a:lstStyle/>
          <a:p>
            <a:pPr algn="just">
              <a:lnSpc>
                <a:spcPct val="200000"/>
              </a:lnSpc>
              <a:buFontTx/>
              <a:buBlip>
                <a:blip r:embed="rId2"/>
              </a:buBlip>
            </a:pPr>
            <a:r>
              <a:rPr lang="en-US" sz="2000" b="1" dirty="0">
                <a:solidFill>
                  <a:prstClr val="black"/>
                </a:solidFill>
                <a:latin typeface="Tempus Sans ITC" pitchFamily="82" charset="0"/>
              </a:rPr>
              <a:t>1800 BC-1500 BC </a:t>
            </a:r>
            <a:r>
              <a:rPr lang="en-US" sz="2000" dirty="0">
                <a:solidFill>
                  <a:prstClr val="black"/>
                </a:solidFill>
                <a:latin typeface="Tempus Sans ITC" pitchFamily="82" charset="0"/>
              </a:rPr>
              <a:t>Aryans came to </a:t>
            </a:r>
            <a:r>
              <a:rPr lang="en-US" sz="2000" b="1" dirty="0">
                <a:solidFill>
                  <a:prstClr val="black"/>
                </a:solidFill>
                <a:latin typeface="Tempus Sans ITC" pitchFamily="82" charset="0"/>
              </a:rPr>
              <a:t>South Asia </a:t>
            </a:r>
          </a:p>
          <a:p>
            <a:pPr marL="0" lvl="1" algn="just">
              <a:lnSpc>
                <a:spcPct val="200000"/>
              </a:lnSpc>
              <a:buFontTx/>
              <a:buBlip>
                <a:blip r:embed="rId2"/>
              </a:buBlip>
            </a:pPr>
            <a:r>
              <a:rPr lang="en-US" sz="2000" dirty="0">
                <a:solidFill>
                  <a:prstClr val="black"/>
                </a:solidFill>
                <a:latin typeface="Tempus Sans ITC" pitchFamily="82" charset="0"/>
              </a:rPr>
              <a:t> </a:t>
            </a:r>
            <a:r>
              <a:rPr lang="en-US" sz="2000" b="1" dirty="0">
                <a:solidFill>
                  <a:prstClr val="black"/>
                </a:solidFill>
                <a:latin typeface="Tempus Sans ITC" pitchFamily="82" charset="0"/>
              </a:rPr>
              <a:t>Migrated</a:t>
            </a:r>
            <a:r>
              <a:rPr lang="en-US" sz="2000" dirty="0">
                <a:solidFill>
                  <a:prstClr val="black"/>
                </a:solidFill>
                <a:latin typeface="Tempus Sans ITC" pitchFamily="82" charset="0"/>
              </a:rPr>
              <a:t> through </a:t>
            </a:r>
            <a:r>
              <a:rPr lang="en-US" sz="2000" b="1" dirty="0">
                <a:solidFill>
                  <a:prstClr val="black"/>
                </a:solidFill>
                <a:latin typeface="Tempus Sans ITC" pitchFamily="82" charset="0"/>
              </a:rPr>
              <a:t>Russia </a:t>
            </a:r>
            <a:r>
              <a:rPr lang="en-US" sz="2000" dirty="0">
                <a:solidFill>
                  <a:prstClr val="black"/>
                </a:solidFill>
                <a:latin typeface="Tempus Sans ITC" pitchFamily="82" charset="0"/>
              </a:rPr>
              <a:t>and </a:t>
            </a:r>
            <a:r>
              <a:rPr lang="en-US" sz="2000" b="1" dirty="0">
                <a:solidFill>
                  <a:prstClr val="black"/>
                </a:solidFill>
                <a:latin typeface="Tempus Sans ITC" pitchFamily="82" charset="0"/>
              </a:rPr>
              <a:t>passes</a:t>
            </a:r>
            <a:r>
              <a:rPr lang="en-US" sz="2000" dirty="0">
                <a:solidFill>
                  <a:prstClr val="black"/>
                </a:solidFill>
                <a:latin typeface="Tempus Sans ITC" pitchFamily="82" charset="0"/>
              </a:rPr>
              <a:t> in the </a:t>
            </a:r>
            <a:r>
              <a:rPr lang="en-US" sz="2000" b="1" dirty="0">
                <a:solidFill>
                  <a:prstClr val="black"/>
                </a:solidFill>
                <a:latin typeface="Tempus Sans ITC" pitchFamily="82" charset="0"/>
              </a:rPr>
              <a:t>Hindu Kush mountains</a:t>
            </a:r>
          </a:p>
          <a:p>
            <a:pPr marL="0" lvl="1" algn="just">
              <a:lnSpc>
                <a:spcPct val="200000"/>
              </a:lnSpc>
              <a:buFontTx/>
              <a:buBlip>
                <a:blip r:embed="rId2"/>
              </a:buBlip>
            </a:pPr>
            <a:r>
              <a:rPr lang="en-US" sz="2000" dirty="0">
                <a:solidFill>
                  <a:prstClr val="black"/>
                </a:solidFill>
                <a:latin typeface="Tempus Sans ITC" pitchFamily="82" charset="0"/>
              </a:rPr>
              <a:t>Suggests that Aryans </a:t>
            </a:r>
            <a:r>
              <a:rPr lang="en-US" sz="2000" b="1" dirty="0">
                <a:solidFill>
                  <a:prstClr val="black"/>
                </a:solidFill>
                <a:latin typeface="Tempus Sans ITC" pitchFamily="82" charset="0"/>
              </a:rPr>
              <a:t>played a role </a:t>
            </a:r>
            <a:r>
              <a:rPr lang="en-US" sz="2000" dirty="0">
                <a:solidFill>
                  <a:prstClr val="black"/>
                </a:solidFill>
                <a:latin typeface="Tempus Sans ITC" pitchFamily="82" charset="0"/>
              </a:rPr>
              <a:t>in the </a:t>
            </a:r>
            <a:r>
              <a:rPr lang="en-US" sz="2000" b="1" dirty="0">
                <a:solidFill>
                  <a:prstClr val="black"/>
                </a:solidFill>
                <a:latin typeface="Tempus Sans ITC" pitchFamily="82" charset="0"/>
              </a:rPr>
              <a:t>end </a:t>
            </a:r>
            <a:r>
              <a:rPr lang="en-US" sz="2000" dirty="0">
                <a:solidFill>
                  <a:prstClr val="black"/>
                </a:solidFill>
                <a:latin typeface="Tempus Sans ITC" pitchFamily="82" charset="0"/>
              </a:rPr>
              <a:t>of the </a:t>
            </a:r>
            <a:r>
              <a:rPr lang="en-US" sz="2000" b="1" dirty="0" err="1">
                <a:solidFill>
                  <a:prstClr val="black"/>
                </a:solidFill>
                <a:latin typeface="Tempus Sans ITC" pitchFamily="82" charset="0"/>
              </a:rPr>
              <a:t>Harappan</a:t>
            </a:r>
            <a:r>
              <a:rPr lang="en-US" sz="2000" b="1" dirty="0">
                <a:solidFill>
                  <a:prstClr val="black"/>
                </a:solidFill>
                <a:latin typeface="Tempus Sans ITC" pitchFamily="82" charset="0"/>
              </a:rPr>
              <a:t> civilization</a:t>
            </a:r>
            <a:r>
              <a:rPr lang="en-US" sz="2000" dirty="0">
                <a:solidFill>
                  <a:prstClr val="black"/>
                </a:solidFill>
                <a:latin typeface="Tempus Sans ITC" pitchFamily="82" charset="0"/>
              </a:rPr>
              <a:t>.</a:t>
            </a:r>
          </a:p>
          <a:p>
            <a:pPr marL="0" lvl="1" algn="just">
              <a:lnSpc>
                <a:spcPct val="200000"/>
              </a:lnSpc>
              <a:buFontTx/>
              <a:buBlip>
                <a:blip r:embed="rId2"/>
              </a:buBlip>
            </a:pPr>
            <a:r>
              <a:rPr lang="en-US" sz="2000" dirty="0">
                <a:solidFill>
                  <a:prstClr val="black"/>
                </a:solidFill>
                <a:latin typeface="Tempus Sans ITC" pitchFamily="82" charset="0"/>
              </a:rPr>
              <a:t>The Vedic Civilization </a:t>
            </a:r>
            <a:r>
              <a:rPr lang="en-US" sz="2000" b="1" dirty="0">
                <a:solidFill>
                  <a:prstClr val="black"/>
                </a:solidFill>
                <a:latin typeface="Tempus Sans ITC" pitchFamily="82" charset="0"/>
              </a:rPr>
              <a:t>flourished</a:t>
            </a:r>
            <a:r>
              <a:rPr lang="en-US" sz="2000" dirty="0">
                <a:solidFill>
                  <a:prstClr val="black"/>
                </a:solidFill>
                <a:latin typeface="Tempus Sans ITC" pitchFamily="82" charset="0"/>
              </a:rPr>
              <a:t> along the </a:t>
            </a:r>
            <a:r>
              <a:rPr lang="en-US" sz="2000" b="1" dirty="0">
                <a:solidFill>
                  <a:prstClr val="black"/>
                </a:solidFill>
                <a:latin typeface="Tempus Sans ITC" pitchFamily="82" charset="0"/>
              </a:rPr>
              <a:t>river </a:t>
            </a:r>
            <a:r>
              <a:rPr lang="en-US" sz="2000" b="1" dirty="0" err="1">
                <a:solidFill>
                  <a:prstClr val="black"/>
                </a:solidFill>
                <a:latin typeface="Tempus Sans ITC" pitchFamily="82" charset="0"/>
              </a:rPr>
              <a:t>Saraswati</a:t>
            </a:r>
            <a:r>
              <a:rPr lang="en-US" sz="2000" dirty="0">
                <a:solidFill>
                  <a:prstClr val="black"/>
                </a:solidFill>
                <a:latin typeface="Tempus Sans ITC" pitchFamily="82" charset="0"/>
              </a:rPr>
              <a:t>,  centered on Indo- </a:t>
            </a:r>
            <a:r>
              <a:rPr lang="en-US" sz="2000" b="1" dirty="0" err="1">
                <a:solidFill>
                  <a:prstClr val="black"/>
                </a:solidFill>
                <a:latin typeface="Tempus Sans ITC" pitchFamily="82" charset="0"/>
              </a:rPr>
              <a:t>Gangetic</a:t>
            </a:r>
            <a:r>
              <a:rPr lang="en-US" sz="2000" b="1" dirty="0">
                <a:solidFill>
                  <a:prstClr val="black"/>
                </a:solidFill>
                <a:latin typeface="Tempus Sans ITC" pitchFamily="82" charset="0"/>
              </a:rPr>
              <a:t> plane</a:t>
            </a:r>
            <a:r>
              <a:rPr lang="en-US" sz="2000" dirty="0">
                <a:solidFill>
                  <a:prstClr val="black"/>
                </a:solidFill>
                <a:latin typeface="Tempus Sans ITC" pitchFamily="82" charset="0"/>
              </a:rPr>
              <a:t>,  in a region that now  consists of the modern Indian state of Haryana and Punjab</a:t>
            </a:r>
          </a:p>
          <a:p>
            <a:pPr marL="0" lvl="1" algn="just">
              <a:lnSpc>
                <a:spcPct val="200000"/>
              </a:lnSpc>
              <a:buFontTx/>
              <a:buBlip>
                <a:blip r:embed="rId2"/>
              </a:buBlip>
            </a:pPr>
            <a:r>
              <a:rPr lang="en-US" sz="2000" b="1" dirty="0">
                <a:solidFill>
                  <a:prstClr val="black"/>
                </a:solidFill>
                <a:latin typeface="Tempus Sans ITC" pitchFamily="82" charset="0"/>
              </a:rPr>
              <a:t>Aryan</a:t>
            </a:r>
            <a:r>
              <a:rPr lang="en-US" sz="2000" dirty="0">
                <a:solidFill>
                  <a:prstClr val="black"/>
                </a:solidFill>
                <a:latin typeface="Tempus Sans ITC" pitchFamily="82" charset="0"/>
              </a:rPr>
              <a:t> people and Indus </a:t>
            </a:r>
            <a:r>
              <a:rPr lang="en-US" sz="2000" b="1" dirty="0">
                <a:solidFill>
                  <a:prstClr val="black"/>
                </a:solidFill>
                <a:latin typeface="Tempus Sans ITC" pitchFamily="82" charset="0"/>
              </a:rPr>
              <a:t>River valley </a:t>
            </a:r>
            <a:r>
              <a:rPr lang="en-US" sz="2000" dirty="0">
                <a:solidFill>
                  <a:prstClr val="black"/>
                </a:solidFill>
                <a:latin typeface="Tempus Sans ITC" pitchFamily="82" charset="0"/>
              </a:rPr>
              <a:t>civilization eventually</a:t>
            </a:r>
          </a:p>
          <a:p>
            <a:pPr marL="0" lvl="1" algn="just">
              <a:lnSpc>
                <a:spcPct val="200000"/>
              </a:lnSpc>
            </a:pPr>
            <a:r>
              <a:rPr lang="en-US" sz="2000" b="1" dirty="0">
                <a:solidFill>
                  <a:prstClr val="black"/>
                </a:solidFill>
                <a:latin typeface="Tempus Sans ITC" pitchFamily="82" charset="0"/>
              </a:rPr>
              <a:t>blended</a:t>
            </a:r>
            <a:r>
              <a:rPr lang="en-US" sz="2000" dirty="0">
                <a:solidFill>
                  <a:prstClr val="black"/>
                </a:solidFill>
                <a:latin typeface="Tempus Sans ITC" pitchFamily="82" charset="0"/>
              </a:rPr>
              <a:t> into </a:t>
            </a:r>
            <a:r>
              <a:rPr lang="en-US" sz="2000" b="1" dirty="0">
                <a:solidFill>
                  <a:prstClr val="black"/>
                </a:solidFill>
                <a:latin typeface="Tempus Sans ITC" pitchFamily="82" charset="0"/>
              </a:rPr>
              <a:t>one culture</a:t>
            </a:r>
          </a:p>
          <a:p>
            <a:pPr marL="0" lvl="1" algn="just">
              <a:lnSpc>
                <a:spcPct val="200000"/>
              </a:lnSpc>
              <a:buFontTx/>
              <a:buBlip>
                <a:blip r:embed="rId2"/>
              </a:buBlip>
            </a:pPr>
            <a:r>
              <a:rPr lang="en-US" sz="2000" dirty="0">
                <a:solidFill>
                  <a:prstClr val="black"/>
                </a:solidFill>
                <a:latin typeface="Tempus Sans ITC" pitchFamily="82" charset="0"/>
              </a:rPr>
              <a:t>This culture was </a:t>
            </a:r>
            <a:r>
              <a:rPr lang="en-US" sz="2000" b="1" dirty="0">
                <a:solidFill>
                  <a:prstClr val="black"/>
                </a:solidFill>
                <a:latin typeface="Tempus Sans ITC" pitchFamily="82" charset="0"/>
              </a:rPr>
              <a:t>concentrated </a:t>
            </a:r>
            <a:r>
              <a:rPr lang="en-US" sz="2000" dirty="0">
                <a:solidFill>
                  <a:prstClr val="black"/>
                </a:solidFill>
                <a:latin typeface="Tempus Sans ITC" pitchFamily="82" charset="0"/>
              </a:rPr>
              <a:t>in both the </a:t>
            </a:r>
            <a:r>
              <a:rPr lang="en-US" sz="2000" b="1" dirty="0">
                <a:solidFill>
                  <a:prstClr val="black"/>
                </a:solidFill>
                <a:latin typeface="Tempus Sans ITC" pitchFamily="82" charset="0"/>
              </a:rPr>
              <a:t>Indus River </a:t>
            </a:r>
          </a:p>
          <a:p>
            <a:pPr marL="0" lvl="1" algn="just">
              <a:lnSpc>
                <a:spcPct val="200000"/>
              </a:lnSpc>
            </a:pPr>
            <a:r>
              <a:rPr lang="en-US" sz="2000" dirty="0">
                <a:solidFill>
                  <a:prstClr val="black"/>
                </a:solidFill>
                <a:latin typeface="Tempus Sans ITC" pitchFamily="82" charset="0"/>
              </a:rPr>
              <a:t>valley and the </a:t>
            </a:r>
            <a:r>
              <a:rPr lang="en-US" sz="2000" b="1" dirty="0">
                <a:solidFill>
                  <a:prstClr val="black"/>
                </a:solidFill>
                <a:latin typeface="Tempus Sans ITC" pitchFamily="82" charset="0"/>
              </a:rPr>
              <a:t>Ganges River </a:t>
            </a:r>
            <a:r>
              <a:rPr lang="en-US" sz="2000" dirty="0">
                <a:solidFill>
                  <a:prstClr val="black"/>
                </a:solidFill>
                <a:latin typeface="Tempus Sans ITC" pitchFamily="82" charset="0"/>
              </a:rPr>
              <a:t>valley</a:t>
            </a:r>
          </a:p>
        </p:txBody>
      </p:sp>
      <p:pic>
        <p:nvPicPr>
          <p:cNvPr id="15362" name="Picture 2" descr="http://t0.gstatic.com/images?q=tbn:ANd9GcTzltsLu-ODwEdDbj-YEOdy8TYsa30XETzyVuKwZEfGgnflyeV-Lw"/>
          <p:cNvPicPr>
            <a:picLocks noChangeAspect="1" noChangeArrowheads="1"/>
          </p:cNvPicPr>
          <p:nvPr/>
        </p:nvPicPr>
        <p:blipFill>
          <a:blip r:embed="rId3" cstate="print"/>
          <a:srcRect/>
          <a:stretch>
            <a:fillRect/>
          </a:stretch>
        </p:blipFill>
        <p:spPr bwMode="auto">
          <a:xfrm>
            <a:off x="6923314" y="4191000"/>
            <a:ext cx="2786742" cy="2438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590800" y="0"/>
            <a:ext cx="4541628" cy="461665"/>
          </a:xfrm>
          <a:prstGeom prst="rect">
            <a:avLst/>
          </a:prstGeom>
          <a:solidFill>
            <a:schemeClr val="accent1">
              <a:lumMod val="40000"/>
              <a:lumOff val="60000"/>
            </a:schemeClr>
          </a:solidFill>
        </p:spPr>
        <p:txBody>
          <a:bodyPr wrap="none">
            <a:spAutoFit/>
          </a:bodyPr>
          <a:lstStyle/>
          <a:p>
            <a:r>
              <a:rPr lang="en-US" sz="2400" b="1" dirty="0">
                <a:solidFill>
                  <a:srgbClr val="FE8637">
                    <a:lumMod val="75000"/>
                  </a:srgbClr>
                </a:solidFill>
                <a:latin typeface="Tempus Sans ITC" pitchFamily="82" charset="0"/>
              </a:rPr>
              <a:t>REGION OF THE CIVILIZATION</a:t>
            </a:r>
            <a:endParaRPr lang="en-US" dirty="0">
              <a:solidFill>
                <a:prstClr val="black"/>
              </a:solidFill>
            </a:endParaRPr>
          </a:p>
        </p:txBody>
      </p:sp>
      <p:pic>
        <p:nvPicPr>
          <p:cNvPr id="8" name="Picture 4" descr="map-Indo-AryanMigrationIntoIndia-1750BCE"/>
          <p:cNvPicPr>
            <a:picLocks noChangeAspect="1" noChangeArrowheads="1"/>
          </p:cNvPicPr>
          <p:nvPr/>
        </p:nvPicPr>
        <p:blipFill>
          <a:blip r:embed="rId2" cstate="print">
            <a:lum bright="-6000" contrast="6000"/>
          </a:blip>
          <a:srcRect/>
          <a:stretch>
            <a:fillRect/>
          </a:stretch>
        </p:blipFill>
        <p:spPr bwMode="auto">
          <a:xfrm>
            <a:off x="0" y="457200"/>
            <a:ext cx="9906000" cy="6400800"/>
          </a:xfrm>
          <a:prstGeom prst="rect">
            <a:avLst/>
          </a:prstGeom>
          <a:noFill/>
          <a:ln w="9525">
            <a:solidFill>
              <a:srgbClr val="CCC7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228600" y="304800"/>
            <a:ext cx="5867400" cy="487362"/>
          </a:xfrm>
          <a:solidFill>
            <a:schemeClr val="accent1">
              <a:lumMod val="40000"/>
              <a:lumOff val="60000"/>
            </a:schemeClr>
          </a:solidFill>
        </p:spPr>
        <p:txBody>
          <a:bodyPr>
            <a:noAutofit/>
          </a:bodyPr>
          <a:lstStyle/>
          <a:p>
            <a:pPr eaLnBrk="1" hangingPunct="1"/>
            <a:r>
              <a:rPr lang="en-US" sz="2400" b="1" dirty="0">
                <a:solidFill>
                  <a:srgbClr val="FE8637">
                    <a:lumMod val="75000"/>
                  </a:srgbClr>
                </a:solidFill>
                <a:latin typeface="Tempus Sans ITC" pitchFamily="82" charset="0"/>
                <a:ea typeface="+mn-ea"/>
                <a:cs typeface="+mn-cs"/>
              </a:rPr>
              <a:t>ARYANS  INFLUENCE  ON SOUTH ASIA</a:t>
            </a:r>
          </a:p>
        </p:txBody>
      </p:sp>
      <p:sp>
        <p:nvSpPr>
          <p:cNvPr id="18435" name="TextBox 2"/>
          <p:cNvSpPr txBox="1">
            <a:spLocks noChangeArrowheads="1"/>
          </p:cNvSpPr>
          <p:nvPr/>
        </p:nvSpPr>
        <p:spPr bwMode="auto">
          <a:xfrm>
            <a:off x="165100" y="921633"/>
            <a:ext cx="4483100" cy="5555367"/>
          </a:xfrm>
          <a:prstGeom prst="rect">
            <a:avLst/>
          </a:prstGeom>
          <a:noFill/>
          <a:ln w="9525">
            <a:noFill/>
            <a:miter lim="800000"/>
            <a:headEnd/>
            <a:tailEnd/>
          </a:ln>
        </p:spPr>
        <p:txBody>
          <a:bodyPr wrap="square">
            <a:spAutoFit/>
          </a:bodyPr>
          <a:lstStyle/>
          <a:p>
            <a:pPr marL="0" lvl="1" algn="just">
              <a:lnSpc>
                <a:spcPct val="200000"/>
              </a:lnSpc>
              <a:buFontTx/>
              <a:buBlip>
                <a:blip r:embed="rId2"/>
              </a:buBlip>
            </a:pPr>
            <a:r>
              <a:rPr lang="en-US" sz="2000" dirty="0">
                <a:solidFill>
                  <a:prstClr val="black"/>
                </a:solidFill>
                <a:latin typeface="Tempus Sans ITC" pitchFamily="82" charset="0"/>
              </a:rPr>
              <a:t>A New People, a New Civilization</a:t>
            </a:r>
          </a:p>
          <a:p>
            <a:pPr marL="0" lvl="1" algn="just">
              <a:lnSpc>
                <a:spcPct val="200000"/>
              </a:lnSpc>
              <a:buFontTx/>
              <a:buBlip>
                <a:blip r:embed="rId2"/>
              </a:buBlip>
            </a:pPr>
            <a:r>
              <a:rPr lang="en-US" sz="2000" dirty="0">
                <a:solidFill>
                  <a:prstClr val="black"/>
                </a:solidFill>
                <a:latin typeface="Tempus Sans ITC" pitchFamily="82" charset="0"/>
              </a:rPr>
              <a:t> Aryans were very </a:t>
            </a:r>
            <a:r>
              <a:rPr lang="en-US" sz="2000" b="1" dirty="0">
                <a:solidFill>
                  <a:prstClr val="black"/>
                </a:solidFill>
                <a:latin typeface="Tempus Sans ITC" pitchFamily="82" charset="0"/>
              </a:rPr>
              <a:t>differen</a:t>
            </a:r>
            <a:r>
              <a:rPr lang="en-US" sz="2000" dirty="0">
                <a:solidFill>
                  <a:prstClr val="black"/>
                </a:solidFill>
                <a:latin typeface="Tempus Sans ITC" pitchFamily="82" charset="0"/>
              </a:rPr>
              <a:t>t from the </a:t>
            </a:r>
            <a:r>
              <a:rPr lang="en-US" sz="2000" b="1" dirty="0">
                <a:solidFill>
                  <a:prstClr val="black"/>
                </a:solidFill>
                <a:latin typeface="Tempus Sans ITC" pitchFamily="82" charset="0"/>
              </a:rPr>
              <a:t>Indus River valley   people.</a:t>
            </a:r>
          </a:p>
          <a:p>
            <a:pPr marL="0" lvl="1" algn="just">
              <a:lnSpc>
                <a:spcPct val="200000"/>
              </a:lnSpc>
              <a:buFontTx/>
              <a:buBlip>
                <a:blip r:embed="rId2"/>
              </a:buBlip>
            </a:pPr>
            <a:r>
              <a:rPr lang="en-US" sz="2000" b="1" dirty="0">
                <a:solidFill>
                  <a:prstClr val="black"/>
                </a:solidFill>
                <a:latin typeface="Tempus Sans ITC" pitchFamily="82" charset="0"/>
              </a:rPr>
              <a:t> Spoke </a:t>
            </a:r>
            <a:r>
              <a:rPr lang="en-US" sz="2000" dirty="0">
                <a:solidFill>
                  <a:prstClr val="black"/>
                </a:solidFill>
                <a:latin typeface="Tempus Sans ITC" pitchFamily="82" charset="0"/>
              </a:rPr>
              <a:t>the language of </a:t>
            </a:r>
            <a:r>
              <a:rPr lang="en-US" sz="2000" b="1" dirty="0">
                <a:solidFill>
                  <a:prstClr val="black"/>
                </a:solidFill>
                <a:latin typeface="Tempus Sans ITC" pitchFamily="82" charset="0"/>
              </a:rPr>
              <a:t>Sanskrit</a:t>
            </a:r>
            <a:r>
              <a:rPr lang="en-US" sz="2000" dirty="0">
                <a:solidFill>
                  <a:prstClr val="black"/>
                </a:solidFill>
                <a:latin typeface="Tempus Sans ITC" pitchFamily="82" charset="0"/>
              </a:rPr>
              <a:t> Sanskrit.</a:t>
            </a:r>
          </a:p>
          <a:p>
            <a:pPr marL="0" lvl="1" algn="just">
              <a:lnSpc>
                <a:spcPct val="200000"/>
              </a:lnSpc>
              <a:buFontTx/>
              <a:buBlip>
                <a:blip r:embed="rId2"/>
              </a:buBlip>
            </a:pPr>
            <a:r>
              <a:rPr lang="en-US" sz="2000" dirty="0">
                <a:solidFill>
                  <a:prstClr val="black"/>
                </a:solidFill>
                <a:latin typeface="Tempus Sans ITC" pitchFamily="82" charset="0"/>
              </a:rPr>
              <a:t>  Nomads and herders (</a:t>
            </a:r>
            <a:r>
              <a:rPr lang="en-US" sz="2000" b="1" dirty="0">
                <a:solidFill>
                  <a:prstClr val="black"/>
                </a:solidFill>
                <a:latin typeface="Tempus Sans ITC" pitchFamily="82" charset="0"/>
              </a:rPr>
              <a:t>never lived in cities</a:t>
            </a:r>
            <a:r>
              <a:rPr lang="en-US" sz="2000" dirty="0">
                <a:solidFill>
                  <a:prstClr val="black"/>
                </a:solidFill>
                <a:latin typeface="Tempus Sans ITC" pitchFamily="82" charset="0"/>
              </a:rPr>
              <a:t>).</a:t>
            </a:r>
          </a:p>
          <a:p>
            <a:pPr marL="0" lvl="1" algn="just">
              <a:lnSpc>
                <a:spcPct val="200000"/>
              </a:lnSpc>
              <a:buFontTx/>
              <a:buBlip>
                <a:blip r:embed="rId2"/>
              </a:buBlip>
            </a:pPr>
            <a:r>
              <a:rPr lang="en-US" sz="2000" dirty="0">
                <a:solidFill>
                  <a:prstClr val="black"/>
                </a:solidFill>
                <a:latin typeface="Tempus Sans ITC" pitchFamily="82" charset="0"/>
              </a:rPr>
              <a:t>Eventually </a:t>
            </a:r>
            <a:r>
              <a:rPr lang="en-US" sz="2000" b="1" dirty="0">
                <a:solidFill>
                  <a:prstClr val="black"/>
                </a:solidFill>
                <a:latin typeface="Tempus Sans ITC" pitchFamily="82" charset="0"/>
              </a:rPr>
              <a:t>settled in Northern India</a:t>
            </a:r>
            <a:r>
              <a:rPr lang="en-US" sz="2000" dirty="0">
                <a:solidFill>
                  <a:prstClr val="black"/>
                </a:solidFill>
                <a:latin typeface="Tempus Sans ITC" pitchFamily="82" charset="0"/>
              </a:rPr>
              <a:t>.</a:t>
            </a:r>
          </a:p>
          <a:p>
            <a:pPr marL="0" lvl="1" algn="just">
              <a:lnSpc>
                <a:spcPct val="200000"/>
              </a:lnSpc>
              <a:buFontTx/>
              <a:buBlip>
                <a:blip r:embed="rId2"/>
              </a:buBlip>
            </a:pPr>
            <a:r>
              <a:rPr lang="en-US" sz="2000" b="1" dirty="0">
                <a:solidFill>
                  <a:prstClr val="black"/>
                </a:solidFill>
                <a:latin typeface="Tempus Sans ITC" pitchFamily="82" charset="0"/>
              </a:rPr>
              <a:t>Established many small kingdoms</a:t>
            </a:r>
          </a:p>
        </p:txBody>
      </p:sp>
      <p:sp>
        <p:nvSpPr>
          <p:cNvPr id="6" name="Rectangle 5"/>
          <p:cNvSpPr/>
          <p:nvPr/>
        </p:nvSpPr>
        <p:spPr>
          <a:xfrm>
            <a:off x="6400800" y="2438400"/>
            <a:ext cx="2525051" cy="461665"/>
          </a:xfrm>
          <a:prstGeom prst="rect">
            <a:avLst/>
          </a:prstGeom>
          <a:solidFill>
            <a:schemeClr val="accent1">
              <a:lumMod val="40000"/>
              <a:lumOff val="60000"/>
            </a:schemeClr>
          </a:solidFill>
        </p:spPr>
        <p:txBody>
          <a:bodyPr wrap="none">
            <a:spAutoFit/>
          </a:bodyPr>
          <a:lstStyle/>
          <a:p>
            <a:pPr algn="ctr">
              <a:defRPr/>
            </a:pPr>
            <a:r>
              <a:rPr lang="en-US" sz="2400" b="1" dirty="0">
                <a:solidFill>
                  <a:srgbClr val="FE8637">
                    <a:lumMod val="75000"/>
                  </a:srgbClr>
                </a:solidFill>
                <a:latin typeface="Tempus Sans ITC" pitchFamily="82" charset="0"/>
              </a:rPr>
              <a:t>LIFE OF ARYANS</a:t>
            </a:r>
          </a:p>
        </p:txBody>
      </p:sp>
      <p:pic>
        <p:nvPicPr>
          <p:cNvPr id="7" name="Picture 2" descr="Ornaments worn by the Aryan women"/>
          <p:cNvPicPr>
            <a:picLocks noChangeAspect="1" noChangeArrowheads="1"/>
          </p:cNvPicPr>
          <p:nvPr/>
        </p:nvPicPr>
        <p:blipFill>
          <a:blip r:embed="rId3" cstate="print"/>
          <a:srcRect/>
          <a:stretch>
            <a:fillRect/>
          </a:stretch>
        </p:blipFill>
        <p:spPr bwMode="auto">
          <a:xfrm>
            <a:off x="6934200" y="0"/>
            <a:ext cx="2133600" cy="2479589"/>
          </a:xfrm>
          <a:prstGeom prst="rect">
            <a:avLst/>
          </a:prstGeom>
          <a:ln>
            <a:noFill/>
          </a:ln>
          <a:effectLst>
            <a:softEdge rad="112500"/>
          </a:effectLst>
        </p:spPr>
      </p:pic>
      <p:sp>
        <p:nvSpPr>
          <p:cNvPr id="8" name="Rectangle 7"/>
          <p:cNvSpPr/>
          <p:nvPr/>
        </p:nvSpPr>
        <p:spPr>
          <a:xfrm>
            <a:off x="5105400" y="2916972"/>
            <a:ext cx="4800600" cy="4093428"/>
          </a:xfrm>
          <a:prstGeom prst="rect">
            <a:avLst/>
          </a:prstGeom>
        </p:spPr>
        <p:txBody>
          <a:bodyPr wrap="square">
            <a:spAutoFit/>
          </a:bodyPr>
          <a:lstStyle/>
          <a:p>
            <a:r>
              <a:rPr lang="en-US" sz="2000" b="1" dirty="0">
                <a:solidFill>
                  <a:prstClr val="black"/>
                </a:solidFill>
                <a:latin typeface="Tempus Sans ITC" pitchFamily="82" charset="0"/>
              </a:rPr>
              <a:t>CLOTHING AND HOUSING:</a:t>
            </a:r>
          </a:p>
          <a:p>
            <a:pPr marL="0" lvl="1" algn="just">
              <a:lnSpc>
                <a:spcPct val="200000"/>
              </a:lnSpc>
              <a:buFontTx/>
              <a:buBlip>
                <a:blip r:embed="rId2"/>
              </a:buBlip>
            </a:pPr>
            <a:r>
              <a:rPr lang="en-US" sz="2000" dirty="0">
                <a:solidFill>
                  <a:prstClr val="black"/>
                </a:solidFill>
                <a:latin typeface="Tempus Sans ITC" pitchFamily="82" charset="0"/>
              </a:rPr>
              <a:t>Clothing was initially made of </a:t>
            </a:r>
            <a:r>
              <a:rPr lang="en-US" sz="2000" b="1" dirty="0">
                <a:solidFill>
                  <a:prstClr val="black"/>
                </a:solidFill>
                <a:latin typeface="Tempus Sans ITC" pitchFamily="82" charset="0"/>
              </a:rPr>
              <a:t>animal skins </a:t>
            </a:r>
            <a:r>
              <a:rPr lang="en-US" sz="2000" dirty="0">
                <a:solidFill>
                  <a:prstClr val="black"/>
                </a:solidFill>
                <a:latin typeface="Tempus Sans ITC" pitchFamily="82" charset="0"/>
              </a:rPr>
              <a:t>and </a:t>
            </a:r>
            <a:r>
              <a:rPr lang="en-US" sz="2000" b="1" dirty="0">
                <a:solidFill>
                  <a:prstClr val="black"/>
                </a:solidFill>
                <a:latin typeface="Tempus Sans ITC" pitchFamily="82" charset="0"/>
              </a:rPr>
              <a:t>later</a:t>
            </a:r>
            <a:r>
              <a:rPr lang="en-US" sz="2000" dirty="0">
                <a:solidFill>
                  <a:prstClr val="black"/>
                </a:solidFill>
                <a:latin typeface="Tempus Sans ITC" pitchFamily="82" charset="0"/>
              </a:rPr>
              <a:t> with </a:t>
            </a:r>
            <a:r>
              <a:rPr lang="en-US" sz="2000" b="1" dirty="0">
                <a:solidFill>
                  <a:prstClr val="black"/>
                </a:solidFill>
                <a:latin typeface="Tempus Sans ITC" pitchFamily="82" charset="0"/>
              </a:rPr>
              <a:t>cotton.</a:t>
            </a:r>
          </a:p>
          <a:p>
            <a:pPr marL="0" lvl="1" algn="just">
              <a:lnSpc>
                <a:spcPct val="200000"/>
              </a:lnSpc>
              <a:buFontTx/>
              <a:buBlip>
                <a:blip r:embed="rId2"/>
              </a:buBlip>
            </a:pPr>
            <a:r>
              <a:rPr lang="en-US" sz="2000" dirty="0">
                <a:solidFill>
                  <a:prstClr val="black"/>
                </a:solidFill>
                <a:latin typeface="Tempus Sans ITC" pitchFamily="82" charset="0"/>
              </a:rPr>
              <a:t>The people in the Vedic period lived in </a:t>
            </a:r>
            <a:r>
              <a:rPr lang="en-US" sz="2000" b="1" dirty="0">
                <a:solidFill>
                  <a:prstClr val="black"/>
                </a:solidFill>
                <a:latin typeface="Tempus Sans ITC" pitchFamily="82" charset="0"/>
              </a:rPr>
              <a:t>wooden huts. </a:t>
            </a:r>
            <a:r>
              <a:rPr lang="en-US" sz="2000" dirty="0">
                <a:solidFill>
                  <a:prstClr val="black"/>
                </a:solidFill>
                <a:latin typeface="Tempus Sans ITC" pitchFamily="82" charset="0"/>
              </a:rPr>
              <a:t>Some homes were made of wood, but not until later, during the Epics Period.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228600" y="152400"/>
            <a:ext cx="2514600" cy="487362"/>
          </a:xfrm>
          <a:solidFill>
            <a:schemeClr val="accent1">
              <a:lumMod val="40000"/>
              <a:lumOff val="60000"/>
            </a:schemeClr>
          </a:solidFill>
        </p:spPr>
        <p:txBody>
          <a:bodyPr>
            <a:noAutofit/>
          </a:bodyPr>
          <a:lstStyle/>
          <a:p>
            <a:pPr eaLnBrk="1" hangingPunct="1"/>
            <a:r>
              <a:rPr lang="en-US" sz="2400" b="1" dirty="0">
                <a:solidFill>
                  <a:srgbClr val="FE8637">
                    <a:lumMod val="75000"/>
                  </a:srgbClr>
                </a:solidFill>
                <a:latin typeface="Tempus Sans ITC" pitchFamily="82" charset="0"/>
                <a:ea typeface="+mn-ea"/>
                <a:cs typeface="+mn-cs"/>
              </a:rPr>
              <a:t>INNOVATIONS</a:t>
            </a:r>
          </a:p>
        </p:txBody>
      </p:sp>
      <p:sp>
        <p:nvSpPr>
          <p:cNvPr id="8" name="Rectangle 7"/>
          <p:cNvSpPr/>
          <p:nvPr/>
        </p:nvSpPr>
        <p:spPr>
          <a:xfrm>
            <a:off x="152400" y="533400"/>
            <a:ext cx="4495800" cy="4401205"/>
          </a:xfrm>
          <a:prstGeom prst="rect">
            <a:avLst/>
          </a:prstGeom>
        </p:spPr>
        <p:txBody>
          <a:bodyPr wrap="square">
            <a:spAutoFit/>
          </a:bodyPr>
          <a:lstStyle/>
          <a:p>
            <a:pPr marL="0" lvl="1" algn="just">
              <a:lnSpc>
                <a:spcPct val="200000"/>
              </a:lnSpc>
              <a:buFontTx/>
              <a:buBlip>
                <a:blip r:embed="rId2"/>
              </a:buBlip>
            </a:pPr>
            <a:r>
              <a:rPr lang="en-US" sz="2000" dirty="0">
                <a:solidFill>
                  <a:prstClr val="black"/>
                </a:solidFill>
                <a:latin typeface="Tempus Sans ITC" pitchFamily="82" charset="0"/>
              </a:rPr>
              <a:t>Scripts of Ramayana &amp; </a:t>
            </a:r>
            <a:r>
              <a:rPr lang="en-US" sz="2000" dirty="0" err="1">
                <a:solidFill>
                  <a:prstClr val="black"/>
                </a:solidFill>
                <a:latin typeface="Tempus Sans ITC" pitchFamily="82" charset="0"/>
              </a:rPr>
              <a:t>Mahabartha</a:t>
            </a:r>
            <a:endParaRPr lang="en-US" sz="2000" dirty="0">
              <a:solidFill>
                <a:prstClr val="black"/>
              </a:solidFill>
              <a:latin typeface="Tempus Sans ITC" pitchFamily="82" charset="0"/>
            </a:endParaRPr>
          </a:p>
          <a:p>
            <a:pPr marL="0" lvl="1" algn="just">
              <a:lnSpc>
                <a:spcPct val="200000"/>
              </a:lnSpc>
              <a:buFontTx/>
              <a:buBlip>
                <a:blip r:embed="rId2"/>
              </a:buBlip>
            </a:pPr>
            <a:r>
              <a:rPr lang="en-US" sz="2000" dirty="0">
                <a:solidFill>
                  <a:prstClr val="black"/>
                </a:solidFill>
                <a:latin typeface="Tempus Sans ITC" pitchFamily="82" charset="0"/>
              </a:rPr>
              <a:t>Vedas</a:t>
            </a:r>
          </a:p>
          <a:p>
            <a:pPr marL="0" lvl="1" algn="just">
              <a:lnSpc>
                <a:spcPct val="200000"/>
              </a:lnSpc>
              <a:buFontTx/>
              <a:buBlip>
                <a:blip r:embed="rId2"/>
              </a:buBlip>
            </a:pPr>
            <a:r>
              <a:rPr lang="en-US" sz="2000" dirty="0">
                <a:solidFill>
                  <a:prstClr val="black"/>
                </a:solidFill>
                <a:latin typeface="Tempus Sans ITC" pitchFamily="82" charset="0"/>
              </a:rPr>
              <a:t>Political organization</a:t>
            </a:r>
          </a:p>
          <a:p>
            <a:pPr marL="0" lvl="1" algn="just">
              <a:lnSpc>
                <a:spcPct val="200000"/>
              </a:lnSpc>
              <a:buFontTx/>
              <a:buBlip>
                <a:blip r:embed="rId2"/>
              </a:buBlip>
            </a:pPr>
            <a:r>
              <a:rPr lang="en-US" sz="2000" dirty="0">
                <a:solidFill>
                  <a:prstClr val="black"/>
                </a:solidFill>
                <a:latin typeface="Tempus Sans ITC" pitchFamily="82" charset="0"/>
              </a:rPr>
              <a:t>Society and economy (Caste system )</a:t>
            </a:r>
          </a:p>
          <a:p>
            <a:pPr marL="0" lvl="1" algn="just">
              <a:lnSpc>
                <a:spcPct val="200000"/>
              </a:lnSpc>
              <a:buFontTx/>
              <a:buBlip>
                <a:blip r:embed="rId2"/>
              </a:buBlip>
            </a:pPr>
            <a:r>
              <a:rPr lang="en-US" sz="2000" dirty="0">
                <a:solidFill>
                  <a:prstClr val="black"/>
                </a:solidFill>
                <a:latin typeface="Tempus Sans ITC" pitchFamily="82" charset="0"/>
              </a:rPr>
              <a:t>religious mathematics  &amp; ritual mathematics - </a:t>
            </a:r>
            <a:r>
              <a:rPr lang="en-US" sz="2000" dirty="0" err="1">
                <a:solidFill>
                  <a:prstClr val="black"/>
                </a:solidFill>
                <a:latin typeface="Tempus Sans ITC" pitchFamily="82" charset="0"/>
              </a:rPr>
              <a:t>Sulba</a:t>
            </a:r>
            <a:r>
              <a:rPr lang="en-US" sz="2000" dirty="0">
                <a:solidFill>
                  <a:prstClr val="black"/>
                </a:solidFill>
                <a:latin typeface="Tempus Sans ITC" pitchFamily="82" charset="0"/>
              </a:rPr>
              <a:t>-sutras (education)</a:t>
            </a:r>
          </a:p>
          <a:p>
            <a:pPr marL="0" lvl="1" algn="just">
              <a:lnSpc>
                <a:spcPct val="200000"/>
              </a:lnSpc>
              <a:buFontTx/>
              <a:buBlip>
                <a:blip r:embed="rId2"/>
              </a:buBlip>
            </a:pPr>
            <a:r>
              <a:rPr lang="en-US" sz="2000" dirty="0" err="1">
                <a:solidFill>
                  <a:prstClr val="black"/>
                </a:solidFill>
                <a:latin typeface="Tempus Sans ITC" pitchFamily="82" charset="0"/>
              </a:rPr>
              <a:t>Vasthu</a:t>
            </a:r>
            <a:endParaRPr lang="en-US" sz="2000" dirty="0">
              <a:solidFill>
                <a:prstClr val="black"/>
              </a:solidFill>
              <a:latin typeface="Tempus Sans ITC" pitchFamily="82" charset="0"/>
            </a:endParaRPr>
          </a:p>
        </p:txBody>
      </p:sp>
      <p:pic>
        <p:nvPicPr>
          <p:cNvPr id="16386" name="Picture 2" descr="http://www.salagram.net/hindu-dresses-dhotis-saris.jpg"/>
          <p:cNvPicPr>
            <a:picLocks noChangeAspect="1" noChangeArrowheads="1"/>
          </p:cNvPicPr>
          <p:nvPr/>
        </p:nvPicPr>
        <p:blipFill>
          <a:blip r:embed="rId3" cstate="print"/>
          <a:srcRect/>
          <a:stretch>
            <a:fillRect/>
          </a:stretch>
        </p:blipFill>
        <p:spPr bwMode="auto">
          <a:xfrm>
            <a:off x="5181600" y="152400"/>
            <a:ext cx="4071405" cy="1752600"/>
          </a:xfrm>
          <a:prstGeom prst="rect">
            <a:avLst/>
          </a:prstGeom>
          <a:noFill/>
        </p:spPr>
      </p:pic>
      <p:sp>
        <p:nvSpPr>
          <p:cNvPr id="5" name="Title 1"/>
          <p:cNvSpPr txBox="1">
            <a:spLocks/>
          </p:cNvSpPr>
          <p:nvPr/>
        </p:nvSpPr>
        <p:spPr>
          <a:xfrm>
            <a:off x="6934200" y="1828800"/>
            <a:ext cx="1295400" cy="487362"/>
          </a:xfrm>
          <a:prstGeom prst="rect">
            <a:avLst/>
          </a:prstGeom>
          <a:solidFill>
            <a:schemeClr val="accent1">
              <a:lumMod val="40000"/>
              <a:lumOff val="60000"/>
            </a:schemeClr>
          </a:solidFill>
        </p:spPr>
        <p:txBody>
          <a:bodyPr bIns="91440" anchor="b" anchorCtr="0">
            <a:noAutofit/>
          </a:bodyPr>
          <a:lstStyle/>
          <a:p>
            <a:pPr>
              <a:spcBef>
                <a:spcPct val="0"/>
              </a:spcBef>
              <a:defRPr/>
            </a:pPr>
            <a:r>
              <a:rPr lang="en-US" sz="2400" b="1" dirty="0">
                <a:solidFill>
                  <a:srgbClr val="FE8637">
                    <a:lumMod val="75000"/>
                  </a:srgbClr>
                </a:solidFill>
                <a:latin typeface="Tempus Sans ITC" pitchFamily="82" charset="0"/>
              </a:rPr>
              <a:t>VEDAS:</a:t>
            </a:r>
          </a:p>
        </p:txBody>
      </p:sp>
      <p:sp>
        <p:nvSpPr>
          <p:cNvPr id="6" name="Rectangle 5"/>
          <p:cNvSpPr/>
          <p:nvPr/>
        </p:nvSpPr>
        <p:spPr>
          <a:xfrm>
            <a:off x="5029200" y="2209800"/>
            <a:ext cx="4800600" cy="4662815"/>
          </a:xfrm>
          <a:prstGeom prst="rect">
            <a:avLst/>
          </a:prstGeom>
        </p:spPr>
        <p:txBody>
          <a:bodyPr wrap="square">
            <a:spAutoFit/>
          </a:bodyPr>
          <a:lstStyle/>
          <a:p>
            <a:pPr marL="342900" lvl="1" indent="-342900" algn="just">
              <a:lnSpc>
                <a:spcPct val="150000"/>
              </a:lnSpc>
              <a:buFont typeface="+mj-lt"/>
              <a:buAutoNum type="arabicPeriod"/>
            </a:pPr>
            <a:r>
              <a:rPr lang="en-US" b="1" dirty="0" err="1">
                <a:solidFill>
                  <a:prstClr val="black"/>
                </a:solidFill>
                <a:latin typeface="Tempus Sans ITC" pitchFamily="82" charset="0"/>
              </a:rPr>
              <a:t>RigVeda</a:t>
            </a:r>
            <a:r>
              <a:rPr lang="en-US" b="1" dirty="0">
                <a:solidFill>
                  <a:prstClr val="black"/>
                </a:solidFill>
                <a:latin typeface="Tempus Sans ITC" pitchFamily="82" charset="0"/>
              </a:rPr>
              <a:t>: </a:t>
            </a:r>
            <a:r>
              <a:rPr lang="en-US" dirty="0">
                <a:solidFill>
                  <a:prstClr val="black"/>
                </a:solidFill>
                <a:latin typeface="Tempus Sans ITC" pitchFamily="82" charset="0"/>
              </a:rPr>
              <a:t>It describes musical hymns which are meant to be spiritual songs enjoyed by believers meeting in the local areas.</a:t>
            </a:r>
          </a:p>
          <a:p>
            <a:pPr marL="342900" lvl="1" indent="-342900" algn="just">
              <a:lnSpc>
                <a:spcPct val="150000"/>
              </a:lnSpc>
              <a:buFont typeface="+mj-lt"/>
              <a:buAutoNum type="arabicPeriod"/>
            </a:pPr>
            <a:r>
              <a:rPr lang="en-US" b="1" dirty="0" err="1">
                <a:solidFill>
                  <a:prstClr val="black"/>
                </a:solidFill>
                <a:latin typeface="Tempus Sans ITC" pitchFamily="82" charset="0"/>
              </a:rPr>
              <a:t>SamaVeda</a:t>
            </a:r>
            <a:r>
              <a:rPr lang="en-US" b="1" dirty="0">
                <a:solidFill>
                  <a:prstClr val="black"/>
                </a:solidFill>
                <a:latin typeface="Tempus Sans ITC" pitchFamily="82" charset="0"/>
              </a:rPr>
              <a:t>: </a:t>
            </a:r>
            <a:r>
              <a:rPr lang="en-US" dirty="0">
                <a:solidFill>
                  <a:prstClr val="black"/>
                </a:solidFill>
                <a:latin typeface="Tempus Sans ITC" pitchFamily="82" charset="0"/>
              </a:rPr>
              <a:t>Basically meant for singing the mantras.</a:t>
            </a:r>
          </a:p>
          <a:p>
            <a:pPr marL="342900" lvl="1" indent="-342900" algn="just">
              <a:lnSpc>
                <a:spcPct val="150000"/>
              </a:lnSpc>
              <a:buFont typeface="+mj-lt"/>
              <a:buAutoNum type="arabicPeriod"/>
            </a:pPr>
            <a:r>
              <a:rPr lang="en-US" b="1" dirty="0" err="1">
                <a:solidFill>
                  <a:prstClr val="black"/>
                </a:solidFill>
                <a:latin typeface="Tempus Sans ITC" pitchFamily="82" charset="0"/>
              </a:rPr>
              <a:t>YajurVeda</a:t>
            </a:r>
            <a:r>
              <a:rPr lang="en-US" b="1" dirty="0">
                <a:solidFill>
                  <a:prstClr val="black"/>
                </a:solidFill>
                <a:latin typeface="Tempus Sans ITC" pitchFamily="82" charset="0"/>
              </a:rPr>
              <a:t>: </a:t>
            </a:r>
            <a:r>
              <a:rPr lang="en-US" dirty="0" err="1">
                <a:solidFill>
                  <a:prstClr val="black"/>
                </a:solidFill>
                <a:latin typeface="Tempus Sans ITC" pitchFamily="82" charset="0"/>
              </a:rPr>
              <a:t>Yajur</a:t>
            </a:r>
            <a:r>
              <a:rPr lang="en-US" dirty="0">
                <a:solidFill>
                  <a:prstClr val="black"/>
                </a:solidFill>
                <a:latin typeface="Tempus Sans ITC" pitchFamily="82" charset="0"/>
              </a:rPr>
              <a:t> is derived from the word '</a:t>
            </a:r>
            <a:r>
              <a:rPr lang="en-US" dirty="0" err="1">
                <a:solidFill>
                  <a:prstClr val="black"/>
                </a:solidFill>
                <a:latin typeface="Tempus Sans ITC" pitchFamily="82" charset="0"/>
              </a:rPr>
              <a:t>yajus</a:t>
            </a:r>
            <a:r>
              <a:rPr lang="en-US" dirty="0">
                <a:solidFill>
                  <a:prstClr val="black"/>
                </a:solidFill>
                <a:latin typeface="Tempus Sans ITC" pitchFamily="82" charset="0"/>
              </a:rPr>
              <a:t>', literally respect, veneration or sacrifice'. It describes hymns in prose, and the mantras are basically used in sacrifices.</a:t>
            </a:r>
          </a:p>
          <a:p>
            <a:pPr marL="342900" lvl="1" indent="-342900" algn="just">
              <a:lnSpc>
                <a:spcPct val="150000"/>
              </a:lnSpc>
              <a:buFont typeface="+mj-lt"/>
              <a:buAutoNum type="arabicPeriod"/>
            </a:pPr>
            <a:r>
              <a:rPr lang="en-US" b="1" dirty="0" err="1">
                <a:solidFill>
                  <a:prstClr val="black"/>
                </a:solidFill>
                <a:latin typeface="Tempus Sans ITC" pitchFamily="82" charset="0"/>
              </a:rPr>
              <a:t>AtharvaVeda</a:t>
            </a:r>
            <a:r>
              <a:rPr lang="en-US" b="1" dirty="0">
                <a:solidFill>
                  <a:prstClr val="black"/>
                </a:solidFill>
                <a:latin typeface="Tempus Sans ITC" pitchFamily="82" charset="0"/>
              </a:rPr>
              <a:t>: </a:t>
            </a:r>
            <a:r>
              <a:rPr lang="en-US" dirty="0">
                <a:solidFill>
                  <a:prstClr val="black"/>
                </a:solidFill>
                <a:latin typeface="Tempus Sans ITC" pitchFamily="82" charset="0"/>
              </a:rPr>
              <a:t>It has mantras to be used for various special purposes</a:t>
            </a:r>
          </a:p>
        </p:txBody>
      </p:sp>
      <p:pic>
        <p:nvPicPr>
          <p:cNvPr id="7" name="Picture 2" descr="vedas%201"/>
          <p:cNvPicPr>
            <a:picLocks noChangeAspect="1" noChangeArrowheads="1"/>
          </p:cNvPicPr>
          <p:nvPr/>
        </p:nvPicPr>
        <p:blipFill>
          <a:blip r:embed="rId4" cstate="print"/>
          <a:srcRect/>
          <a:stretch>
            <a:fillRect/>
          </a:stretch>
        </p:blipFill>
        <p:spPr bwMode="auto">
          <a:xfrm>
            <a:off x="1295400" y="4343400"/>
            <a:ext cx="3733800" cy="2457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228600"/>
            <a:ext cx="4343400" cy="487362"/>
          </a:xfrm>
          <a:prstGeom prst="rect">
            <a:avLst/>
          </a:prstGeom>
          <a:solidFill>
            <a:schemeClr val="accent1">
              <a:lumMod val="40000"/>
              <a:lumOff val="60000"/>
            </a:schemeClr>
          </a:solidFill>
        </p:spPr>
        <p:txBody>
          <a:bodyPr bIns="91440" anchor="b" anchorCtr="0">
            <a:noAutofit/>
          </a:bodyPr>
          <a:lstStyle/>
          <a:p>
            <a:pPr>
              <a:spcBef>
                <a:spcPct val="0"/>
              </a:spcBef>
            </a:pPr>
            <a:r>
              <a:rPr lang="en-US" sz="2400" b="1" dirty="0">
                <a:solidFill>
                  <a:srgbClr val="FE8637">
                    <a:lumMod val="75000"/>
                  </a:srgbClr>
                </a:solidFill>
                <a:latin typeface="Tempus Sans ITC" pitchFamily="82" charset="0"/>
              </a:rPr>
              <a:t>POLITICAL ORGANIZATION</a:t>
            </a:r>
          </a:p>
        </p:txBody>
      </p:sp>
      <p:sp>
        <p:nvSpPr>
          <p:cNvPr id="4" name="Rectangle 3"/>
          <p:cNvSpPr/>
          <p:nvPr/>
        </p:nvSpPr>
        <p:spPr>
          <a:xfrm>
            <a:off x="76200" y="685800"/>
            <a:ext cx="4648200" cy="3000821"/>
          </a:xfrm>
          <a:prstGeom prst="rect">
            <a:avLst/>
          </a:prstGeom>
        </p:spPr>
        <p:txBody>
          <a:bodyPr wrap="square">
            <a:spAutoFit/>
          </a:bodyPr>
          <a:lstStyle/>
          <a:p>
            <a:pPr marL="0" lvl="1" algn="just">
              <a:lnSpc>
                <a:spcPct val="150000"/>
              </a:lnSpc>
              <a:buFontTx/>
              <a:buBlip>
                <a:blip r:embed="rId2"/>
              </a:buBlip>
            </a:pPr>
            <a:r>
              <a:rPr lang="en-US" dirty="0">
                <a:solidFill>
                  <a:prstClr val="black"/>
                </a:solidFill>
                <a:latin typeface="Tempus Sans ITC" pitchFamily="82" charset="0"/>
              </a:rPr>
              <a:t>The </a:t>
            </a:r>
            <a:r>
              <a:rPr lang="en-US" b="1" dirty="0" err="1">
                <a:solidFill>
                  <a:prstClr val="black"/>
                </a:solidFill>
                <a:latin typeface="Tempus Sans ITC" pitchFamily="82" charset="0"/>
              </a:rPr>
              <a:t>grama</a:t>
            </a:r>
            <a:r>
              <a:rPr lang="en-US" dirty="0">
                <a:solidFill>
                  <a:prstClr val="black"/>
                </a:solidFill>
                <a:latin typeface="Tempus Sans ITC" pitchFamily="82" charset="0"/>
              </a:rPr>
              <a:t> (wagon train), </a:t>
            </a:r>
            <a:r>
              <a:rPr lang="en-US" b="1" dirty="0" err="1">
                <a:solidFill>
                  <a:prstClr val="black"/>
                </a:solidFill>
                <a:latin typeface="Tempus Sans ITC" pitchFamily="82" charset="0"/>
              </a:rPr>
              <a:t>vis</a:t>
            </a:r>
            <a:r>
              <a:rPr lang="en-US" b="1" dirty="0">
                <a:solidFill>
                  <a:prstClr val="black"/>
                </a:solidFill>
                <a:latin typeface="Tempus Sans ITC" pitchFamily="82" charset="0"/>
              </a:rPr>
              <a:t> and jana </a:t>
            </a:r>
            <a:r>
              <a:rPr lang="en-US" dirty="0">
                <a:solidFill>
                  <a:prstClr val="black"/>
                </a:solidFill>
                <a:latin typeface="Tempus Sans ITC" pitchFamily="82" charset="0"/>
              </a:rPr>
              <a:t>were political units of the early Vedic Aryans. </a:t>
            </a:r>
          </a:p>
          <a:p>
            <a:pPr marL="0" lvl="1" algn="just">
              <a:lnSpc>
                <a:spcPct val="150000"/>
              </a:lnSpc>
              <a:buFontTx/>
              <a:buBlip>
                <a:blip r:embed="rId2"/>
              </a:buBlip>
            </a:pPr>
            <a:r>
              <a:rPr lang="en-US" dirty="0">
                <a:solidFill>
                  <a:prstClr val="black"/>
                </a:solidFill>
                <a:latin typeface="Tempus Sans ITC" pitchFamily="82" charset="0"/>
              </a:rPr>
              <a:t>A </a:t>
            </a:r>
            <a:r>
              <a:rPr lang="en-US" dirty="0" err="1">
                <a:solidFill>
                  <a:prstClr val="black"/>
                </a:solidFill>
                <a:latin typeface="Tempus Sans ITC" pitchFamily="82" charset="0"/>
              </a:rPr>
              <a:t>vish</a:t>
            </a:r>
            <a:r>
              <a:rPr lang="en-US" dirty="0">
                <a:solidFill>
                  <a:prstClr val="black"/>
                </a:solidFill>
                <a:latin typeface="Tempus Sans ITC" pitchFamily="82" charset="0"/>
              </a:rPr>
              <a:t> was a subdivision of a</a:t>
            </a:r>
            <a:r>
              <a:rPr lang="en-US" b="1" dirty="0">
                <a:solidFill>
                  <a:prstClr val="black"/>
                </a:solidFill>
                <a:latin typeface="Tempus Sans ITC" pitchFamily="82" charset="0"/>
              </a:rPr>
              <a:t> jana </a:t>
            </a:r>
            <a:r>
              <a:rPr lang="en-US" dirty="0">
                <a:solidFill>
                  <a:prstClr val="black"/>
                </a:solidFill>
                <a:latin typeface="Tempus Sans ITC" pitchFamily="82" charset="0"/>
              </a:rPr>
              <a:t>or </a:t>
            </a:r>
            <a:r>
              <a:rPr lang="en-US" b="1" dirty="0">
                <a:solidFill>
                  <a:prstClr val="black"/>
                </a:solidFill>
                <a:latin typeface="Tempus Sans ITC" pitchFamily="82" charset="0"/>
              </a:rPr>
              <a:t>"</a:t>
            </a:r>
            <a:r>
              <a:rPr lang="en-US" b="1" dirty="0" err="1">
                <a:solidFill>
                  <a:prstClr val="black"/>
                </a:solidFill>
                <a:latin typeface="Tempus Sans ITC" pitchFamily="82" charset="0"/>
              </a:rPr>
              <a:t>krishti</a:t>
            </a:r>
            <a:r>
              <a:rPr lang="en-US" dirty="0">
                <a:solidFill>
                  <a:prstClr val="black"/>
                </a:solidFill>
                <a:latin typeface="Tempus Sans ITC" pitchFamily="82" charset="0"/>
              </a:rPr>
              <a:t>", and a </a:t>
            </a:r>
            <a:r>
              <a:rPr lang="en-US" b="1" dirty="0" err="1">
                <a:solidFill>
                  <a:prstClr val="black"/>
                </a:solidFill>
                <a:latin typeface="Tempus Sans ITC" pitchFamily="82" charset="0"/>
              </a:rPr>
              <a:t>grama</a:t>
            </a:r>
            <a:r>
              <a:rPr lang="en-US" dirty="0">
                <a:solidFill>
                  <a:prstClr val="black"/>
                </a:solidFill>
                <a:latin typeface="Tempus Sans ITC" pitchFamily="82" charset="0"/>
              </a:rPr>
              <a:t> was a smaller unit than the other two. </a:t>
            </a:r>
          </a:p>
          <a:p>
            <a:pPr marL="0" lvl="1" algn="just">
              <a:lnSpc>
                <a:spcPct val="150000"/>
              </a:lnSpc>
              <a:buFontTx/>
              <a:buBlip>
                <a:blip r:embed="rId2"/>
              </a:buBlip>
            </a:pPr>
            <a:r>
              <a:rPr lang="en-US" dirty="0">
                <a:solidFill>
                  <a:prstClr val="black"/>
                </a:solidFill>
                <a:latin typeface="Tempus Sans ITC" pitchFamily="82" charset="0"/>
              </a:rPr>
              <a:t>The leader of a </a:t>
            </a:r>
            <a:r>
              <a:rPr lang="en-US" dirty="0" err="1">
                <a:solidFill>
                  <a:prstClr val="black"/>
                </a:solidFill>
                <a:latin typeface="Tempus Sans ITC" pitchFamily="82" charset="0"/>
              </a:rPr>
              <a:t>grama</a:t>
            </a:r>
            <a:r>
              <a:rPr lang="en-US" dirty="0">
                <a:solidFill>
                  <a:prstClr val="black"/>
                </a:solidFill>
                <a:latin typeface="Tempus Sans ITC" pitchFamily="82" charset="0"/>
              </a:rPr>
              <a:t> was called </a:t>
            </a:r>
            <a:r>
              <a:rPr lang="en-US" b="1" dirty="0" err="1">
                <a:solidFill>
                  <a:prstClr val="black"/>
                </a:solidFill>
                <a:latin typeface="Tempus Sans ITC" pitchFamily="82" charset="0"/>
              </a:rPr>
              <a:t>graman</a:t>
            </a:r>
            <a:r>
              <a:rPr lang="en-US" dirty="0" err="1">
                <a:solidFill>
                  <a:prstClr val="black"/>
                </a:solidFill>
                <a:latin typeface="Tempus Sans ITC" pitchFamily="82" charset="0"/>
              </a:rPr>
              <a:t>i</a:t>
            </a:r>
            <a:r>
              <a:rPr lang="en-US" dirty="0">
                <a:solidFill>
                  <a:prstClr val="black"/>
                </a:solidFill>
                <a:latin typeface="Tempus Sans ITC" pitchFamily="82" charset="0"/>
              </a:rPr>
              <a:t> and that of a </a:t>
            </a:r>
            <a:r>
              <a:rPr lang="en-US" dirty="0" err="1">
                <a:solidFill>
                  <a:prstClr val="black"/>
                </a:solidFill>
                <a:latin typeface="Tempus Sans ITC" pitchFamily="82" charset="0"/>
              </a:rPr>
              <a:t>vish</a:t>
            </a:r>
            <a:r>
              <a:rPr lang="en-US" dirty="0">
                <a:solidFill>
                  <a:prstClr val="black"/>
                </a:solidFill>
                <a:latin typeface="Tempus Sans ITC" pitchFamily="82" charset="0"/>
              </a:rPr>
              <a:t> was called </a:t>
            </a:r>
            <a:r>
              <a:rPr lang="en-US" b="1" dirty="0" err="1">
                <a:solidFill>
                  <a:prstClr val="black"/>
                </a:solidFill>
                <a:latin typeface="Tempus Sans ITC" pitchFamily="82" charset="0"/>
              </a:rPr>
              <a:t>vishpati</a:t>
            </a:r>
            <a:r>
              <a:rPr lang="en-US" b="1" dirty="0">
                <a:solidFill>
                  <a:prstClr val="black"/>
                </a:solidFill>
              </a:rPr>
              <a:t>.</a:t>
            </a:r>
          </a:p>
        </p:txBody>
      </p:sp>
      <p:sp>
        <p:nvSpPr>
          <p:cNvPr id="5" name="Rectangle 4"/>
          <p:cNvSpPr/>
          <p:nvPr/>
        </p:nvSpPr>
        <p:spPr>
          <a:xfrm>
            <a:off x="5715000" y="224135"/>
            <a:ext cx="3886200" cy="461665"/>
          </a:xfrm>
          <a:prstGeom prst="rect">
            <a:avLst/>
          </a:prstGeom>
          <a:solidFill>
            <a:schemeClr val="accent1">
              <a:lumMod val="40000"/>
              <a:lumOff val="60000"/>
            </a:schemeClr>
          </a:solidFill>
        </p:spPr>
        <p:txBody>
          <a:bodyPr bIns="91440" anchor="b" anchorCtr="0">
            <a:noAutofit/>
          </a:bodyPr>
          <a:lstStyle/>
          <a:p>
            <a:pPr algn="ctr">
              <a:spcBef>
                <a:spcPct val="0"/>
              </a:spcBef>
            </a:pPr>
            <a:r>
              <a:rPr lang="en-US" sz="2400" b="1" dirty="0">
                <a:solidFill>
                  <a:srgbClr val="FE8637">
                    <a:lumMod val="75000"/>
                  </a:srgbClr>
                </a:solidFill>
                <a:latin typeface="Tempus Sans ITC" pitchFamily="82" charset="0"/>
              </a:rPr>
              <a:t>SOCIETY (CASTE SYSTEM )</a:t>
            </a:r>
          </a:p>
        </p:txBody>
      </p:sp>
      <p:sp>
        <p:nvSpPr>
          <p:cNvPr id="6" name="Rectangle 5"/>
          <p:cNvSpPr/>
          <p:nvPr/>
        </p:nvSpPr>
        <p:spPr>
          <a:xfrm>
            <a:off x="76200" y="4120277"/>
            <a:ext cx="5638800" cy="2585323"/>
          </a:xfrm>
          <a:prstGeom prst="rect">
            <a:avLst/>
          </a:prstGeom>
        </p:spPr>
        <p:txBody>
          <a:bodyPr wrap="square">
            <a:spAutoFit/>
          </a:bodyPr>
          <a:lstStyle/>
          <a:p>
            <a:pPr marL="0" lvl="1" algn="just">
              <a:lnSpc>
                <a:spcPct val="150000"/>
              </a:lnSpc>
              <a:buFontTx/>
              <a:buBlip>
                <a:blip r:embed="rId2"/>
              </a:buBlip>
            </a:pPr>
            <a:r>
              <a:rPr lang="en-US" b="1" dirty="0">
                <a:solidFill>
                  <a:prstClr val="black"/>
                </a:solidFill>
                <a:latin typeface="Tempus Sans ITC" pitchFamily="82" charset="0"/>
              </a:rPr>
              <a:t>Tribes settled </a:t>
            </a:r>
            <a:r>
              <a:rPr lang="en-US" dirty="0">
                <a:solidFill>
                  <a:prstClr val="black"/>
                </a:solidFill>
                <a:latin typeface="Tempus Sans ITC" pitchFamily="82" charset="0"/>
              </a:rPr>
              <a:t>down in </a:t>
            </a:r>
            <a:r>
              <a:rPr lang="en-US" b="1" dirty="0">
                <a:solidFill>
                  <a:prstClr val="black"/>
                </a:solidFill>
                <a:latin typeface="Tempus Sans ITC" pitchFamily="82" charset="0"/>
              </a:rPr>
              <a:t>villages</a:t>
            </a:r>
            <a:r>
              <a:rPr lang="en-US" dirty="0">
                <a:solidFill>
                  <a:prstClr val="black"/>
                </a:solidFill>
                <a:latin typeface="Tempus Sans ITC" pitchFamily="82" charset="0"/>
              </a:rPr>
              <a:t>, they began to rapidly clear the </a:t>
            </a:r>
            <a:r>
              <a:rPr lang="en-US" b="1" dirty="0">
                <a:solidFill>
                  <a:prstClr val="black"/>
                </a:solidFill>
                <a:latin typeface="Tempus Sans ITC" pitchFamily="82" charset="0"/>
              </a:rPr>
              <a:t>forests for cultivation</a:t>
            </a:r>
            <a:r>
              <a:rPr lang="en-US" dirty="0">
                <a:solidFill>
                  <a:prstClr val="black"/>
                </a:solidFill>
                <a:latin typeface="Tempus Sans ITC" pitchFamily="82" charset="0"/>
              </a:rPr>
              <a:t>.</a:t>
            </a:r>
          </a:p>
          <a:p>
            <a:pPr marL="0" lvl="1" algn="just">
              <a:lnSpc>
                <a:spcPct val="150000"/>
              </a:lnSpc>
              <a:buFontTx/>
              <a:buBlip>
                <a:blip r:embed="rId2"/>
              </a:buBlip>
            </a:pPr>
            <a:r>
              <a:rPr lang="en-US" dirty="0">
                <a:solidFill>
                  <a:prstClr val="black"/>
                </a:solidFill>
                <a:latin typeface="Tempus Sans ITC" pitchFamily="82" charset="0"/>
              </a:rPr>
              <a:t>The </a:t>
            </a:r>
            <a:r>
              <a:rPr lang="en-US" b="1" dirty="0">
                <a:solidFill>
                  <a:prstClr val="black"/>
                </a:solidFill>
                <a:latin typeface="Tempus Sans ITC" pitchFamily="82" charset="0"/>
              </a:rPr>
              <a:t>civil administration </a:t>
            </a:r>
            <a:r>
              <a:rPr lang="en-US" dirty="0">
                <a:solidFill>
                  <a:prstClr val="black"/>
                </a:solidFill>
                <a:latin typeface="Tempus Sans ITC" pitchFamily="82" charset="0"/>
              </a:rPr>
              <a:t>of the Aryan village was left to </a:t>
            </a:r>
            <a:r>
              <a:rPr lang="en-US" b="1" dirty="0">
                <a:solidFill>
                  <a:prstClr val="black"/>
                </a:solidFill>
                <a:latin typeface="Tempus Sans ITC" pitchFamily="82" charset="0"/>
              </a:rPr>
              <a:t>'</a:t>
            </a:r>
            <a:r>
              <a:rPr lang="en-US" b="1" dirty="0" err="1">
                <a:solidFill>
                  <a:prstClr val="black"/>
                </a:solidFill>
                <a:latin typeface="Tempus Sans ITC" pitchFamily="82" charset="0"/>
              </a:rPr>
              <a:t>samitis</a:t>
            </a:r>
            <a:r>
              <a:rPr lang="en-US" b="1" dirty="0">
                <a:solidFill>
                  <a:prstClr val="black"/>
                </a:solidFill>
                <a:latin typeface="Tempus Sans ITC" pitchFamily="82" charset="0"/>
              </a:rPr>
              <a:t>' and ‘</a:t>
            </a:r>
            <a:r>
              <a:rPr lang="en-US" b="1" dirty="0" err="1">
                <a:solidFill>
                  <a:prstClr val="black"/>
                </a:solidFill>
                <a:latin typeface="Tempus Sans ITC" pitchFamily="82" charset="0"/>
              </a:rPr>
              <a:t>sabhas</a:t>
            </a:r>
            <a:r>
              <a:rPr lang="en-US" b="1" dirty="0">
                <a:solidFill>
                  <a:prstClr val="black"/>
                </a:solidFill>
                <a:latin typeface="Tempus Sans ITC" pitchFamily="82" charset="0"/>
              </a:rPr>
              <a:t>’, </a:t>
            </a:r>
            <a:r>
              <a:rPr lang="en-US" dirty="0">
                <a:solidFill>
                  <a:prstClr val="black"/>
                </a:solidFill>
                <a:latin typeface="Tempus Sans ITC" pitchFamily="82" charset="0"/>
              </a:rPr>
              <a:t>which are general body and executive committee of today.</a:t>
            </a:r>
          </a:p>
          <a:p>
            <a:pPr marL="0" lvl="1" algn="just">
              <a:lnSpc>
                <a:spcPct val="150000"/>
              </a:lnSpc>
              <a:buFontTx/>
              <a:buBlip>
                <a:blip r:embed="rId2"/>
              </a:buBlip>
            </a:pPr>
            <a:r>
              <a:rPr lang="en-US" dirty="0">
                <a:solidFill>
                  <a:prstClr val="black"/>
                </a:solidFill>
                <a:latin typeface="Tempus Sans ITC" pitchFamily="82" charset="0"/>
              </a:rPr>
              <a:t>The </a:t>
            </a:r>
            <a:r>
              <a:rPr lang="en-US" b="1" dirty="0">
                <a:solidFill>
                  <a:prstClr val="black"/>
                </a:solidFill>
                <a:latin typeface="Tempus Sans ITC" pitchFamily="82" charset="0"/>
              </a:rPr>
              <a:t>elected chief </a:t>
            </a:r>
            <a:r>
              <a:rPr lang="en-US" dirty="0">
                <a:solidFill>
                  <a:prstClr val="black"/>
                </a:solidFill>
                <a:latin typeface="Tempus Sans ITC" pitchFamily="82" charset="0"/>
              </a:rPr>
              <a:t>was to be </a:t>
            </a:r>
            <a:r>
              <a:rPr lang="en-US" b="1" dirty="0">
                <a:solidFill>
                  <a:prstClr val="black"/>
                </a:solidFill>
                <a:latin typeface="Tempus Sans ITC" pitchFamily="82" charset="0"/>
              </a:rPr>
              <a:t>guide</a:t>
            </a:r>
            <a:r>
              <a:rPr lang="en-US" dirty="0">
                <a:solidFill>
                  <a:prstClr val="black"/>
                </a:solidFill>
                <a:latin typeface="Tempus Sans ITC" pitchFamily="82" charset="0"/>
              </a:rPr>
              <a:t> by the </a:t>
            </a:r>
            <a:r>
              <a:rPr lang="en-US" b="1" dirty="0" err="1">
                <a:solidFill>
                  <a:prstClr val="black"/>
                </a:solidFill>
                <a:latin typeface="Tempus Sans ITC" pitchFamily="82" charset="0"/>
              </a:rPr>
              <a:t>sabhas</a:t>
            </a:r>
            <a:r>
              <a:rPr lang="en-US" b="1" dirty="0">
                <a:solidFill>
                  <a:prstClr val="black"/>
                </a:solidFill>
              </a:rPr>
              <a:t>.</a:t>
            </a:r>
          </a:p>
        </p:txBody>
      </p:sp>
      <p:sp>
        <p:nvSpPr>
          <p:cNvPr id="7" name="Title 1"/>
          <p:cNvSpPr txBox="1">
            <a:spLocks/>
          </p:cNvSpPr>
          <p:nvPr/>
        </p:nvSpPr>
        <p:spPr>
          <a:xfrm>
            <a:off x="228600" y="3657600"/>
            <a:ext cx="2895600" cy="487362"/>
          </a:xfrm>
          <a:prstGeom prst="rect">
            <a:avLst/>
          </a:prstGeom>
          <a:solidFill>
            <a:schemeClr val="accent1">
              <a:lumMod val="40000"/>
              <a:lumOff val="60000"/>
            </a:schemeClr>
          </a:solidFill>
        </p:spPr>
        <p:txBody>
          <a:bodyPr bIns="91440" anchor="b" anchorCtr="0">
            <a:noAutofit/>
          </a:bodyPr>
          <a:lstStyle/>
          <a:p>
            <a:pPr>
              <a:spcBef>
                <a:spcPct val="0"/>
              </a:spcBef>
            </a:pPr>
            <a:r>
              <a:rPr lang="en-US" sz="2400" b="1" dirty="0">
                <a:solidFill>
                  <a:srgbClr val="FE8637">
                    <a:lumMod val="75000"/>
                  </a:srgbClr>
                </a:solidFill>
                <a:latin typeface="Tempus Sans ITC" pitchFamily="82" charset="0"/>
              </a:rPr>
              <a:t>ADMINISTRATION </a:t>
            </a:r>
          </a:p>
        </p:txBody>
      </p:sp>
      <p:sp>
        <p:nvSpPr>
          <p:cNvPr id="11" name="Rectangle 10"/>
          <p:cNvSpPr/>
          <p:nvPr/>
        </p:nvSpPr>
        <p:spPr>
          <a:xfrm>
            <a:off x="5257800" y="685800"/>
            <a:ext cx="4419600" cy="1338828"/>
          </a:xfrm>
          <a:prstGeom prst="rect">
            <a:avLst/>
          </a:prstGeom>
        </p:spPr>
        <p:txBody>
          <a:bodyPr wrap="square">
            <a:spAutoFit/>
          </a:bodyPr>
          <a:lstStyle/>
          <a:p>
            <a:pPr marL="0" lvl="1" algn="just">
              <a:lnSpc>
                <a:spcPct val="150000"/>
              </a:lnSpc>
              <a:buFontTx/>
              <a:buBlip>
                <a:blip r:embed="rId2"/>
              </a:buBlip>
            </a:pPr>
            <a:r>
              <a:rPr lang="en-US" dirty="0">
                <a:solidFill>
                  <a:prstClr val="black"/>
                </a:solidFill>
                <a:latin typeface="Trebuchet MS" pitchFamily="34" charset="0"/>
              </a:rPr>
              <a:t>S</a:t>
            </a:r>
            <a:r>
              <a:rPr lang="en-US" dirty="0">
                <a:solidFill>
                  <a:prstClr val="black"/>
                </a:solidFill>
                <a:latin typeface="Tempus Sans ITC" pitchFamily="82" charset="0"/>
              </a:rPr>
              <a:t>ociety was strictly organized in a system of caste</a:t>
            </a:r>
          </a:p>
          <a:p>
            <a:pPr marL="0" lvl="1" algn="just">
              <a:lnSpc>
                <a:spcPct val="150000"/>
              </a:lnSpc>
              <a:buFontTx/>
              <a:buBlip>
                <a:blip r:embed="rId2"/>
              </a:buBlip>
            </a:pPr>
            <a:r>
              <a:rPr lang="en-US" dirty="0">
                <a:solidFill>
                  <a:prstClr val="black"/>
                </a:solidFill>
                <a:latin typeface="Tempus Sans ITC" pitchFamily="82" charset="0"/>
              </a:rPr>
              <a:t>Divided into </a:t>
            </a:r>
            <a:r>
              <a:rPr lang="en-US" b="1" dirty="0">
                <a:solidFill>
                  <a:prstClr val="black"/>
                </a:solidFill>
                <a:latin typeface="Tempus Sans ITC" pitchFamily="82" charset="0"/>
              </a:rPr>
              <a:t>4 major </a:t>
            </a:r>
            <a:r>
              <a:rPr lang="en-US" b="1" dirty="0" err="1">
                <a:solidFill>
                  <a:prstClr val="black"/>
                </a:solidFill>
                <a:latin typeface="Tempus Sans ITC" pitchFamily="82" charset="0"/>
              </a:rPr>
              <a:t>varnas</a:t>
            </a:r>
            <a:endParaRPr lang="en-US" b="1" dirty="0">
              <a:solidFill>
                <a:prstClr val="black"/>
              </a:solidFill>
              <a:latin typeface="Tempus Sans ITC" pitchFamily="82" charset="0"/>
            </a:endParaRPr>
          </a:p>
        </p:txBody>
      </p:sp>
      <p:pic>
        <p:nvPicPr>
          <p:cNvPr id="1026" name="Picture 2" descr="C:\Users\CMS\Desktop\Picture1.png"/>
          <p:cNvPicPr>
            <a:picLocks noChangeAspect="1" noChangeArrowheads="1"/>
          </p:cNvPicPr>
          <p:nvPr/>
        </p:nvPicPr>
        <p:blipFill>
          <a:blip r:embed="rId3" cstate="print"/>
          <a:srcRect/>
          <a:stretch>
            <a:fillRect/>
          </a:stretch>
        </p:blipFill>
        <p:spPr bwMode="auto">
          <a:xfrm>
            <a:off x="5791200" y="1905000"/>
            <a:ext cx="4114800" cy="2667000"/>
          </a:xfrm>
          <a:prstGeom prst="rect">
            <a:avLst/>
          </a:prstGeom>
          <a:noFill/>
        </p:spPr>
      </p:pic>
      <p:pic>
        <p:nvPicPr>
          <p:cNvPr id="1027" name="Picture 3" descr="C:\Users\CMS\Desktop\Picture2.png"/>
          <p:cNvPicPr>
            <a:picLocks noChangeAspect="1" noChangeArrowheads="1"/>
          </p:cNvPicPr>
          <p:nvPr/>
        </p:nvPicPr>
        <p:blipFill>
          <a:blip r:embed="rId4" cstate="print"/>
          <a:srcRect/>
          <a:stretch>
            <a:fillRect/>
          </a:stretch>
        </p:blipFill>
        <p:spPr bwMode="auto">
          <a:xfrm>
            <a:off x="5867400" y="4648200"/>
            <a:ext cx="2145515" cy="2209800"/>
          </a:xfrm>
          <a:prstGeom prst="rect">
            <a:avLst/>
          </a:prstGeom>
          <a:noFill/>
        </p:spPr>
      </p:pic>
      <p:sp>
        <p:nvSpPr>
          <p:cNvPr id="28" name="Rectangle 27"/>
          <p:cNvSpPr/>
          <p:nvPr/>
        </p:nvSpPr>
        <p:spPr>
          <a:xfrm>
            <a:off x="8001000" y="4581942"/>
            <a:ext cx="1905000" cy="2123658"/>
          </a:xfrm>
          <a:prstGeom prst="rect">
            <a:avLst/>
          </a:prstGeom>
        </p:spPr>
        <p:txBody>
          <a:bodyPr wrap="square">
            <a:spAutoFit/>
          </a:bodyPr>
          <a:lstStyle/>
          <a:p>
            <a:pPr marL="0" lvl="1" algn="just">
              <a:lnSpc>
                <a:spcPct val="150000"/>
              </a:lnSpc>
            </a:pPr>
            <a:r>
              <a:rPr lang="en-US" sz="1600" b="1" dirty="0">
                <a:solidFill>
                  <a:srgbClr val="FE8637">
                    <a:lumMod val="75000"/>
                  </a:srgbClr>
                </a:solidFill>
                <a:latin typeface="Tempus Sans ITC" pitchFamily="82" charset="0"/>
              </a:rPr>
              <a:t>WHO IS…WHO</a:t>
            </a:r>
          </a:p>
          <a:p>
            <a:pPr marL="0" lvl="1" algn="just">
              <a:lnSpc>
                <a:spcPct val="150000"/>
              </a:lnSpc>
              <a:buFontTx/>
              <a:buBlip>
                <a:blip r:embed="rId2"/>
              </a:buBlip>
            </a:pPr>
            <a:r>
              <a:rPr lang="en-US" b="1" dirty="0">
                <a:solidFill>
                  <a:prstClr val="black"/>
                </a:solidFill>
                <a:latin typeface="Tempus Sans ITC" pitchFamily="82" charset="0"/>
              </a:rPr>
              <a:t>The mouth?</a:t>
            </a:r>
          </a:p>
          <a:p>
            <a:pPr marL="0" lvl="1" algn="just">
              <a:lnSpc>
                <a:spcPct val="150000"/>
              </a:lnSpc>
              <a:buFontTx/>
              <a:buBlip>
                <a:blip r:embed="rId2"/>
              </a:buBlip>
            </a:pPr>
            <a:r>
              <a:rPr lang="en-US" b="1" dirty="0">
                <a:solidFill>
                  <a:prstClr val="black"/>
                </a:solidFill>
                <a:latin typeface="Tempus Sans ITC" pitchFamily="82" charset="0"/>
              </a:rPr>
              <a:t> The arms?</a:t>
            </a:r>
          </a:p>
          <a:p>
            <a:pPr marL="0" lvl="1" algn="just">
              <a:lnSpc>
                <a:spcPct val="150000"/>
              </a:lnSpc>
              <a:buFontTx/>
              <a:buBlip>
                <a:blip r:embed="rId2"/>
              </a:buBlip>
            </a:pPr>
            <a:r>
              <a:rPr lang="en-US" b="1" dirty="0">
                <a:solidFill>
                  <a:prstClr val="black"/>
                </a:solidFill>
                <a:latin typeface="Tempus Sans ITC" pitchFamily="82" charset="0"/>
              </a:rPr>
              <a:t> The legs?</a:t>
            </a:r>
          </a:p>
          <a:p>
            <a:pPr marL="0" lvl="1" algn="just">
              <a:lnSpc>
                <a:spcPct val="150000"/>
              </a:lnSpc>
              <a:buFontTx/>
              <a:buBlip>
                <a:blip r:embed="rId2"/>
              </a:buBlip>
            </a:pPr>
            <a:r>
              <a:rPr lang="en-US" b="1" dirty="0">
                <a:solidFill>
                  <a:prstClr val="black"/>
                </a:solidFill>
                <a:latin typeface="Tempus Sans ITC" pitchFamily="82" charset="0"/>
              </a:rPr>
              <a:t> The feet?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Clipart\Clipart History\India\Sec 1 India\caste sys.jpg"/>
          <p:cNvPicPr>
            <a:picLocks noChangeAspect="1" noChangeArrowheads="1"/>
          </p:cNvPicPr>
          <p:nvPr/>
        </p:nvPicPr>
        <p:blipFill>
          <a:blip r:embed="rId2" cstate="print"/>
          <a:srcRect/>
          <a:stretch>
            <a:fillRect/>
          </a:stretch>
        </p:blipFill>
        <p:spPr bwMode="auto">
          <a:xfrm>
            <a:off x="0" y="74950"/>
            <a:ext cx="5181600" cy="4872251"/>
          </a:xfrm>
          <a:prstGeom prst="rect">
            <a:avLst/>
          </a:prstGeom>
          <a:noFill/>
          <a:ln w="9525">
            <a:noFill/>
            <a:miter lim="800000"/>
            <a:headEnd/>
            <a:tailEnd/>
          </a:ln>
        </p:spPr>
      </p:pic>
      <p:sp>
        <p:nvSpPr>
          <p:cNvPr id="3" name="Rectangle 2"/>
          <p:cNvSpPr/>
          <p:nvPr/>
        </p:nvSpPr>
        <p:spPr>
          <a:xfrm>
            <a:off x="76200" y="5334000"/>
            <a:ext cx="2438400" cy="461665"/>
          </a:xfrm>
          <a:prstGeom prst="rect">
            <a:avLst/>
          </a:prstGeom>
          <a:solidFill>
            <a:schemeClr val="accent1">
              <a:lumMod val="40000"/>
              <a:lumOff val="60000"/>
            </a:schemeClr>
          </a:solidFill>
        </p:spPr>
        <p:txBody>
          <a:bodyPr bIns="91440" anchor="b" anchorCtr="0">
            <a:noAutofit/>
          </a:bodyPr>
          <a:lstStyle/>
          <a:p>
            <a:pPr algn="ctr">
              <a:spcBef>
                <a:spcPct val="0"/>
              </a:spcBef>
            </a:pPr>
            <a:r>
              <a:rPr lang="en-US" sz="2400" b="1" dirty="0">
                <a:solidFill>
                  <a:srgbClr val="FE8637">
                    <a:lumMod val="75000"/>
                  </a:srgbClr>
                </a:solidFill>
                <a:latin typeface="Tempus Sans ITC" pitchFamily="82" charset="0"/>
              </a:rPr>
              <a:t>OCCUPATION</a:t>
            </a:r>
          </a:p>
        </p:txBody>
      </p:sp>
      <p:sp>
        <p:nvSpPr>
          <p:cNvPr id="4" name="Rectangle 3"/>
          <p:cNvSpPr/>
          <p:nvPr/>
        </p:nvSpPr>
        <p:spPr>
          <a:xfrm>
            <a:off x="5486400" y="762000"/>
            <a:ext cx="3962400" cy="3785652"/>
          </a:xfrm>
          <a:prstGeom prst="rect">
            <a:avLst/>
          </a:prstGeom>
        </p:spPr>
        <p:txBody>
          <a:bodyPr wrap="square">
            <a:spAutoFit/>
          </a:bodyPr>
          <a:lstStyle/>
          <a:p>
            <a:pPr marL="0" lvl="1" algn="just">
              <a:lnSpc>
                <a:spcPct val="150000"/>
              </a:lnSpc>
              <a:buFontTx/>
              <a:buBlip>
                <a:blip r:embed="rId3"/>
              </a:buBlip>
            </a:pPr>
            <a:r>
              <a:rPr lang="en-US" sz="2000" dirty="0">
                <a:solidFill>
                  <a:prstClr val="black"/>
                </a:solidFill>
                <a:latin typeface="Tempus Sans ITC" pitchFamily="82" charset="0"/>
              </a:rPr>
              <a:t>Vedic </a:t>
            </a:r>
            <a:r>
              <a:rPr lang="en-US" sz="2000" b="1" dirty="0">
                <a:solidFill>
                  <a:prstClr val="black"/>
                </a:solidFill>
                <a:latin typeface="Tempus Sans ITC" pitchFamily="82" charset="0"/>
              </a:rPr>
              <a:t>Art</a:t>
            </a:r>
            <a:r>
              <a:rPr lang="en-US" sz="2000" dirty="0">
                <a:solidFill>
                  <a:prstClr val="black"/>
                </a:solidFill>
                <a:latin typeface="Tempus Sans ITC" pitchFamily="82" charset="0"/>
              </a:rPr>
              <a:t> was extremely elevated  with </a:t>
            </a:r>
            <a:r>
              <a:rPr lang="en-US" sz="2000" b="1" dirty="0" err="1">
                <a:solidFill>
                  <a:prstClr val="black"/>
                </a:solidFill>
                <a:latin typeface="Tempus Sans ITC" pitchFamily="82" charset="0"/>
              </a:rPr>
              <a:t>Bharatnatyam</a:t>
            </a:r>
            <a:r>
              <a:rPr lang="en-US" sz="2000" b="1" dirty="0">
                <a:solidFill>
                  <a:prstClr val="black"/>
                </a:solidFill>
                <a:latin typeface="Tempus Sans ITC" pitchFamily="82" charset="0"/>
              </a:rPr>
              <a:t>, drama, sculpture ,poetry</a:t>
            </a:r>
            <a:r>
              <a:rPr lang="en-US" sz="2000" dirty="0">
                <a:solidFill>
                  <a:prstClr val="black"/>
                </a:solidFill>
                <a:latin typeface="Tempus Sans ITC" pitchFamily="82" charset="0"/>
              </a:rPr>
              <a:t>.</a:t>
            </a:r>
          </a:p>
          <a:p>
            <a:pPr marL="0" lvl="1" algn="just">
              <a:lnSpc>
                <a:spcPct val="150000"/>
              </a:lnSpc>
              <a:buFontTx/>
              <a:buBlip>
                <a:blip r:embed="rId3"/>
              </a:buBlip>
            </a:pPr>
            <a:r>
              <a:rPr lang="en-US" sz="2000" dirty="0">
                <a:solidFill>
                  <a:prstClr val="black"/>
                </a:solidFill>
                <a:latin typeface="Tempus Sans ITC" pitchFamily="82" charset="0"/>
              </a:rPr>
              <a:t>There are 300,00 verses of the </a:t>
            </a:r>
            <a:r>
              <a:rPr lang="en-US" sz="2000" b="1" dirty="0">
                <a:solidFill>
                  <a:prstClr val="black"/>
                </a:solidFill>
                <a:latin typeface="Tempus Sans ITC" pitchFamily="82" charset="0"/>
              </a:rPr>
              <a:t>Vedic scriptures describing them</a:t>
            </a:r>
            <a:r>
              <a:rPr lang="en-US" sz="2000" dirty="0">
                <a:solidFill>
                  <a:prstClr val="black"/>
                </a:solidFill>
                <a:latin typeface="Tempus Sans ITC" pitchFamily="82" charset="0"/>
              </a:rPr>
              <a:t>.</a:t>
            </a:r>
          </a:p>
          <a:p>
            <a:pPr marL="0" lvl="1" algn="just">
              <a:lnSpc>
                <a:spcPct val="150000"/>
              </a:lnSpc>
              <a:buFontTx/>
              <a:buBlip>
                <a:blip r:embed="rId3"/>
              </a:buBlip>
            </a:pPr>
            <a:r>
              <a:rPr lang="en-US" sz="2000" dirty="0">
                <a:solidFill>
                  <a:prstClr val="black"/>
                </a:solidFill>
                <a:latin typeface="Tempus Sans ITC" pitchFamily="82" charset="0"/>
              </a:rPr>
              <a:t>The buildings were </a:t>
            </a:r>
            <a:r>
              <a:rPr lang="en-US" sz="2000" b="1" dirty="0">
                <a:solidFill>
                  <a:prstClr val="black"/>
                </a:solidFill>
                <a:latin typeface="Tempus Sans ITC" pitchFamily="82" charset="0"/>
              </a:rPr>
              <a:t>constructed</a:t>
            </a:r>
            <a:r>
              <a:rPr lang="en-US" sz="2000" dirty="0">
                <a:solidFill>
                  <a:prstClr val="black"/>
                </a:solidFill>
                <a:latin typeface="Tempus Sans ITC" pitchFamily="82" charset="0"/>
              </a:rPr>
              <a:t>  from </a:t>
            </a:r>
            <a:r>
              <a:rPr lang="en-US" sz="2000" b="1" dirty="0">
                <a:solidFill>
                  <a:prstClr val="black"/>
                </a:solidFill>
                <a:latin typeface="Tempus Sans ITC" pitchFamily="82" charset="0"/>
              </a:rPr>
              <a:t>solid stones</a:t>
            </a:r>
            <a:r>
              <a:rPr lang="en-US" sz="2000" dirty="0">
                <a:solidFill>
                  <a:prstClr val="black"/>
                </a:solidFill>
                <a:latin typeface="Tempus Sans ITC" pitchFamily="82" charset="0"/>
              </a:rPr>
              <a:t>, having decorated walls inlaid with gemstones</a:t>
            </a:r>
            <a:r>
              <a:rPr lang="en-US" dirty="0">
                <a:solidFill>
                  <a:prstClr val="black"/>
                </a:solidFill>
                <a:latin typeface="Trebuchet MS" pitchFamily="34" charset="0"/>
              </a:rPr>
              <a:t>.</a:t>
            </a:r>
          </a:p>
        </p:txBody>
      </p:sp>
      <p:sp>
        <p:nvSpPr>
          <p:cNvPr id="5" name="Rectangle 4"/>
          <p:cNvSpPr/>
          <p:nvPr/>
        </p:nvSpPr>
        <p:spPr>
          <a:xfrm>
            <a:off x="5562600" y="304800"/>
            <a:ext cx="3429000" cy="461665"/>
          </a:xfrm>
          <a:prstGeom prst="rect">
            <a:avLst/>
          </a:prstGeom>
          <a:solidFill>
            <a:schemeClr val="accent1">
              <a:lumMod val="40000"/>
              <a:lumOff val="60000"/>
            </a:schemeClr>
          </a:solidFill>
        </p:spPr>
        <p:txBody>
          <a:bodyPr bIns="91440" anchor="b" anchorCtr="0">
            <a:noAutofit/>
          </a:bodyPr>
          <a:lstStyle/>
          <a:p>
            <a:pPr algn="ctr">
              <a:spcBef>
                <a:spcPct val="0"/>
              </a:spcBef>
            </a:pPr>
            <a:r>
              <a:rPr lang="en-US" sz="2400" b="1" dirty="0">
                <a:solidFill>
                  <a:srgbClr val="FE8637">
                    <a:lumMod val="75000"/>
                  </a:srgbClr>
                </a:solidFill>
                <a:latin typeface="Tempus Sans ITC" pitchFamily="82" charset="0"/>
              </a:rPr>
              <a:t>ART &amp; ARCHITECTURE</a:t>
            </a:r>
          </a:p>
        </p:txBody>
      </p:sp>
      <p:pic>
        <p:nvPicPr>
          <p:cNvPr id="2050" name="Picture 2" descr="http://www.travelers-best.com/wp-content/uploads/2010/08/travelersbest_india_maitreyi2.gif"/>
          <p:cNvPicPr>
            <a:picLocks noChangeAspect="1" noChangeArrowheads="1"/>
          </p:cNvPicPr>
          <p:nvPr/>
        </p:nvPicPr>
        <p:blipFill>
          <a:blip r:embed="rId4" cstate="print"/>
          <a:srcRect r="37778"/>
          <a:stretch>
            <a:fillRect/>
          </a:stretch>
        </p:blipFill>
        <p:spPr bwMode="auto">
          <a:xfrm>
            <a:off x="7315200" y="4589417"/>
            <a:ext cx="2438400" cy="2116183"/>
          </a:xfrm>
          <a:prstGeom prst="rect">
            <a:avLst/>
          </a:prstGeom>
          <a:noFill/>
        </p:spPr>
      </p:pic>
      <p:pic>
        <p:nvPicPr>
          <p:cNvPr id="2051" name="Picture 3" descr="C:\Users\CMS\Desktop\150px-HinduSwastika_svg.png"/>
          <p:cNvPicPr>
            <a:picLocks noChangeAspect="1" noChangeArrowheads="1"/>
          </p:cNvPicPr>
          <p:nvPr/>
        </p:nvPicPr>
        <p:blipFill>
          <a:blip r:embed="rId5" cstate="print"/>
          <a:srcRect/>
          <a:stretch>
            <a:fillRect/>
          </a:stretch>
        </p:blipFill>
        <p:spPr bwMode="auto">
          <a:xfrm>
            <a:off x="2686050" y="4953000"/>
            <a:ext cx="1657350" cy="1690497"/>
          </a:xfrm>
          <a:prstGeom prst="rect">
            <a:avLst/>
          </a:prstGeom>
          <a:noFill/>
        </p:spPr>
      </p:pic>
      <p:pic>
        <p:nvPicPr>
          <p:cNvPr id="10" name="Picture 2" descr="C:\Users\user\Desktop\thoranam.jpg"/>
          <p:cNvPicPr>
            <a:picLocks noChangeAspect="1" noChangeArrowheads="1"/>
          </p:cNvPicPr>
          <p:nvPr/>
        </p:nvPicPr>
        <p:blipFill>
          <a:blip r:embed="rId6" cstate="print"/>
          <a:srcRect/>
          <a:stretch>
            <a:fillRect/>
          </a:stretch>
        </p:blipFill>
        <p:spPr bwMode="auto">
          <a:xfrm>
            <a:off x="5257800" y="4441365"/>
            <a:ext cx="1676400" cy="22751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2819400" cy="487362"/>
          </a:xfrm>
          <a:prstGeom prst="rect">
            <a:avLst/>
          </a:prstGeom>
          <a:solidFill>
            <a:schemeClr val="accent1">
              <a:lumMod val="40000"/>
              <a:lumOff val="60000"/>
            </a:schemeClr>
          </a:solidFill>
        </p:spPr>
        <p:txBody>
          <a:bodyPr bIns="91440" anchor="b" anchorCtr="0">
            <a:noAutofit/>
          </a:bodyPr>
          <a:lstStyle/>
          <a:p>
            <a:pPr>
              <a:spcBef>
                <a:spcPct val="0"/>
              </a:spcBef>
              <a:defRPr/>
            </a:pPr>
            <a:r>
              <a:rPr lang="en-US" sz="2400" b="1" dirty="0">
                <a:solidFill>
                  <a:srgbClr val="FE8637">
                    <a:lumMod val="75000"/>
                  </a:srgbClr>
                </a:solidFill>
                <a:latin typeface="Tempus Sans ITC" pitchFamily="82" charset="0"/>
              </a:rPr>
              <a:t>ARYAN VILLAGE</a:t>
            </a:r>
          </a:p>
        </p:txBody>
      </p:sp>
      <p:sp>
        <p:nvSpPr>
          <p:cNvPr id="5" name="Rectangle 4"/>
          <p:cNvSpPr/>
          <p:nvPr/>
        </p:nvSpPr>
        <p:spPr>
          <a:xfrm>
            <a:off x="114300" y="685800"/>
            <a:ext cx="4914900" cy="4662815"/>
          </a:xfrm>
          <a:prstGeom prst="rect">
            <a:avLst/>
          </a:prstGeom>
        </p:spPr>
        <p:txBody>
          <a:bodyPr wrap="square">
            <a:spAutoFit/>
          </a:bodyPr>
          <a:lstStyle/>
          <a:p>
            <a:pPr marL="0" lvl="1" algn="just">
              <a:lnSpc>
                <a:spcPct val="150000"/>
              </a:lnSpc>
              <a:buFontTx/>
              <a:buBlip>
                <a:blip r:embed="rId2"/>
              </a:buBlip>
            </a:pPr>
            <a:r>
              <a:rPr lang="en-US" sz="2000" b="1" dirty="0">
                <a:solidFill>
                  <a:prstClr val="black"/>
                </a:solidFill>
                <a:latin typeface="Tempus Sans ITC" pitchFamily="82" charset="0"/>
              </a:rPr>
              <a:t>Aryan invaders </a:t>
            </a:r>
            <a:r>
              <a:rPr lang="en-US" sz="2000" dirty="0">
                <a:solidFill>
                  <a:prstClr val="black"/>
                </a:solidFill>
                <a:latin typeface="Tempus Sans ITC" pitchFamily="82" charset="0"/>
              </a:rPr>
              <a:t>– familiar with the use of </a:t>
            </a:r>
            <a:r>
              <a:rPr lang="en-US" sz="2000" b="1" dirty="0">
                <a:solidFill>
                  <a:prstClr val="black"/>
                </a:solidFill>
                <a:latin typeface="Tempus Sans ITC" pitchFamily="82" charset="0"/>
              </a:rPr>
              <a:t>timber</a:t>
            </a:r>
            <a:r>
              <a:rPr lang="en-US" sz="2000" dirty="0">
                <a:solidFill>
                  <a:prstClr val="black"/>
                </a:solidFill>
                <a:latin typeface="Tempus Sans ITC" pitchFamily="82" charset="0"/>
              </a:rPr>
              <a:t> and able to adapt their carpentry skills easily to </a:t>
            </a:r>
            <a:r>
              <a:rPr lang="en-US" sz="2000" b="1" dirty="0">
                <a:solidFill>
                  <a:prstClr val="black"/>
                </a:solidFill>
                <a:latin typeface="Tempus Sans ITC" pitchFamily="82" charset="0"/>
              </a:rPr>
              <a:t>wooden structures</a:t>
            </a:r>
            <a:r>
              <a:rPr lang="en-US" sz="2000" dirty="0">
                <a:solidFill>
                  <a:prstClr val="black"/>
                </a:solidFill>
                <a:latin typeface="Tempus Sans ITC" pitchFamily="82" charset="0"/>
              </a:rPr>
              <a:t>.</a:t>
            </a:r>
          </a:p>
          <a:p>
            <a:pPr marL="0" lvl="1" algn="just">
              <a:lnSpc>
                <a:spcPct val="150000"/>
              </a:lnSpc>
              <a:buFontTx/>
              <a:buBlip>
                <a:blip r:embed="rId2"/>
              </a:buBlip>
            </a:pPr>
            <a:r>
              <a:rPr lang="en-US" sz="2000" dirty="0">
                <a:solidFill>
                  <a:prstClr val="black"/>
                </a:solidFill>
                <a:latin typeface="Tempus Sans ITC" pitchFamily="82" charset="0"/>
              </a:rPr>
              <a:t>Simpler and easier to maintain , or  to rebuild in case of floods and rains.</a:t>
            </a:r>
          </a:p>
          <a:p>
            <a:pPr marL="0" lvl="1" algn="just">
              <a:lnSpc>
                <a:spcPct val="150000"/>
              </a:lnSpc>
              <a:buFontTx/>
              <a:buBlip>
                <a:blip r:embed="rId2"/>
              </a:buBlip>
            </a:pPr>
            <a:r>
              <a:rPr lang="en-US" sz="2000" b="1" dirty="0">
                <a:solidFill>
                  <a:prstClr val="black"/>
                </a:solidFill>
                <a:latin typeface="Tempus Sans ITC" pitchFamily="82" charset="0"/>
              </a:rPr>
              <a:t>Brick structures </a:t>
            </a:r>
            <a:r>
              <a:rPr lang="en-US" sz="2000" dirty="0">
                <a:solidFill>
                  <a:prstClr val="black"/>
                </a:solidFill>
                <a:latin typeface="Tempus Sans ITC" pitchFamily="82" charset="0"/>
              </a:rPr>
              <a:t>– symbolic to the people whom they have conquered.</a:t>
            </a:r>
          </a:p>
          <a:p>
            <a:pPr marL="0" lvl="1" algn="just">
              <a:lnSpc>
                <a:spcPct val="150000"/>
              </a:lnSpc>
              <a:buFontTx/>
              <a:buBlip>
                <a:blip r:embed="rId2"/>
              </a:buBlip>
            </a:pPr>
            <a:r>
              <a:rPr lang="en-US" sz="2000" dirty="0">
                <a:solidFill>
                  <a:prstClr val="black"/>
                </a:solidFill>
                <a:latin typeface="Tempus Sans ITC" pitchFamily="82" charset="0"/>
              </a:rPr>
              <a:t>The early Aryan village – conglomerate of </a:t>
            </a:r>
            <a:r>
              <a:rPr lang="en-US" sz="2000" b="1" dirty="0">
                <a:solidFill>
                  <a:prstClr val="black"/>
                </a:solidFill>
                <a:latin typeface="Tempus Sans ITC" pitchFamily="82" charset="0"/>
              </a:rPr>
              <a:t>timber</a:t>
            </a:r>
            <a:r>
              <a:rPr lang="en-US" sz="2000" dirty="0">
                <a:solidFill>
                  <a:prstClr val="black"/>
                </a:solidFill>
                <a:latin typeface="Tempus Sans ITC" pitchFamily="82" charset="0"/>
              </a:rPr>
              <a:t> and </a:t>
            </a:r>
            <a:r>
              <a:rPr lang="en-US" sz="2000" b="1" dirty="0">
                <a:solidFill>
                  <a:prstClr val="black"/>
                </a:solidFill>
                <a:latin typeface="Tempus Sans ITC" pitchFamily="82" charset="0"/>
              </a:rPr>
              <a:t>thatch huts of different types</a:t>
            </a:r>
            <a:r>
              <a:rPr lang="en-US" dirty="0">
                <a:solidFill>
                  <a:prstClr val="black"/>
                </a:solidFill>
                <a:latin typeface="Arial" charset="0"/>
              </a:rPr>
              <a:t>.</a:t>
            </a:r>
          </a:p>
          <a:p>
            <a:pPr algn="just">
              <a:lnSpc>
                <a:spcPct val="150000"/>
              </a:lnSpc>
            </a:pPr>
            <a:endParaRPr lang="en-US" dirty="0">
              <a:solidFill>
                <a:prstClr val="black"/>
              </a:solidFill>
              <a:latin typeface="Arial" charset="0"/>
            </a:endParaRPr>
          </a:p>
        </p:txBody>
      </p:sp>
      <p:pic>
        <p:nvPicPr>
          <p:cNvPr id="6" name="Picture 5" descr="An ancient Indus-Valley city (Lothal) as envisaged by the Archaeological Survey of India.">
            <a:hlinkClick r:id="rId3" tooltip="An ancient Indus-Valley city (Lothal) as envisaged by the Archaeological Survey of India."/>
          </p:cNvPr>
          <p:cNvPicPr>
            <a:picLocks noChangeAspect="1" noChangeArrowheads="1"/>
          </p:cNvPicPr>
          <p:nvPr/>
        </p:nvPicPr>
        <p:blipFill>
          <a:blip r:embed="rId4" cstate="print"/>
          <a:srcRect/>
          <a:stretch>
            <a:fillRect/>
          </a:stretch>
        </p:blipFill>
        <p:spPr bwMode="auto">
          <a:xfrm>
            <a:off x="381000" y="4800600"/>
            <a:ext cx="4114800" cy="2057400"/>
          </a:xfrm>
          <a:prstGeom prst="rect">
            <a:avLst/>
          </a:prstGeom>
          <a:noFill/>
          <a:ln w="9525">
            <a:noFill/>
            <a:miter lim="800000"/>
            <a:headEnd/>
            <a:tailEnd/>
          </a:ln>
        </p:spPr>
      </p:pic>
      <p:sp>
        <p:nvSpPr>
          <p:cNvPr id="8" name="Title 1"/>
          <p:cNvSpPr txBox="1">
            <a:spLocks/>
          </p:cNvSpPr>
          <p:nvPr/>
        </p:nvSpPr>
        <p:spPr>
          <a:xfrm>
            <a:off x="5334000" y="228600"/>
            <a:ext cx="4191000" cy="487362"/>
          </a:xfrm>
          <a:prstGeom prst="rect">
            <a:avLst/>
          </a:prstGeom>
          <a:solidFill>
            <a:schemeClr val="accent1">
              <a:lumMod val="40000"/>
              <a:lumOff val="60000"/>
            </a:schemeClr>
          </a:solidFill>
        </p:spPr>
        <p:txBody>
          <a:bodyPr bIns="91440" anchor="b" anchorCtr="0">
            <a:noAutofit/>
          </a:bodyPr>
          <a:lstStyle/>
          <a:p>
            <a:pPr>
              <a:spcBef>
                <a:spcPct val="0"/>
              </a:spcBef>
            </a:pPr>
            <a:r>
              <a:rPr lang="en-US" sz="2400" b="1" dirty="0">
                <a:solidFill>
                  <a:srgbClr val="FE8637">
                    <a:lumMod val="75000"/>
                  </a:srgbClr>
                </a:solidFill>
                <a:latin typeface="Tempus Sans ITC" pitchFamily="82" charset="0"/>
              </a:rPr>
              <a:t>ARYAN’S RESIDENTIAL UNIT</a:t>
            </a:r>
          </a:p>
        </p:txBody>
      </p:sp>
      <p:sp>
        <p:nvSpPr>
          <p:cNvPr id="9" name="Rectangle 8"/>
          <p:cNvSpPr/>
          <p:nvPr/>
        </p:nvSpPr>
        <p:spPr>
          <a:xfrm>
            <a:off x="5105400" y="3810000"/>
            <a:ext cx="4572000" cy="2862322"/>
          </a:xfrm>
          <a:prstGeom prst="rect">
            <a:avLst/>
          </a:prstGeom>
        </p:spPr>
        <p:txBody>
          <a:bodyPr wrap="square">
            <a:spAutoFit/>
          </a:bodyPr>
          <a:lstStyle/>
          <a:p>
            <a:pPr marL="0" lvl="1" algn="just">
              <a:lnSpc>
                <a:spcPct val="150000"/>
              </a:lnSpc>
              <a:buFontTx/>
              <a:buBlip>
                <a:blip r:embed="rId2"/>
              </a:buBlip>
            </a:pPr>
            <a:r>
              <a:rPr lang="en-US" sz="2000" dirty="0">
                <a:solidFill>
                  <a:prstClr val="black"/>
                </a:solidFill>
                <a:latin typeface="Tempus Sans ITC" pitchFamily="82" charset="0"/>
              </a:rPr>
              <a:t>The </a:t>
            </a:r>
            <a:r>
              <a:rPr lang="en-US" sz="2000" b="1" dirty="0">
                <a:solidFill>
                  <a:prstClr val="black"/>
                </a:solidFill>
                <a:latin typeface="Tempus Sans ITC" pitchFamily="82" charset="0"/>
              </a:rPr>
              <a:t>Aryan hut </a:t>
            </a:r>
            <a:r>
              <a:rPr lang="en-US" sz="2000" dirty="0">
                <a:solidFill>
                  <a:prstClr val="black"/>
                </a:solidFill>
                <a:latin typeface="Tempus Sans ITC" pitchFamily="82" charset="0"/>
              </a:rPr>
              <a:t>-  </a:t>
            </a:r>
            <a:r>
              <a:rPr lang="en-US" sz="2000" b="1" dirty="0">
                <a:solidFill>
                  <a:prstClr val="black"/>
                </a:solidFill>
                <a:latin typeface="Tempus Sans ITC" pitchFamily="82" charset="0"/>
              </a:rPr>
              <a:t>basic shape - circular </a:t>
            </a:r>
            <a:r>
              <a:rPr lang="en-US" sz="2000" dirty="0">
                <a:solidFill>
                  <a:prstClr val="black"/>
                </a:solidFill>
                <a:latin typeface="Tempus Sans ITC" pitchFamily="82" charset="0"/>
              </a:rPr>
              <a:t>in plan - with a thatched roof over a bamboo network of ribs. </a:t>
            </a:r>
          </a:p>
          <a:p>
            <a:pPr marL="0" lvl="1" algn="just">
              <a:lnSpc>
                <a:spcPct val="150000"/>
              </a:lnSpc>
              <a:buFontTx/>
              <a:buBlip>
                <a:blip r:embed="rId2"/>
              </a:buBlip>
            </a:pPr>
            <a:r>
              <a:rPr lang="en-US" sz="2000" b="1" dirty="0">
                <a:solidFill>
                  <a:prstClr val="black"/>
                </a:solidFill>
                <a:latin typeface="Tempus Sans ITC" pitchFamily="82" charset="0"/>
              </a:rPr>
              <a:t>Later</a:t>
            </a:r>
            <a:r>
              <a:rPr lang="en-US" sz="2000" dirty="0">
                <a:solidFill>
                  <a:prstClr val="black"/>
                </a:solidFill>
                <a:latin typeface="Tempus Sans ITC" pitchFamily="82" charset="0"/>
              </a:rPr>
              <a:t> elongated to become </a:t>
            </a:r>
            <a:r>
              <a:rPr lang="en-US" sz="2000" b="1" dirty="0">
                <a:solidFill>
                  <a:prstClr val="black"/>
                </a:solidFill>
                <a:latin typeface="Tempus Sans ITC" pitchFamily="82" charset="0"/>
              </a:rPr>
              <a:t>rectangular</a:t>
            </a:r>
            <a:r>
              <a:rPr lang="en-US" sz="2000" dirty="0">
                <a:solidFill>
                  <a:prstClr val="black"/>
                </a:solidFill>
                <a:latin typeface="Tempus Sans ITC" pitchFamily="82" charset="0"/>
              </a:rPr>
              <a:t> in plan, with roofing of bamboo - curved in the shape of a barrel</a:t>
            </a:r>
            <a:r>
              <a:rPr lang="en-US" dirty="0">
                <a:solidFill>
                  <a:prstClr val="black"/>
                </a:solidFill>
                <a:latin typeface="Arial" charset="0"/>
                <a:cs typeface="Arial" charset="0"/>
              </a:rPr>
              <a:t>.</a:t>
            </a:r>
          </a:p>
        </p:txBody>
      </p:sp>
      <p:pic>
        <p:nvPicPr>
          <p:cNvPr id="10" name="Picture 4" descr="C:\Documents and Settings\raja\My Documents\hut3.bmp"/>
          <p:cNvPicPr>
            <a:picLocks noChangeAspect="1" noChangeArrowheads="1"/>
          </p:cNvPicPr>
          <p:nvPr/>
        </p:nvPicPr>
        <p:blipFill>
          <a:blip r:embed="rId5" cstate="print">
            <a:clrChange>
              <a:clrFrom>
                <a:srgbClr val="EFEFEF"/>
              </a:clrFrom>
              <a:clrTo>
                <a:srgbClr val="EFEFEF">
                  <a:alpha val="0"/>
                </a:srgbClr>
              </a:clrTo>
            </a:clrChange>
            <a:lum bright="48000"/>
          </a:blip>
          <a:srcRect/>
          <a:stretch>
            <a:fillRect/>
          </a:stretch>
        </p:blipFill>
        <p:spPr bwMode="auto">
          <a:xfrm>
            <a:off x="5184890" y="762000"/>
            <a:ext cx="1520710" cy="1828800"/>
          </a:xfrm>
          <a:prstGeom prst="rect">
            <a:avLst/>
          </a:prstGeom>
          <a:noFill/>
          <a:ln w="9525">
            <a:noFill/>
            <a:miter lim="800000"/>
            <a:headEnd/>
            <a:tailEnd/>
          </a:ln>
        </p:spPr>
      </p:pic>
      <p:pic>
        <p:nvPicPr>
          <p:cNvPr id="11" name="Picture 12" descr="C:\Documents and Settings\raja\My Documents\hut-cil.bmp"/>
          <p:cNvPicPr>
            <a:picLocks noChangeAspect="1" noChangeArrowheads="1"/>
          </p:cNvPicPr>
          <p:nvPr/>
        </p:nvPicPr>
        <p:blipFill>
          <a:blip r:embed="rId6" cstate="print">
            <a:clrChange>
              <a:clrFrom>
                <a:srgbClr val="F7F7F7"/>
              </a:clrFrom>
              <a:clrTo>
                <a:srgbClr val="F7F7F7">
                  <a:alpha val="0"/>
                </a:srgbClr>
              </a:clrTo>
            </a:clrChange>
          </a:blip>
          <a:srcRect/>
          <a:stretch>
            <a:fillRect/>
          </a:stretch>
        </p:blipFill>
        <p:spPr bwMode="auto">
          <a:xfrm>
            <a:off x="6629400" y="1371600"/>
            <a:ext cx="1752600" cy="2567581"/>
          </a:xfrm>
          <a:prstGeom prst="rect">
            <a:avLst/>
          </a:prstGeom>
          <a:noFill/>
          <a:ln w="9525">
            <a:noFill/>
            <a:miter lim="800000"/>
            <a:headEnd/>
            <a:tailEnd/>
          </a:ln>
        </p:spPr>
      </p:pic>
      <p:pic>
        <p:nvPicPr>
          <p:cNvPr id="12" name="Picture 11" descr="C:\Documents and Settings\raja\Desktop\fur\The Vedic Age_files\vedichouse.jpg"/>
          <p:cNvPicPr>
            <a:picLocks noChangeAspect="1" noChangeArrowheads="1"/>
          </p:cNvPicPr>
          <p:nvPr/>
        </p:nvPicPr>
        <p:blipFill>
          <a:blip r:embed="rId7" cstate="print">
            <a:clrChange>
              <a:clrFrom>
                <a:srgbClr val="FEE2CD"/>
              </a:clrFrom>
              <a:clrTo>
                <a:srgbClr val="FEE2CD">
                  <a:alpha val="0"/>
                </a:srgbClr>
              </a:clrTo>
            </a:clrChange>
          </a:blip>
          <a:srcRect/>
          <a:stretch>
            <a:fillRect/>
          </a:stretch>
        </p:blipFill>
        <p:spPr>
          <a:xfrm>
            <a:off x="8174951" y="762000"/>
            <a:ext cx="1731049"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91367"/>
            <a:ext cx="9906000" cy="2985433"/>
          </a:xfrm>
          <a:prstGeom prst="rect">
            <a:avLst/>
          </a:prstGeom>
        </p:spPr>
        <p:txBody>
          <a:bodyPr wrap="square">
            <a:spAutoFit/>
          </a:bodyPr>
          <a:lstStyle/>
          <a:p>
            <a:pPr algn="ctr">
              <a:defRPr/>
            </a:pPr>
            <a:r>
              <a:rPr lang="en-US" sz="2400" dirty="0"/>
              <a:t>GEOGRAPHY OF  INDUS VALLEY CIVILIZATION</a:t>
            </a:r>
          </a:p>
          <a:p>
            <a:pPr algn="ctr">
              <a:defRPr/>
            </a:pPr>
            <a:endParaRPr lang="en-US" sz="2400" dirty="0"/>
          </a:p>
          <a:p>
            <a:pPr algn="ctr">
              <a:defRPr/>
            </a:pPr>
            <a:r>
              <a:rPr lang="en-US" sz="2400" dirty="0"/>
              <a:t>IMPORTANT CITY SETTLEMENTS OF CIVILIZATION</a:t>
            </a:r>
          </a:p>
          <a:p>
            <a:pPr algn="ctr">
              <a:defRPr/>
            </a:pPr>
            <a:r>
              <a:rPr lang="en-US" sz="2400" dirty="0">
                <a:solidFill>
                  <a:schemeClr val="accent1"/>
                </a:solidFill>
              </a:rPr>
              <a:t> </a:t>
            </a:r>
            <a:r>
              <a:rPr lang="en-US" sz="2400" b="1" dirty="0">
                <a:solidFill>
                  <a:schemeClr val="accent1"/>
                </a:solidFill>
              </a:rPr>
              <a:t>HARAPPA , MOHENJODARO , LOTHAL</a:t>
            </a:r>
            <a:endParaRPr lang="en-US" sz="2000" b="1" dirty="0">
              <a:solidFill>
                <a:schemeClr val="accent1"/>
              </a:solidFill>
            </a:endParaRPr>
          </a:p>
          <a:p>
            <a:pPr algn="ctr">
              <a:defRPr/>
            </a:pPr>
            <a:endParaRPr lang="en-US" sz="2400" b="1" dirty="0">
              <a:solidFill>
                <a:schemeClr val="accent1"/>
              </a:solidFill>
            </a:endParaRPr>
          </a:p>
          <a:p>
            <a:pPr algn="ctr">
              <a:buFont typeface="Arial" pitchFamily="34" charset="0"/>
              <a:buChar char="•"/>
              <a:defRPr/>
            </a:pPr>
            <a:r>
              <a:rPr lang="en-US" sz="2400" dirty="0"/>
              <a:t>NATURE OF  TOWN PLANNING </a:t>
            </a:r>
          </a:p>
          <a:p>
            <a:pPr algn="ctr">
              <a:buFont typeface="Arial" pitchFamily="34" charset="0"/>
              <a:buChar char="•"/>
              <a:defRPr/>
            </a:pPr>
            <a:r>
              <a:rPr lang="en-US" sz="2400" dirty="0"/>
              <a:t>NATURE OF URBANIZATION</a:t>
            </a:r>
          </a:p>
          <a:p>
            <a:pPr algn="ctr">
              <a:buFont typeface="Arial" pitchFamily="34" charset="0"/>
              <a:buChar char="•"/>
              <a:defRPr/>
            </a:pPr>
            <a:endParaRPr lang="en-US" sz="2000" dirty="0"/>
          </a:p>
        </p:txBody>
      </p:sp>
      <p:sp>
        <p:nvSpPr>
          <p:cNvPr id="3" name="Title 1"/>
          <p:cNvSpPr>
            <a:spLocks noGrp="1"/>
          </p:cNvSpPr>
          <p:nvPr>
            <p:ph type="title"/>
          </p:nvPr>
        </p:nvSpPr>
        <p:spPr>
          <a:xfrm>
            <a:off x="304800" y="0"/>
            <a:ext cx="9067800" cy="609600"/>
          </a:xfrm>
        </p:spPr>
        <p:txBody>
          <a:bodyPr>
            <a:normAutofit/>
          </a:bodyPr>
          <a:lstStyle/>
          <a:p>
            <a:pPr algn="ctr"/>
            <a:r>
              <a:rPr lang="en-US" sz="2400" dirty="0">
                <a:solidFill>
                  <a:schemeClr val="accent1"/>
                </a:solidFill>
                <a:latin typeface="Baskerville Old Face" pitchFamily="18" charset="0"/>
                <a:ea typeface="+mn-ea"/>
                <a:cs typeface="+mn-cs"/>
              </a:rPr>
              <a:t>INDUS VALLEY CIVILIZATION(2500-1900)BC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228600" y="304800"/>
            <a:ext cx="6096000" cy="6477000"/>
          </a:xfrm>
        </p:spPr>
        <p:txBody>
          <a:bodyPr>
            <a:normAutofit fontScale="92500"/>
          </a:bodyPr>
          <a:lstStyle/>
          <a:p>
            <a:pPr marL="0" lvl="1" algn="just">
              <a:lnSpc>
                <a:spcPct val="150000"/>
              </a:lnSpc>
              <a:buBlip>
                <a:blip r:embed="rId2"/>
              </a:buBlip>
            </a:pPr>
            <a:r>
              <a:rPr lang="en-US" sz="2000" dirty="0">
                <a:latin typeface="Tempus Sans ITC" pitchFamily="82" charset="0"/>
              </a:rPr>
              <a:t>Clusters of these huts(</a:t>
            </a:r>
            <a:r>
              <a:rPr lang="en-US" sz="2000" dirty="0" err="1">
                <a:latin typeface="Tempus Sans ITC" pitchFamily="82" charset="0"/>
              </a:rPr>
              <a:t>grama</a:t>
            </a:r>
            <a:r>
              <a:rPr lang="en-US" sz="2000" dirty="0">
                <a:latin typeface="Tempus Sans ITC" pitchFamily="82" charset="0"/>
              </a:rPr>
              <a:t>) formed a courtyard – resembles huts in Indian villages even today. </a:t>
            </a:r>
          </a:p>
          <a:p>
            <a:pPr marL="0" lvl="1" algn="just">
              <a:lnSpc>
                <a:spcPct val="150000"/>
              </a:lnSpc>
              <a:buBlip>
                <a:blip r:embed="rId2"/>
              </a:buBlip>
            </a:pPr>
            <a:r>
              <a:rPr lang="en-US" sz="2000" dirty="0">
                <a:latin typeface="Tempus Sans ITC" pitchFamily="82" charset="0"/>
              </a:rPr>
              <a:t>The better-off citizens roofed them with planks of wood or tiles, and used unbaked bricks for the walls </a:t>
            </a:r>
          </a:p>
          <a:p>
            <a:pPr marL="0" lvl="1" algn="just">
              <a:lnSpc>
                <a:spcPct val="150000"/>
              </a:lnSpc>
              <a:buBlip>
                <a:blip r:embed="rId2"/>
              </a:buBlip>
            </a:pPr>
            <a:r>
              <a:rPr lang="en-US" sz="2000" dirty="0">
                <a:latin typeface="Tempus Sans ITC" pitchFamily="82" charset="0"/>
              </a:rPr>
              <a:t>To maintain the barrel shape of the roof, a thong or string, perhaps of animal hide, was stretched across the end of the bamboo.</a:t>
            </a:r>
            <a:r>
              <a:rPr lang="en-US" sz="2000" dirty="0">
                <a:latin typeface="Arial" charset="0"/>
                <a:cs typeface="Arial" charset="0"/>
              </a:rPr>
              <a:t> </a:t>
            </a:r>
          </a:p>
          <a:p>
            <a:pPr marL="0" lvl="1" algn="just">
              <a:lnSpc>
                <a:spcPct val="150000"/>
              </a:lnSpc>
              <a:buBlip>
                <a:blip r:embed="rId2"/>
              </a:buBlip>
            </a:pPr>
            <a:r>
              <a:rPr lang="en-US" sz="2100" dirty="0">
                <a:latin typeface="Tempus Sans ITC" pitchFamily="82" charset="0"/>
              </a:rPr>
              <a:t>For protection against wild animals - a palisade fence of wood and bamboo surrounded the whole settlement.</a:t>
            </a:r>
          </a:p>
          <a:p>
            <a:pPr marL="0" lvl="1" algn="just">
              <a:lnSpc>
                <a:spcPct val="150000"/>
              </a:lnSpc>
              <a:buBlip>
                <a:blip r:embed="rId2"/>
              </a:buBlip>
            </a:pPr>
            <a:r>
              <a:rPr lang="en-US" sz="2100" dirty="0">
                <a:latin typeface="Tempus Sans ITC" pitchFamily="82" charset="0"/>
              </a:rPr>
              <a:t>This fence was made of upright posts(</a:t>
            </a:r>
            <a:r>
              <a:rPr lang="en-US" sz="2100" dirty="0" err="1">
                <a:latin typeface="Tempus Sans ITC" pitchFamily="82" charset="0"/>
              </a:rPr>
              <a:t>thabha</a:t>
            </a:r>
            <a:r>
              <a:rPr lang="en-US" sz="2100" dirty="0">
                <a:latin typeface="Tempus Sans ITC" pitchFamily="82" charset="0"/>
              </a:rPr>
              <a:t>) of bamboo with horizontal members(</a:t>
            </a:r>
            <a:r>
              <a:rPr lang="en-US" sz="2100" dirty="0" err="1">
                <a:latin typeface="Tempus Sans ITC" pitchFamily="82" charset="0"/>
              </a:rPr>
              <a:t>suchi</a:t>
            </a:r>
            <a:r>
              <a:rPr lang="en-US" sz="2100" dirty="0">
                <a:latin typeface="Tempus Sans ITC" pitchFamily="82" charset="0"/>
              </a:rPr>
              <a:t>) threaded into holes in posts. </a:t>
            </a:r>
          </a:p>
          <a:p>
            <a:pPr marL="0" lvl="1" algn="just">
              <a:lnSpc>
                <a:spcPct val="150000"/>
              </a:lnSpc>
              <a:buBlip>
                <a:blip r:embed="rId2"/>
              </a:buBlip>
            </a:pPr>
            <a:r>
              <a:rPr lang="en-US" sz="2100" dirty="0">
                <a:latin typeface="Tempus Sans ITC" pitchFamily="82" charset="0"/>
              </a:rPr>
              <a:t>Controlled entry – cattle to pass to and fro of pasturage.</a:t>
            </a:r>
            <a:endParaRPr lang="en-US" sz="2000" dirty="0">
              <a:latin typeface="Arial" charset="0"/>
              <a:cs typeface="Arial" charset="0"/>
            </a:endParaRPr>
          </a:p>
          <a:p>
            <a:pPr algn="just" eaLnBrk="1" hangingPunct="1"/>
            <a:endParaRPr lang="en-US" sz="2000" dirty="0">
              <a:latin typeface="Arial" charset="0"/>
              <a:cs typeface="Arial" charset="0"/>
            </a:endParaRPr>
          </a:p>
        </p:txBody>
      </p:sp>
      <p:pic>
        <p:nvPicPr>
          <p:cNvPr id="12291" name="Picture 9" descr="C:\Documents and Settings\raja\My Documents\hut2.bmp"/>
          <p:cNvPicPr>
            <a:picLocks noGrp="1" noChangeAspect="1" noChangeArrowheads="1"/>
          </p:cNvPicPr>
          <p:nvPr>
            <p:ph type="clipArt" sz="half" idx="2"/>
          </p:nvPr>
        </p:nvPicPr>
        <p:blipFill>
          <a:blip r:embed="rId3" cstate="print"/>
          <a:srcRect/>
          <a:stretch>
            <a:fillRect/>
          </a:stretch>
        </p:blipFill>
        <p:spPr>
          <a:xfrm>
            <a:off x="6362700" y="1447800"/>
            <a:ext cx="3467100" cy="373380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057400" y="381000"/>
            <a:ext cx="6864350" cy="533400"/>
          </a:xfrm>
          <a:solidFill>
            <a:schemeClr val="accent1">
              <a:lumMod val="40000"/>
              <a:lumOff val="60000"/>
            </a:schemeClr>
          </a:solidFill>
        </p:spPr>
        <p:txBody>
          <a:bodyPr>
            <a:normAutofit fontScale="90000"/>
          </a:bodyPr>
          <a:lstStyle/>
          <a:p>
            <a:pPr algn="ctr" eaLnBrk="1" hangingPunct="1"/>
            <a:r>
              <a:rPr lang="en-US" sz="2200" b="1" dirty="0">
                <a:solidFill>
                  <a:srgbClr val="FE8637">
                    <a:lumMod val="75000"/>
                  </a:srgbClr>
                </a:solidFill>
                <a:latin typeface="Tempus Sans ITC" pitchFamily="82" charset="0"/>
                <a:ea typeface="+mn-ea"/>
                <a:cs typeface="+mn-cs"/>
              </a:rPr>
              <a:t>LAYOUT OF IDEAL VEDIC VILLAGE - ARTHASHASTRA</a:t>
            </a:r>
          </a:p>
        </p:txBody>
      </p:sp>
      <p:sp>
        <p:nvSpPr>
          <p:cNvPr id="18435" name="Rectangle 3"/>
          <p:cNvSpPr>
            <a:spLocks noGrp="1" noChangeArrowheads="1"/>
          </p:cNvSpPr>
          <p:nvPr>
            <p:ph type="body" idx="4294967295"/>
          </p:nvPr>
        </p:nvSpPr>
        <p:spPr>
          <a:xfrm>
            <a:off x="228600" y="1143000"/>
            <a:ext cx="5410200" cy="4889500"/>
          </a:xfrm>
        </p:spPr>
        <p:txBody>
          <a:bodyPr>
            <a:normAutofit/>
          </a:bodyPr>
          <a:lstStyle/>
          <a:p>
            <a:pPr algn="just">
              <a:lnSpc>
                <a:spcPct val="160000"/>
              </a:lnSpc>
              <a:buBlip>
                <a:blip r:embed="rId2"/>
              </a:buBlip>
            </a:pPr>
            <a:r>
              <a:rPr lang="en-US" sz="2000" dirty="0">
                <a:latin typeface="Tempus Sans ITC" pitchFamily="82" charset="0"/>
              </a:rPr>
              <a:t>The cities of the Vedic period - rectangular in plan. Divided into four quarters by two main thoroughfares intersecting at right angles, each leading to a city gate. </a:t>
            </a:r>
          </a:p>
          <a:p>
            <a:pPr algn="just">
              <a:lnSpc>
                <a:spcPct val="160000"/>
              </a:lnSpc>
              <a:buBlip>
                <a:blip r:embed="rId2"/>
              </a:buBlip>
            </a:pPr>
            <a:r>
              <a:rPr lang="en-US" sz="2000" dirty="0">
                <a:latin typeface="Tempus Sans ITC" pitchFamily="82" charset="0"/>
              </a:rPr>
              <a:t>One of these quarters contained the citadel and another housed the residential area. </a:t>
            </a:r>
          </a:p>
          <a:p>
            <a:pPr algn="just">
              <a:lnSpc>
                <a:spcPct val="160000"/>
              </a:lnSpc>
              <a:buBlip>
                <a:blip r:embed="rId2"/>
              </a:buBlip>
            </a:pPr>
            <a:r>
              <a:rPr lang="en-US" sz="2000" dirty="0">
                <a:latin typeface="Tempus Sans ITC" pitchFamily="82" charset="0"/>
              </a:rPr>
              <a:t>A third quarter was reserved for the merchants, and the last for tradesmen who could display their wares.</a:t>
            </a:r>
            <a:r>
              <a:rPr lang="en-US" sz="2400" dirty="0">
                <a:latin typeface="Arial" charset="0"/>
                <a:cs typeface="Arial" charset="0"/>
              </a:rPr>
              <a:t> </a:t>
            </a:r>
          </a:p>
        </p:txBody>
      </p:sp>
      <p:pic>
        <p:nvPicPr>
          <p:cNvPr id="18436" name="Picture 4" descr="C:\Documents and Settings\raja\Desktop\fur\The Vedic Age2_files\vediccityplan.jpg"/>
          <p:cNvPicPr>
            <a:picLocks noChangeAspect="1" noChangeArrowheads="1"/>
          </p:cNvPicPr>
          <p:nvPr/>
        </p:nvPicPr>
        <p:blipFill>
          <a:blip r:embed="rId3" cstate="print"/>
          <a:srcRect/>
          <a:stretch>
            <a:fillRect/>
          </a:stretch>
        </p:blipFill>
        <p:spPr bwMode="auto">
          <a:xfrm>
            <a:off x="5921102" y="1371600"/>
            <a:ext cx="3833557" cy="3657600"/>
          </a:xfrm>
          <a:prstGeom prst="rect">
            <a:avLst/>
          </a:prstGeom>
          <a:noFill/>
          <a:ln w="9525">
            <a:noFill/>
            <a:miter lim="800000"/>
            <a:headEnd/>
            <a:tailEnd/>
          </a:ln>
        </p:spPr>
      </p:pic>
      <p:sp>
        <p:nvSpPr>
          <p:cNvPr id="18437" name="Text Box 5"/>
          <p:cNvSpPr txBox="1">
            <a:spLocks noChangeArrowheads="1"/>
          </p:cNvSpPr>
          <p:nvPr/>
        </p:nvSpPr>
        <p:spPr bwMode="auto">
          <a:xfrm>
            <a:off x="6604000" y="2197102"/>
            <a:ext cx="1155700" cy="366712"/>
          </a:xfrm>
          <a:prstGeom prst="rect">
            <a:avLst/>
          </a:prstGeom>
          <a:noFill/>
          <a:ln w="9525">
            <a:noFill/>
            <a:miter lim="800000"/>
            <a:headEnd/>
            <a:tailEnd/>
          </a:ln>
        </p:spPr>
        <p:txBody>
          <a:bodyPr>
            <a:spAutoFit/>
          </a:bodyPr>
          <a:lstStyle/>
          <a:p>
            <a:pPr>
              <a:spcBef>
                <a:spcPct val="50000"/>
              </a:spcBef>
            </a:pPr>
            <a:r>
              <a:rPr lang="en-US" b="1" dirty="0">
                <a:solidFill>
                  <a:prstClr val="black"/>
                </a:solidFill>
                <a:latin typeface="Arial" charset="0"/>
              </a:rPr>
              <a:t>citadel</a:t>
            </a:r>
          </a:p>
        </p:txBody>
      </p:sp>
      <p:sp>
        <p:nvSpPr>
          <p:cNvPr id="18438" name="Text Box 6"/>
          <p:cNvSpPr txBox="1">
            <a:spLocks noChangeArrowheads="1"/>
          </p:cNvSpPr>
          <p:nvPr/>
        </p:nvSpPr>
        <p:spPr bwMode="auto">
          <a:xfrm>
            <a:off x="6521450" y="3568702"/>
            <a:ext cx="156845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Arial" charset="0"/>
              </a:rPr>
              <a:t>merchants</a:t>
            </a:r>
          </a:p>
        </p:txBody>
      </p:sp>
      <p:sp>
        <p:nvSpPr>
          <p:cNvPr id="18439" name="Text Box 7"/>
          <p:cNvSpPr txBox="1">
            <a:spLocks noChangeArrowheads="1"/>
          </p:cNvSpPr>
          <p:nvPr/>
        </p:nvSpPr>
        <p:spPr bwMode="auto">
          <a:xfrm>
            <a:off x="8007350" y="2197102"/>
            <a:ext cx="173355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Arial" charset="0"/>
              </a:rPr>
              <a:t>residential</a:t>
            </a:r>
          </a:p>
        </p:txBody>
      </p:sp>
      <p:sp>
        <p:nvSpPr>
          <p:cNvPr id="18440" name="Text Box 9"/>
          <p:cNvSpPr txBox="1">
            <a:spLocks noChangeArrowheads="1"/>
          </p:cNvSpPr>
          <p:nvPr/>
        </p:nvSpPr>
        <p:spPr bwMode="auto">
          <a:xfrm>
            <a:off x="8007350" y="3568702"/>
            <a:ext cx="1733550" cy="366712"/>
          </a:xfrm>
          <a:prstGeom prst="rect">
            <a:avLst/>
          </a:prstGeom>
          <a:noFill/>
          <a:ln w="9525">
            <a:noFill/>
            <a:miter lim="800000"/>
            <a:headEnd/>
            <a:tailEnd/>
          </a:ln>
        </p:spPr>
        <p:txBody>
          <a:bodyPr>
            <a:spAutoFit/>
          </a:bodyPr>
          <a:lstStyle/>
          <a:p>
            <a:pPr>
              <a:spcBef>
                <a:spcPct val="50000"/>
              </a:spcBef>
            </a:pPr>
            <a:r>
              <a:rPr lang="en-US" b="1">
                <a:solidFill>
                  <a:prstClr val="black"/>
                </a:solidFill>
                <a:latin typeface="Arial" charset="0"/>
              </a:rPr>
              <a:t>tradesmen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0" y="1143000"/>
            <a:ext cx="8416660" cy="4114800"/>
          </a:xfrm>
        </p:spPr>
        <p:txBody>
          <a:bodyPr/>
          <a:lstStyle/>
          <a:p>
            <a:pPr algn="just">
              <a:lnSpc>
                <a:spcPct val="160000"/>
              </a:lnSpc>
              <a:buBlip>
                <a:blip r:embed="rId2"/>
              </a:buBlip>
            </a:pPr>
            <a:r>
              <a:rPr lang="en-US" sz="2000" dirty="0">
                <a:latin typeface="Tempus Sans ITC" pitchFamily="82" charset="0"/>
              </a:rPr>
              <a:t>An ideal town was laid out as square with grid iron pattern.</a:t>
            </a:r>
          </a:p>
          <a:p>
            <a:pPr algn="just">
              <a:lnSpc>
                <a:spcPct val="160000"/>
              </a:lnSpc>
              <a:buBlip>
                <a:blip r:embed="rId2"/>
              </a:buBlip>
            </a:pPr>
            <a:r>
              <a:rPr lang="en-US" sz="2000" dirty="0">
                <a:latin typeface="Tempus Sans ITC" pitchFamily="82" charset="0"/>
              </a:rPr>
              <a:t>The main streets – north south </a:t>
            </a:r>
            <a:r>
              <a:rPr lang="en-US" sz="2000" dirty="0" err="1">
                <a:latin typeface="Tempus Sans ITC" pitchFamily="82" charset="0"/>
              </a:rPr>
              <a:t>directions,remaining</a:t>
            </a:r>
            <a:r>
              <a:rPr lang="en-US" sz="2000" dirty="0">
                <a:latin typeface="Tempus Sans ITC" pitchFamily="82" charset="0"/>
              </a:rPr>
              <a:t> three east west directions.</a:t>
            </a:r>
          </a:p>
          <a:p>
            <a:pPr algn="just">
              <a:lnSpc>
                <a:spcPct val="160000"/>
              </a:lnSpc>
              <a:buBlip>
                <a:blip r:embed="rId2"/>
              </a:buBlip>
            </a:pPr>
            <a:r>
              <a:rPr lang="en-US" sz="2000" dirty="0">
                <a:latin typeface="Tempus Sans ITC" pitchFamily="82" charset="0"/>
              </a:rPr>
              <a:t>A number of the living cities of today  are built over ancient sites.</a:t>
            </a:r>
          </a:p>
          <a:p>
            <a:pPr algn="just">
              <a:lnSpc>
                <a:spcPct val="160000"/>
              </a:lnSpc>
              <a:buBlip>
                <a:blip r:embed="rId2"/>
              </a:buBlip>
            </a:pPr>
            <a:r>
              <a:rPr lang="en-US" sz="2000" dirty="0">
                <a:latin typeface="Tempus Sans ITC" pitchFamily="82" charset="0"/>
              </a:rPr>
              <a:t>From these modest beginnings, early Hindu architecture gradually metamorphosed into the magnificent Buddhist </a:t>
            </a:r>
            <a:r>
              <a:rPr lang="en-US" sz="2000" dirty="0" err="1">
                <a:latin typeface="Tempus Sans ITC" pitchFamily="82" charset="0"/>
              </a:rPr>
              <a:t>stupas</a:t>
            </a:r>
            <a:r>
              <a:rPr lang="en-US" sz="2000" dirty="0">
                <a:latin typeface="Tempus Sans ITC" pitchFamily="82" charset="0"/>
              </a:rPr>
              <a:t> and the rock-cut caves at Ajanta</a:t>
            </a:r>
            <a:r>
              <a:rPr lang="en-US" sz="2400" dirty="0">
                <a:latin typeface="Arial" charset="0"/>
                <a:cs typeface="Arial" charset="0"/>
              </a:rPr>
              <a:t>.</a:t>
            </a:r>
            <a:r>
              <a:rPr lang="en-US" sz="2400" dirty="0">
                <a:latin typeface="Arial" charset="0"/>
              </a:rPr>
              <a:t> </a:t>
            </a:r>
          </a:p>
        </p:txBody>
      </p:sp>
      <p:sp>
        <p:nvSpPr>
          <p:cNvPr id="5" name="Rectangle 2"/>
          <p:cNvSpPr>
            <a:spLocks noGrp="1" noChangeArrowheads="1"/>
          </p:cNvSpPr>
          <p:nvPr>
            <p:ph type="title" idx="4294967295"/>
          </p:nvPr>
        </p:nvSpPr>
        <p:spPr>
          <a:xfrm>
            <a:off x="304800" y="381000"/>
            <a:ext cx="4419600" cy="533400"/>
          </a:xfrm>
          <a:solidFill>
            <a:schemeClr val="accent1">
              <a:lumMod val="40000"/>
              <a:lumOff val="60000"/>
            </a:schemeClr>
          </a:solidFill>
        </p:spPr>
        <p:txBody>
          <a:bodyPr>
            <a:normAutofit/>
          </a:bodyPr>
          <a:lstStyle/>
          <a:p>
            <a:pPr algn="ctr" eaLnBrk="1" hangingPunct="1"/>
            <a:r>
              <a:rPr lang="en-US" sz="2200" b="1" dirty="0">
                <a:solidFill>
                  <a:srgbClr val="FE8637">
                    <a:lumMod val="75000"/>
                  </a:srgbClr>
                </a:solidFill>
                <a:latin typeface="Tempus Sans ITC" pitchFamily="82" charset="0"/>
                <a:ea typeface="+mn-ea"/>
                <a:cs typeface="+mn-cs"/>
              </a:rPr>
              <a:t>IDEAL VEDIC VILLAGE………</a:t>
            </a:r>
          </a:p>
        </p:txBody>
      </p:sp>
      <p:pic>
        <p:nvPicPr>
          <p:cNvPr id="6" name="Picture 3" descr="vedas_manuscript"/>
          <p:cNvPicPr>
            <a:picLocks noChangeAspect="1" noChangeArrowheads="1"/>
          </p:cNvPicPr>
          <p:nvPr/>
        </p:nvPicPr>
        <p:blipFill>
          <a:blip r:embed="rId3" cstate="print">
            <a:clrChange>
              <a:clrFrom>
                <a:srgbClr val="FEFEDC"/>
              </a:clrFrom>
              <a:clrTo>
                <a:srgbClr val="FEFEDC">
                  <a:alpha val="0"/>
                </a:srgbClr>
              </a:clrTo>
            </a:clrChange>
          </a:blip>
          <a:srcRect/>
          <a:stretch>
            <a:fillRect/>
          </a:stretch>
        </p:blipFill>
        <p:spPr bwMode="auto">
          <a:xfrm>
            <a:off x="1905000" y="4622800"/>
            <a:ext cx="6705600" cy="2235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41450" y="76200"/>
            <a:ext cx="7169150" cy="457200"/>
          </a:xfrm>
          <a:solidFill>
            <a:schemeClr val="accent1">
              <a:lumMod val="40000"/>
              <a:lumOff val="60000"/>
            </a:schemeClr>
          </a:solidFill>
        </p:spPr>
        <p:txBody>
          <a:bodyPr>
            <a:normAutofit fontScale="90000"/>
          </a:bodyPr>
          <a:lstStyle/>
          <a:p>
            <a:r>
              <a:rPr lang="en-US" sz="2400" b="1" dirty="0">
                <a:solidFill>
                  <a:srgbClr val="FE8637">
                    <a:lumMod val="75000"/>
                  </a:srgbClr>
                </a:solidFill>
                <a:latin typeface="Tempus Sans ITC" pitchFamily="82" charset="0"/>
                <a:ea typeface="+mn-ea"/>
                <a:cs typeface="+mn-cs"/>
              </a:rPr>
              <a:t>CITY OF KASINGARA NEAR MAGADHA , IN BIHAR</a:t>
            </a:r>
          </a:p>
        </p:txBody>
      </p:sp>
      <p:sp>
        <p:nvSpPr>
          <p:cNvPr id="14339" name="Rectangle 3"/>
          <p:cNvSpPr>
            <a:spLocks noGrp="1" noChangeArrowheads="1"/>
          </p:cNvSpPr>
          <p:nvPr>
            <p:ph type="body" sz="half" idx="1"/>
          </p:nvPr>
        </p:nvSpPr>
        <p:spPr>
          <a:xfrm>
            <a:off x="228600" y="762000"/>
            <a:ext cx="4705350" cy="3810000"/>
          </a:xfrm>
        </p:spPr>
        <p:txBody>
          <a:bodyPr>
            <a:normAutofit/>
          </a:bodyPr>
          <a:lstStyle/>
          <a:p>
            <a:pPr marL="0" lvl="1" algn="just">
              <a:lnSpc>
                <a:spcPct val="150000"/>
              </a:lnSpc>
              <a:buBlip>
                <a:blip r:embed="rId2"/>
              </a:buBlip>
            </a:pPr>
            <a:r>
              <a:rPr lang="en-US" sz="2000" dirty="0">
                <a:latin typeface="Tempus Sans ITC" pitchFamily="82" charset="0"/>
              </a:rPr>
              <a:t>At one point, the fence was extended forward to form a sort of gate – </a:t>
            </a:r>
            <a:r>
              <a:rPr lang="en-US" sz="2000" dirty="0" err="1">
                <a:latin typeface="Tempus Sans ITC" pitchFamily="82" charset="0"/>
              </a:rPr>
              <a:t>Gramadwara</a:t>
            </a:r>
            <a:endParaRPr lang="en-US" sz="2000" dirty="0">
              <a:latin typeface="Tempus Sans ITC" pitchFamily="82" charset="0"/>
            </a:endParaRPr>
          </a:p>
          <a:p>
            <a:pPr marL="0" lvl="1" algn="just">
              <a:lnSpc>
                <a:spcPct val="150000"/>
              </a:lnSpc>
              <a:buBlip>
                <a:blip r:embed="rId2"/>
              </a:buBlip>
            </a:pPr>
            <a:r>
              <a:rPr lang="en-US" sz="2000" dirty="0">
                <a:latin typeface="Tempus Sans ITC" pitchFamily="82" charset="0"/>
              </a:rPr>
              <a:t>These forms - the barrel vaulted roof, the tie-cord, and the palisade fence and railing, formed important motifs for future Indian Architecture. </a:t>
            </a:r>
            <a:r>
              <a:rPr lang="en-US" sz="2000" dirty="0" err="1">
                <a:latin typeface="Tempus Sans ITC" pitchFamily="82" charset="0"/>
              </a:rPr>
              <a:t>Eg:Torana</a:t>
            </a:r>
            <a:r>
              <a:rPr lang="en-US" sz="2000" dirty="0">
                <a:latin typeface="Tempus Sans ITC" pitchFamily="82" charset="0"/>
              </a:rPr>
              <a:t> –</a:t>
            </a:r>
            <a:r>
              <a:rPr lang="en-US" sz="2000" dirty="0" err="1">
                <a:latin typeface="Tempus Sans ITC" pitchFamily="82" charset="0"/>
              </a:rPr>
              <a:t>Bhudhist</a:t>
            </a:r>
            <a:r>
              <a:rPr lang="en-US" sz="2000" dirty="0">
                <a:latin typeface="Tempus Sans ITC" pitchFamily="82" charset="0"/>
              </a:rPr>
              <a:t> archway</a:t>
            </a:r>
            <a:r>
              <a:rPr lang="en-US" sz="2000" dirty="0">
                <a:latin typeface="Arial" charset="0"/>
                <a:cs typeface="Arial" charset="0"/>
              </a:rPr>
              <a:t>.</a:t>
            </a:r>
          </a:p>
        </p:txBody>
      </p:sp>
      <p:pic>
        <p:nvPicPr>
          <p:cNvPr id="14340" name="Picture 6" descr="C:\Documents and Settings\raja\My Documents\Image1.bmp"/>
          <p:cNvPicPr>
            <a:picLocks noGrp="1" noChangeAspect="1" noChangeArrowheads="1"/>
          </p:cNvPicPr>
          <p:nvPr>
            <p:ph type="clipArt" sz="half" idx="2"/>
          </p:nvPr>
        </p:nvPicPr>
        <p:blipFill>
          <a:blip r:embed="rId3" cstate="print"/>
          <a:srcRect/>
          <a:stretch>
            <a:fillRect/>
          </a:stretch>
        </p:blipFill>
        <p:spPr>
          <a:xfrm>
            <a:off x="5777218" y="685801"/>
            <a:ext cx="3746063" cy="3352800"/>
          </a:xfrm>
          <a:noFill/>
        </p:spPr>
      </p:pic>
      <p:pic>
        <p:nvPicPr>
          <p:cNvPr id="5" name="Picture 6" descr="C:\Documents and Settings\raja\My Documents\p4.jpg"/>
          <p:cNvPicPr>
            <a:picLocks noChangeAspect="1" noChangeArrowheads="1"/>
          </p:cNvPicPr>
          <p:nvPr/>
        </p:nvPicPr>
        <p:blipFill>
          <a:blip r:embed="rId4" cstate="print"/>
          <a:srcRect/>
          <a:stretch>
            <a:fillRect/>
          </a:stretch>
        </p:blipFill>
        <p:spPr>
          <a:xfrm>
            <a:off x="1061096" y="4495800"/>
            <a:ext cx="2901304" cy="2362200"/>
          </a:xfrm>
          <a:prstGeom prst="rect">
            <a:avLst/>
          </a:prstGeom>
          <a:noFill/>
        </p:spPr>
      </p:pic>
      <p:sp>
        <p:nvSpPr>
          <p:cNvPr id="6" name="Rectangle 5"/>
          <p:cNvSpPr/>
          <p:nvPr/>
        </p:nvSpPr>
        <p:spPr>
          <a:xfrm>
            <a:off x="4724400" y="4648200"/>
            <a:ext cx="4953000" cy="1938992"/>
          </a:xfrm>
          <a:prstGeom prst="rect">
            <a:avLst/>
          </a:prstGeom>
        </p:spPr>
        <p:txBody>
          <a:bodyPr>
            <a:spAutoFit/>
          </a:bodyPr>
          <a:lstStyle/>
          <a:p>
            <a:pPr algn="just">
              <a:lnSpc>
                <a:spcPct val="150000"/>
              </a:lnSpc>
              <a:buFontTx/>
              <a:buBlip>
                <a:blip r:embed="rId2"/>
              </a:buBlip>
            </a:pPr>
            <a:r>
              <a:rPr lang="en-US" sz="2000" dirty="0">
                <a:solidFill>
                  <a:prstClr val="black"/>
                </a:solidFill>
                <a:latin typeface="Tempus Sans ITC" pitchFamily="82" charset="0"/>
              </a:rPr>
              <a:t> Huts in modern Orissa -one of the poorest Indian states - carrying traces of this influence, with symbolism dating back to Vedic times</a:t>
            </a:r>
            <a:r>
              <a:rPr lang="en-US" dirty="0">
                <a:solidFill>
                  <a:prstClr val="black"/>
                </a:solidFill>
                <a:latin typeface="Arial" charset="0"/>
                <a:cs typeface="Arial"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sz="half" idx="2"/>
          </p:nvPr>
        </p:nvSpPr>
        <p:spPr>
          <a:xfrm>
            <a:off x="381000" y="762000"/>
            <a:ext cx="9296400" cy="1676400"/>
          </a:xfrm>
        </p:spPr>
        <p:txBody>
          <a:bodyPr>
            <a:normAutofit/>
          </a:bodyPr>
          <a:lstStyle/>
          <a:p>
            <a:pPr algn="just" eaLnBrk="1" hangingPunct="1">
              <a:lnSpc>
                <a:spcPct val="150000"/>
              </a:lnSpc>
              <a:buBlip>
                <a:blip r:embed="rId2"/>
              </a:buBlip>
            </a:pPr>
            <a:r>
              <a:rPr lang="en-US" sz="2000" dirty="0">
                <a:latin typeface="Tempus Sans ITC" pitchFamily="82" charset="0"/>
              </a:rPr>
              <a:t>With the conversion of the early Vedic people into agriculturalists, a growing rivalry for precious fertile land was inevitable. </a:t>
            </a:r>
          </a:p>
          <a:p>
            <a:pPr algn="just" eaLnBrk="1" hangingPunct="1">
              <a:lnSpc>
                <a:spcPct val="150000"/>
              </a:lnSpc>
              <a:buBlip>
                <a:blip r:embed="rId2"/>
              </a:buBlip>
            </a:pPr>
            <a:r>
              <a:rPr lang="en-US" sz="2000" dirty="0">
                <a:latin typeface="Tempus Sans ITC" pitchFamily="82" charset="0"/>
              </a:rPr>
              <a:t>Groups of small villages banded together, and small 'cities' began to take shape </a:t>
            </a:r>
          </a:p>
        </p:txBody>
      </p:sp>
      <p:sp>
        <p:nvSpPr>
          <p:cNvPr id="5" name="Rectangle 2"/>
          <p:cNvSpPr>
            <a:spLocks noGrp="1" noChangeArrowheads="1"/>
          </p:cNvSpPr>
          <p:nvPr>
            <p:ph type="title"/>
          </p:nvPr>
        </p:nvSpPr>
        <p:spPr>
          <a:xfrm>
            <a:off x="1441450" y="152400"/>
            <a:ext cx="7169150" cy="457200"/>
          </a:xfrm>
          <a:solidFill>
            <a:schemeClr val="accent1">
              <a:lumMod val="40000"/>
              <a:lumOff val="60000"/>
            </a:schemeClr>
          </a:solidFill>
        </p:spPr>
        <p:txBody>
          <a:bodyPr>
            <a:normAutofit fontScale="90000"/>
          </a:bodyPr>
          <a:lstStyle/>
          <a:p>
            <a:r>
              <a:rPr lang="en-US" sz="2400" b="1" dirty="0">
                <a:solidFill>
                  <a:srgbClr val="FE8637">
                    <a:lumMod val="75000"/>
                  </a:srgbClr>
                </a:solidFill>
                <a:latin typeface="Tempus Sans ITC" pitchFamily="82" charset="0"/>
                <a:ea typeface="+mn-ea"/>
                <a:cs typeface="+mn-cs"/>
              </a:rPr>
              <a:t>CITY OF KASINGARA NEAR MAGADHA , IN BIHAR</a:t>
            </a:r>
          </a:p>
        </p:txBody>
      </p:sp>
      <p:sp>
        <p:nvSpPr>
          <p:cNvPr id="6" name="Rectangle 5"/>
          <p:cNvSpPr/>
          <p:nvPr/>
        </p:nvSpPr>
        <p:spPr>
          <a:xfrm>
            <a:off x="304800" y="2590800"/>
            <a:ext cx="3730508" cy="430887"/>
          </a:xfrm>
          <a:prstGeom prst="rect">
            <a:avLst/>
          </a:prstGeom>
          <a:solidFill>
            <a:schemeClr val="accent1">
              <a:lumMod val="40000"/>
              <a:lumOff val="60000"/>
            </a:schemeClr>
          </a:solidFill>
        </p:spPr>
        <p:txBody>
          <a:bodyPr wrap="none">
            <a:spAutoFit/>
          </a:bodyPr>
          <a:lstStyle/>
          <a:p>
            <a:r>
              <a:rPr lang="en-US" sz="2200" b="1" dirty="0">
                <a:solidFill>
                  <a:srgbClr val="FE8637">
                    <a:lumMod val="75000"/>
                  </a:srgbClr>
                </a:solidFill>
                <a:latin typeface="Tempus Sans ITC" pitchFamily="82" charset="0"/>
              </a:rPr>
              <a:t>Material and Construction </a:t>
            </a:r>
            <a:r>
              <a:rPr lang="en-US" b="1" dirty="0">
                <a:solidFill>
                  <a:prstClr val="black"/>
                </a:solidFill>
                <a:latin typeface="Arial" charset="0"/>
              </a:rPr>
              <a:t>…..</a:t>
            </a:r>
            <a:endParaRPr lang="en-US" dirty="0">
              <a:solidFill>
                <a:prstClr val="black"/>
              </a:solidFill>
            </a:endParaRPr>
          </a:p>
        </p:txBody>
      </p:sp>
      <p:sp>
        <p:nvSpPr>
          <p:cNvPr id="7" name="Rectangle 6"/>
          <p:cNvSpPr/>
          <p:nvPr/>
        </p:nvSpPr>
        <p:spPr>
          <a:xfrm>
            <a:off x="533400" y="3276600"/>
            <a:ext cx="9144000" cy="3016210"/>
          </a:xfrm>
          <a:prstGeom prst="rect">
            <a:avLst/>
          </a:prstGeom>
        </p:spPr>
        <p:txBody>
          <a:bodyPr wrap="square">
            <a:spAutoFit/>
          </a:bodyPr>
          <a:lstStyle/>
          <a:p>
            <a:pPr marL="274320" indent="-274320" algn="just">
              <a:lnSpc>
                <a:spcPct val="150000"/>
              </a:lnSpc>
              <a:spcBef>
                <a:spcPts val="580"/>
              </a:spcBef>
              <a:buClr>
                <a:srgbClr val="FE8637"/>
              </a:buClr>
              <a:buSzPct val="85000"/>
              <a:buFontTx/>
              <a:buBlip>
                <a:blip r:embed="rId2"/>
              </a:buBlip>
            </a:pPr>
            <a:r>
              <a:rPr lang="en-US" sz="2000" dirty="0">
                <a:solidFill>
                  <a:prstClr val="black"/>
                </a:solidFill>
                <a:latin typeface="Tempus Sans ITC" pitchFamily="82" charset="0"/>
              </a:rPr>
              <a:t>A palisade wall inevitably protected the cities and the buildings within made entirely of wood. </a:t>
            </a:r>
          </a:p>
          <a:p>
            <a:pPr marL="274320" indent="-274320" algn="just">
              <a:lnSpc>
                <a:spcPct val="150000"/>
              </a:lnSpc>
              <a:spcBef>
                <a:spcPts val="580"/>
              </a:spcBef>
              <a:buClr>
                <a:srgbClr val="FE8637"/>
              </a:buClr>
              <a:buSzPct val="85000"/>
              <a:buFontTx/>
              <a:buBlip>
                <a:blip r:embed="rId2"/>
              </a:buBlip>
            </a:pPr>
            <a:r>
              <a:rPr lang="en-US" sz="2000" dirty="0">
                <a:solidFill>
                  <a:prstClr val="black"/>
                </a:solidFill>
                <a:latin typeface="Tempus Sans ITC" pitchFamily="82" charset="0"/>
              </a:rPr>
              <a:t>The Vedic carpenters developed skill in timber construction of a very high standard.</a:t>
            </a:r>
          </a:p>
          <a:p>
            <a:pPr marL="274320" indent="-274320" algn="just">
              <a:lnSpc>
                <a:spcPct val="150000"/>
              </a:lnSpc>
              <a:spcBef>
                <a:spcPts val="580"/>
              </a:spcBef>
              <a:buClr>
                <a:srgbClr val="FE8637"/>
              </a:buClr>
              <a:buSzPct val="85000"/>
              <a:buFontTx/>
              <a:buBlip>
                <a:blip r:embed="rId2"/>
              </a:buBlip>
            </a:pPr>
            <a:r>
              <a:rPr lang="en-US" sz="2000" dirty="0">
                <a:solidFill>
                  <a:prstClr val="black"/>
                </a:solidFill>
                <a:latin typeface="Tempus Sans ITC" pitchFamily="82" charset="0"/>
              </a:rPr>
              <a:t>In later ages timber construction techniques were employed even though the material of construction was radically different - i.e. stone</a:t>
            </a:r>
            <a:r>
              <a:rPr lang="en-US" dirty="0">
                <a:solidFill>
                  <a:prstClr val="black"/>
                </a:solidFill>
                <a:latin typeface="Arial" charset="0"/>
                <a:cs typeface="Arial"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B5175653-7748-48EC-BB44-6C6D17428B66}" type="datetime1">
              <a:rPr lang="en-US" smtClean="0">
                <a:solidFill>
                  <a:srgbClr val="575F6D"/>
                </a:solidFill>
              </a:rPr>
              <a:pPr>
                <a:defRPr/>
              </a:pPr>
              <a:t>2/14/2022</a:t>
            </a:fld>
            <a:endParaRPr lang="en-US">
              <a:solidFill>
                <a:srgbClr val="575F6D"/>
              </a:solidFill>
            </a:endParaRPr>
          </a:p>
        </p:txBody>
      </p:sp>
      <p:sp>
        <p:nvSpPr>
          <p:cNvPr id="4" name="Slide Number Placeholder 3"/>
          <p:cNvSpPr>
            <a:spLocks noGrp="1"/>
          </p:cNvSpPr>
          <p:nvPr>
            <p:ph type="sldNum" sz="quarter" idx="12"/>
          </p:nvPr>
        </p:nvSpPr>
        <p:spPr/>
        <p:txBody>
          <a:bodyPr/>
          <a:lstStyle/>
          <a:p>
            <a:pPr>
              <a:defRPr/>
            </a:pPr>
            <a:fld id="{75D3340A-1BEE-4D22-A330-CCF17A424093}" type="slidenum">
              <a:rPr lang="en-US" smtClean="0"/>
              <a:pPr>
                <a:defRPr/>
              </a:pPr>
              <a:t>25</a:t>
            </a:fld>
            <a:endParaRPr lang="en-US"/>
          </a:p>
        </p:txBody>
      </p:sp>
      <p:pic>
        <p:nvPicPr>
          <p:cNvPr id="24580" name="Picture 2"/>
          <p:cNvPicPr>
            <a:picLocks noChangeAspect="1" noChangeArrowheads="1"/>
          </p:cNvPicPr>
          <p:nvPr/>
        </p:nvPicPr>
        <p:blipFill>
          <a:blip r:embed="rId2" cstate="print"/>
          <a:srcRect/>
          <a:stretch>
            <a:fillRect/>
          </a:stretch>
        </p:blipFill>
        <p:spPr bwMode="auto">
          <a:xfrm>
            <a:off x="0" y="0"/>
            <a:ext cx="3879850" cy="2590800"/>
          </a:xfrm>
          <a:prstGeom prst="rect">
            <a:avLst/>
          </a:prstGeom>
          <a:noFill/>
          <a:ln w="9525">
            <a:noFill/>
            <a:miter lim="800000"/>
            <a:headEnd/>
            <a:tailEnd/>
          </a:ln>
        </p:spPr>
      </p:pic>
      <p:sp>
        <p:nvSpPr>
          <p:cNvPr id="24581" name="TextBox 5"/>
          <p:cNvSpPr txBox="1">
            <a:spLocks noChangeArrowheads="1"/>
          </p:cNvSpPr>
          <p:nvPr/>
        </p:nvSpPr>
        <p:spPr bwMode="auto">
          <a:xfrm>
            <a:off x="0" y="2895601"/>
            <a:ext cx="4210050" cy="646113"/>
          </a:xfrm>
          <a:prstGeom prst="rect">
            <a:avLst/>
          </a:prstGeom>
          <a:noFill/>
          <a:ln w="9525">
            <a:noFill/>
            <a:miter lim="800000"/>
            <a:headEnd/>
            <a:tailEnd/>
          </a:ln>
        </p:spPr>
        <p:txBody>
          <a:bodyPr>
            <a:spAutoFit/>
          </a:bodyPr>
          <a:lstStyle/>
          <a:p>
            <a:r>
              <a:rPr lang="en-US">
                <a:solidFill>
                  <a:prstClr val="black"/>
                </a:solidFill>
                <a:latin typeface="Trebuchet MS" pitchFamily="34" charset="0"/>
              </a:rPr>
              <a:t>The excavated remains of the parts of Kausambi city.</a:t>
            </a:r>
          </a:p>
        </p:txBody>
      </p:sp>
      <p:pic>
        <p:nvPicPr>
          <p:cNvPr id="24582" name="Picture 3"/>
          <p:cNvPicPr>
            <a:picLocks noChangeAspect="1" noChangeArrowheads="1"/>
          </p:cNvPicPr>
          <p:nvPr/>
        </p:nvPicPr>
        <p:blipFill>
          <a:blip r:embed="rId3" cstate="print"/>
          <a:srcRect/>
          <a:stretch>
            <a:fillRect/>
          </a:stretch>
        </p:blipFill>
        <p:spPr bwMode="auto">
          <a:xfrm>
            <a:off x="6026150" y="0"/>
            <a:ext cx="3879850" cy="3886200"/>
          </a:xfrm>
          <a:prstGeom prst="rect">
            <a:avLst/>
          </a:prstGeom>
          <a:noFill/>
          <a:ln w="9525">
            <a:noFill/>
            <a:miter lim="800000"/>
            <a:headEnd/>
            <a:tailEnd/>
          </a:ln>
        </p:spPr>
      </p:pic>
      <p:pic>
        <p:nvPicPr>
          <p:cNvPr id="24583" name="Picture 4"/>
          <p:cNvPicPr>
            <a:picLocks noChangeAspect="1" noChangeArrowheads="1"/>
          </p:cNvPicPr>
          <p:nvPr/>
        </p:nvPicPr>
        <p:blipFill>
          <a:blip r:embed="rId4" cstate="print"/>
          <a:srcRect/>
          <a:stretch>
            <a:fillRect/>
          </a:stretch>
        </p:blipFill>
        <p:spPr bwMode="auto">
          <a:xfrm>
            <a:off x="4787900" y="2743200"/>
            <a:ext cx="1155700" cy="1295400"/>
          </a:xfrm>
          <a:prstGeom prst="rect">
            <a:avLst/>
          </a:prstGeom>
          <a:noFill/>
          <a:ln w="9525">
            <a:noFill/>
            <a:miter lim="800000"/>
            <a:headEnd/>
            <a:tailEnd/>
          </a:ln>
        </p:spPr>
      </p:pic>
      <p:pic>
        <p:nvPicPr>
          <p:cNvPr id="24584" name="Picture 5"/>
          <p:cNvPicPr>
            <a:picLocks noChangeAspect="1" noChangeArrowheads="1"/>
          </p:cNvPicPr>
          <p:nvPr/>
        </p:nvPicPr>
        <p:blipFill>
          <a:blip r:embed="rId5" cstate="print"/>
          <a:srcRect/>
          <a:stretch>
            <a:fillRect/>
          </a:stretch>
        </p:blipFill>
        <p:spPr bwMode="auto">
          <a:xfrm>
            <a:off x="4622800" y="0"/>
            <a:ext cx="1238250" cy="1271588"/>
          </a:xfrm>
          <a:prstGeom prst="rect">
            <a:avLst/>
          </a:prstGeom>
          <a:noFill/>
          <a:ln w="9525">
            <a:noFill/>
            <a:miter lim="800000"/>
            <a:headEnd/>
            <a:tailEnd/>
          </a:ln>
        </p:spPr>
      </p:pic>
      <p:pic>
        <p:nvPicPr>
          <p:cNvPr id="24585" name="Picture 6"/>
          <p:cNvPicPr>
            <a:picLocks noChangeAspect="1" noChangeArrowheads="1"/>
          </p:cNvPicPr>
          <p:nvPr/>
        </p:nvPicPr>
        <p:blipFill>
          <a:blip r:embed="rId6" cstate="print"/>
          <a:srcRect/>
          <a:stretch>
            <a:fillRect/>
          </a:stretch>
        </p:blipFill>
        <p:spPr bwMode="auto">
          <a:xfrm>
            <a:off x="4622800" y="1371600"/>
            <a:ext cx="1320800" cy="1295400"/>
          </a:xfrm>
          <a:prstGeom prst="rect">
            <a:avLst/>
          </a:prstGeom>
          <a:noFill/>
          <a:ln w="9525">
            <a:noFill/>
            <a:miter lim="800000"/>
            <a:headEnd/>
            <a:tailEnd/>
          </a:ln>
        </p:spPr>
      </p:pic>
      <p:sp>
        <p:nvSpPr>
          <p:cNvPr id="24586" name="TextBox 10"/>
          <p:cNvSpPr txBox="1">
            <a:spLocks noChangeArrowheads="1"/>
          </p:cNvSpPr>
          <p:nvPr/>
        </p:nvSpPr>
        <p:spPr bwMode="auto">
          <a:xfrm>
            <a:off x="4787900" y="4267201"/>
            <a:ext cx="4705350" cy="646113"/>
          </a:xfrm>
          <a:prstGeom prst="rect">
            <a:avLst/>
          </a:prstGeom>
          <a:noFill/>
          <a:ln w="9525">
            <a:noFill/>
            <a:miter lim="800000"/>
            <a:headEnd/>
            <a:tailEnd/>
          </a:ln>
        </p:spPr>
        <p:txBody>
          <a:bodyPr>
            <a:spAutoFit/>
          </a:bodyPr>
          <a:lstStyle/>
          <a:p>
            <a:r>
              <a:rPr lang="en-US">
                <a:solidFill>
                  <a:prstClr val="black"/>
                </a:solidFill>
                <a:latin typeface="Trebuchet MS" pitchFamily="34" charset="0"/>
              </a:rPr>
              <a:t>Layout of an ideal Vedic town and design houses, as told in Artha shastras</a:t>
            </a:r>
            <a:r>
              <a:rPr lang="en-US" sz="1400">
                <a:solidFill>
                  <a:prstClr val="black"/>
                </a:solidFill>
                <a:latin typeface="Trebuchet MS" pitchFamily="34" charset="0"/>
              </a:rPr>
              <a:t>.</a:t>
            </a:r>
          </a:p>
        </p:txBody>
      </p:sp>
      <p:pic>
        <p:nvPicPr>
          <p:cNvPr id="24587" name="Picture 7"/>
          <p:cNvPicPr>
            <a:picLocks noChangeAspect="1" noChangeArrowheads="1"/>
          </p:cNvPicPr>
          <p:nvPr/>
        </p:nvPicPr>
        <p:blipFill>
          <a:blip r:embed="rId7" cstate="print"/>
          <a:srcRect/>
          <a:stretch>
            <a:fillRect/>
          </a:stretch>
        </p:blipFill>
        <p:spPr bwMode="auto">
          <a:xfrm>
            <a:off x="0" y="3581400"/>
            <a:ext cx="3879850" cy="3276600"/>
          </a:xfrm>
          <a:prstGeom prst="rect">
            <a:avLst/>
          </a:prstGeom>
          <a:noFill/>
          <a:ln w="9525">
            <a:noFill/>
            <a:miter lim="800000"/>
            <a:headEnd/>
            <a:tailEnd/>
          </a:ln>
        </p:spPr>
      </p:pic>
      <p:sp>
        <p:nvSpPr>
          <p:cNvPr id="24588" name="TextBox 13"/>
          <p:cNvSpPr txBox="1">
            <a:spLocks noChangeArrowheads="1"/>
          </p:cNvSpPr>
          <p:nvPr/>
        </p:nvSpPr>
        <p:spPr bwMode="auto">
          <a:xfrm>
            <a:off x="4210050" y="5181601"/>
            <a:ext cx="4457700" cy="646113"/>
          </a:xfrm>
          <a:prstGeom prst="rect">
            <a:avLst/>
          </a:prstGeom>
          <a:noFill/>
          <a:ln w="9525">
            <a:noFill/>
            <a:miter lim="800000"/>
            <a:headEnd/>
            <a:tailEnd/>
          </a:ln>
        </p:spPr>
        <p:txBody>
          <a:bodyPr>
            <a:spAutoFit/>
          </a:bodyPr>
          <a:lstStyle/>
          <a:p>
            <a:r>
              <a:rPr lang="en-US">
                <a:solidFill>
                  <a:prstClr val="black"/>
                </a:solidFill>
                <a:latin typeface="Trebuchet MS" pitchFamily="34" charset="0"/>
              </a:rPr>
              <a:t>The gate and city of Kusingara near Magadha in Bihar.</a:t>
            </a:r>
          </a:p>
        </p:txBody>
      </p:sp>
      <p:sp>
        <p:nvSpPr>
          <p:cNvPr id="15" name="Bent-Up Arrow 14"/>
          <p:cNvSpPr/>
          <p:nvPr/>
        </p:nvSpPr>
        <p:spPr>
          <a:xfrm>
            <a:off x="3879850" y="5715000"/>
            <a:ext cx="14859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Up-Down Arrow 15"/>
          <p:cNvSpPr/>
          <p:nvPr/>
        </p:nvSpPr>
        <p:spPr>
          <a:xfrm>
            <a:off x="1816100" y="2590800"/>
            <a:ext cx="41275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Down Arrow 19"/>
          <p:cNvSpPr/>
          <p:nvPr/>
        </p:nvSpPr>
        <p:spPr>
          <a:xfrm>
            <a:off x="6438900" y="3962400"/>
            <a:ext cx="41275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592" name="Rectangle 16"/>
          <p:cNvSpPr>
            <a:spLocks noChangeArrowheads="1"/>
          </p:cNvSpPr>
          <p:nvPr/>
        </p:nvSpPr>
        <p:spPr bwMode="auto">
          <a:xfrm>
            <a:off x="4540250" y="6481764"/>
            <a:ext cx="5365750" cy="415498"/>
          </a:xfrm>
          <a:prstGeom prst="rect">
            <a:avLst/>
          </a:prstGeom>
          <a:noFill/>
          <a:ln w="9525">
            <a:noFill/>
            <a:miter lim="800000"/>
            <a:headEnd/>
            <a:tailEnd/>
          </a:ln>
        </p:spPr>
        <p:txBody>
          <a:bodyPr>
            <a:spAutoFit/>
          </a:bodyPr>
          <a:lstStyle/>
          <a:p>
            <a:pPr algn="just">
              <a:lnSpc>
                <a:spcPct val="150000"/>
              </a:lnSpc>
            </a:pPr>
            <a:r>
              <a:rPr lang="en-US" sz="1400">
                <a:solidFill>
                  <a:srgbClr val="FF0066"/>
                </a:solidFill>
                <a:latin typeface="Trebuchet MS" pitchFamily="34" charset="0"/>
              </a:rPr>
              <a:t>Source: Buddhist and Hindu Architecture by Satish Grover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2000"/>
                                        <p:tgtEl>
                                          <p:spTgt spid="20"/>
                                        </p:tgtEl>
                                      </p:cBhvr>
                                    </p:animEffect>
                                  </p:childTnLst>
                                </p:cTn>
                              </p:par>
                            </p:childTnLst>
                          </p:cTn>
                        </p:par>
                        <p:par>
                          <p:cTn id="14" fill="hold">
                            <p:stCondLst>
                              <p:cond delay="3000"/>
                            </p:stCondLst>
                            <p:childTnLst>
                              <p:par>
                                <p:cTn id="15" presetID="5" presetClass="entr" presetSubtype="1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51361"/>
            <a:ext cx="9906000" cy="4078039"/>
          </a:xfrm>
          <a:prstGeom prst="rect">
            <a:avLst/>
          </a:prstGeom>
        </p:spPr>
        <p:txBody>
          <a:bodyPr wrap="square">
            <a:spAutoFit/>
          </a:bodyPr>
          <a:lstStyle/>
          <a:p>
            <a:pPr algn="just">
              <a:lnSpc>
                <a:spcPct val="150000"/>
              </a:lnSpc>
            </a:pPr>
            <a:r>
              <a:rPr lang="en-IN" sz="1400" dirty="0">
                <a:latin typeface="Trebuchet MS" pitchFamily="34" charset="0"/>
              </a:rPr>
              <a:t>	The term </a:t>
            </a:r>
            <a:r>
              <a:rPr lang="en-IN" sz="1400" b="1" dirty="0">
                <a:latin typeface="Trebuchet MS" pitchFamily="34" charset="0"/>
              </a:rPr>
              <a:t>Dravidian civilization</a:t>
            </a:r>
            <a:r>
              <a:rPr lang="en-IN" sz="1400" dirty="0">
                <a:latin typeface="Trebuchet MS" pitchFamily="34" charset="0"/>
              </a:rPr>
              <a:t> refers to the civilization of the ancient speakers of the proto-Dravidian languages. </a:t>
            </a:r>
          </a:p>
          <a:p>
            <a:pPr algn="just">
              <a:lnSpc>
                <a:spcPct val="150000"/>
              </a:lnSpc>
            </a:pPr>
            <a:r>
              <a:rPr lang="en-IN" sz="1400" dirty="0">
                <a:latin typeface="Trebuchet MS" pitchFamily="34" charset="0"/>
              </a:rPr>
              <a:t>Many scholars believe that before the arrival of the Indo-Aryans in the Indian subcontinent, the speakers of the </a:t>
            </a:r>
            <a:r>
              <a:rPr lang="en-IN" sz="1400" b="1" dirty="0">
                <a:latin typeface="Trebuchet MS" pitchFamily="34" charset="0"/>
              </a:rPr>
              <a:t>proto-Dravidian</a:t>
            </a:r>
            <a:r>
              <a:rPr lang="en-IN" sz="1400" dirty="0">
                <a:latin typeface="Trebuchet MS" pitchFamily="34" charset="0"/>
              </a:rPr>
              <a:t> languages were widespread throughout the subcontinent. This pre-Vedic civilization is often referred to as "Dravidian civilization".</a:t>
            </a:r>
          </a:p>
          <a:p>
            <a:pPr lvl="0" algn="just" eaLnBrk="0" fontAlgn="base" hangingPunct="0">
              <a:spcBef>
                <a:spcPct val="0"/>
              </a:spcBef>
              <a:spcAft>
                <a:spcPct val="0"/>
              </a:spcAft>
            </a:pPr>
            <a:r>
              <a:rPr lang="en-IN" sz="1400" dirty="0">
                <a:latin typeface="Trebuchet MS" pitchFamily="34" charset="0"/>
              </a:rPr>
              <a:t>	</a:t>
            </a:r>
            <a:r>
              <a:rPr lang="en-US" sz="1400" dirty="0">
                <a:latin typeface="Arial" pitchFamily="34" charset="0"/>
                <a:cs typeface="Arial" pitchFamily="34" charset="0"/>
              </a:rPr>
              <a:t> "</a:t>
            </a:r>
            <a:r>
              <a:rPr lang="en-US" sz="1400" dirty="0" err="1">
                <a:latin typeface="Arial" pitchFamily="34" charset="0"/>
                <a:cs typeface="Arial" pitchFamily="34" charset="0"/>
              </a:rPr>
              <a:t>Lemuria</a:t>
            </a:r>
            <a:r>
              <a:rPr lang="en-US" sz="1400" dirty="0">
                <a:latin typeface="Arial" pitchFamily="34" charset="0"/>
                <a:cs typeface="Arial" pitchFamily="34" charset="0"/>
              </a:rPr>
              <a:t>" in Tamil nationalist </a:t>
            </a:r>
            <a:r>
              <a:rPr lang="en-US" sz="1400" dirty="0" err="1">
                <a:latin typeface="Arial" pitchFamily="34" charset="0"/>
                <a:cs typeface="Arial" pitchFamily="34" charset="0"/>
              </a:rPr>
              <a:t>mysticist</a:t>
            </a:r>
            <a:r>
              <a:rPr lang="en-US" sz="1400" dirty="0">
                <a:latin typeface="Arial" pitchFamily="34" charset="0"/>
                <a:cs typeface="Arial" pitchFamily="34" charset="0"/>
              </a:rPr>
              <a:t> literature, connecting Madagascar, South India and Australia (covering most of the Indian Ocean).</a:t>
            </a:r>
          </a:p>
          <a:p>
            <a:pPr lvl="0" algn="just" eaLnBrk="0" fontAlgn="base" hangingPunct="0">
              <a:spcBef>
                <a:spcPct val="0"/>
              </a:spcBef>
              <a:spcAft>
                <a:spcPct val="0"/>
              </a:spcAft>
            </a:pPr>
            <a:r>
              <a:rPr lang="en-US" sz="1400" dirty="0">
                <a:latin typeface="Arial" pitchFamily="34" charset="0"/>
                <a:cs typeface="Arial" pitchFamily="34" charset="0"/>
              </a:rPr>
              <a:t>Kumari </a:t>
            </a:r>
            <a:r>
              <a:rPr lang="en-US" sz="1400" dirty="0" err="1">
                <a:latin typeface="Arial" pitchFamily="34" charset="0"/>
                <a:cs typeface="Arial" pitchFamily="34" charset="0"/>
              </a:rPr>
              <a:t>Kandam</a:t>
            </a:r>
            <a:r>
              <a:rPr lang="en-US" sz="1400" dirty="0">
                <a:latin typeface="Arial" pitchFamily="34" charset="0"/>
                <a:cs typeface="Arial" pitchFamily="34" charset="0"/>
              </a:rPr>
              <a:t> is a legendary sunken kingdom. During a violent geologic catastrophe the entire island was submerged under the water. The survivors migrated to the present Indian subcontinent and supposedly sparked the Indus Valley Civilization.</a:t>
            </a:r>
            <a:r>
              <a:rPr lang="en-IN" sz="1400" dirty="0">
                <a:latin typeface="Trebuchet MS" pitchFamily="34" charset="0"/>
              </a:rPr>
              <a:t> </a:t>
            </a:r>
          </a:p>
          <a:p>
            <a:pPr lvl="0" algn="just">
              <a:lnSpc>
                <a:spcPct val="150000"/>
              </a:lnSpc>
            </a:pPr>
            <a:r>
              <a:rPr lang="en-IN" sz="1400" dirty="0">
                <a:latin typeface="Trebuchet MS" pitchFamily="34" charset="0"/>
              </a:rPr>
              <a:t>	</a:t>
            </a:r>
            <a:r>
              <a:rPr lang="en-US" sz="1400" dirty="0">
                <a:latin typeface="Arial" pitchFamily="34" charset="0"/>
                <a:cs typeface="Arial" pitchFamily="34" charset="0"/>
              </a:rPr>
              <a:t>According to these modernist interpretations of motifs in classical Tamil literature — the epics Cilappatikaram and Manimekalai that describe the submerged city of Puhar— the Dravidians originally came from land south of the present day coast of South India that became submerged by successive floods, which was about 152 miles south of present day Kanyakumari. It goes on to describe the civilization with exactly 16008 streets</a:t>
            </a:r>
            <a:r>
              <a:rPr lang="en-IN" sz="1400" dirty="0">
                <a:latin typeface="Trebuchet MS" pitchFamily="34" charset="0"/>
              </a:rPr>
              <a:t>, which was the cradle of civilization.</a:t>
            </a:r>
          </a:p>
        </p:txBody>
      </p:sp>
      <p:pic>
        <p:nvPicPr>
          <p:cNvPr id="5" name="Picture 6" descr="http://upload.wikimedia.org/wikipedia/commons/thumb/f/f0/Kumari_Kandam_map.png/250px-Kumari_Kandam_map.png">
            <a:hlinkClick r:id="rId2"/>
          </p:cNvPr>
          <p:cNvPicPr>
            <a:picLocks noChangeAspect="1" noChangeArrowheads="1"/>
          </p:cNvPicPr>
          <p:nvPr/>
        </p:nvPicPr>
        <p:blipFill>
          <a:blip r:embed="rId3" cstate="print"/>
          <a:srcRect/>
          <a:stretch>
            <a:fillRect/>
          </a:stretch>
        </p:blipFill>
        <p:spPr bwMode="auto">
          <a:xfrm>
            <a:off x="6253162" y="228600"/>
            <a:ext cx="3487738" cy="2176350"/>
          </a:xfrm>
          <a:prstGeom prst="rect">
            <a:avLst/>
          </a:prstGeom>
          <a:noFill/>
        </p:spPr>
      </p:pic>
      <p:sp>
        <p:nvSpPr>
          <p:cNvPr id="6" name="Rectangle 5"/>
          <p:cNvSpPr/>
          <p:nvPr/>
        </p:nvSpPr>
        <p:spPr>
          <a:xfrm>
            <a:off x="228600" y="228600"/>
            <a:ext cx="6019800" cy="2585323"/>
          </a:xfrm>
          <a:prstGeom prst="rect">
            <a:avLst/>
          </a:prstGeom>
        </p:spPr>
        <p:txBody>
          <a:bodyPr wrap="square">
            <a:spAutoFit/>
          </a:bodyPr>
          <a:lstStyle/>
          <a:p>
            <a:r>
              <a:rPr lang="en-IN" b="1" dirty="0"/>
              <a:t>Background history</a:t>
            </a:r>
          </a:p>
          <a:p>
            <a:r>
              <a:rPr lang="en-IN" b="1" dirty="0"/>
              <a:t>Dravidians</a:t>
            </a:r>
          </a:p>
          <a:p>
            <a:r>
              <a:rPr lang="en-IN" dirty="0"/>
              <a:t>Most of the Ethnologists believe that Dravidians in India is a branch of </a:t>
            </a:r>
            <a:r>
              <a:rPr lang="en-IN" dirty="0" err="1"/>
              <a:t>Elamite</a:t>
            </a:r>
            <a:r>
              <a:rPr lang="en-IN" dirty="0"/>
              <a:t> race who founded the civilization at </a:t>
            </a:r>
            <a:r>
              <a:rPr lang="en-IN" dirty="0" err="1"/>
              <a:t>Sumeria</a:t>
            </a:r>
            <a:r>
              <a:rPr lang="en-IN" dirty="0"/>
              <a:t> and Indus Valley. They reached India in prehistory and evolved in India at about 15000 BC. Dravidians became the elite inhabitants of India. The Dravidian civilization was found in the prehistory. They are also called Indus Valley people as it is one of the greatest and earliest civilizations world has ever seen.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7650" y="457201"/>
            <a:ext cx="817245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Dravidian is the name attributed to a linguistically distinct group of people in South India. Believed to be the first original settlers of ancient India, the group has maintained traditional customs and rites, while with the influence of modernity, some have developed the lifestyles of a modern society.</a:t>
            </a:r>
            <a:br>
              <a:rPr kumimoji="0" lang="en-US" sz="1600" b="0" i="0" u="none" strike="noStrike" cap="none" normalizeH="0" baseline="0" dirty="0">
                <a:ln>
                  <a:noFill/>
                </a:ln>
                <a:solidFill>
                  <a:schemeClr val="tx1"/>
                </a:solidFill>
                <a:effectLst/>
                <a:latin typeface="Arial" charset="0"/>
                <a:cs typeface="Arial" charset="0"/>
              </a:rPr>
            </a:br>
            <a:endParaRPr kumimoji="0" lang="en-US" sz="1600" b="0" i="0" u="none" strike="noStrike" cap="none" normalizeH="0" baseline="0" dirty="0">
              <a:ln>
                <a:noFill/>
              </a:ln>
              <a:solidFill>
                <a:schemeClr val="tx1"/>
              </a:solidFill>
              <a:effectLst/>
              <a:latin typeface="Arial" charset="0"/>
              <a:cs typeface="Arial" charset="0"/>
            </a:endParaRPr>
          </a:p>
        </p:txBody>
      </p:sp>
      <p:pic>
        <p:nvPicPr>
          <p:cNvPr id="1026" name="Picture 2" descr="Ancient India"/>
          <p:cNvPicPr>
            <a:picLocks noChangeAspect="1" noChangeArrowheads="1"/>
          </p:cNvPicPr>
          <p:nvPr/>
        </p:nvPicPr>
        <p:blipFill>
          <a:blip r:embed="rId2" cstate="print"/>
          <a:srcRect/>
          <a:stretch>
            <a:fillRect/>
          </a:stretch>
        </p:blipFill>
        <p:spPr bwMode="auto">
          <a:xfrm>
            <a:off x="168540" y="-94364175"/>
            <a:ext cx="1166019" cy="1428750"/>
          </a:xfrm>
          <a:prstGeom prst="rect">
            <a:avLst/>
          </a:prstGeom>
          <a:noFill/>
        </p:spPr>
      </p:pic>
      <p:sp>
        <p:nvSpPr>
          <p:cNvPr id="4" name="Rectangle 3"/>
          <p:cNvSpPr/>
          <p:nvPr/>
        </p:nvSpPr>
        <p:spPr>
          <a:xfrm>
            <a:off x="247650" y="1570672"/>
            <a:ext cx="8585200" cy="1200329"/>
          </a:xfrm>
          <a:prstGeom prst="rect">
            <a:avLst/>
          </a:prstGeom>
        </p:spPr>
        <p:txBody>
          <a:bodyPr wrap="square">
            <a:spAutoFit/>
          </a:bodyPr>
          <a:lstStyle/>
          <a:p>
            <a:r>
              <a:rPr lang="en-IN" dirty="0"/>
              <a:t>The </a:t>
            </a:r>
            <a:r>
              <a:rPr lang="en-IN" b="1" dirty="0"/>
              <a:t>Dravidian</a:t>
            </a:r>
            <a:r>
              <a:rPr lang="en-IN" dirty="0"/>
              <a:t> family of languages includes approximately 85 languages, spoken by around 200 million people. Among them Telugu, Tamil, Kannada and Malayalam are the members with the most speakers. There are also small groups of Dravidian-speaking scheduled tribes, who live beyond the mainstream communities. It is often speculated that Dravidian languages are native to India. </a:t>
            </a:r>
          </a:p>
        </p:txBody>
      </p:sp>
      <p:sp>
        <p:nvSpPr>
          <p:cNvPr id="5" name="TextBox 4"/>
          <p:cNvSpPr txBox="1"/>
          <p:nvPr/>
        </p:nvSpPr>
        <p:spPr>
          <a:xfrm>
            <a:off x="247650" y="3276600"/>
            <a:ext cx="5035550" cy="1477328"/>
          </a:xfrm>
          <a:prstGeom prst="rect">
            <a:avLst/>
          </a:prstGeom>
          <a:noFill/>
        </p:spPr>
        <p:txBody>
          <a:bodyPr wrap="square" rtlCol="0">
            <a:spAutoFit/>
          </a:bodyPr>
          <a:lstStyle/>
          <a:p>
            <a:r>
              <a:rPr lang="en-US" dirty="0"/>
              <a:t>However, the major languages of the Dravidian group are: (</a:t>
            </a:r>
            <a:r>
              <a:rPr lang="en-US" dirty="0" err="1"/>
              <a:t>i</a:t>
            </a:r>
            <a:r>
              <a:rPr lang="en-US" dirty="0"/>
              <a:t>) Telugu (numerically the biggest of the Dravidian languages), (ii) Tamil (oldest and </a:t>
            </a:r>
            <a:r>
              <a:rPr lang="en-US" dirty="0" err="1"/>
              <a:t>puresst</a:t>
            </a:r>
            <a:r>
              <a:rPr lang="en-US" dirty="0"/>
              <a:t> language of the Dravidian family), (iii) Kannada and (iv) Malayalam (smallest and the youngest of the Dravidian family)</a:t>
            </a:r>
            <a:endParaRPr lang="en-IN" dirty="0"/>
          </a:p>
        </p:txBody>
      </p:sp>
      <p:pic>
        <p:nvPicPr>
          <p:cNvPr id="6" name="Picture 2"/>
          <p:cNvPicPr>
            <a:picLocks noChangeAspect="1" noChangeArrowheads="1"/>
          </p:cNvPicPr>
          <p:nvPr/>
        </p:nvPicPr>
        <p:blipFill>
          <a:blip r:embed="rId3" cstate="print"/>
          <a:srcRect l="65625" t="32000" r="2500" b="17000"/>
          <a:stretch>
            <a:fillRect/>
          </a:stretch>
        </p:blipFill>
        <p:spPr bwMode="auto">
          <a:xfrm>
            <a:off x="5778500" y="3048000"/>
            <a:ext cx="3879850" cy="3581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5100" y="2949476"/>
            <a:ext cx="9658350" cy="2308324"/>
          </a:xfrm>
          <a:prstGeom prst="rect">
            <a:avLst/>
          </a:prstGeom>
        </p:spPr>
        <p:txBody>
          <a:bodyPr wrap="square">
            <a:spAutoFit/>
          </a:bodyPr>
          <a:lstStyle/>
          <a:p>
            <a:r>
              <a:rPr lang="en-IN" dirty="0"/>
              <a:t>The </a:t>
            </a:r>
            <a:r>
              <a:rPr lang="en-IN" b="1" dirty="0" err="1"/>
              <a:t>Sātavāhana</a:t>
            </a:r>
            <a:r>
              <a:rPr lang="en-IN" b="1" dirty="0"/>
              <a:t> Empire</a:t>
            </a:r>
            <a:r>
              <a:rPr lang="en-IN" dirty="0"/>
              <a:t> as a dynasty which ruled from Junnar (Pune), </a:t>
            </a:r>
            <a:r>
              <a:rPr lang="en-IN" dirty="0" err="1"/>
              <a:t>Prathisthan</a:t>
            </a:r>
            <a:r>
              <a:rPr lang="en-IN" dirty="0"/>
              <a:t> (Paithan) in Maharashtra and Dharanikota or Amaravati in coastal Andhra Pradesh and over Southern and Central India from around 230 BCE onward. It lasted about 450 years, until around 220 CE. The </a:t>
            </a:r>
            <a:r>
              <a:rPr lang="en-IN" dirty="0" err="1"/>
              <a:t>Satavahanas</a:t>
            </a:r>
            <a:r>
              <a:rPr lang="en-IN" dirty="0"/>
              <a:t> are credited for establishing peace in the country, resisting the onslaught of foreigners after the decline of Mauryan empire.</a:t>
            </a:r>
          </a:p>
          <a:p>
            <a:r>
              <a:rPr lang="en-IN" dirty="0" err="1"/>
              <a:t>Satavahanas</a:t>
            </a:r>
            <a:r>
              <a:rPr lang="en-IN" dirty="0"/>
              <a:t> were also called </a:t>
            </a:r>
            <a:r>
              <a:rPr lang="en-IN" dirty="0" err="1"/>
              <a:t>Salivahanas</a:t>
            </a:r>
            <a:r>
              <a:rPr lang="en-IN" dirty="0"/>
              <a:t> and </a:t>
            </a:r>
            <a:r>
              <a:rPr lang="en-IN" dirty="0" err="1"/>
              <a:t>Satakarnis</a:t>
            </a:r>
            <a:r>
              <a:rPr lang="en-IN" dirty="0"/>
              <a:t>. In the 3rd century B.C., </a:t>
            </a:r>
            <a:r>
              <a:rPr lang="en-IN" dirty="0" err="1"/>
              <a:t>Simukha</a:t>
            </a:r>
            <a:r>
              <a:rPr lang="en-IN" dirty="0"/>
              <a:t>, the founder of the </a:t>
            </a:r>
            <a:r>
              <a:rPr lang="en-IN" dirty="0" err="1"/>
              <a:t>Satavahana</a:t>
            </a:r>
            <a:r>
              <a:rPr lang="en-IN" dirty="0"/>
              <a:t> dynasty, unified the various Andhra principalities into one kingdom and became its ruler (271 B.C. -- 248 B.C.). Dharanikota near Amaravati in Guntur district was the first capital of </a:t>
            </a:r>
            <a:r>
              <a:rPr lang="en-IN" dirty="0" err="1"/>
              <a:t>Simukha</a:t>
            </a:r>
            <a:r>
              <a:rPr lang="en-IN" dirty="0"/>
              <a:t>, but later he shifted his capital to </a:t>
            </a:r>
            <a:r>
              <a:rPr lang="en-IN" dirty="0" err="1"/>
              <a:t>Pratishtana</a:t>
            </a:r>
            <a:r>
              <a:rPr lang="en-IN" dirty="0"/>
              <a:t> (Paithan in Aurangabad district).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File:SatavahanaMap.jpg"/>
          <p:cNvSpPr>
            <a:spLocks noChangeAspect="1" noChangeArrowheads="1"/>
          </p:cNvSpPr>
          <p:nvPr/>
        </p:nvSpPr>
        <p:spPr bwMode="auto">
          <a:xfrm>
            <a:off x="168540" y="-144463"/>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7" name="Picture 3" descr="F:\Masters\Ist Sem\history\ancient india\SatavahanaMap.jpg"/>
          <p:cNvPicPr>
            <a:picLocks noChangeAspect="1" noChangeArrowheads="1"/>
          </p:cNvPicPr>
          <p:nvPr/>
        </p:nvPicPr>
        <p:blipFill>
          <a:blip r:embed="rId2" cstate="print"/>
          <a:srcRect/>
          <a:stretch>
            <a:fillRect/>
          </a:stretch>
        </p:blipFill>
        <p:spPr bwMode="auto">
          <a:xfrm>
            <a:off x="2063750" y="9769"/>
            <a:ext cx="5778500" cy="68384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228600"/>
            <a:ext cx="9067800" cy="609600"/>
          </a:xfrm>
        </p:spPr>
        <p:txBody>
          <a:bodyPr>
            <a:noAutofit/>
          </a:bodyPr>
          <a:lstStyle/>
          <a:p>
            <a:pPr>
              <a:defRPr/>
            </a:pPr>
            <a:r>
              <a:rPr lang="en-US" sz="2000" dirty="0">
                <a:solidFill>
                  <a:schemeClr val="tx1"/>
                </a:solidFill>
                <a:latin typeface="Baskerville Old Face" pitchFamily="18" charset="0"/>
                <a:ea typeface="+mn-ea"/>
                <a:cs typeface="+mn-cs"/>
              </a:rPr>
              <a:t>GEOGRAPHY OF  INDUS VALLEY CIVILIZATION</a:t>
            </a:r>
            <a:br>
              <a:rPr lang="en-US" sz="2000" dirty="0">
                <a:solidFill>
                  <a:schemeClr val="tx1"/>
                </a:solidFill>
                <a:latin typeface="Baskerville Old Face" pitchFamily="18" charset="0"/>
                <a:ea typeface="+mn-ea"/>
                <a:cs typeface="+mn-cs"/>
              </a:rPr>
            </a:br>
            <a:endParaRPr lang="en-US" sz="2000" dirty="0">
              <a:solidFill>
                <a:schemeClr val="tx1"/>
              </a:solidFill>
              <a:latin typeface="Baskerville Old Face" pitchFamily="18" charset="0"/>
              <a:ea typeface="+mn-ea"/>
              <a:cs typeface="+mn-cs"/>
            </a:endParaRPr>
          </a:p>
        </p:txBody>
      </p:sp>
      <p:pic>
        <p:nvPicPr>
          <p:cNvPr id="4" name="Picture 2" descr="C:\Documents and Settings\arpita\Desktop\CiviltàValleIndoMappa.png"/>
          <p:cNvPicPr>
            <a:picLocks noChangeAspect="1" noChangeArrowheads="1"/>
          </p:cNvPicPr>
          <p:nvPr/>
        </p:nvPicPr>
        <p:blipFill>
          <a:blip r:embed="rId2" cstate="print"/>
          <a:srcRect/>
          <a:stretch>
            <a:fillRect/>
          </a:stretch>
        </p:blipFill>
        <p:spPr bwMode="auto">
          <a:xfrm>
            <a:off x="381000" y="609601"/>
            <a:ext cx="2903762" cy="3352799"/>
          </a:xfrm>
          <a:prstGeom prst="rect">
            <a:avLst/>
          </a:prstGeom>
          <a:noFill/>
          <a:ln>
            <a:solidFill>
              <a:schemeClr val="tx1"/>
            </a:solidFill>
          </a:ln>
        </p:spPr>
      </p:pic>
      <p:sp>
        <p:nvSpPr>
          <p:cNvPr id="5" name="Rectangle 4"/>
          <p:cNvSpPr/>
          <p:nvPr/>
        </p:nvSpPr>
        <p:spPr>
          <a:xfrm>
            <a:off x="3657600" y="990600"/>
            <a:ext cx="5943600" cy="5016758"/>
          </a:xfrm>
          <a:prstGeom prst="rect">
            <a:avLst/>
          </a:prstGeom>
        </p:spPr>
        <p:txBody>
          <a:bodyPr wrap="square">
            <a:spAutoFit/>
          </a:bodyPr>
          <a:lstStyle/>
          <a:p>
            <a:pPr algn="just">
              <a:buFont typeface="Arial" pitchFamily="34" charset="0"/>
              <a:buChar char="•"/>
            </a:pPr>
            <a:r>
              <a:rPr lang="en-US" sz="2000" dirty="0">
                <a:latin typeface="Tempus Sans ITC" pitchFamily="82" charset="0"/>
              </a:rPr>
              <a:t>Flourished in western part of the India around the Indus river basin.</a:t>
            </a:r>
          </a:p>
          <a:p>
            <a:pPr algn="just"/>
            <a:endParaRPr lang="en-US" sz="2000" dirty="0">
              <a:latin typeface="Tempus Sans ITC" pitchFamily="82" charset="0"/>
            </a:endParaRPr>
          </a:p>
          <a:p>
            <a:pPr algn="just">
              <a:buFont typeface="Arial" pitchFamily="34" charset="0"/>
              <a:buChar char="•"/>
            </a:pPr>
            <a:r>
              <a:rPr lang="en-US" sz="2000" dirty="0">
                <a:latin typeface="Tempus Sans ITC" pitchFamily="82" charset="0"/>
              </a:rPr>
              <a:t>Encompassing most of Pakistan, as well as extending into the westernmost states of India, southeastern </a:t>
            </a:r>
            <a:r>
              <a:rPr lang="en-US" sz="2000" dirty="0" err="1">
                <a:latin typeface="Tempus Sans ITC" pitchFamily="82" charset="0"/>
              </a:rPr>
              <a:t>Afganistan</a:t>
            </a:r>
            <a:r>
              <a:rPr lang="en-US" sz="2000" dirty="0">
                <a:latin typeface="Tempus Sans ITC" pitchFamily="82" charset="0"/>
              </a:rPr>
              <a:t>, and the easternmost part of Iran</a:t>
            </a:r>
          </a:p>
          <a:p>
            <a:pPr algn="just"/>
            <a:endParaRPr lang="en-US" sz="2000" dirty="0">
              <a:latin typeface="Tempus Sans ITC" pitchFamily="82" charset="0"/>
            </a:endParaRPr>
          </a:p>
          <a:p>
            <a:pPr algn="just">
              <a:buFont typeface="Arial" pitchFamily="34" charset="0"/>
              <a:buChar char="•"/>
            </a:pPr>
            <a:r>
              <a:rPr lang="en-US" sz="2000" dirty="0">
                <a:latin typeface="Tempus Sans ITC" pitchFamily="82" charset="0"/>
              </a:rPr>
              <a:t>The twin cities of </a:t>
            </a:r>
            <a:r>
              <a:rPr lang="en-US" sz="2000" dirty="0" err="1">
                <a:latin typeface="Tempus Sans ITC" pitchFamily="82" charset="0"/>
              </a:rPr>
              <a:t>Mohenjo-daro</a:t>
            </a:r>
            <a:r>
              <a:rPr lang="en-US" sz="2000" dirty="0">
                <a:latin typeface="Tempus Sans ITC" pitchFamily="82" charset="0"/>
              </a:rPr>
              <a:t> and Harappa formed the hub of the civilization with </a:t>
            </a:r>
            <a:r>
              <a:rPr lang="en-US" sz="2000" dirty="0" err="1">
                <a:latin typeface="Tempus Sans ITC" pitchFamily="82" charset="0"/>
              </a:rPr>
              <a:t>Lothal</a:t>
            </a:r>
            <a:r>
              <a:rPr lang="en-US" sz="2000" dirty="0">
                <a:latin typeface="Tempus Sans ITC" pitchFamily="82" charset="0"/>
              </a:rPr>
              <a:t> and other Indian sites.</a:t>
            </a:r>
          </a:p>
          <a:p>
            <a:pPr algn="just"/>
            <a:endParaRPr lang="en-US" sz="2000" dirty="0">
              <a:latin typeface="Tempus Sans ITC" pitchFamily="82" charset="0"/>
            </a:endParaRPr>
          </a:p>
          <a:p>
            <a:pPr algn="just">
              <a:buFont typeface="Arial" pitchFamily="34" charset="0"/>
              <a:buChar char="•"/>
            </a:pPr>
            <a:r>
              <a:rPr lang="en-US" sz="2000" dirty="0">
                <a:latin typeface="Tempus Sans ITC" pitchFamily="82" charset="0"/>
              </a:rPr>
              <a:t>The mature phase of this civilization –</a:t>
            </a:r>
          </a:p>
          <a:p>
            <a:pPr algn="just"/>
            <a:r>
              <a:rPr lang="en-US" sz="2000" dirty="0" err="1">
                <a:latin typeface="Tempus Sans ITC" pitchFamily="82" charset="0"/>
              </a:rPr>
              <a:t>Harappan</a:t>
            </a:r>
            <a:r>
              <a:rPr lang="en-US" sz="2000" dirty="0">
                <a:latin typeface="Tempus Sans ITC" pitchFamily="82" charset="0"/>
              </a:rPr>
              <a:t> Civilization, Harappa excavated in the 1920s in Punjab province of </a:t>
            </a:r>
            <a:r>
              <a:rPr lang="en-US" sz="2000" dirty="0" err="1">
                <a:latin typeface="Tempus Sans ITC" pitchFamily="82" charset="0"/>
              </a:rPr>
              <a:t>Bristish</a:t>
            </a:r>
            <a:r>
              <a:rPr lang="en-US" sz="2000" dirty="0">
                <a:latin typeface="Tempus Sans ITC" pitchFamily="82" charset="0"/>
              </a:rPr>
              <a:t> India.</a:t>
            </a:r>
          </a:p>
          <a:p>
            <a:pPr algn="just"/>
            <a:r>
              <a:rPr lang="en-US" sz="2000" dirty="0" err="1">
                <a:latin typeface="Tempus Sans ITC" pitchFamily="82" charset="0"/>
              </a:rPr>
              <a:t>Mohenjo-daro</a:t>
            </a:r>
            <a:r>
              <a:rPr lang="en-US" sz="2000" dirty="0">
                <a:latin typeface="Tempus Sans ITC" pitchFamily="82" charset="0"/>
              </a:rPr>
              <a:t> ,located in the province of </a:t>
            </a:r>
            <a:r>
              <a:rPr lang="en-US" sz="2000" dirty="0" err="1">
                <a:latin typeface="Tempus Sans ITC" pitchFamily="82" charset="0"/>
              </a:rPr>
              <a:t>Sindh</a:t>
            </a:r>
            <a:r>
              <a:rPr lang="en-US" sz="2000" dirty="0">
                <a:latin typeface="Tempus Sans ITC" pitchFamily="82" charset="0"/>
              </a:rPr>
              <a:t> , Pakistan</a:t>
            </a:r>
          </a:p>
        </p:txBody>
      </p:sp>
      <p:pic>
        <p:nvPicPr>
          <p:cNvPr id="6" name="Picture 2" descr="C:\Documents and Settings\arpita\Desktop\IVC_Map.png"/>
          <p:cNvPicPr>
            <a:picLocks noChangeAspect="1" noChangeArrowheads="1"/>
          </p:cNvPicPr>
          <p:nvPr/>
        </p:nvPicPr>
        <p:blipFill>
          <a:blip r:embed="rId3" cstate="print"/>
          <a:srcRect/>
          <a:stretch>
            <a:fillRect/>
          </a:stretch>
        </p:blipFill>
        <p:spPr bwMode="auto">
          <a:xfrm>
            <a:off x="381000" y="4101047"/>
            <a:ext cx="2895600" cy="2528353"/>
          </a:xfrm>
          <a:prstGeom prst="rect">
            <a:avLst/>
          </a:prstGeom>
          <a:noFill/>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1" y="228600"/>
            <a:ext cx="929421" cy="369332"/>
          </a:xfrm>
          <a:prstGeom prst="rect">
            <a:avLst/>
          </a:prstGeom>
        </p:spPr>
        <p:txBody>
          <a:bodyPr wrap="none">
            <a:spAutoFit/>
          </a:bodyPr>
          <a:lstStyle/>
          <a:p>
            <a:r>
              <a:rPr lang="en-IN" b="1" dirty="0"/>
              <a:t>Origins</a:t>
            </a:r>
            <a:endParaRPr lang="en-IN" dirty="0"/>
          </a:p>
        </p:txBody>
      </p:sp>
      <p:sp>
        <p:nvSpPr>
          <p:cNvPr id="20481" name="Rectangle 1"/>
          <p:cNvSpPr>
            <a:spLocks noChangeArrowheads="1"/>
          </p:cNvSpPr>
          <p:nvPr/>
        </p:nvSpPr>
        <p:spPr bwMode="auto">
          <a:xfrm>
            <a:off x="0" y="809178"/>
            <a:ext cx="9906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In the Pūrānas and on their coins the dynasty is variously referred to as the </a:t>
            </a:r>
            <a:r>
              <a:rPr kumimoji="0" lang="en-US" sz="1800" b="0" i="0" u="none" strike="noStrike" cap="none" normalizeH="0" baseline="0" dirty="0" err="1">
                <a:ln>
                  <a:noFill/>
                </a:ln>
                <a:solidFill>
                  <a:schemeClr val="tx1"/>
                </a:solidFill>
                <a:effectLst/>
                <a:latin typeface="Arial" charset="0"/>
                <a:cs typeface="Arial" charset="0"/>
              </a:rPr>
              <a:t>Sātavāhanas</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Sātakarnīs</a:t>
            </a:r>
            <a:r>
              <a:rPr kumimoji="0" lang="en-US" sz="1800" b="0" i="0" u="none" strike="noStrike" cap="none" normalizeH="0" baseline="0" dirty="0">
                <a:ln>
                  <a:noFill/>
                </a:ln>
                <a:solidFill>
                  <a:schemeClr val="tx1"/>
                </a:solidFill>
                <a:effectLst/>
                <a:latin typeface="Arial" charset="0"/>
                <a:cs typeface="Arial" charset="0"/>
              </a:rPr>
              <a:t>, </a:t>
            </a:r>
            <a:r>
              <a:rPr kumimoji="0" lang="en-US" sz="1800" b="0" i="0" u="none" strike="noStrike" cap="none" normalizeH="0" baseline="0" dirty="0" err="1">
                <a:ln>
                  <a:noFill/>
                </a:ln>
                <a:solidFill>
                  <a:schemeClr val="tx1"/>
                </a:solidFill>
                <a:effectLst/>
                <a:latin typeface="Arial" charset="0"/>
                <a:cs typeface="Arial" charset="0"/>
              </a:rPr>
              <a:t>Andhras</a:t>
            </a:r>
            <a:r>
              <a:rPr kumimoji="0" lang="en-US" sz="1800" b="0" i="0" u="none" strike="noStrike" cap="none" normalizeH="0" baseline="0" dirty="0">
                <a:ln>
                  <a:noFill/>
                </a:ln>
                <a:solidFill>
                  <a:schemeClr val="tx1"/>
                </a:solidFill>
                <a:effectLst/>
                <a:latin typeface="Arial" charset="0"/>
                <a:cs typeface="Arial" charset="0"/>
              </a:rPr>
              <a:t> and </a:t>
            </a:r>
            <a:r>
              <a:rPr kumimoji="0" lang="en-US" sz="1800" b="0" i="0" u="none" strike="noStrike" cap="none" normalizeH="0" baseline="0" dirty="0" err="1">
                <a:ln>
                  <a:noFill/>
                </a:ln>
                <a:solidFill>
                  <a:schemeClr val="tx1"/>
                </a:solidFill>
                <a:effectLst/>
                <a:latin typeface="Arial" charset="0"/>
                <a:cs typeface="Arial" charset="0"/>
              </a:rPr>
              <a:t>Andhrabhrityas</a:t>
            </a:r>
            <a:r>
              <a:rPr kumimoji="0" lang="en-US" sz="1800" b="0" i="0" u="none" strike="noStrike" cap="none" normalizeH="0" baseline="0" dirty="0">
                <a:ln>
                  <a:noFill/>
                </a:ln>
                <a:solidFill>
                  <a:schemeClr val="tx1"/>
                </a:solidFill>
                <a:effectLst/>
                <a:latin typeface="Arial" charset="0"/>
                <a:cs typeface="Arial" charset="0"/>
              </a:rPr>
              <a:t>. A reference to the </a:t>
            </a:r>
            <a:r>
              <a:rPr kumimoji="0" lang="en-US" sz="1800" b="0" i="0" u="none" strike="noStrike" cap="none" normalizeH="0" baseline="0" dirty="0" err="1">
                <a:ln>
                  <a:noFill/>
                </a:ln>
                <a:solidFill>
                  <a:schemeClr val="tx1"/>
                </a:solidFill>
                <a:effectLst/>
                <a:latin typeface="Arial" charset="0"/>
                <a:cs typeface="Arial" charset="0"/>
              </a:rPr>
              <a:t>Sātavāhanas</a:t>
            </a:r>
            <a:r>
              <a:rPr kumimoji="0" lang="en-US" sz="1800" b="0" i="0" u="none" strike="noStrike" cap="none" normalizeH="0" baseline="0" dirty="0">
                <a:ln>
                  <a:noFill/>
                </a:ln>
                <a:solidFill>
                  <a:schemeClr val="tx1"/>
                </a:solidFill>
                <a:effectLst/>
                <a:latin typeface="Arial" charset="0"/>
                <a:cs typeface="Arial" charset="0"/>
              </a:rPr>
              <a:t> by the Greek traveler Megasthenes indicates that they possessed 100,000 infantry, 1,000 elephants, and had more than 30 well built fortified towns: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Next come the </a:t>
            </a:r>
            <a:r>
              <a:rPr kumimoji="0" lang="en-US" sz="1800" b="0" i="0" u="none" strike="noStrike" cap="none" normalizeH="0" baseline="0" dirty="0" err="1">
                <a:ln>
                  <a:noFill/>
                </a:ln>
                <a:solidFill>
                  <a:schemeClr val="tx1"/>
                </a:solidFill>
                <a:effectLst/>
                <a:latin typeface="Arial" charset="0"/>
                <a:cs typeface="Arial" charset="0"/>
              </a:rPr>
              <a:t>Andarae</a:t>
            </a:r>
            <a:r>
              <a:rPr kumimoji="0" lang="en-US" sz="1800" b="0" i="0" u="none" strike="noStrike" cap="none" normalizeH="0" baseline="0" dirty="0">
                <a:ln>
                  <a:noFill/>
                </a:ln>
                <a:solidFill>
                  <a:schemeClr val="tx1"/>
                </a:solidFill>
                <a:effectLst/>
                <a:latin typeface="Arial" charset="0"/>
                <a:cs typeface="Arial" charset="0"/>
              </a:rPr>
              <a:t>, a still more powerful race, which possesses numerous villages, and thirty towns defended by walls and towers, and which supplies its king with an army of 100,000 infantry, 2,000 cavalry, and 1,000 elephants.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The </a:t>
            </a:r>
            <a:r>
              <a:rPr kumimoji="0" lang="en-US" sz="1800" b="0" i="0" u="none" strike="noStrike" cap="none" normalizeH="0" baseline="0" dirty="0" err="1">
                <a:ln>
                  <a:noFill/>
                </a:ln>
                <a:solidFill>
                  <a:schemeClr val="tx1"/>
                </a:solidFill>
                <a:effectLst/>
                <a:latin typeface="Arial" charset="0"/>
                <a:cs typeface="Arial" charset="0"/>
              </a:rPr>
              <a:t>Sātavāhanas</a:t>
            </a:r>
            <a:r>
              <a:rPr kumimoji="0" lang="en-US" sz="1800" b="0" i="0" u="none" strike="noStrike" cap="none" normalizeH="0" baseline="0" dirty="0">
                <a:ln>
                  <a:noFill/>
                </a:ln>
                <a:solidFill>
                  <a:schemeClr val="tx1"/>
                </a:solidFill>
                <a:effectLst/>
                <a:latin typeface="Arial" charset="0"/>
                <a:cs typeface="Arial" charset="0"/>
              </a:rPr>
              <a:t> ruled a large and powerful empire that withstood the onslaughts from Central Asia. Aside from their military power, their commercialism and naval activity is evidenced by establishment of Indian colonies in southeast Asia.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4800"/>
            <a:ext cx="1358983" cy="369332"/>
          </a:xfrm>
          <a:prstGeom prst="rect">
            <a:avLst/>
          </a:prstGeom>
        </p:spPr>
        <p:txBody>
          <a:bodyPr wrap="none">
            <a:spAutoFit/>
          </a:bodyPr>
          <a:lstStyle/>
          <a:p>
            <a:r>
              <a:rPr lang="en-IN" b="1" dirty="0"/>
              <a:t>Early rulers</a:t>
            </a:r>
            <a:endParaRPr lang="en-IN" dirty="0"/>
          </a:p>
        </p:txBody>
      </p:sp>
      <p:sp>
        <p:nvSpPr>
          <p:cNvPr id="21505" name="Rectangle 1"/>
          <p:cNvSpPr>
            <a:spLocks noChangeArrowheads="1"/>
          </p:cNvSpPr>
          <p:nvPr/>
        </p:nvSpPr>
        <p:spPr bwMode="auto">
          <a:xfrm>
            <a:off x="0" y="1008965"/>
            <a:ext cx="99060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The </a:t>
            </a:r>
            <a:r>
              <a:rPr kumimoji="0" lang="en-US" sz="1400" b="0" i="0" u="none" strike="noStrike" cap="none" normalizeH="0" baseline="0" dirty="0" err="1">
                <a:ln>
                  <a:noFill/>
                </a:ln>
                <a:solidFill>
                  <a:schemeClr val="tx1"/>
                </a:solidFill>
                <a:effectLst/>
                <a:latin typeface="Arial" charset="0"/>
                <a:cs typeface="Arial" charset="0"/>
              </a:rPr>
              <a:t>Satavahanas</a:t>
            </a:r>
            <a:r>
              <a:rPr kumimoji="0" lang="en-US" sz="1400" b="0" i="0" u="none" strike="noStrike" cap="none" normalizeH="0" baseline="0" dirty="0">
                <a:ln>
                  <a:noFill/>
                </a:ln>
                <a:solidFill>
                  <a:schemeClr val="tx1"/>
                </a:solidFill>
                <a:effectLst/>
                <a:latin typeface="Arial" charset="0"/>
                <a:cs typeface="Arial" charset="0"/>
              </a:rPr>
              <a:t> initially ruled in the area (current </a:t>
            </a:r>
            <a:r>
              <a:rPr kumimoji="0" lang="en-US" sz="1400" b="0" i="0" u="none" strike="noStrike" cap="none" normalizeH="0" baseline="0" dirty="0" err="1">
                <a:ln>
                  <a:noFill/>
                </a:ln>
                <a:solidFill>
                  <a:schemeClr val="tx1"/>
                </a:solidFill>
                <a:effectLst/>
                <a:latin typeface="Arial" charset="0"/>
                <a:cs typeface="Arial" charset="0"/>
              </a:rPr>
              <a:t>Telangana</a:t>
            </a:r>
            <a:r>
              <a:rPr kumimoji="0" lang="en-US" sz="1400" b="0" i="0" u="none" strike="noStrike" cap="none" normalizeH="0" baseline="0" dirty="0">
                <a:ln>
                  <a:noFill/>
                </a:ln>
                <a:solidFill>
                  <a:schemeClr val="tx1"/>
                </a:solidFill>
                <a:effectLst/>
                <a:latin typeface="Arial" charset="0"/>
                <a:cs typeface="Arial" charset="0"/>
              </a:rPr>
              <a:t> region and some parts of Andhra areas ) of between the rivers Krishna and Godavari,</a:t>
            </a:r>
            <a:r>
              <a:rPr lang="en-US" sz="1400" baseline="30000" dirty="0">
                <a:latin typeface="Arial" charset="0"/>
                <a:cs typeface="Arial" charset="0"/>
              </a:rPr>
              <a:t> </a:t>
            </a:r>
            <a:r>
              <a:rPr kumimoji="0" lang="en-US" sz="1400" b="0" i="0" u="none" strike="noStrike" cap="none" normalizeH="0" baseline="0" dirty="0">
                <a:ln>
                  <a:noFill/>
                </a:ln>
                <a:solidFill>
                  <a:schemeClr val="tx1"/>
                </a:solidFill>
                <a:effectLst/>
                <a:latin typeface="Arial" charset="0"/>
                <a:cs typeface="Arial" charset="0"/>
              </a:rPr>
              <a:t>which was always their heartland. The Pūrānas list 30 Andhra rulers. Many are known from their coins and inscriptions as well.</a:t>
            </a: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Simuka (c.230-207 BCE)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After becoming independent around 230 BCE, Simuka, the founder of the dynasty, conquered Maharashtra, Malwa and part of Madhya Pradesh. He was succeeded by his brother Kanha (or Krishna) (r. 207-189 BCE), who further extended his kingdom to the west and the south.</a:t>
            </a: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Satakarni (c.180-124 BCE)</a:t>
            </a:r>
            <a:endParaRPr kumimoji="0" 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cs typeface="Arial" charset="0"/>
              </a:rPr>
              <a:t>Satavahana</a:t>
            </a:r>
            <a:r>
              <a:rPr kumimoji="0" lang="en-US" sz="1400" b="0" i="0" u="none" strike="noStrike" cap="none" normalizeH="0" baseline="0" dirty="0">
                <a:ln>
                  <a:noFill/>
                </a:ln>
                <a:solidFill>
                  <a:schemeClr val="tx1"/>
                </a:solidFill>
                <a:effectLst/>
                <a:latin typeface="Arial" charset="0"/>
                <a:cs typeface="Arial" charset="0"/>
              </a:rPr>
              <a:t> 1st century BCE coin inscribed in </a:t>
            </a:r>
            <a:r>
              <a:rPr kumimoji="0" lang="en-US" sz="1400" b="0" i="0" u="none" strike="noStrike" cap="none" normalizeH="0" baseline="0" dirty="0" err="1">
                <a:ln>
                  <a:noFill/>
                </a:ln>
                <a:solidFill>
                  <a:schemeClr val="tx1"/>
                </a:solidFill>
                <a:effectLst/>
                <a:latin typeface="Arial" charset="0"/>
                <a:cs typeface="Arial" charset="0"/>
              </a:rPr>
              <a:t>Brahmi</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Sataka</a:t>
            </a:r>
            <a:r>
              <a:rPr kumimoji="0" lang="en-US" sz="1400" b="0" i="0" u="none" strike="noStrike" cap="none" normalizeH="0" baseline="0" dirty="0">
                <a:ln>
                  <a:noFill/>
                </a:ln>
                <a:solidFill>
                  <a:schemeClr val="tx1"/>
                </a:solidFill>
                <a:effectLst/>
                <a:latin typeface="Arial" charset="0"/>
                <a:cs typeface="Arial" charset="0"/>
              </a:rPr>
              <a:t>)</a:t>
            </a:r>
            <a:r>
              <a:rPr kumimoji="0" lang="en-US" sz="1400" b="0" i="0" u="none" strike="noStrike" cap="none" normalizeH="0" baseline="0" dirty="0" err="1">
                <a:ln>
                  <a:noFill/>
                </a:ln>
                <a:solidFill>
                  <a:schemeClr val="tx1"/>
                </a:solidFill>
                <a:effectLst/>
                <a:latin typeface="Arial" charset="0"/>
                <a:cs typeface="Arial" charset="0"/>
              </a:rPr>
              <a:t>Nisa</a:t>
            </a:r>
            <a:r>
              <a:rPr kumimoji="0" lang="en-US" sz="1400" b="0" i="0" u="none" strike="noStrike" cap="none" normalizeH="0" baseline="0" dirty="0">
                <a:ln>
                  <a:noFill/>
                </a:ln>
                <a:solidFill>
                  <a:schemeClr val="tx1"/>
                </a:solidFill>
                <a:effectLst/>
                <a:latin typeface="Arial" charset="0"/>
                <a:cs typeface="Arial" charset="0"/>
              </a:rPr>
              <a:t>". British Museum.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His successor </a:t>
            </a:r>
            <a:r>
              <a:rPr kumimoji="0" lang="en-US" sz="1400" b="0" i="0" u="none" strike="noStrike" cap="none" normalizeH="0" baseline="0" dirty="0" err="1">
                <a:ln>
                  <a:noFill/>
                </a:ln>
                <a:solidFill>
                  <a:schemeClr val="tx1"/>
                </a:solidFill>
                <a:effectLst/>
                <a:latin typeface="Arial" charset="0"/>
                <a:cs typeface="Arial" charset="0"/>
              </a:rPr>
              <a:t>Sātakarnī</a:t>
            </a:r>
            <a:r>
              <a:rPr kumimoji="0" lang="en-US" sz="1400" b="0" i="0" u="none" strike="noStrike" cap="none" normalizeH="0" baseline="0" dirty="0">
                <a:ln>
                  <a:noFill/>
                </a:ln>
                <a:solidFill>
                  <a:schemeClr val="tx1"/>
                </a:solidFill>
                <a:effectLst/>
                <a:latin typeface="Arial" charset="0"/>
                <a:cs typeface="Arial" charset="0"/>
              </a:rPr>
              <a:t> I was the sixth ruler of the </a:t>
            </a:r>
            <a:r>
              <a:rPr kumimoji="0" lang="en-US" sz="1400" b="0" i="0" u="none" strike="noStrike" cap="none" normalizeH="0" baseline="0" dirty="0" err="1">
                <a:ln>
                  <a:noFill/>
                </a:ln>
                <a:solidFill>
                  <a:schemeClr val="tx1"/>
                </a:solidFill>
                <a:effectLst/>
                <a:latin typeface="Arial" charset="0"/>
                <a:cs typeface="Arial" charset="0"/>
              </a:rPr>
              <a:t>Satavahana</a:t>
            </a:r>
            <a:r>
              <a:rPr kumimoji="0" lang="en-US" sz="1400" b="0" i="0" u="none" strike="noStrike" cap="none" normalizeH="0" baseline="0" dirty="0">
                <a:ln>
                  <a:noFill/>
                </a:ln>
                <a:solidFill>
                  <a:schemeClr val="tx1"/>
                </a:solidFill>
                <a:effectLst/>
                <a:latin typeface="Arial" charset="0"/>
                <a:cs typeface="Arial" charset="0"/>
              </a:rPr>
              <a:t>. He is said in the </a:t>
            </a:r>
            <a:r>
              <a:rPr kumimoji="0" lang="en-US" sz="1400" b="0" i="0" u="none" strike="noStrike" cap="none" normalizeH="0" baseline="0" dirty="0" err="1">
                <a:ln>
                  <a:noFill/>
                </a:ln>
                <a:solidFill>
                  <a:schemeClr val="tx1"/>
                </a:solidFill>
                <a:effectLst/>
                <a:latin typeface="Arial" charset="0"/>
                <a:cs typeface="Arial" charset="0"/>
              </a:rPr>
              <a:t>Puranas</a:t>
            </a:r>
            <a:r>
              <a:rPr kumimoji="0" lang="en-US" sz="1400" b="0" i="0" u="none" strike="noStrike" cap="none" normalizeH="0" baseline="0" dirty="0">
                <a:ln>
                  <a:noFill/>
                </a:ln>
                <a:solidFill>
                  <a:schemeClr val="tx1"/>
                </a:solidFill>
                <a:effectLst/>
                <a:latin typeface="Arial" charset="0"/>
                <a:cs typeface="Arial" charset="0"/>
              </a:rPr>
              <a:t> to have ruled for 56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Satakarni defeated the Sunga dynasty of North India by wresting Western Malwa from them, and performed several Vedic sacrifices at huge cost, including the Horse Sacrifice - Ashwamedha </a:t>
            </a:r>
            <a:r>
              <a:rPr kumimoji="0" lang="en-US" sz="1400" b="0" i="0" u="none" strike="noStrike" cap="none" normalizeH="0" baseline="0" dirty="0" err="1">
                <a:ln>
                  <a:noFill/>
                </a:ln>
                <a:solidFill>
                  <a:schemeClr val="tx1"/>
                </a:solidFill>
                <a:effectLst/>
                <a:latin typeface="Arial" charset="0"/>
                <a:cs typeface="Arial" charset="0"/>
              </a:rPr>
              <a:t>yajna</a:t>
            </a:r>
            <a:r>
              <a:rPr kumimoji="0" lang="en-US" sz="1400" b="0" i="0" u="none" strike="noStrike" cap="none" normalizeH="0" baseline="0" dirty="0">
                <a:ln>
                  <a:noFill/>
                </a:ln>
                <a:solidFill>
                  <a:schemeClr val="tx1"/>
                </a:solidFill>
                <a:effectLst/>
                <a:latin typeface="Arial" charset="0"/>
                <a:cs typeface="Arial" charset="0"/>
              </a:rPr>
              <a:t>. He also was in conflict with the Kalinga ruler Kharavela, who mentions him in the </a:t>
            </a:r>
            <a:r>
              <a:rPr kumimoji="0" lang="en-US" sz="1400" b="0" i="0" u="none" strike="noStrike" cap="none" normalizeH="0" baseline="0" dirty="0" err="1">
                <a:ln>
                  <a:noFill/>
                </a:ln>
                <a:solidFill>
                  <a:schemeClr val="tx1"/>
                </a:solidFill>
                <a:effectLst/>
                <a:latin typeface="Arial" charset="0"/>
                <a:cs typeface="Arial" charset="0"/>
              </a:rPr>
              <a:t>Hathigumpha</a:t>
            </a:r>
            <a:r>
              <a:rPr kumimoji="0" lang="en-US" sz="1400" b="0" i="0" u="none" strike="noStrike" cap="none" normalizeH="0" baseline="0" dirty="0">
                <a:ln>
                  <a:noFill/>
                </a:ln>
                <a:solidFill>
                  <a:schemeClr val="tx1"/>
                </a:solidFill>
                <a:effectLst/>
                <a:latin typeface="Arial" charset="0"/>
                <a:cs typeface="Arial" charset="0"/>
              </a:rPr>
              <a:t> inscription. According to the Yuga </a:t>
            </a:r>
            <a:r>
              <a:rPr kumimoji="0" lang="en-US" sz="1400" b="0" i="0" u="none" strike="noStrike" cap="none" normalizeH="0" baseline="0" dirty="0" err="1">
                <a:ln>
                  <a:noFill/>
                </a:ln>
                <a:solidFill>
                  <a:schemeClr val="tx1"/>
                </a:solidFill>
                <a:effectLst/>
                <a:latin typeface="Arial" charset="0"/>
                <a:cs typeface="Arial" charset="0"/>
              </a:rPr>
              <a:t>Purana</a:t>
            </a:r>
            <a:r>
              <a:rPr kumimoji="0" lang="en-US" sz="1400" b="0" i="0" u="none" strike="noStrike" cap="none" normalizeH="0" baseline="0" dirty="0">
                <a:ln>
                  <a:noFill/>
                </a:ln>
                <a:solidFill>
                  <a:schemeClr val="tx1"/>
                </a:solidFill>
                <a:effectLst/>
                <a:latin typeface="Arial" charset="0"/>
                <a:cs typeface="Arial" charset="0"/>
              </a:rPr>
              <a:t> he conquered Kalinga following the death of Kharavela. He extended </a:t>
            </a:r>
            <a:r>
              <a:rPr kumimoji="0" lang="en-US" sz="1400" b="0" i="0" u="none" strike="noStrike" cap="none" normalizeH="0" baseline="0" dirty="0" err="1">
                <a:ln>
                  <a:noFill/>
                </a:ln>
                <a:solidFill>
                  <a:schemeClr val="tx1"/>
                </a:solidFill>
                <a:effectLst/>
                <a:latin typeface="Arial" charset="0"/>
                <a:cs typeface="Arial" charset="0"/>
              </a:rPr>
              <a:t>Satavahana</a:t>
            </a:r>
            <a:r>
              <a:rPr kumimoji="0" lang="en-US" sz="1400" b="0" i="0" u="none" strike="noStrike" cap="none" normalizeH="0" baseline="0" dirty="0">
                <a:ln>
                  <a:noFill/>
                </a:ln>
                <a:solidFill>
                  <a:schemeClr val="tx1"/>
                </a:solidFill>
                <a:effectLst/>
                <a:latin typeface="Arial" charset="0"/>
                <a:cs typeface="Arial" charset="0"/>
              </a:rPr>
              <a:t> rule over Madhya Pradesh and pushed back the Sakas from Pataliputra, where he subsequently ruled for 10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By this time the dynasty was well established, with its capital at Pratishthānapura (Paithan) in Maharashtra, and its power spreading into all of South India.</a:t>
            </a:r>
          </a:p>
          <a:p>
            <a:r>
              <a:rPr lang="en-IN" sz="1400" b="1" dirty="0" err="1"/>
              <a:t>Kanva</a:t>
            </a:r>
            <a:r>
              <a:rPr lang="en-IN" sz="1400" b="1" dirty="0"/>
              <a:t> suzerainty (75-35 BCE)</a:t>
            </a:r>
          </a:p>
          <a:p>
            <a:r>
              <a:rPr lang="en-IN" sz="1400" dirty="0"/>
              <a:t>Many small rulers succeeded </a:t>
            </a:r>
            <a:r>
              <a:rPr lang="en-IN" sz="1400" dirty="0" err="1"/>
              <a:t>Satakarni</a:t>
            </a:r>
            <a:r>
              <a:rPr lang="en-IN" sz="1400" dirty="0"/>
              <a:t>, such as </a:t>
            </a:r>
            <a:r>
              <a:rPr lang="en-IN" sz="1400" dirty="0" err="1"/>
              <a:t>Lambodara</a:t>
            </a:r>
            <a:r>
              <a:rPr lang="en-IN" sz="1400" dirty="0"/>
              <a:t>, </a:t>
            </a:r>
            <a:r>
              <a:rPr lang="en-IN" sz="1400" dirty="0" err="1"/>
              <a:t>Apilaka</a:t>
            </a:r>
            <a:r>
              <a:rPr lang="en-IN" sz="1400" dirty="0"/>
              <a:t>, </a:t>
            </a:r>
            <a:r>
              <a:rPr lang="en-IN" sz="1400" dirty="0" err="1"/>
              <a:t>Meghasvati</a:t>
            </a:r>
            <a:r>
              <a:rPr lang="en-IN" sz="1400" dirty="0"/>
              <a:t> and </a:t>
            </a:r>
            <a:r>
              <a:rPr lang="en-IN" sz="1400" dirty="0" err="1"/>
              <a:t>Kuntala</a:t>
            </a:r>
            <a:r>
              <a:rPr lang="en-IN" sz="1400" dirty="0"/>
              <a:t> </a:t>
            </a:r>
            <a:r>
              <a:rPr lang="en-IN" sz="1400" dirty="0" err="1"/>
              <a:t>Satakarni</a:t>
            </a:r>
            <a:r>
              <a:rPr lang="en-IN" sz="1400" dirty="0"/>
              <a:t>, who are thought to have been under the suzerainty of the </a:t>
            </a:r>
            <a:r>
              <a:rPr lang="en-IN" sz="1400" dirty="0" err="1"/>
              <a:t>Kanva</a:t>
            </a:r>
            <a:r>
              <a:rPr lang="en-IN" sz="1400" dirty="0"/>
              <a:t> dynasty. The Puranas (the </a:t>
            </a:r>
            <a:r>
              <a:rPr lang="en-IN" sz="1400" dirty="0" err="1"/>
              <a:t>Matsya</a:t>
            </a:r>
            <a:r>
              <a:rPr lang="en-IN" sz="1400" dirty="0"/>
              <a:t> Purana, the </a:t>
            </a:r>
            <a:r>
              <a:rPr lang="en-IN" sz="1400" dirty="0" err="1"/>
              <a:t>Vayu</a:t>
            </a:r>
            <a:r>
              <a:rPr lang="en-IN" sz="1400" dirty="0"/>
              <a:t> Purana, the </a:t>
            </a:r>
            <a:r>
              <a:rPr lang="en-IN" sz="1400" dirty="0" err="1"/>
              <a:t>Brahmanda</a:t>
            </a:r>
            <a:r>
              <a:rPr lang="en-IN" sz="1400" dirty="0"/>
              <a:t> Purana, the Vishnu Purana) all state that the first of the Andhra kings rose to power in the 1st century BCE, by slaying </a:t>
            </a:r>
            <a:r>
              <a:rPr lang="en-IN" sz="1400" dirty="0" err="1"/>
              <a:t>Susarman</a:t>
            </a:r>
            <a:r>
              <a:rPr lang="en-IN" sz="1400" dirty="0"/>
              <a:t>, the last ruler of the Kanvas.</a:t>
            </a:r>
            <a:r>
              <a:rPr lang="en-IN" sz="1400" baseline="30000" dirty="0"/>
              <a:t> </a:t>
            </a:r>
            <a:r>
              <a:rPr lang="en-IN" sz="1400" dirty="0"/>
              <a:t>This feat is usually thought to have been accomplished by </a:t>
            </a:r>
            <a:r>
              <a:rPr lang="en-IN" sz="1400" dirty="0" err="1"/>
              <a:t>Pulomavi</a:t>
            </a:r>
            <a:r>
              <a:rPr lang="en-IN" sz="1400" dirty="0"/>
              <a:t> (c. 30-6 BCE), who then ruled over </a:t>
            </a:r>
            <a:r>
              <a:rPr lang="en-IN" sz="1400" dirty="0" err="1"/>
              <a:t>Pataliputra</a:t>
            </a:r>
            <a:r>
              <a:rPr lang="en-IN" sz="1400" dirty="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Arial" charset="0"/>
            </a:endParaRPr>
          </a:p>
        </p:txBody>
      </p:sp>
      <p:sp>
        <p:nvSpPr>
          <p:cNvPr id="21506" name="AutoShape 2" descr="http://upload.wikimedia.org/wikipedia/en/thumb/d/de/Satkarni1.JPG/350px-Satkarni1.JPG">
            <a:hlinkClick r:id="rId2"/>
          </p:cNvPr>
          <p:cNvSpPr>
            <a:spLocks noChangeAspect="1" noChangeArrowheads="1"/>
          </p:cNvSpPr>
          <p:nvPr/>
        </p:nvSpPr>
        <p:spPr bwMode="auto">
          <a:xfrm>
            <a:off x="134144" y="-1220788"/>
            <a:ext cx="3611563" cy="16668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1507" name="AutoShape 3" descr="http://bits.wikimedia.org/skins-1.5/common/images/magnify-clip.png">
            <a:hlinkClick r:id="rId2" tooltip="Enlarge"/>
          </p:cNvPr>
          <p:cNvSpPr>
            <a:spLocks noChangeAspect="1" noChangeArrowheads="1"/>
          </p:cNvSpPr>
          <p:nvPr/>
        </p:nvSpPr>
        <p:spPr bwMode="auto">
          <a:xfrm>
            <a:off x="168540" y="379414"/>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1509" name="AutoShape 5" descr="http://bits.wikimedia.org/skins-1.5/common/images/magnify-clip.png">
            <a:hlinkClick r:id="rId3" tooltip="Enlarge"/>
          </p:cNvPr>
          <p:cNvSpPr>
            <a:spLocks noChangeAspect="1" noChangeArrowheads="1"/>
          </p:cNvSpPr>
          <p:nvPr/>
        </p:nvSpPr>
        <p:spPr bwMode="auto">
          <a:xfrm>
            <a:off x="122106" y="2528889"/>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1" y="152400"/>
            <a:ext cx="4610493" cy="369332"/>
          </a:xfrm>
          <a:prstGeom prst="rect">
            <a:avLst/>
          </a:prstGeom>
        </p:spPr>
        <p:txBody>
          <a:bodyPr wrap="none">
            <a:spAutoFit/>
          </a:bodyPr>
          <a:lstStyle/>
          <a:p>
            <a:r>
              <a:rPr lang="en-IN" b="1" dirty="0"/>
              <a:t>Victory over the </a:t>
            </a:r>
            <a:r>
              <a:rPr lang="en-IN" b="1" dirty="0" err="1"/>
              <a:t>Shakas</a:t>
            </a:r>
            <a:r>
              <a:rPr lang="en-IN" b="1" dirty="0"/>
              <a:t>, </a:t>
            </a:r>
            <a:r>
              <a:rPr lang="en-IN" b="1" dirty="0" err="1"/>
              <a:t>Yavanas</a:t>
            </a:r>
            <a:r>
              <a:rPr lang="en-IN" b="1" dirty="0"/>
              <a:t> and </a:t>
            </a:r>
            <a:r>
              <a:rPr lang="en-IN" b="1" dirty="0" err="1"/>
              <a:t>Pahlavas</a:t>
            </a:r>
            <a:endParaRPr lang="en-IN" dirty="0"/>
          </a:p>
        </p:txBody>
      </p:sp>
      <p:sp>
        <p:nvSpPr>
          <p:cNvPr id="22529" name="Rectangle 1"/>
          <p:cNvSpPr>
            <a:spLocks noChangeArrowheads="1"/>
          </p:cNvSpPr>
          <p:nvPr/>
        </p:nvSpPr>
        <p:spPr bwMode="auto">
          <a:xfrm>
            <a:off x="0" y="1789360"/>
            <a:ext cx="9906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The first century CE saw another incursion of the Sakas of Central Asia into India, where they formed the dynasty of the Western </a:t>
            </a:r>
            <a:r>
              <a:rPr kumimoji="0" lang="en-US" sz="1400" b="0" i="0" u="none" strike="noStrike" cap="none" normalizeH="0" baseline="0" dirty="0" err="1">
                <a:ln>
                  <a:noFill/>
                </a:ln>
                <a:solidFill>
                  <a:schemeClr val="tx1"/>
                </a:solidFill>
                <a:effectLst/>
                <a:latin typeface="Arial" charset="0"/>
                <a:cs typeface="Arial" charset="0"/>
              </a:rPr>
              <a:t>Kshatrapas</a:t>
            </a:r>
            <a:r>
              <a:rPr kumimoji="0" lang="en-US" sz="1400" b="0" i="0" u="none" strike="noStrike" cap="none" normalizeH="0" baseline="0" dirty="0">
                <a:ln>
                  <a:noFill/>
                </a:ln>
                <a:solidFill>
                  <a:schemeClr val="tx1"/>
                </a:solidFill>
                <a:effectLst/>
                <a:latin typeface="Arial" charset="0"/>
                <a:cs typeface="Arial" charset="0"/>
              </a:rPr>
              <a:t>. The four immediate successors of Hāla (r. 20-24 CE) had short reigns </a:t>
            </a:r>
            <a:r>
              <a:rPr kumimoji="0" lang="en-US" sz="1400" b="0" i="0" u="none" strike="noStrike" cap="none" normalizeH="0" baseline="0" dirty="0" err="1">
                <a:ln>
                  <a:noFill/>
                </a:ln>
                <a:solidFill>
                  <a:schemeClr val="tx1"/>
                </a:solidFill>
                <a:effectLst/>
                <a:latin typeface="Arial" charset="0"/>
                <a:cs typeface="Arial" charset="0"/>
              </a:rPr>
              <a:t>totalling</a:t>
            </a:r>
            <a:r>
              <a:rPr kumimoji="0" lang="en-US" sz="1400" b="0" i="0" u="none" strike="noStrike" cap="none" normalizeH="0" baseline="0" dirty="0">
                <a:ln>
                  <a:noFill/>
                </a:ln>
                <a:solidFill>
                  <a:schemeClr val="tx1"/>
                </a:solidFill>
                <a:effectLst/>
                <a:latin typeface="Arial" charset="0"/>
                <a:cs typeface="Arial" charset="0"/>
              </a:rPr>
              <a:t> about a dozen years. During the reign of the Western Satrap Nahapana, the </a:t>
            </a:r>
            <a:r>
              <a:rPr kumimoji="0" lang="en-US" sz="1400" b="0" i="0" u="none" strike="noStrike" cap="none" normalizeH="0" baseline="0" dirty="0" err="1">
                <a:ln>
                  <a:noFill/>
                </a:ln>
                <a:solidFill>
                  <a:schemeClr val="tx1"/>
                </a:solidFill>
                <a:effectLst/>
                <a:latin typeface="Arial" charset="0"/>
                <a:cs typeface="Arial" charset="0"/>
              </a:rPr>
              <a:t>Satavahanas</a:t>
            </a:r>
            <a:r>
              <a:rPr kumimoji="0" lang="en-US" sz="1400" b="0" i="0" u="none" strike="noStrike" cap="none" normalizeH="0" baseline="0" dirty="0">
                <a:ln>
                  <a:noFill/>
                </a:ln>
                <a:solidFill>
                  <a:schemeClr val="tx1"/>
                </a:solidFill>
                <a:effectLst/>
                <a:latin typeface="Arial" charset="0"/>
                <a:cs typeface="Arial" charset="0"/>
              </a:rPr>
              <a:t> lost a considerable territory to the satraps, including eastern Malwa, Southern Gujarat, and Northern Konkan, from Broach to Sopara and the Nasik and Pune districts.</a:t>
            </a:r>
            <a:r>
              <a:rPr kumimoji="0" lang="en-US" sz="1400" b="0" i="0" u="none" strike="noStrike" cap="none" normalizeH="0" baseline="30000" dirty="0">
                <a:ln>
                  <a:noFill/>
                </a:ln>
                <a:solidFill>
                  <a:schemeClr val="tx1"/>
                </a:solidFill>
                <a:effectLst/>
                <a:latin typeface="Arial" charset="0"/>
                <a:cs typeface="Arial" charset="0"/>
              </a:rPr>
              <a:t>[9]</a:t>
            </a: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Gautamiputra Satakarni (78-106 CE)</a:t>
            </a:r>
            <a:r>
              <a:rPr kumimoji="0" lang="en-US" sz="1400" b="0" i="0" u="none" strike="noStrike" cap="none" normalizeH="0" baseline="0" dirty="0">
                <a:ln>
                  <a:noFill/>
                </a:ln>
                <a:solidFill>
                  <a:schemeClr val="tx1"/>
                </a:solidFill>
                <a:effectLst/>
                <a:latin typeface="Arial" charset="0"/>
                <a:cs typeface="Arial" charset="0"/>
                <a:hlinkClick r:id="rId2" tooltip="Enlarge"/>
              </a:rPr>
              <a:t> </a:t>
            </a:r>
            <a:endParaRPr kumimoji="0" 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Coin of Gautamiputra Satakarni.</a:t>
            </a:r>
            <a:br>
              <a:rPr kumimoji="0" lang="en-US" sz="1400" b="0"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err="1">
                <a:ln>
                  <a:noFill/>
                </a:ln>
                <a:solidFill>
                  <a:schemeClr val="tx1"/>
                </a:solidFill>
                <a:effectLst/>
                <a:latin typeface="Arial" charset="0"/>
                <a:cs typeface="Arial" charset="0"/>
              </a:rPr>
              <a:t>Obv</a:t>
            </a:r>
            <a:r>
              <a:rPr kumimoji="0" lang="en-US" sz="1400" b="1" i="0" u="none" strike="noStrike" cap="none" normalizeH="0" baseline="0" dirty="0">
                <a:ln>
                  <a:noFill/>
                </a:ln>
                <a:solidFill>
                  <a:schemeClr val="tx1"/>
                </a:solidFill>
                <a:effectLst/>
                <a:latin typeface="Arial" charset="0"/>
                <a:cs typeface="Arial" charset="0"/>
              </a:rPr>
              <a:t>:</a:t>
            </a:r>
            <a:r>
              <a:rPr kumimoji="0" lang="en-US" sz="1400" b="0" i="0" u="none" strike="noStrike" cap="none" normalizeH="0" baseline="0" dirty="0">
                <a:ln>
                  <a:noFill/>
                </a:ln>
                <a:solidFill>
                  <a:schemeClr val="tx1"/>
                </a:solidFill>
                <a:effectLst/>
                <a:latin typeface="Arial" charset="0"/>
                <a:cs typeface="Arial" charset="0"/>
              </a:rPr>
              <a:t> King in profile. Prakrit legend "</a:t>
            </a:r>
            <a:r>
              <a:rPr kumimoji="0" lang="en-US" sz="1400" b="0" i="0" u="none" strike="noStrike" cap="none" normalizeH="0" baseline="0" dirty="0" err="1">
                <a:ln>
                  <a:noFill/>
                </a:ln>
                <a:solidFill>
                  <a:schemeClr val="tx1"/>
                </a:solidFill>
                <a:effectLst/>
                <a:latin typeface="Arial" charset="0"/>
                <a:cs typeface="Arial" charset="0"/>
              </a:rPr>
              <a:t>Rano</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Gotamiputasa</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Siri</a:t>
            </a:r>
            <a:r>
              <a:rPr kumimoji="0" lang="en-US" sz="1400" b="0" i="0" u="none" strike="noStrike" cap="none" normalizeH="0" baseline="0" dirty="0">
                <a:ln>
                  <a:noFill/>
                </a:ln>
                <a:solidFill>
                  <a:schemeClr val="tx1"/>
                </a:solidFill>
                <a:effectLst/>
                <a:latin typeface="Arial" charset="0"/>
                <a:cs typeface="Arial" charset="0"/>
              </a:rPr>
              <a:t> Yana </a:t>
            </a:r>
            <a:r>
              <a:rPr kumimoji="0" lang="en-US" sz="1400" b="0" i="0" u="none" strike="noStrike" cap="none" normalizeH="0" baseline="0" dirty="0" err="1">
                <a:ln>
                  <a:noFill/>
                </a:ln>
                <a:solidFill>
                  <a:schemeClr val="tx1"/>
                </a:solidFill>
                <a:effectLst/>
                <a:latin typeface="Arial" charset="0"/>
                <a:cs typeface="Arial" charset="0"/>
              </a:rPr>
              <a:t>Satakarnisa</a:t>
            </a:r>
            <a:r>
              <a:rPr kumimoji="0" lang="en-US" sz="1400" b="0" i="0" u="none" strike="noStrike" cap="none" normalizeH="0" baseline="0" dirty="0">
                <a:ln>
                  <a:noFill/>
                </a:ln>
                <a:solidFill>
                  <a:schemeClr val="tx1"/>
                </a:solidFill>
                <a:effectLst/>
                <a:latin typeface="Arial" charset="0"/>
                <a:cs typeface="Arial" charset="0"/>
              </a:rPr>
              <a:t>": "In the reign of Gautamiputra Sri Yana Satakarni"</a:t>
            </a:r>
            <a:br>
              <a:rPr kumimoji="0" lang="en-US" sz="1400" b="0"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a:ln>
                  <a:noFill/>
                </a:ln>
                <a:solidFill>
                  <a:schemeClr val="tx1"/>
                </a:solidFill>
                <a:effectLst/>
                <a:latin typeface="Arial" charset="0"/>
                <a:cs typeface="Arial" charset="0"/>
              </a:rPr>
              <a:t>Rev:</a:t>
            </a:r>
            <a:r>
              <a:rPr kumimoji="0" lang="en-US" sz="1400" b="0" i="0" u="none" strike="noStrike" cap="none" normalizeH="0" baseline="0" dirty="0">
                <a:ln>
                  <a:noFill/>
                </a:ln>
                <a:solidFill>
                  <a:schemeClr val="tx1"/>
                </a:solidFill>
                <a:effectLst/>
                <a:latin typeface="Arial" charset="0"/>
                <a:cs typeface="Arial" charset="0"/>
              </a:rPr>
              <a:t> Hill with </a:t>
            </a:r>
            <a:r>
              <a:rPr kumimoji="0" lang="en-US" sz="1400" b="0" i="0" u="none" strike="noStrike" cap="none" normalizeH="0" baseline="0" dirty="0" err="1">
                <a:ln>
                  <a:noFill/>
                </a:ln>
                <a:solidFill>
                  <a:schemeClr val="tx1"/>
                </a:solidFill>
                <a:effectLst/>
                <a:latin typeface="Arial" charset="0"/>
                <a:cs typeface="Arial" charset="0"/>
              </a:rPr>
              <a:t>Satavahana</a:t>
            </a:r>
            <a:r>
              <a:rPr kumimoji="0" lang="en-US" sz="1400" b="0" i="0" u="none" strike="noStrike" cap="none" normalizeH="0" baseline="0" dirty="0">
                <a:ln>
                  <a:noFill/>
                </a:ln>
                <a:solidFill>
                  <a:schemeClr val="tx1"/>
                </a:solidFill>
                <a:effectLst/>
                <a:latin typeface="Arial" charset="0"/>
                <a:cs typeface="Arial" charset="0"/>
              </a:rPr>
              <a:t> symbol, sun and moon. Dravidian legend "</a:t>
            </a:r>
            <a:r>
              <a:rPr kumimoji="0" lang="en-US" sz="1400" b="0" i="0" u="none" strike="noStrike" cap="none" normalizeH="0" baseline="0" dirty="0" err="1">
                <a:ln>
                  <a:noFill/>
                </a:ln>
                <a:solidFill>
                  <a:schemeClr val="tx1"/>
                </a:solidFill>
                <a:effectLst/>
                <a:latin typeface="Arial" charset="0"/>
                <a:cs typeface="Arial" charset="0"/>
              </a:rPr>
              <a:t>Arahanaku</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gotami</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putaku</a:t>
            </a:r>
            <a:r>
              <a:rPr kumimoji="0" lang="en-US" sz="1400" b="0" i="0" u="none" strike="noStrike" cap="none" normalizeH="0" baseline="0" dirty="0">
                <a:ln>
                  <a:noFill/>
                </a:ln>
                <a:solidFill>
                  <a:schemeClr val="tx1"/>
                </a:solidFill>
                <a:effectLst/>
                <a:latin typeface="Arial" charset="0"/>
                <a:cs typeface="Arial" charset="0"/>
              </a:rPr>
              <a:t> </a:t>
            </a:r>
            <a:r>
              <a:rPr kumimoji="0" lang="en-US" sz="1400" b="0" i="0" u="none" strike="noStrike" cap="none" normalizeH="0" baseline="0" dirty="0" err="1">
                <a:ln>
                  <a:noFill/>
                </a:ln>
                <a:solidFill>
                  <a:schemeClr val="tx1"/>
                </a:solidFill>
                <a:effectLst/>
                <a:latin typeface="Arial" charset="0"/>
                <a:cs typeface="Arial" charset="0"/>
              </a:rPr>
              <a:t>Hiru</a:t>
            </a:r>
            <a:r>
              <a:rPr kumimoji="0" lang="en-US" sz="1400" b="0" i="0" u="none" strike="noStrike" cap="none" normalizeH="0" baseline="0" dirty="0">
                <a:ln>
                  <a:noFill/>
                </a:ln>
                <a:solidFill>
                  <a:schemeClr val="tx1"/>
                </a:solidFill>
                <a:effectLst/>
                <a:latin typeface="Arial" charset="0"/>
                <a:cs typeface="Arial" charset="0"/>
              </a:rPr>
              <a:t> Yana </a:t>
            </a:r>
            <a:r>
              <a:rPr kumimoji="0" lang="en-US" sz="1400" b="0" i="0" u="none" strike="noStrike" cap="none" normalizeH="0" baseline="0" dirty="0" err="1">
                <a:ln>
                  <a:noFill/>
                </a:ln>
                <a:solidFill>
                  <a:schemeClr val="tx1"/>
                </a:solidFill>
                <a:effectLst/>
                <a:latin typeface="Arial" charset="0"/>
                <a:cs typeface="Arial" charset="0"/>
              </a:rPr>
              <a:t>Hatakanaku</a:t>
            </a:r>
            <a:r>
              <a:rPr kumimoji="0" lang="en-US" sz="14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Eventually Gautamiputra defeated the Western Satrap ruler Nahapana, restoring the prestige of his dynasty by </a:t>
            </a:r>
            <a:r>
              <a:rPr kumimoji="0" lang="en-US" sz="1400" b="0" i="0" u="none" strike="noStrike" cap="none" normalizeH="0" baseline="0" dirty="0" err="1">
                <a:ln>
                  <a:noFill/>
                </a:ln>
                <a:solidFill>
                  <a:schemeClr val="tx1"/>
                </a:solidFill>
                <a:effectLst/>
                <a:latin typeface="Arial" charset="0"/>
                <a:cs typeface="Arial" charset="0"/>
              </a:rPr>
              <a:t>reconquering</a:t>
            </a:r>
            <a:r>
              <a:rPr kumimoji="0" lang="en-US" sz="1400" b="0" i="0" u="none" strike="noStrike" cap="none" normalizeH="0" baseline="0" dirty="0">
                <a:ln>
                  <a:noFill/>
                </a:ln>
                <a:solidFill>
                  <a:schemeClr val="tx1"/>
                </a:solidFill>
                <a:effectLst/>
                <a:latin typeface="Arial" charset="0"/>
                <a:cs typeface="Arial" charset="0"/>
              </a:rPr>
              <a:t> a large part of the former dominions of the </a:t>
            </a:r>
            <a:r>
              <a:rPr kumimoji="0" lang="en-US" sz="1400" b="0" i="0" u="none" strike="noStrike" cap="none" normalizeH="0" baseline="0" dirty="0" err="1">
                <a:ln>
                  <a:noFill/>
                </a:ln>
                <a:solidFill>
                  <a:schemeClr val="tx1"/>
                </a:solidFill>
                <a:effectLst/>
                <a:latin typeface="Arial" charset="0"/>
                <a:cs typeface="Arial" charset="0"/>
              </a:rPr>
              <a:t>Sātavāhanas</a:t>
            </a:r>
            <a:r>
              <a:rPr kumimoji="0" lang="en-US" sz="1400" b="0" i="0" u="none" strike="noStrike" cap="none" normalizeH="0" baseline="0" dirty="0">
                <a:ln>
                  <a:noFill/>
                </a:ln>
                <a:solidFill>
                  <a:schemeClr val="tx1"/>
                </a:solidFill>
                <a:effectLst/>
                <a:latin typeface="Arial" charset="0"/>
                <a:cs typeface="Arial" charset="0"/>
              </a:rPr>
              <a:t>. He was an ardent supporter of Buddhism</a:t>
            </a:r>
            <a:r>
              <a:rPr lang="en-US" sz="1400" dirty="0">
                <a:latin typeface="Arial" charset="0"/>
                <a:cs typeface="Arial" charset="0"/>
              </a:rPr>
              <a:t>.</a:t>
            </a:r>
            <a:endParaRPr kumimoji="0" 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Gautamiputra Satakarni may also have defeated Shaka king Vikramaditya in 78 BCE and started the calendar known as Shalivahana era or Shaka era.</a:t>
            </a:r>
          </a:p>
        </p:txBody>
      </p:sp>
      <p:sp>
        <p:nvSpPr>
          <p:cNvPr id="22531" name="AutoShape 3" descr="http://bits.wikimedia.org/skins-1.5/common/images/magnify-clip.png">
            <a:hlinkClick r:id="rId2" tooltip="Enlarge"/>
          </p:cNvPr>
          <p:cNvSpPr>
            <a:spLocks noChangeAspect="1" noChangeArrowheads="1"/>
          </p:cNvSpPr>
          <p:nvPr/>
        </p:nvSpPr>
        <p:spPr bwMode="auto">
          <a:xfrm>
            <a:off x="168540" y="1019176"/>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214258"/>
            <a:ext cx="9906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rPr>
              <a:t>Decline of the </a:t>
            </a:r>
            <a:r>
              <a:rPr kumimoji="0" lang="en-US" sz="1600" b="1" i="0" u="none" strike="noStrike" cap="none" normalizeH="0" baseline="0" dirty="0" err="1">
                <a:ln>
                  <a:noFill/>
                </a:ln>
                <a:solidFill>
                  <a:schemeClr val="tx1"/>
                </a:solidFill>
                <a:effectLst/>
                <a:latin typeface="Arial" charset="0"/>
                <a:cs typeface="Arial" charset="0"/>
              </a:rPr>
              <a:t>Satavahanas</a:t>
            </a:r>
            <a:endParaRPr kumimoji="0" lang="en-US" sz="16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Coin of Gautamiputra </a:t>
            </a:r>
            <a:r>
              <a:rPr kumimoji="0" lang="en-US" sz="1600" b="0" i="0" u="none" strike="noStrike" cap="none" normalizeH="0" baseline="0" dirty="0" err="1">
                <a:ln>
                  <a:noFill/>
                </a:ln>
                <a:solidFill>
                  <a:schemeClr val="tx1"/>
                </a:solidFill>
                <a:effectLst/>
                <a:latin typeface="Arial" charset="0"/>
                <a:cs typeface="Arial" charset="0"/>
              </a:rPr>
              <a:t>Yajna</a:t>
            </a:r>
            <a:r>
              <a:rPr kumimoji="0" lang="en-US" sz="1600" b="0" i="0" u="none" strike="noStrike" cap="none" normalizeH="0" baseline="0" dirty="0">
                <a:ln>
                  <a:noFill/>
                </a:ln>
                <a:solidFill>
                  <a:schemeClr val="tx1"/>
                </a:solidFill>
                <a:effectLst/>
                <a:latin typeface="Arial" charset="0"/>
                <a:cs typeface="Arial" charset="0"/>
              </a:rPr>
              <a:t> Satakarni.</a:t>
            </a:r>
            <a:r>
              <a:rPr kumimoji="0" lang="en-US" sz="1600" b="0" i="0" u="none" strike="noStrike" cap="none" normalizeH="0" dirty="0">
                <a:ln>
                  <a:noFill/>
                </a:ln>
                <a:solidFill>
                  <a:schemeClr val="tx1"/>
                </a:solidFill>
                <a:effectLst/>
                <a:latin typeface="Arial" charset="0"/>
                <a:cs typeface="Arial" charset="0"/>
              </a:rPr>
              <a:t> </a:t>
            </a:r>
            <a:r>
              <a:rPr kumimoji="0" lang="en-US" sz="1600" b="0" i="0" u="none" strike="noStrike" cap="none" normalizeH="0" baseline="0" dirty="0">
                <a:ln>
                  <a:noFill/>
                </a:ln>
                <a:solidFill>
                  <a:schemeClr val="tx1"/>
                </a:solidFill>
                <a:effectLst/>
                <a:latin typeface="Arial" charset="0"/>
                <a:cs typeface="Arial" charset="0"/>
              </a:rPr>
              <a:t>Four or five kings of </a:t>
            </a:r>
            <a:r>
              <a:rPr kumimoji="0" lang="en-US" sz="1600" b="0" i="0" u="none" strike="noStrike" cap="none" normalizeH="0" baseline="0" dirty="0" err="1">
                <a:ln>
                  <a:noFill/>
                </a:ln>
                <a:solidFill>
                  <a:schemeClr val="tx1"/>
                </a:solidFill>
                <a:effectLst/>
                <a:latin typeface="Arial" charset="0"/>
                <a:cs typeface="Arial" charset="0"/>
              </a:rPr>
              <a:t>Yajna</a:t>
            </a:r>
            <a:r>
              <a:rPr kumimoji="0" lang="en-US" sz="1600" b="0" i="0" u="none" strike="noStrike" cap="none" normalizeH="0" baseline="0" dirty="0">
                <a:ln>
                  <a:noFill/>
                </a:ln>
                <a:solidFill>
                  <a:schemeClr val="tx1"/>
                </a:solidFill>
                <a:effectLst/>
                <a:latin typeface="Arial" charset="0"/>
                <a:cs typeface="Arial" charset="0"/>
              </a:rPr>
              <a:t> </a:t>
            </a:r>
            <a:r>
              <a:rPr kumimoji="0" lang="en-US" sz="1600" b="0" i="0" u="none" strike="noStrike" cap="none" normalizeH="0" baseline="0" dirty="0" err="1">
                <a:ln>
                  <a:noFill/>
                </a:ln>
                <a:solidFill>
                  <a:schemeClr val="tx1"/>
                </a:solidFill>
                <a:effectLst/>
                <a:latin typeface="Arial" charset="0"/>
                <a:cs typeface="Arial" charset="0"/>
              </a:rPr>
              <a:t>Satakarni's</a:t>
            </a:r>
            <a:r>
              <a:rPr kumimoji="0" lang="en-US" sz="1600" b="0" i="0" u="none" strike="noStrike" cap="none" normalizeH="0" baseline="0" dirty="0">
                <a:ln>
                  <a:noFill/>
                </a:ln>
                <a:solidFill>
                  <a:schemeClr val="tx1"/>
                </a:solidFill>
                <a:effectLst/>
                <a:latin typeface="Arial" charset="0"/>
                <a:cs typeface="Arial" charset="0"/>
              </a:rPr>
              <a:t> line succeeded him, and continued to rule till about the mid 200s CE. However, the dynasty was soon extinguished following the rise of its feudatories, perhaps on account of a decline in central power.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Several dynasties divided the lands of the kingdom among themselves. Among them were:</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Western Satraps in the northwestern part of the kingdom.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Andhra Ikshvakus (or </a:t>
            </a:r>
            <a:r>
              <a:rPr kumimoji="0" lang="en-US" sz="1600" b="0" i="0" u="none" strike="noStrike" cap="none" normalizeH="0" baseline="0" dirty="0" err="1">
                <a:ln>
                  <a:noFill/>
                </a:ln>
                <a:solidFill>
                  <a:schemeClr val="tx1"/>
                </a:solidFill>
                <a:effectLst/>
                <a:latin typeface="Arial" charset="0"/>
                <a:cs typeface="Arial" charset="0"/>
              </a:rPr>
              <a:t>Srīparvatiyas</a:t>
            </a:r>
            <a:r>
              <a:rPr kumimoji="0" lang="en-US" sz="1600" b="0" i="0" u="none" strike="noStrike" cap="none" normalizeH="0" baseline="0" dirty="0">
                <a:ln>
                  <a:noFill/>
                </a:ln>
                <a:solidFill>
                  <a:schemeClr val="tx1"/>
                </a:solidFill>
                <a:effectLst/>
                <a:latin typeface="Arial" charset="0"/>
                <a:cs typeface="Arial" charset="0"/>
              </a:rPr>
              <a:t>) in the Krishna-Guntur region. (r. 220-320 CE).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Abhiras in the western part of the kingdom. They were ultimately to succeed the </a:t>
            </a:r>
            <a:r>
              <a:rPr kumimoji="0" lang="en-US" sz="1600" b="0" i="0" u="none" strike="noStrike" cap="none" normalizeH="0" baseline="0" dirty="0" err="1">
                <a:ln>
                  <a:noFill/>
                </a:ln>
                <a:solidFill>
                  <a:schemeClr val="tx1"/>
                </a:solidFill>
                <a:effectLst/>
                <a:latin typeface="Arial" charset="0"/>
                <a:cs typeface="Arial" charset="0"/>
              </a:rPr>
              <a:t>Sātavāhanas</a:t>
            </a:r>
            <a:r>
              <a:rPr kumimoji="0" lang="en-US" sz="1600" b="0" i="0" u="none" strike="noStrike" cap="none" normalizeH="0" baseline="0" dirty="0">
                <a:ln>
                  <a:noFill/>
                </a:ln>
                <a:solidFill>
                  <a:schemeClr val="tx1"/>
                </a:solidFill>
                <a:effectLst/>
                <a:latin typeface="Arial" charset="0"/>
                <a:cs typeface="Arial" charset="0"/>
              </a:rPr>
              <a:t> in their capital Pratishthānapura.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Chutus of Banavasi in North Karnataka.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Kadambas of Banavasi in North Karnataka.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Arial" charset="0"/>
              </a:rPr>
              <a:t>Pallavas of Kanchipuram, of whom the first ruler was </a:t>
            </a:r>
            <a:r>
              <a:rPr kumimoji="0" lang="en-US" sz="1600" b="0" i="0" u="none" strike="noStrike" cap="none" normalizeH="0" baseline="0" dirty="0" err="1">
                <a:ln>
                  <a:noFill/>
                </a:ln>
                <a:solidFill>
                  <a:schemeClr val="tx1"/>
                </a:solidFill>
                <a:effectLst/>
                <a:latin typeface="Arial" charset="0"/>
                <a:cs typeface="Arial" charset="0"/>
              </a:rPr>
              <a:t>Simhavarman</a:t>
            </a:r>
            <a:r>
              <a:rPr kumimoji="0" lang="en-US" sz="1600" b="0" i="0" u="none" strike="noStrike" cap="none" normalizeH="0" baseline="0" dirty="0">
                <a:ln>
                  <a:noFill/>
                </a:ln>
                <a:solidFill>
                  <a:schemeClr val="tx1"/>
                </a:solidFill>
                <a:effectLst/>
                <a:latin typeface="Arial" charset="0"/>
                <a:cs typeface="Arial" charset="0"/>
              </a:rPr>
              <a:t> I (r. 275-300 CE). </a:t>
            </a:r>
          </a:p>
        </p:txBody>
      </p:sp>
      <p:sp>
        <p:nvSpPr>
          <p:cNvPr id="24578" name="AutoShape 2" descr="http://upload.wikimedia.org/wikipedia/en/thumb/5/52/Gautamiputra_Sri_Yajna_Satakarni.jpg/350px-Gautamiputra_Sri_Yajna_Satakarni.jpg">
            <a:hlinkClick r:id="rId2"/>
          </p:cNvPr>
          <p:cNvSpPr>
            <a:spLocks noChangeAspect="1" noChangeArrowheads="1"/>
          </p:cNvSpPr>
          <p:nvPr/>
        </p:nvSpPr>
        <p:spPr bwMode="auto">
          <a:xfrm>
            <a:off x="134144" y="-1320800"/>
            <a:ext cx="3611563" cy="16668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4579" name="AutoShape 3" descr="http://bits.wikimedia.org/skins-1.5/common/images/magnify-clip.png">
            <a:hlinkClick r:id="rId2" tooltip="Enlarge"/>
          </p:cNvPr>
          <p:cNvSpPr>
            <a:spLocks noChangeAspect="1" noChangeArrowheads="1"/>
          </p:cNvSpPr>
          <p:nvPr/>
        </p:nvSpPr>
        <p:spPr bwMode="auto">
          <a:xfrm>
            <a:off x="168540" y="279401"/>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785604"/>
            <a:ext cx="9906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charset="0"/>
                <a:cs typeface="Arial" charset="0"/>
              </a:rPr>
              <a:t>Coinage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hlinkClick r:id="rId2"/>
              </a:rPr>
              <a:t>  </a:t>
            </a:r>
            <a:r>
              <a:rPr kumimoji="0" lang="en-US" sz="1400" b="0" i="0" u="none" strike="noStrike" cap="none" normalizeH="0" baseline="0" dirty="0">
                <a:ln>
                  <a:noFill/>
                </a:ln>
                <a:effectLst/>
                <a:latin typeface="Arial" charset="0"/>
                <a:cs typeface="Arial" charset="0"/>
              </a:rPr>
              <a:t> </a:t>
            </a:r>
            <a:endParaRPr kumimoji="0" lang="en-US" sz="1400" b="0" i="0" u="none" strike="noStrike" cap="none" normalizeH="0" baseline="0" dirty="0">
              <a:ln>
                <a:noFill/>
              </a:ln>
              <a:effectLst/>
              <a:latin typeface="Arial" charset="0"/>
              <a:cs typeface="Arial" charset="0"/>
              <a:hlinkClick r:id="rId2" tooltip="Enlarg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hlinkClick r:id="rId2" tooltip="Enlarge"/>
              </a:rPr>
              <a:t>  </a:t>
            </a:r>
            <a:endParaRPr kumimoji="0" lang="en-US" sz="1400" b="0" i="0" u="none" strike="noStrike" cap="none" normalizeH="0" baseline="0" dirty="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rPr>
              <a:t>Royal earrings, Andhra Pradesh, 1st Century BCE.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rPr>
              <a:t>The </a:t>
            </a:r>
            <a:r>
              <a:rPr kumimoji="0" lang="en-US" sz="1400" b="0" i="0" u="none" strike="noStrike" cap="none" normalizeH="0" baseline="0" dirty="0" err="1">
                <a:ln>
                  <a:noFill/>
                </a:ln>
                <a:effectLst/>
                <a:latin typeface="Arial" charset="0"/>
                <a:cs typeface="Arial" charset="0"/>
              </a:rPr>
              <a:t>Satavahanas</a:t>
            </a:r>
            <a:r>
              <a:rPr kumimoji="0" lang="en-US" sz="1400" b="0" i="0" u="none" strike="noStrike" cap="none" normalizeH="0" baseline="0" dirty="0">
                <a:ln>
                  <a:noFill/>
                </a:ln>
                <a:effectLst/>
                <a:latin typeface="Arial" charset="0"/>
                <a:cs typeface="Arial" charset="0"/>
              </a:rPr>
              <a:t> are the first native Indian rulers to issue their own coins with portraits of their rulers, starting with king Gautamiputra Satakarni, a practice derived from that of the Western Satraps he defeated, itself originating with the Indo-Greek kings to the northwest.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effectLst/>
                <a:latin typeface="Arial" charset="0"/>
                <a:cs typeface="Arial" charset="0"/>
              </a:rPr>
              <a:t>Satavahana</a:t>
            </a:r>
            <a:r>
              <a:rPr kumimoji="0" lang="en-US" sz="1400" b="0" i="0" u="none" strike="noStrike" cap="none" normalizeH="0" baseline="0" dirty="0">
                <a:ln>
                  <a:noFill/>
                </a:ln>
                <a:effectLst/>
                <a:latin typeface="Arial" charset="0"/>
                <a:cs typeface="Arial" charset="0"/>
              </a:rPr>
              <a:t> coins give unique indications as to their chronology, language, and even facial features (curly hair, long ears and strong lips). They issued mainly lead and copper coins; their portrait-style silver coins were usually struck over coins of the Western </a:t>
            </a:r>
            <a:r>
              <a:rPr kumimoji="0" lang="en-US" sz="1400" b="0" i="0" u="none" strike="noStrike" cap="none" normalizeH="0" baseline="0" dirty="0" err="1">
                <a:ln>
                  <a:noFill/>
                </a:ln>
                <a:effectLst/>
                <a:latin typeface="Arial" charset="0"/>
                <a:cs typeface="Arial" charset="0"/>
              </a:rPr>
              <a:t>Kshatrapa</a:t>
            </a:r>
            <a:r>
              <a:rPr kumimoji="0" lang="en-US" sz="1400" b="0" i="0" u="none" strike="noStrike" cap="none" normalizeH="0" baseline="0" dirty="0">
                <a:ln>
                  <a:noFill/>
                </a:ln>
                <a:effectLst/>
                <a:latin typeface="Arial" charset="0"/>
                <a:cs typeface="Arial" charset="0"/>
              </a:rPr>
              <a:t> kings.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rPr>
              <a:t>The coin legends of the </a:t>
            </a:r>
            <a:r>
              <a:rPr kumimoji="0" lang="en-US" sz="1400" b="0" i="0" u="none" strike="noStrike" cap="none" normalizeH="0" baseline="0" dirty="0" err="1">
                <a:ln>
                  <a:noFill/>
                </a:ln>
                <a:effectLst/>
                <a:latin typeface="Arial" charset="0"/>
                <a:cs typeface="Arial" charset="0"/>
              </a:rPr>
              <a:t>Satavahanas</a:t>
            </a:r>
            <a:r>
              <a:rPr kumimoji="0" lang="en-US" sz="1400" b="0" i="0" u="none" strike="noStrike" cap="none" normalizeH="0" baseline="0" dirty="0">
                <a:ln>
                  <a:noFill/>
                </a:ln>
                <a:effectLst/>
                <a:latin typeface="Arial" charset="0"/>
                <a:cs typeface="Arial" charset="0"/>
              </a:rPr>
              <a:t>, in all areas and all periods, used a Prakrit dialect without exception. Some reverse coin legends are in a Dravidian language in Telugu or Kannada, which seems to have been in use in their heartland abutting the Godavari, probably Kotilingala, Karimnagar district and Krishna, probably Amravati, Guntur district, Andhra Pradesh.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Arial" charset="0"/>
                <a:cs typeface="Arial" charset="0"/>
              </a:rPr>
              <a:t>Their coins also display various traditional symbols, such as elephants, lions, horses and </a:t>
            </a:r>
            <a:r>
              <a:rPr kumimoji="0" lang="en-US" sz="1400" b="0" i="0" u="none" strike="noStrike" cap="none" normalizeH="0" baseline="0" dirty="0" err="1">
                <a:ln>
                  <a:noFill/>
                </a:ln>
                <a:effectLst/>
                <a:latin typeface="Arial" charset="0"/>
                <a:cs typeface="Arial" charset="0"/>
              </a:rPr>
              <a:t>chaityas</a:t>
            </a:r>
            <a:r>
              <a:rPr kumimoji="0" lang="en-US" sz="1400" b="0" i="0" u="none" strike="noStrike" cap="none" normalizeH="0" baseline="0" dirty="0">
                <a:ln>
                  <a:noFill/>
                </a:ln>
                <a:effectLst/>
                <a:latin typeface="Arial" charset="0"/>
                <a:cs typeface="Arial" charset="0"/>
              </a:rPr>
              <a:t> (stupas), as well as the "Ujjain symbol", a cross with four circles at the end. The legendary </a:t>
            </a:r>
            <a:r>
              <a:rPr kumimoji="0" lang="en-US" sz="1400" b="0" i="0" u="none" strike="noStrike" cap="none" normalizeH="0" baseline="0" dirty="0" err="1">
                <a:ln>
                  <a:noFill/>
                </a:ln>
                <a:effectLst/>
                <a:latin typeface="Arial" charset="0"/>
                <a:cs typeface="Arial" charset="0"/>
              </a:rPr>
              <a:t>Ujjayini</a:t>
            </a:r>
            <a:r>
              <a:rPr kumimoji="0" lang="en-US" sz="1400" b="0" i="0" u="none" strike="noStrike" cap="none" normalizeH="0" baseline="0" dirty="0">
                <a:ln>
                  <a:noFill/>
                </a:ln>
                <a:effectLst/>
                <a:latin typeface="Arial" charset="0"/>
                <a:cs typeface="Arial" charset="0"/>
              </a:rPr>
              <a:t> emperor Vikramditiya on whose name the </a:t>
            </a:r>
            <a:r>
              <a:rPr kumimoji="0" lang="en-US" sz="1400" b="0" i="0" u="none" strike="noStrike" cap="none" normalizeH="0" baseline="0" dirty="0" err="1">
                <a:ln>
                  <a:noFill/>
                </a:ln>
                <a:effectLst/>
                <a:latin typeface="Arial" charset="0"/>
                <a:cs typeface="Arial" charset="0"/>
              </a:rPr>
              <a:t>Vikram</a:t>
            </a:r>
            <a:r>
              <a:rPr kumimoji="0" lang="en-US" sz="1400" b="0" i="0" u="none" strike="noStrike" cap="none" normalizeH="0" baseline="0" dirty="0">
                <a:ln>
                  <a:noFill/>
                </a:ln>
                <a:effectLst/>
                <a:latin typeface="Arial" charset="0"/>
                <a:cs typeface="Arial" charset="0"/>
              </a:rPr>
              <a:t> Samvat is initiated might be Satakarni II a </a:t>
            </a:r>
            <a:r>
              <a:rPr kumimoji="0" lang="en-US" sz="1400" b="0" i="0" u="none" strike="noStrike" cap="none" normalizeH="0" baseline="0" dirty="0" err="1">
                <a:ln>
                  <a:noFill/>
                </a:ln>
                <a:effectLst/>
                <a:latin typeface="Arial" charset="0"/>
                <a:cs typeface="Arial" charset="0"/>
              </a:rPr>
              <a:t>Satavahana</a:t>
            </a:r>
            <a:r>
              <a:rPr kumimoji="0" lang="en-US" sz="1400" b="0" i="0" u="none" strike="noStrike" cap="none" normalizeH="0" baseline="0" dirty="0">
                <a:ln>
                  <a:noFill/>
                </a:ln>
                <a:effectLst/>
                <a:latin typeface="Arial" charset="0"/>
                <a:cs typeface="Arial" charset="0"/>
              </a:rPr>
              <a:t> emperor as the </a:t>
            </a:r>
            <a:r>
              <a:rPr kumimoji="0" lang="en-US" sz="1400" b="0" i="0" u="none" strike="noStrike" cap="none" normalizeH="0" baseline="0" dirty="0" err="1">
                <a:ln>
                  <a:noFill/>
                </a:ln>
                <a:effectLst/>
                <a:latin typeface="Arial" charset="0"/>
                <a:cs typeface="Arial" charset="0"/>
              </a:rPr>
              <a:t>Ujjayini</a:t>
            </a:r>
            <a:r>
              <a:rPr kumimoji="0" lang="en-US" sz="1400" b="0" i="0" u="none" strike="noStrike" cap="none" normalizeH="0" baseline="0" dirty="0">
                <a:ln>
                  <a:noFill/>
                </a:ln>
                <a:effectLst/>
                <a:latin typeface="Arial" charset="0"/>
                <a:cs typeface="Arial" charset="0"/>
              </a:rPr>
              <a:t> symbol also appeared on the </a:t>
            </a:r>
            <a:r>
              <a:rPr kumimoji="0" lang="en-US" sz="1400" b="0" i="0" u="none" strike="noStrike" cap="none" normalizeH="0" baseline="0" dirty="0" err="1">
                <a:ln>
                  <a:noFill/>
                </a:ln>
                <a:effectLst/>
                <a:latin typeface="Arial" charset="0"/>
                <a:cs typeface="Arial" charset="0"/>
              </a:rPr>
              <a:t>Satavahana</a:t>
            </a:r>
            <a:r>
              <a:rPr kumimoji="0" lang="en-US" sz="1400" b="0" i="0" u="none" strike="noStrike" cap="none" normalizeH="0" baseline="0" dirty="0">
                <a:ln>
                  <a:noFill/>
                </a:ln>
                <a:effectLst/>
                <a:latin typeface="Arial" charset="0"/>
                <a:cs typeface="Arial" charset="0"/>
              </a:rPr>
              <a:t> coins.</a:t>
            </a:r>
          </a:p>
        </p:txBody>
      </p:sp>
      <p:sp>
        <p:nvSpPr>
          <p:cNvPr id="25603" name="AutoShape 3" descr="http://bits.wikimedia.org/skins-1.5/common/images/magnify-clip.png">
            <a:hlinkClick r:id="rId2" tooltip="Enlarge"/>
          </p:cNvPr>
          <p:cNvSpPr>
            <a:spLocks noChangeAspect="1" noChangeArrowheads="1"/>
          </p:cNvSpPr>
          <p:nvPr/>
        </p:nvSpPr>
        <p:spPr bwMode="auto">
          <a:xfrm>
            <a:off x="168540" y="1057276"/>
            <a:ext cx="154781" cy="10477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 y="227995"/>
            <a:ext cx="9905999" cy="4632673"/>
          </a:xfrm>
          <a:prstGeom prst="rect">
            <a:avLst/>
          </a:prstGeom>
          <a:noFill/>
          <a:ln w="9525">
            <a:noFill/>
            <a:miter lim="800000"/>
            <a:headEnd/>
            <a:tailEnd/>
          </a:ln>
          <a:effectLst/>
        </p:spPr>
        <p:txBody>
          <a:bodyPr vert="horz" wrap="square" lIns="38088" tIns="7935" rIns="38088" bIns="7935"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effectLst/>
                <a:latin typeface="Arial" pitchFamily="34" charset="0"/>
                <a:cs typeface="Arial" pitchFamily="34" charset="0"/>
              </a:rPr>
              <a:t>Cultural achievements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hlinkClick r:id="rId2"/>
              </a:rPr>
              <a:t>  </a:t>
            </a:r>
            <a:r>
              <a:rPr kumimoji="0" lang="en-US" sz="1200" b="0" i="0" u="none" strike="noStrike" cap="none" normalizeH="0" baseline="0" dirty="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hlinkClick r:id="rId2" tooltip="Enlarge"/>
              </a:rPr>
              <a:t>  </a:t>
            </a:r>
            <a:endParaRPr kumimoji="0" lang="en-US" sz="12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An </a:t>
            </a:r>
            <a:r>
              <a:rPr kumimoji="0" lang="en-US" sz="1200" b="0" i="0" u="none" strike="noStrike" cap="none" normalizeH="0" baseline="0" dirty="0" err="1">
                <a:ln>
                  <a:noFill/>
                </a:ln>
                <a:effectLst/>
                <a:latin typeface="Arial" pitchFamily="34" charset="0"/>
                <a:cs typeface="Arial" pitchFamily="34" charset="0"/>
              </a:rPr>
              <a:t>aniconic</a:t>
            </a:r>
            <a:r>
              <a:rPr kumimoji="0" lang="en-US" sz="1200" b="0" i="0" u="none" strike="noStrike" cap="none" normalizeH="0" baseline="0" dirty="0">
                <a:ln>
                  <a:noFill/>
                </a:ln>
                <a:effectLst/>
                <a:latin typeface="Arial" pitchFamily="34" charset="0"/>
                <a:cs typeface="Arial" pitchFamily="34" charset="0"/>
              </a:rPr>
              <a:t> representation of Mara's assault on the Buddha, 2nd century, </a:t>
            </a:r>
            <a:r>
              <a:rPr kumimoji="0" lang="en-US" sz="1200" b="0" i="0" u="none" strike="noStrike" cap="none" normalizeH="0" baseline="0" dirty="0" err="1">
                <a:ln>
                  <a:noFill/>
                </a:ln>
                <a:effectLst/>
                <a:latin typeface="Arial" pitchFamily="34" charset="0"/>
                <a:cs typeface="Arial" pitchFamily="34" charset="0"/>
              </a:rPr>
              <a:t>Amaravati</a:t>
            </a:r>
            <a:r>
              <a:rPr kumimoji="0" lang="en-US" sz="1200" b="0" i="0" u="none" strike="noStrike" cap="none" normalizeH="0" baseline="0" dirty="0">
                <a:ln>
                  <a:noFill/>
                </a:ln>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Of the </a:t>
            </a:r>
            <a:r>
              <a:rPr kumimoji="0" lang="en-US" sz="1200" b="0" i="0" u="none" strike="noStrike" cap="none" normalizeH="0" baseline="0" dirty="0" err="1">
                <a:ln>
                  <a:noFill/>
                </a:ln>
                <a:effectLst/>
                <a:latin typeface="Arial" pitchFamily="34" charset="0"/>
                <a:cs typeface="Arial" pitchFamily="34" charset="0"/>
              </a:rPr>
              <a:t>Sātavāhana</a:t>
            </a:r>
            <a:r>
              <a:rPr kumimoji="0" lang="en-US" sz="1200" b="0" i="0" u="none" strike="noStrike" cap="none" normalizeH="0" baseline="0" dirty="0">
                <a:ln>
                  <a:noFill/>
                </a:ln>
                <a:effectLst/>
                <a:latin typeface="Arial" pitchFamily="34" charset="0"/>
                <a:cs typeface="Arial" pitchFamily="34" charset="0"/>
              </a:rPr>
              <a:t> kings, </a:t>
            </a:r>
            <a:r>
              <a:rPr kumimoji="0" lang="en-US" sz="1200" b="0" i="0" u="none" strike="noStrike" cap="none" normalizeH="0" baseline="0" dirty="0">
                <a:ln>
                  <a:noFill/>
                </a:ln>
                <a:effectLst/>
                <a:latin typeface="Arial" pitchFamily="34" charset="0"/>
                <a:cs typeface="Arial" pitchFamily="34" charset="0"/>
                <a:hlinkClick r:id="rId3" tooltip="Hāla"/>
              </a:rPr>
              <a:t>Hāla</a:t>
            </a:r>
            <a:r>
              <a:rPr kumimoji="0" lang="en-US" sz="1200" b="0" i="0" u="none" strike="noStrike" cap="none" normalizeH="0" baseline="0" dirty="0">
                <a:ln>
                  <a:noFill/>
                </a:ln>
                <a:effectLst/>
                <a:latin typeface="Arial" pitchFamily="34" charset="0"/>
                <a:cs typeface="Arial" pitchFamily="34" charset="0"/>
              </a:rPr>
              <a:t> (r. 20-24 CE) is famous for compiling the collection of Maharashtri poems known as the </a:t>
            </a:r>
            <a:r>
              <a:rPr kumimoji="0" lang="en-US" sz="1200" b="0" i="1" u="sng" strike="noStrike" cap="none" normalizeH="0" baseline="0" dirty="0">
                <a:ln>
                  <a:noFill/>
                </a:ln>
                <a:effectLst/>
                <a:latin typeface="Arial" pitchFamily="34" charset="0"/>
                <a:cs typeface="Arial" pitchFamily="34" charset="0"/>
                <a:hlinkClick r:id="rId4" tooltip="Gaha Sattasai"/>
              </a:rPr>
              <a:t>Gaha</a:t>
            </a:r>
            <a:r>
              <a:rPr kumimoji="0" lang="en-US" sz="1200" b="0" i="1" u="none" strike="noStrike" cap="none" normalizeH="0" baseline="0" dirty="0">
                <a:ln>
                  <a:noFill/>
                </a:ln>
                <a:effectLst/>
                <a:latin typeface="Arial" pitchFamily="34" charset="0"/>
                <a:cs typeface="Arial" pitchFamily="34" charset="0"/>
                <a:hlinkClick r:id="rId4" tooltip="Gaha Sattasai"/>
              </a:rPr>
              <a:t> Sattasai</a:t>
            </a:r>
            <a:r>
              <a:rPr kumimoji="0" lang="en-US" sz="1200" b="0" i="0" u="none" strike="noStrike" cap="none" normalizeH="0" baseline="0" dirty="0">
                <a:ln>
                  <a:noFill/>
                </a:ln>
                <a:effectLst/>
                <a:latin typeface="Arial" pitchFamily="34" charset="0"/>
                <a:cs typeface="Arial" pitchFamily="34" charset="0"/>
              </a:rPr>
              <a:t> (</a:t>
            </a:r>
            <a:r>
              <a:rPr kumimoji="0" lang="en-US" sz="1200" b="0" i="0" u="none" strike="noStrike" cap="none" normalizeH="0" baseline="0" dirty="0">
                <a:ln>
                  <a:noFill/>
                </a:ln>
                <a:effectLst/>
                <a:latin typeface="Arial" pitchFamily="34" charset="0"/>
                <a:cs typeface="Arial" pitchFamily="34" charset="0"/>
                <a:hlinkClick r:id="rId5" tooltip="Sanskrit language"/>
              </a:rPr>
              <a:t>Sanskrit</a:t>
            </a:r>
            <a:r>
              <a:rPr kumimoji="0" lang="en-US" sz="1200" b="0" i="0" u="none" strike="noStrike" cap="none" normalizeH="0" baseline="0" dirty="0">
                <a:ln>
                  <a:noFill/>
                </a:ln>
                <a:effectLst/>
                <a:latin typeface="Arial" pitchFamily="34" charset="0"/>
                <a:cs typeface="Arial" pitchFamily="34" charset="0"/>
              </a:rPr>
              <a:t>: </a:t>
            </a:r>
            <a:r>
              <a:rPr kumimoji="0" lang="sa-IN" sz="1200" b="0" i="0" u="none" strike="noStrike" cap="none" normalizeH="0" baseline="0" dirty="0">
                <a:ln>
                  <a:noFill/>
                </a:ln>
                <a:effectLst/>
                <a:latin typeface="Arial" pitchFamily="34" charset="0"/>
                <a:cs typeface="Mangal" pitchFamily="18" charset="0"/>
              </a:rPr>
              <a:t>Gāthā Saptashatī)</a:t>
            </a:r>
            <a:r>
              <a:rPr kumimoji="0" lang="en-US" sz="1200" b="0" i="0" u="none" strike="noStrike" cap="none" normalizeH="0" baseline="0" dirty="0">
                <a:ln>
                  <a:noFill/>
                </a:ln>
                <a:effectLst/>
                <a:latin typeface="Arial" pitchFamily="34" charset="0"/>
                <a:cs typeface="Arial" pitchFamily="34" charset="0"/>
              </a:rPr>
              <a:t>, although from linguistic evidence it seems that the work now extant must have been re</a:t>
            </a:r>
            <a:r>
              <a:rPr kumimoji="0" lang="sa-IN" sz="1200" b="0" i="0" u="none" strike="noStrike" cap="none" normalizeH="0" baseline="0" dirty="0">
                <a:ln>
                  <a:noFill/>
                </a:ln>
                <a:effectLst/>
                <a:latin typeface="Arial" pitchFamily="34" charset="0"/>
                <a:cs typeface="Mangal" pitchFamily="18" charset="0"/>
              </a:rPr>
              <a:t>-</a:t>
            </a:r>
            <a:r>
              <a:rPr kumimoji="0" lang="en-US" sz="1200" b="0" i="0" u="none" strike="noStrike" cap="none" normalizeH="0" baseline="0" dirty="0">
                <a:ln>
                  <a:noFill/>
                </a:ln>
                <a:effectLst/>
                <a:latin typeface="Arial" pitchFamily="34" charset="0"/>
                <a:cs typeface="Arial" pitchFamily="34" charset="0"/>
              </a:rPr>
              <a:t>edited in the succeeding century or two</a:t>
            </a:r>
            <a:r>
              <a:rPr kumimoji="0" lang="sa-IN" sz="1200" b="0" i="0" u="none" strike="noStrike" cap="none" normalizeH="0" baseline="0" dirty="0">
                <a:ln>
                  <a:noFill/>
                </a:ln>
                <a:effectLst/>
                <a:latin typeface="Arial" pitchFamily="34" charset="0"/>
                <a:cs typeface="Mangal" pitchFamily="18" charset="0"/>
              </a:rPr>
              <a:t>. </a:t>
            </a:r>
            <a:r>
              <a:rPr kumimoji="0" lang="en-US" sz="1200" b="0" i="0" u="none" strike="noStrike" cap="none" normalizeH="0" baseline="0" dirty="0">
                <a:ln>
                  <a:noFill/>
                </a:ln>
                <a:effectLst/>
                <a:latin typeface="Arial" pitchFamily="34" charset="0"/>
                <a:cs typeface="Arial" pitchFamily="34" charset="0"/>
              </a:rPr>
              <a:t>The </a:t>
            </a:r>
            <a:r>
              <a:rPr kumimoji="0" lang="en-US" sz="1200" b="0" i="0" u="none" strike="noStrike" cap="none" normalizeH="0" baseline="0" dirty="0" err="1">
                <a:ln>
                  <a:noFill/>
                </a:ln>
                <a:effectLst/>
                <a:latin typeface="Arial" pitchFamily="34" charset="0"/>
                <a:cs typeface="Arial" pitchFamily="34" charset="0"/>
                <a:hlinkClick r:id="rId6" tooltip="Lilavati"/>
              </a:rPr>
              <a:t>Lilavati</a:t>
            </a:r>
            <a:r>
              <a:rPr kumimoji="0" lang="en-US" sz="1200" b="0" i="0" u="none" strike="noStrike" cap="none" normalizeH="0" baseline="0" dirty="0">
                <a:ln>
                  <a:noFill/>
                </a:ln>
                <a:effectLst/>
                <a:latin typeface="Arial" pitchFamily="34" charset="0"/>
                <a:cs typeface="Arial" pitchFamily="34" charset="0"/>
              </a:rPr>
              <a:t> describes his marriage with a Ceylonese Princess.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The </a:t>
            </a:r>
            <a:r>
              <a:rPr kumimoji="0" lang="en-US" sz="1200" b="0" i="0" u="none" strike="noStrike" cap="none" normalizeH="0" baseline="0" dirty="0" err="1">
                <a:ln>
                  <a:noFill/>
                </a:ln>
                <a:effectLst/>
                <a:latin typeface="Arial" pitchFamily="34" charset="0"/>
                <a:cs typeface="Arial" pitchFamily="34" charset="0"/>
              </a:rPr>
              <a:t>Satavahanas</a:t>
            </a:r>
            <a:r>
              <a:rPr kumimoji="0" lang="en-US" sz="1200" b="0" i="0" u="none" strike="noStrike" cap="none" normalizeH="0" baseline="0" dirty="0">
                <a:ln>
                  <a:noFill/>
                </a:ln>
                <a:effectLst/>
                <a:latin typeface="Arial" pitchFamily="34" charset="0"/>
                <a:cs typeface="Arial" pitchFamily="34" charset="0"/>
              </a:rPr>
              <a:t> influenced South-East Asia to a great extent, spreading Hindu culture, language and religion into that part of the world. Their coins had images of ships.</a:t>
            </a:r>
            <a:endParaRPr kumimoji="0" lang="en-US" sz="1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effectLst/>
                <a:latin typeface="Arial" pitchFamily="34" charset="0"/>
                <a:cs typeface="Arial" pitchFamily="34" charset="0"/>
              </a:rPr>
              <a:t>[</a:t>
            </a:r>
            <a:r>
              <a:rPr kumimoji="0" lang="en-US" sz="1200" b="1" i="0" u="none" strike="noStrike" cap="none" normalizeH="0" baseline="0" dirty="0">
                <a:ln>
                  <a:noFill/>
                </a:ln>
                <a:effectLst/>
                <a:latin typeface="Arial" pitchFamily="34" charset="0"/>
                <a:cs typeface="Arial" pitchFamily="34" charset="0"/>
                <a:hlinkClick r:id="rId7" tooltip="Edit section: Art of Amaravati"/>
              </a:rPr>
              <a:t>edit</a:t>
            </a:r>
            <a:r>
              <a:rPr kumimoji="0" lang="en-US" sz="1200" b="1" i="0" u="none" strike="noStrike" cap="none" normalizeH="0" baseline="0" dirty="0">
                <a:ln>
                  <a:noFill/>
                </a:ln>
                <a:effectLst/>
                <a:latin typeface="Arial" pitchFamily="34" charset="0"/>
                <a:cs typeface="Arial" pitchFamily="34" charset="0"/>
              </a:rPr>
              <a:t>] Art of </a:t>
            </a:r>
            <a:r>
              <a:rPr kumimoji="0" lang="en-US" sz="1200" b="1" i="0" u="none" strike="noStrike" cap="none" normalizeH="0" baseline="0" dirty="0" err="1">
                <a:ln>
                  <a:noFill/>
                </a:ln>
                <a:effectLst/>
                <a:latin typeface="Arial" pitchFamily="34" charset="0"/>
                <a:cs typeface="Arial" pitchFamily="34" charset="0"/>
              </a:rPr>
              <a:t>Amaravati</a:t>
            </a:r>
            <a:endParaRPr kumimoji="0" lang="en-US" sz="1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hlinkClick r:id="rId8"/>
              </a:rPr>
              <a:t>  </a:t>
            </a:r>
            <a:r>
              <a:rPr kumimoji="0" lang="en-US" sz="1200" b="0" i="0" u="none" strike="noStrike" cap="none" normalizeH="0" baseline="0" dirty="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hlinkClick r:id="rId8" tooltip="Enlarge"/>
              </a:rPr>
              <a:t>  </a:t>
            </a:r>
            <a:endParaRPr kumimoji="0" lang="en-US" sz="12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Scroll supported by Indian </a:t>
            </a:r>
            <a:r>
              <a:rPr kumimoji="0" lang="en-US" sz="1200" b="0" i="0" u="none" strike="noStrike" cap="none" normalizeH="0" baseline="0" dirty="0" err="1">
                <a:ln>
                  <a:noFill/>
                </a:ln>
                <a:effectLst/>
                <a:latin typeface="Arial" pitchFamily="34" charset="0"/>
                <a:cs typeface="Arial" pitchFamily="34" charset="0"/>
                <a:hlinkClick r:id="rId9" tooltip="Yaksha"/>
              </a:rPr>
              <a:t>Yaksha</a:t>
            </a:r>
            <a:r>
              <a:rPr kumimoji="0" lang="en-US" sz="1200" b="0" i="0" u="none" strike="noStrike" cap="none" normalizeH="0" baseline="0" dirty="0">
                <a:ln>
                  <a:noFill/>
                </a:ln>
                <a:effectLst/>
                <a:latin typeface="Arial" pitchFamily="34" charset="0"/>
                <a:cs typeface="Arial" pitchFamily="34" charset="0"/>
              </a:rPr>
              <a:t>, </a:t>
            </a:r>
            <a:r>
              <a:rPr kumimoji="0" lang="en-US" sz="1200" b="0" i="0" u="none" strike="noStrike" cap="none" normalizeH="0" baseline="0" dirty="0" err="1">
                <a:ln>
                  <a:noFill/>
                </a:ln>
                <a:effectLst/>
                <a:latin typeface="Arial" pitchFamily="34" charset="0"/>
                <a:cs typeface="Arial" pitchFamily="34" charset="0"/>
                <a:hlinkClick r:id="rId10" tooltip="Amaravati, Andhra Pradesh"/>
              </a:rPr>
              <a:t>Amaravati</a:t>
            </a:r>
            <a:r>
              <a:rPr kumimoji="0" lang="en-US" sz="1200" b="0" i="0" u="none" strike="noStrike" cap="none" normalizeH="0" baseline="0" dirty="0">
                <a:ln>
                  <a:noFill/>
                </a:ln>
                <a:effectLst/>
                <a:latin typeface="Arial" pitchFamily="34" charset="0"/>
                <a:cs typeface="Arial" pitchFamily="34" charset="0"/>
              </a:rPr>
              <a:t>, 2nd-3rd century 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The </a:t>
            </a:r>
            <a:r>
              <a:rPr kumimoji="0" lang="en-US" sz="1200" b="0" i="0" u="none" strike="noStrike" cap="none" normalizeH="0" baseline="0" dirty="0" err="1">
                <a:ln>
                  <a:noFill/>
                </a:ln>
                <a:effectLst/>
                <a:latin typeface="Arial" pitchFamily="34" charset="0"/>
                <a:cs typeface="Arial" pitchFamily="34" charset="0"/>
              </a:rPr>
              <a:t>Sātavāhana</a:t>
            </a:r>
            <a:r>
              <a:rPr kumimoji="0" lang="en-US" sz="1200" b="0" i="0" u="none" strike="noStrike" cap="none" normalizeH="0" baseline="0" dirty="0">
                <a:ln>
                  <a:noFill/>
                </a:ln>
                <a:effectLst/>
                <a:latin typeface="Arial" pitchFamily="34" charset="0"/>
                <a:cs typeface="Arial" pitchFamily="34" charset="0"/>
              </a:rPr>
              <a:t> kings are also remarkable for their contributions to </a:t>
            </a:r>
            <a:r>
              <a:rPr kumimoji="0" lang="en-US" sz="1200" b="0" i="0" u="none" strike="noStrike" cap="none" normalizeH="0" baseline="0" dirty="0">
                <a:ln>
                  <a:noFill/>
                </a:ln>
                <a:effectLst/>
                <a:latin typeface="Arial" pitchFamily="34" charset="0"/>
                <a:cs typeface="Arial" pitchFamily="34" charset="0"/>
                <a:hlinkClick r:id="rId11" tooltip="Buddhist art"/>
              </a:rPr>
              <a:t>Buddhist art</a:t>
            </a:r>
            <a:r>
              <a:rPr kumimoji="0" lang="en-US" sz="1200" b="0" i="0" u="none" strike="noStrike" cap="none" normalizeH="0" baseline="0" dirty="0">
                <a:ln>
                  <a:noFill/>
                </a:ln>
                <a:effectLst/>
                <a:latin typeface="Arial" pitchFamily="34" charset="0"/>
                <a:cs typeface="Arial" pitchFamily="34" charset="0"/>
              </a:rPr>
              <a:t> and architecture. They built great stupas in the </a:t>
            </a:r>
            <a:r>
              <a:rPr kumimoji="0" lang="en-US" sz="1200" b="0" i="0" u="none" strike="noStrike" cap="none" normalizeH="0" baseline="0" dirty="0">
                <a:ln>
                  <a:noFill/>
                </a:ln>
                <a:effectLst/>
                <a:latin typeface="Arial" pitchFamily="34" charset="0"/>
                <a:cs typeface="Arial" pitchFamily="34" charset="0"/>
                <a:hlinkClick r:id="rId12" tooltip="Krishna River"/>
              </a:rPr>
              <a:t>Krishna River</a:t>
            </a:r>
            <a:r>
              <a:rPr kumimoji="0" lang="en-US" sz="1200" b="0" i="0" u="none" strike="noStrike" cap="none" normalizeH="0" baseline="0" dirty="0">
                <a:ln>
                  <a:noFill/>
                </a:ln>
                <a:effectLst/>
                <a:latin typeface="Arial" pitchFamily="34" charset="0"/>
                <a:cs typeface="Arial" pitchFamily="34" charset="0"/>
              </a:rPr>
              <a:t> Valley, including the </a:t>
            </a:r>
            <a:r>
              <a:rPr kumimoji="0" lang="en-US" sz="1200" b="0" i="0" u="none" strike="noStrike" cap="none" normalizeH="0" baseline="0" dirty="0" err="1">
                <a:ln>
                  <a:noFill/>
                </a:ln>
                <a:effectLst/>
                <a:latin typeface="Arial" pitchFamily="34" charset="0"/>
                <a:cs typeface="Arial" pitchFamily="34" charset="0"/>
              </a:rPr>
              <a:t>stupa</a:t>
            </a:r>
            <a:r>
              <a:rPr kumimoji="0" lang="en-US" sz="1200" b="0" i="0" u="none" strike="noStrike" cap="none" normalizeH="0" baseline="0" dirty="0">
                <a:ln>
                  <a:noFill/>
                </a:ln>
                <a:effectLst/>
                <a:latin typeface="Arial" pitchFamily="34" charset="0"/>
                <a:cs typeface="Arial" pitchFamily="34" charset="0"/>
              </a:rPr>
              <a:t> at </a:t>
            </a:r>
            <a:r>
              <a:rPr kumimoji="0" lang="en-US" sz="1200" b="0" i="0" u="none" strike="noStrike" cap="none" normalizeH="0" baseline="0" dirty="0" err="1">
                <a:ln>
                  <a:noFill/>
                </a:ln>
                <a:effectLst/>
                <a:latin typeface="Arial" pitchFamily="34" charset="0"/>
                <a:cs typeface="Arial" pitchFamily="34" charset="0"/>
                <a:hlinkClick r:id="rId10" tooltip="Amaravati, Andhra Pradesh"/>
              </a:rPr>
              <a:t>Amaravati</a:t>
            </a:r>
            <a:r>
              <a:rPr kumimoji="0" lang="en-US" sz="1200" b="0" i="0" u="none" strike="noStrike" cap="none" normalizeH="0" baseline="0" dirty="0">
                <a:ln>
                  <a:noFill/>
                </a:ln>
                <a:effectLst/>
                <a:latin typeface="Arial" pitchFamily="34" charset="0"/>
                <a:cs typeface="Arial" pitchFamily="34" charset="0"/>
              </a:rPr>
              <a:t> in </a:t>
            </a:r>
            <a:r>
              <a:rPr kumimoji="0" lang="en-US" sz="1200" b="0" i="0" u="none" strike="noStrike" cap="none" normalizeH="0" baseline="0" dirty="0">
                <a:ln>
                  <a:noFill/>
                </a:ln>
                <a:effectLst/>
                <a:latin typeface="Arial" pitchFamily="34" charset="0"/>
                <a:cs typeface="Arial" pitchFamily="34" charset="0"/>
                <a:hlinkClick r:id="rId13" tooltip="Andhra Pradesh"/>
              </a:rPr>
              <a:t>Andhra Pradesh</a:t>
            </a:r>
            <a:r>
              <a:rPr kumimoji="0" lang="en-US" sz="1200" b="0" i="0" u="none" strike="noStrike" cap="none" normalizeH="0" baseline="0" dirty="0">
                <a:ln>
                  <a:noFill/>
                </a:ln>
                <a:effectLst/>
                <a:latin typeface="Arial" pitchFamily="34" charset="0"/>
                <a:cs typeface="Arial" pitchFamily="34" charset="0"/>
              </a:rPr>
              <a:t>. The stupas were decorated in marble slabs and sculpted with scenes from the life of the </a:t>
            </a:r>
            <a:r>
              <a:rPr kumimoji="0" lang="en-US" sz="1200" b="0" i="0" u="none" strike="noStrike" cap="none" normalizeH="0" baseline="0" dirty="0">
                <a:ln>
                  <a:noFill/>
                </a:ln>
                <a:effectLst/>
                <a:latin typeface="Arial" pitchFamily="34" charset="0"/>
                <a:cs typeface="Arial" pitchFamily="34" charset="0"/>
                <a:hlinkClick r:id="rId14" tooltip="Gautama Buddha"/>
              </a:rPr>
              <a:t>Buddha</a:t>
            </a:r>
            <a:r>
              <a:rPr kumimoji="0" lang="en-US" sz="1200" b="0" i="0" u="none" strike="noStrike" cap="none" normalizeH="0" baseline="0" dirty="0">
                <a:ln>
                  <a:noFill/>
                </a:ln>
                <a:effectLst/>
                <a:latin typeface="Arial" pitchFamily="34" charset="0"/>
                <a:cs typeface="Arial" pitchFamily="34" charset="0"/>
              </a:rPr>
              <a:t>, portrayed in a characteristic slim and elegant style. The </a:t>
            </a:r>
            <a:r>
              <a:rPr kumimoji="0" lang="en-US" sz="1200" b="0" i="0" u="none" strike="noStrike" cap="none" normalizeH="0" baseline="0" dirty="0" err="1">
                <a:ln>
                  <a:noFill/>
                </a:ln>
                <a:effectLst/>
                <a:latin typeface="Arial" pitchFamily="34" charset="0"/>
                <a:cs typeface="Arial" pitchFamily="34" charset="0"/>
              </a:rPr>
              <a:t>Satavahana</a:t>
            </a:r>
            <a:r>
              <a:rPr kumimoji="0" lang="en-US" sz="1200" b="0" i="0" u="none" strike="noStrike" cap="none" normalizeH="0" baseline="0" dirty="0">
                <a:ln>
                  <a:noFill/>
                </a:ln>
                <a:effectLst/>
                <a:latin typeface="Arial" pitchFamily="34" charset="0"/>
                <a:cs typeface="Arial" pitchFamily="34" charset="0"/>
              </a:rPr>
              <a:t> empire colonized southeast Asia and spread Indian culture to those parts. </a:t>
            </a:r>
            <a:r>
              <a:rPr kumimoji="0" lang="en-US" sz="1200" b="0" i="0" u="none" strike="noStrike" cap="none" normalizeH="0" baseline="0" dirty="0">
                <a:ln>
                  <a:noFill/>
                </a:ln>
                <a:effectLst/>
                <a:latin typeface="Arial" pitchFamily="34" charset="0"/>
                <a:cs typeface="Arial" pitchFamily="34" charset="0"/>
                <a:hlinkClick r:id="rId15" tooltip="Mahayana Buddhism"/>
              </a:rPr>
              <a:t>Mahayana Buddhism</a:t>
            </a:r>
            <a:r>
              <a:rPr kumimoji="0" lang="en-US" sz="1200" b="0" i="0" u="none" strike="noStrike" cap="none" normalizeH="0" baseline="0" dirty="0">
                <a:ln>
                  <a:noFill/>
                </a:ln>
                <a:effectLst/>
                <a:latin typeface="Arial" pitchFamily="34" charset="0"/>
                <a:cs typeface="Arial" pitchFamily="34" charset="0"/>
              </a:rPr>
              <a:t>, which may have originated in Andhra (northwestern India being the alternative candidate), was carried to many parts of Asia by the rich maritime culture of the </a:t>
            </a:r>
            <a:r>
              <a:rPr kumimoji="0" lang="en-US" sz="1200" b="0" i="0" u="none" strike="noStrike" cap="none" normalizeH="0" baseline="0" dirty="0" err="1">
                <a:ln>
                  <a:noFill/>
                </a:ln>
                <a:effectLst/>
                <a:latin typeface="Arial" pitchFamily="34" charset="0"/>
                <a:cs typeface="Arial" pitchFamily="34" charset="0"/>
              </a:rPr>
              <a:t>Satavahanas</a:t>
            </a:r>
            <a:r>
              <a:rPr kumimoji="0" lang="en-US" sz="1200" b="0" i="0" u="none" strike="noStrike" cap="none" normalizeH="0" baseline="0" dirty="0">
                <a:ln>
                  <a:noFill/>
                </a:ln>
                <a:effectLst/>
                <a:latin typeface="Arial" pitchFamily="34" charset="0"/>
                <a:cs typeface="Arial" pitchFamily="34" charset="0"/>
              </a:rPr>
              <a:t>. The </a:t>
            </a:r>
            <a:r>
              <a:rPr kumimoji="0" lang="en-US" sz="1200" b="0" i="0" u="none" strike="noStrike" cap="none" normalizeH="0" baseline="0" dirty="0" err="1">
                <a:ln>
                  <a:noFill/>
                </a:ln>
                <a:effectLst/>
                <a:latin typeface="Arial" pitchFamily="34" charset="0"/>
                <a:cs typeface="Arial" pitchFamily="34" charset="0"/>
                <a:hlinkClick r:id="rId10" tooltip="Amaravati, Andhra Pradesh"/>
              </a:rPr>
              <a:t>Amaravati</a:t>
            </a:r>
            <a:r>
              <a:rPr kumimoji="0" lang="en-US" sz="1200" b="0" i="0" u="none" strike="noStrike" cap="none" normalizeH="0" baseline="0" dirty="0">
                <a:ln>
                  <a:noFill/>
                </a:ln>
                <a:effectLst/>
                <a:latin typeface="Arial" pitchFamily="34" charset="0"/>
                <a:cs typeface="Arial" pitchFamily="34" charset="0"/>
              </a:rPr>
              <a:t> style of sculpture spread to Southeast Asia at this time.</a:t>
            </a:r>
            <a:endParaRPr kumimoji="0" lang="en-US" sz="1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effectLst/>
                <a:latin typeface="Arial" pitchFamily="34" charset="0"/>
                <a:cs typeface="Arial" pitchFamily="34" charset="0"/>
              </a:rPr>
              <a:t>[</a:t>
            </a:r>
            <a:r>
              <a:rPr kumimoji="0" lang="en-US" sz="1200" b="1" i="0" u="none" strike="noStrike" cap="none" normalizeH="0" baseline="0" dirty="0">
                <a:ln>
                  <a:noFill/>
                </a:ln>
                <a:effectLst/>
                <a:latin typeface="Arial" pitchFamily="34" charset="0"/>
                <a:cs typeface="Arial" pitchFamily="34" charset="0"/>
                <a:hlinkClick r:id="rId16" tooltip="Edit section: Art of Sanchi"/>
              </a:rPr>
              <a:t>edit</a:t>
            </a:r>
            <a:r>
              <a:rPr kumimoji="0" lang="en-US" sz="1200" b="1" i="0" u="none" strike="noStrike" cap="none" normalizeH="0" baseline="0" dirty="0">
                <a:ln>
                  <a:noFill/>
                </a:ln>
                <a:effectLst/>
                <a:latin typeface="Arial" pitchFamily="34" charset="0"/>
                <a:cs typeface="Arial" pitchFamily="34" charset="0"/>
              </a:rPr>
              <a:t>] Art of </a:t>
            </a:r>
            <a:r>
              <a:rPr kumimoji="0" lang="en-US" sz="1200" b="1" i="0" u="none" strike="noStrike" cap="none" normalizeH="0" baseline="0" dirty="0" err="1">
                <a:ln>
                  <a:noFill/>
                </a:ln>
                <a:effectLst/>
                <a:latin typeface="Arial" pitchFamily="34" charset="0"/>
                <a:cs typeface="Arial" pitchFamily="34" charset="0"/>
              </a:rPr>
              <a:t>Sanchi</a:t>
            </a:r>
            <a:endParaRPr kumimoji="0" lang="en-US" sz="1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The </a:t>
            </a:r>
            <a:r>
              <a:rPr kumimoji="0" lang="en-US" sz="1200" b="0" i="0" u="none" strike="noStrike" cap="none" normalizeH="0" baseline="0" dirty="0" err="1">
                <a:ln>
                  <a:noFill/>
                </a:ln>
                <a:effectLst/>
                <a:latin typeface="Arial" pitchFamily="34" charset="0"/>
                <a:cs typeface="Arial" pitchFamily="34" charset="0"/>
              </a:rPr>
              <a:t>Satavahanas</a:t>
            </a:r>
            <a:r>
              <a:rPr kumimoji="0" lang="en-US" sz="1200" b="0" i="0" u="none" strike="noStrike" cap="none" normalizeH="0" baseline="0" dirty="0">
                <a:ln>
                  <a:noFill/>
                </a:ln>
                <a:effectLst/>
                <a:latin typeface="Arial" pitchFamily="34" charset="0"/>
                <a:cs typeface="Arial" pitchFamily="34" charset="0"/>
              </a:rPr>
              <a:t> contributed greatly to the embellishment of the Buddhist </a:t>
            </a:r>
            <a:r>
              <a:rPr kumimoji="0" lang="en-US" sz="1200" b="0" i="0" u="none" strike="noStrike" cap="none" normalizeH="0" baseline="0" dirty="0" err="1">
                <a:ln>
                  <a:noFill/>
                </a:ln>
                <a:effectLst/>
                <a:latin typeface="Arial" pitchFamily="34" charset="0"/>
                <a:cs typeface="Arial" pitchFamily="34" charset="0"/>
              </a:rPr>
              <a:t>stupa</a:t>
            </a:r>
            <a:r>
              <a:rPr kumimoji="0" lang="en-US" sz="1200" b="0" i="0" u="none" strike="noStrike" cap="none" normalizeH="0" baseline="0" dirty="0">
                <a:ln>
                  <a:noFill/>
                </a:ln>
                <a:effectLst/>
                <a:latin typeface="Arial" pitchFamily="34" charset="0"/>
                <a:cs typeface="Arial" pitchFamily="34" charset="0"/>
              </a:rPr>
              <a:t> of </a:t>
            </a:r>
            <a:r>
              <a:rPr kumimoji="0" lang="en-US" sz="1200" b="0" i="0" u="none" strike="noStrike" cap="none" normalizeH="0" baseline="0" dirty="0" err="1">
                <a:ln>
                  <a:noFill/>
                </a:ln>
                <a:effectLst/>
                <a:latin typeface="Arial" pitchFamily="34" charset="0"/>
                <a:cs typeface="Arial" pitchFamily="34" charset="0"/>
                <a:hlinkClick r:id="rId17" tooltip="Sanchi"/>
              </a:rPr>
              <a:t>Sanchi</a:t>
            </a:r>
            <a:r>
              <a:rPr kumimoji="0" lang="en-US" sz="1200" b="0" i="0" u="none" strike="noStrike" cap="none" normalizeH="0" baseline="0" dirty="0">
                <a:ln>
                  <a:noFill/>
                </a:ln>
                <a:effectLst/>
                <a:latin typeface="Arial" pitchFamily="34" charset="0"/>
                <a:cs typeface="Arial" pitchFamily="34" charset="0"/>
              </a:rPr>
              <a:t>. The gateways and the balustrade were built after 70 BCE, and appear to have been commissioned by them. An inscription records the gift of one of the top </a:t>
            </a:r>
            <a:r>
              <a:rPr kumimoji="0" lang="en-US" sz="1200" b="0" i="0" u="none" strike="noStrike" cap="none" normalizeH="0" baseline="0" dirty="0">
                <a:ln>
                  <a:noFill/>
                </a:ln>
                <a:effectLst/>
                <a:latin typeface="Arial" pitchFamily="34" charset="0"/>
                <a:cs typeface="Arial" pitchFamily="34" charset="0"/>
                <a:hlinkClick r:id="rId18" tooltip="Architrave"/>
              </a:rPr>
              <a:t>architraves</a:t>
            </a:r>
            <a:r>
              <a:rPr kumimoji="0" lang="en-US" sz="1200" b="0" i="0" u="none" strike="noStrike" cap="none" normalizeH="0" baseline="0" dirty="0">
                <a:ln>
                  <a:noFill/>
                </a:ln>
                <a:effectLst/>
                <a:latin typeface="Arial" pitchFamily="34" charset="0"/>
                <a:cs typeface="Arial" pitchFamily="34" charset="0"/>
              </a:rPr>
              <a:t> of the Southern Gateway by the artisans of the </a:t>
            </a:r>
            <a:r>
              <a:rPr kumimoji="0" lang="en-US" sz="1200" b="0" i="0" u="none" strike="noStrike" cap="none" normalizeH="0" baseline="0" dirty="0" err="1">
                <a:ln>
                  <a:noFill/>
                </a:ln>
                <a:effectLst/>
                <a:latin typeface="Arial" pitchFamily="34" charset="0"/>
                <a:cs typeface="Arial" pitchFamily="34" charset="0"/>
              </a:rPr>
              <a:t>Satavahana</a:t>
            </a:r>
            <a:r>
              <a:rPr kumimoji="0" lang="en-US" sz="1200" b="0" i="0" u="none" strike="noStrike" cap="none" normalizeH="0" baseline="0" dirty="0">
                <a:ln>
                  <a:noFill/>
                </a:ln>
                <a:effectLst/>
                <a:latin typeface="Arial" pitchFamily="34" charset="0"/>
                <a:cs typeface="Arial" pitchFamily="34" charset="0"/>
              </a:rPr>
              <a:t> king </a:t>
            </a:r>
            <a:r>
              <a:rPr kumimoji="0" lang="en-US" sz="1200" b="0" i="0" u="none" strike="noStrike" cap="none" normalizeH="0" baseline="0" dirty="0">
                <a:ln>
                  <a:noFill/>
                </a:ln>
                <a:effectLst/>
                <a:latin typeface="Arial" pitchFamily="34" charset="0"/>
                <a:cs typeface="Arial" pitchFamily="34" charset="0"/>
                <a:hlinkClick r:id="rId19" tooltip="Satakarni"/>
              </a:rPr>
              <a:t>Satakarni</a:t>
            </a:r>
            <a:r>
              <a:rPr kumimoji="0" lang="en-US" sz="1200" b="0" i="0" u="none" strike="noStrike" cap="none" normalizeH="0" baseline="0" dirty="0">
                <a:ln>
                  <a:noFill/>
                </a:ln>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Gift of </a:t>
            </a:r>
            <a:r>
              <a:rPr kumimoji="0" lang="en-US" sz="1200" b="0" i="0" u="none" strike="noStrike" cap="none" normalizeH="0" baseline="0" dirty="0" err="1">
                <a:ln>
                  <a:noFill/>
                </a:ln>
                <a:effectLst/>
                <a:latin typeface="Arial" pitchFamily="34" charset="0"/>
                <a:cs typeface="Arial" pitchFamily="34" charset="0"/>
              </a:rPr>
              <a:t>Ananda</a:t>
            </a:r>
            <a:r>
              <a:rPr kumimoji="0" lang="en-US" sz="1200" b="0" i="0" u="none" strike="noStrike" cap="none" normalizeH="0" baseline="0" dirty="0">
                <a:ln>
                  <a:noFill/>
                </a:ln>
                <a:effectLst/>
                <a:latin typeface="Arial" pitchFamily="34" charset="0"/>
                <a:cs typeface="Arial" pitchFamily="34" charset="0"/>
              </a:rPr>
              <a:t>, the son of </a:t>
            </a:r>
            <a:r>
              <a:rPr kumimoji="0" lang="en-US" sz="1200" b="0" i="0" u="none" strike="noStrike" cap="none" normalizeH="0" baseline="0" dirty="0" err="1">
                <a:ln>
                  <a:noFill/>
                </a:ln>
                <a:effectLst/>
                <a:latin typeface="Arial" pitchFamily="34" charset="0"/>
                <a:cs typeface="Arial" pitchFamily="34" charset="0"/>
              </a:rPr>
              <a:t>Vasithi</a:t>
            </a:r>
            <a:r>
              <a:rPr kumimoji="0" lang="en-US" sz="1200" b="0" i="0" u="none" strike="noStrike" cap="none" normalizeH="0" baseline="0" dirty="0">
                <a:ln>
                  <a:noFill/>
                </a:ln>
                <a:effectLst/>
                <a:latin typeface="Arial" pitchFamily="34" charset="0"/>
                <a:cs typeface="Arial" pitchFamily="34" charset="0"/>
              </a:rPr>
              <a:t>, the foreman of the artisans of </a:t>
            </a:r>
            <a:r>
              <a:rPr kumimoji="0" lang="en-US" sz="1200" b="0" i="0" u="none" strike="noStrike" cap="none" normalizeH="0" baseline="0" dirty="0" err="1">
                <a:ln>
                  <a:noFill/>
                </a:ln>
                <a:effectLst/>
                <a:latin typeface="Arial" pitchFamily="34" charset="0"/>
                <a:cs typeface="Arial" pitchFamily="34" charset="0"/>
              </a:rPr>
              <a:t>rajan</a:t>
            </a:r>
            <a:r>
              <a:rPr kumimoji="0" lang="en-US" sz="1200" b="0" i="0" u="none" strike="noStrike" cap="none" normalizeH="0" baseline="0" dirty="0">
                <a:ln>
                  <a:noFill/>
                </a:ln>
                <a:effectLst/>
                <a:latin typeface="Arial" pitchFamily="34" charset="0"/>
                <a:cs typeface="Arial" pitchFamily="34" charset="0"/>
              </a:rPr>
              <a:t> </a:t>
            </a:r>
            <a:r>
              <a:rPr kumimoji="0" lang="en-US" sz="1200" b="0" i="0" u="none" strike="noStrike" cap="none" normalizeH="0" baseline="0" dirty="0" err="1">
                <a:ln>
                  <a:noFill/>
                </a:ln>
                <a:effectLst/>
                <a:latin typeface="Arial" pitchFamily="34" charset="0"/>
                <a:cs typeface="Arial" pitchFamily="34" charset="0"/>
              </a:rPr>
              <a:t>Siri</a:t>
            </a:r>
            <a:r>
              <a:rPr kumimoji="0" lang="en-US" sz="1200" b="0" i="0" u="none" strike="noStrike" cap="none" normalizeH="0" baseline="0" dirty="0">
                <a:ln>
                  <a:noFill/>
                </a:ln>
                <a:effectLst/>
                <a:latin typeface="Arial" pitchFamily="34" charset="0"/>
                <a:cs typeface="Arial" pitchFamily="34" charset="0"/>
              </a:rPr>
              <a:t> </a:t>
            </a:r>
            <a:r>
              <a:rPr kumimoji="0" lang="en-US" sz="1200" b="0" i="0" u="none" strike="noStrike" cap="none" normalizeH="0" baseline="0" dirty="0" err="1">
                <a:ln>
                  <a:noFill/>
                </a:ln>
                <a:effectLst/>
                <a:latin typeface="Arial" pitchFamily="34" charset="0"/>
                <a:cs typeface="Arial" pitchFamily="34" charset="0"/>
              </a:rPr>
              <a:t>Satakarni</a:t>
            </a:r>
            <a:r>
              <a:rPr kumimoji="0" lang="en-US" sz="1200" b="0" i="0" u="none" strike="noStrike" cap="none" normalizeH="0" baseline="30000" dirty="0">
                <a:ln>
                  <a:noFill/>
                </a:ln>
                <a:effectLst/>
                <a:latin typeface="Arial" pitchFamily="34" charset="0"/>
                <a:cs typeface="Arial" pitchFamily="34" charset="0"/>
                <a:hlinkClick r:id="rId20"/>
              </a:rPr>
              <a:t>[20]</a:t>
            </a:r>
            <a:endParaRPr kumimoji="0" lang="en-US" sz="12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pitchFamily="34" charset="0"/>
                <a:cs typeface="Arial" pitchFamily="34" charset="0"/>
              </a:rPr>
              <a:t>Throughout, the Buddhist art of the </a:t>
            </a:r>
            <a:r>
              <a:rPr kumimoji="0" lang="en-US" sz="1200" b="0" i="0" u="none" strike="noStrike" cap="none" normalizeH="0" baseline="0" dirty="0" err="1">
                <a:ln>
                  <a:noFill/>
                </a:ln>
                <a:effectLst/>
                <a:latin typeface="Arial" pitchFamily="34" charset="0"/>
                <a:cs typeface="Arial" pitchFamily="34" charset="0"/>
              </a:rPr>
              <a:t>Satavahanas</a:t>
            </a:r>
            <a:r>
              <a:rPr kumimoji="0" lang="en-US" sz="1200" b="0" i="0" u="none" strike="noStrike" cap="none" normalizeH="0" baseline="0" dirty="0">
                <a:ln>
                  <a:noFill/>
                </a:ln>
                <a:effectLst/>
                <a:latin typeface="Arial" pitchFamily="34" charset="0"/>
                <a:cs typeface="Arial" pitchFamily="34" charset="0"/>
              </a:rPr>
              <a:t> remained </a:t>
            </a:r>
            <a:r>
              <a:rPr kumimoji="0" lang="en-US" sz="1200" b="0" i="0" u="none" strike="noStrike" cap="none" normalizeH="0" baseline="0" dirty="0" err="1">
                <a:ln>
                  <a:noFill/>
                </a:ln>
                <a:effectLst/>
                <a:latin typeface="Arial" pitchFamily="34" charset="0"/>
                <a:cs typeface="Arial" pitchFamily="34" charset="0"/>
                <a:hlinkClick r:id="rId21" tooltip="Aniconism in Buddhism"/>
              </a:rPr>
              <a:t>aniconic</a:t>
            </a:r>
            <a:r>
              <a:rPr kumimoji="0" lang="en-US" sz="1200" b="0" i="0" u="none" strike="noStrike" cap="none" normalizeH="0" baseline="0" dirty="0">
                <a:ln>
                  <a:noFill/>
                </a:ln>
                <a:effectLst/>
                <a:latin typeface="Arial" pitchFamily="34" charset="0"/>
                <a:cs typeface="Arial" pitchFamily="34" charset="0"/>
              </a:rPr>
              <a:t>, denying any human representation of the Buddha, even in highly descriptive scenes. This remained true until the end of the </a:t>
            </a:r>
            <a:r>
              <a:rPr kumimoji="0" lang="en-US" sz="1200" b="0" i="0" u="none" strike="noStrike" cap="none" normalizeH="0" baseline="0" dirty="0" err="1">
                <a:ln>
                  <a:noFill/>
                </a:ln>
                <a:effectLst/>
                <a:latin typeface="Arial" pitchFamily="34" charset="0"/>
                <a:cs typeface="Arial" pitchFamily="34" charset="0"/>
              </a:rPr>
              <a:t>Satavahana</a:t>
            </a:r>
            <a:r>
              <a:rPr kumimoji="0" lang="en-US" sz="1200" b="0" i="0" u="none" strike="noStrike" cap="none" normalizeH="0" baseline="0" dirty="0">
                <a:ln>
                  <a:noFill/>
                </a:ln>
                <a:effectLst/>
                <a:latin typeface="Arial" pitchFamily="34" charset="0"/>
                <a:cs typeface="Arial" pitchFamily="34" charset="0"/>
              </a:rPr>
              <a:t> rule, in the 2nd century CE.</a:t>
            </a:r>
          </a:p>
        </p:txBody>
      </p:sp>
      <p:pic>
        <p:nvPicPr>
          <p:cNvPr id="26632" name="Picture 8" descr="http://upload.wikimedia.org/wikipedia/commons/thumb/9/93/AmaravatiScroll.JPG/200px-AmaravatiScroll.JPG">
            <a:hlinkClick r:id="rId8"/>
          </p:cNvPr>
          <p:cNvPicPr>
            <a:picLocks noChangeAspect="1" noChangeArrowheads="1"/>
          </p:cNvPicPr>
          <p:nvPr/>
        </p:nvPicPr>
        <p:blipFill>
          <a:blip r:embed="rId22" cstate="print"/>
          <a:srcRect/>
          <a:stretch>
            <a:fillRect/>
          </a:stretch>
        </p:blipFill>
        <p:spPr bwMode="auto">
          <a:xfrm>
            <a:off x="7264400" y="4953000"/>
            <a:ext cx="2063750" cy="1285876"/>
          </a:xfrm>
          <a:prstGeom prst="rect">
            <a:avLst/>
          </a:prstGeom>
          <a:noFill/>
        </p:spPr>
      </p:pic>
      <p:pic>
        <p:nvPicPr>
          <p:cNvPr id="26634" name="Picture 10" descr="http://upload.wikimedia.org/wikipedia/commons/thumb/0/00/MaraAssault.jpg/230px-MaraAssault.jpg">
            <a:hlinkClick r:id="rId2"/>
          </p:cNvPr>
          <p:cNvPicPr>
            <a:picLocks noChangeAspect="1" noChangeArrowheads="1"/>
          </p:cNvPicPr>
          <p:nvPr/>
        </p:nvPicPr>
        <p:blipFill>
          <a:blip r:embed="rId23" cstate="print"/>
          <a:srcRect/>
          <a:stretch>
            <a:fillRect/>
          </a:stretch>
        </p:blipFill>
        <p:spPr bwMode="auto">
          <a:xfrm>
            <a:off x="247650" y="3200401"/>
            <a:ext cx="2373313" cy="32289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0200" y="228601"/>
          <a:ext cx="8997952" cy="6244655"/>
        </p:xfrm>
        <a:graphic>
          <a:graphicData uri="http://schemas.openxmlformats.org/drawingml/2006/table">
            <a:tbl>
              <a:tblPr/>
              <a:tblGrid>
                <a:gridCol w="2249488">
                  <a:extLst>
                    <a:ext uri="{9D8B030D-6E8A-4147-A177-3AD203B41FA5}">
                      <a16:colId xmlns:a16="http://schemas.microsoft.com/office/drawing/2014/main" val="20000"/>
                    </a:ext>
                  </a:extLst>
                </a:gridCol>
                <a:gridCol w="2249488">
                  <a:extLst>
                    <a:ext uri="{9D8B030D-6E8A-4147-A177-3AD203B41FA5}">
                      <a16:colId xmlns:a16="http://schemas.microsoft.com/office/drawing/2014/main" val="20001"/>
                    </a:ext>
                  </a:extLst>
                </a:gridCol>
                <a:gridCol w="2249488">
                  <a:extLst>
                    <a:ext uri="{9D8B030D-6E8A-4147-A177-3AD203B41FA5}">
                      <a16:colId xmlns:a16="http://schemas.microsoft.com/office/drawing/2014/main" val="20002"/>
                    </a:ext>
                  </a:extLst>
                </a:gridCol>
                <a:gridCol w="2249488">
                  <a:extLst>
                    <a:ext uri="{9D8B030D-6E8A-4147-A177-3AD203B41FA5}">
                      <a16:colId xmlns:a16="http://schemas.microsoft.com/office/drawing/2014/main" val="20003"/>
                    </a:ext>
                  </a:extLst>
                </a:gridCol>
              </a:tblGrid>
              <a:tr h="65777">
                <a:tc gridSpan="4">
                  <a:txBody>
                    <a:bodyPr/>
                    <a:lstStyle/>
                    <a:p>
                      <a:pPr algn="ctr"/>
                      <a:r>
                        <a:rPr lang="en-IN" sz="1400" b="1" u="none" dirty="0">
                          <a:solidFill>
                            <a:schemeClr val="tx1"/>
                          </a:solidFill>
                          <a:latin typeface="Arial" pitchFamily="34" charset="0"/>
                          <a:cs typeface="Arial" pitchFamily="34" charset="0"/>
                          <a:hlinkClick r:id="rId2" action="ppaction://hlinkfile" tooltip="Middle kingdoms of India"/>
                        </a:rPr>
                        <a:t>Middle kingdoms of India</a:t>
                      </a:r>
                      <a:endParaRPr lang="en-IN" sz="1400" u="none" dirty="0">
                        <a:solidFill>
                          <a:schemeClr val="tx1"/>
                        </a:solidFill>
                        <a:latin typeface="Arial" pitchFamily="34" charset="0"/>
                        <a:cs typeface="Arial" pitchFamily="34" charset="0"/>
                      </a:endParaRPr>
                    </a:p>
                  </a:txBody>
                  <a:tcPr marL="2209" marR="2209" marT="2039" marB="2039" anchor="ctr">
                    <a:lnL>
                      <a:noFill/>
                    </a:lnL>
                    <a:lnR>
                      <a:noFill/>
                    </a:lnR>
                    <a:lnT>
                      <a:noFill/>
                    </a:lnT>
                    <a:lnB>
                      <a:noFill/>
                    </a:lnB>
                    <a:solidFill>
                      <a:srgbClr val="CCCCFF"/>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282621">
                <a:tc>
                  <a:txBody>
                    <a:bodyPr/>
                    <a:lstStyle/>
                    <a:p>
                      <a:r>
                        <a:rPr lang="en-IN" sz="1400" u="none" dirty="0">
                          <a:solidFill>
                            <a:schemeClr val="tx1"/>
                          </a:solidFill>
                          <a:latin typeface="Arial" pitchFamily="34" charset="0"/>
                          <a:cs typeface="Arial" pitchFamily="34" charset="0"/>
                        </a:rPr>
                        <a:t>Timeline:</a:t>
                      </a:r>
                    </a:p>
                  </a:txBody>
                  <a:tcPr marL="2209" marR="2209" marT="2039" marB="2039" anchor="ctr">
                    <a:lnL>
                      <a:noFill/>
                    </a:lnL>
                    <a:lnR>
                      <a:noFill/>
                    </a:lnR>
                    <a:lnT>
                      <a:noFill/>
                    </a:lnT>
                    <a:lnB>
                      <a:noFill/>
                    </a:lnB>
                    <a:solidFill>
                      <a:srgbClr val="CDCDCD"/>
                    </a:solidFill>
                  </a:tcPr>
                </a:tc>
                <a:tc>
                  <a:txBody>
                    <a:bodyPr/>
                    <a:lstStyle/>
                    <a:p>
                      <a:r>
                        <a:rPr lang="en-IN" sz="1400" u="none">
                          <a:solidFill>
                            <a:schemeClr val="tx1"/>
                          </a:solidFill>
                          <a:latin typeface="Arial" pitchFamily="34" charset="0"/>
                          <a:cs typeface="Arial" pitchFamily="34" charset="0"/>
                        </a:rPr>
                        <a:t>Northern India</a:t>
                      </a:r>
                    </a:p>
                  </a:txBody>
                  <a:tcPr marL="2209" marR="2209" marT="2039" marB="2039" anchor="ctr">
                    <a:lnL>
                      <a:noFill/>
                    </a:lnL>
                    <a:lnR>
                      <a:noFill/>
                    </a:lnR>
                    <a:lnT>
                      <a:noFill/>
                    </a:lnT>
                    <a:lnB>
                      <a:noFill/>
                    </a:lnB>
                    <a:solidFill>
                      <a:srgbClr val="CDCDCD"/>
                    </a:solidFill>
                  </a:tcPr>
                </a:tc>
                <a:tc>
                  <a:txBody>
                    <a:bodyPr/>
                    <a:lstStyle/>
                    <a:p>
                      <a:r>
                        <a:rPr lang="en-IN" sz="1400" u="none">
                          <a:solidFill>
                            <a:schemeClr val="tx1"/>
                          </a:solidFill>
                          <a:latin typeface="Arial" pitchFamily="34" charset="0"/>
                          <a:cs typeface="Arial" pitchFamily="34" charset="0"/>
                        </a:rPr>
                        <a:t>Southern India</a:t>
                      </a:r>
                    </a:p>
                  </a:txBody>
                  <a:tcPr marL="2209" marR="2209" marT="2039" marB="2039" anchor="ctr">
                    <a:lnL>
                      <a:noFill/>
                    </a:lnL>
                    <a:lnR>
                      <a:noFill/>
                    </a:lnR>
                    <a:lnT>
                      <a:noFill/>
                    </a:lnT>
                    <a:lnB>
                      <a:noFill/>
                    </a:lnB>
                    <a:solidFill>
                      <a:srgbClr val="CDCDCD"/>
                    </a:solidFill>
                  </a:tcPr>
                </a:tc>
                <a:tc>
                  <a:txBody>
                    <a:bodyPr/>
                    <a:lstStyle/>
                    <a:p>
                      <a:r>
                        <a:rPr lang="en-IN" sz="1400" u="none">
                          <a:solidFill>
                            <a:schemeClr val="tx1"/>
                          </a:solidFill>
                          <a:latin typeface="Arial" pitchFamily="34" charset="0"/>
                          <a:cs typeface="Arial" pitchFamily="34" charset="0"/>
                        </a:rPr>
                        <a:t>Indus Valley</a:t>
                      </a:r>
                    </a:p>
                  </a:txBody>
                  <a:tcPr marL="2209" marR="2209" marT="2039" marB="2039" anchor="ctr">
                    <a:lnL>
                      <a:noFill/>
                    </a:lnL>
                    <a:lnR>
                      <a:noFill/>
                    </a:lnR>
                    <a:lnT>
                      <a:noFill/>
                    </a:lnT>
                    <a:lnB>
                      <a:noFill/>
                    </a:lnB>
                    <a:solidFill>
                      <a:srgbClr val="CDCDCD"/>
                    </a:solidFill>
                  </a:tcPr>
                </a:tc>
                <a:extLst>
                  <a:ext uri="{0D108BD9-81ED-4DB2-BD59-A6C34878D82A}">
                    <a16:rowId xmlns:a16="http://schemas.microsoft.com/office/drawing/2014/main" val="10001"/>
                  </a:ext>
                </a:extLst>
              </a:tr>
              <a:tr h="5744596">
                <a:tc>
                  <a:txBody>
                    <a:bodyPr/>
                    <a:lstStyle/>
                    <a:p>
                      <a:r>
                        <a:rPr lang="en-IN" sz="1400" b="1" u="none" dirty="0">
                          <a:solidFill>
                            <a:schemeClr val="tx1"/>
                          </a:solidFill>
                          <a:latin typeface="Arial" pitchFamily="34" charset="0"/>
                          <a:cs typeface="Arial" pitchFamily="34" charset="0"/>
                        </a:rPr>
                        <a:t> 6th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5th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4th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3rd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2nd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1st century BCE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1st century CE</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2nd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3rd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4th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5th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6th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7th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8th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 9th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10th century</a:t>
                      </a: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b="1" u="none" dirty="0">
                          <a:solidFill>
                            <a:schemeClr val="tx1"/>
                          </a:solidFill>
                          <a:latin typeface="Arial" pitchFamily="34" charset="0"/>
                          <a:cs typeface="Arial" pitchFamily="34" charset="0"/>
                        </a:rPr>
                        <a:t>11th century</a:t>
                      </a:r>
                      <a:endParaRPr lang="en-IN" sz="1400" u="none" dirty="0">
                        <a:solidFill>
                          <a:schemeClr val="tx1"/>
                        </a:solidFill>
                        <a:latin typeface="Arial" pitchFamily="34" charset="0"/>
                        <a:cs typeface="Arial" pitchFamily="34" charset="0"/>
                      </a:endParaRPr>
                    </a:p>
                  </a:txBody>
                  <a:tcPr marL="2209" marR="2209" marT="2039" marB="2039">
                    <a:lnL>
                      <a:noFill/>
                    </a:lnL>
                    <a:lnR>
                      <a:noFill/>
                    </a:lnR>
                    <a:lnT>
                      <a:noFill/>
                    </a:lnT>
                    <a:lnB>
                      <a:noFill/>
                    </a:lnB>
                  </a:tcPr>
                </a:tc>
                <a:tc>
                  <a:txBody>
                    <a:bodyPr/>
                    <a:lstStyle/>
                    <a:p>
                      <a:pPr>
                        <a:buFont typeface="Arial"/>
                        <a:buChar char="•"/>
                      </a:pPr>
                      <a:r>
                        <a:rPr lang="en-IN" sz="1400" u="none" dirty="0">
                          <a:solidFill>
                            <a:schemeClr val="tx1"/>
                          </a:solidFill>
                          <a:latin typeface="Arial" pitchFamily="34" charset="0"/>
                          <a:cs typeface="Arial" pitchFamily="34" charset="0"/>
                          <a:hlinkClick r:id="rId3" action="ppaction://hlinkfile" tooltip="Magadha"/>
                        </a:rPr>
                        <a:t>Magadha</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4" action="ppaction://hlinkfile" tooltip="Shishunaga dynasty"/>
                        </a:rPr>
                        <a:t>Shishunaga</a:t>
                      </a:r>
                      <a:r>
                        <a:rPr lang="en-IN" sz="1400" u="none" dirty="0">
                          <a:solidFill>
                            <a:schemeClr val="tx1"/>
                          </a:solidFill>
                          <a:latin typeface="Arial" pitchFamily="34" charset="0"/>
                          <a:cs typeface="Arial" pitchFamily="34" charset="0"/>
                          <a:hlinkClick r:id="rId4" action="ppaction://hlinkfile" tooltip="Shishunaga dynasty"/>
                        </a:rPr>
                        <a:t> dynasty</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5" action="ppaction://hlinkfile" tooltip="Nanda Dynasty"/>
                        </a:rPr>
                        <a:t>Nanda empire</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6" action="ppaction://hlinkfile" tooltip="Kalinga (India)"/>
                        </a:rPr>
                        <a:t>Kalinga</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7" action="ppaction://hlinkfile" tooltip="Maurya Empire"/>
                        </a:rPr>
                        <a:t>Maurya</a:t>
                      </a:r>
                      <a:r>
                        <a:rPr lang="en-IN" sz="1400" u="none" dirty="0">
                          <a:solidFill>
                            <a:schemeClr val="tx1"/>
                          </a:solidFill>
                          <a:latin typeface="Arial" pitchFamily="34" charset="0"/>
                          <a:cs typeface="Arial" pitchFamily="34" charset="0"/>
                          <a:hlinkClick r:id="rId7" action="ppaction://hlinkfile" tooltip="Maurya Empire"/>
                        </a:rPr>
                        <a:t> Empire</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8" action="ppaction://hlinkfile" tooltip="Sunga Empire"/>
                        </a:rPr>
                        <a:t>Sunga</a:t>
                      </a:r>
                      <a:r>
                        <a:rPr lang="en-IN" sz="1400" u="none" dirty="0">
                          <a:solidFill>
                            <a:schemeClr val="tx1"/>
                          </a:solidFill>
                          <a:latin typeface="Arial" pitchFamily="34" charset="0"/>
                          <a:cs typeface="Arial" pitchFamily="34" charset="0"/>
                          <a:hlinkClick r:id="rId8" action="ppaction://hlinkfile" tooltip="Sunga Empire"/>
                        </a:rPr>
                        <a:t> Empire</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9" action="ppaction://hlinkfile" tooltip="Kuninda Kingdom"/>
                        </a:rPr>
                        <a:t>Kuninda</a:t>
                      </a:r>
                      <a:r>
                        <a:rPr lang="en-IN" sz="1400" u="none" dirty="0">
                          <a:solidFill>
                            <a:schemeClr val="tx1"/>
                          </a:solidFill>
                          <a:latin typeface="Arial" pitchFamily="34" charset="0"/>
                          <a:cs typeface="Arial" pitchFamily="34" charset="0"/>
                          <a:hlinkClick r:id="rId9" action="ppaction://hlinkfile" tooltip="Kuninda Kingdom"/>
                        </a:rPr>
                        <a:t> Kingdom</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10" action="ppaction://hlinkfile" tooltip="Western Satraps"/>
                        </a:rPr>
                        <a:t>Western Satraps</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11" action="ppaction://hlinkfile" tooltip="Gupta Empire"/>
                        </a:rPr>
                        <a:t>Gupta Empire</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12" action="ppaction://hlinkfile" tooltip="Harsha"/>
                        </a:rPr>
                        <a:t>Harsha</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13" action="ppaction://hlinkfile" tooltip="Gurjara Pratihara"/>
                        </a:rPr>
                        <a:t>Gurjara</a:t>
                      </a:r>
                      <a:r>
                        <a:rPr lang="en-IN" sz="1400" u="none" dirty="0">
                          <a:solidFill>
                            <a:schemeClr val="tx1"/>
                          </a:solidFill>
                          <a:latin typeface="Arial" pitchFamily="34" charset="0"/>
                          <a:cs typeface="Arial" pitchFamily="34" charset="0"/>
                          <a:hlinkClick r:id="rId13" action="ppaction://hlinkfile" tooltip="Gurjara Pratihara"/>
                        </a:rPr>
                        <a:t> </a:t>
                      </a:r>
                      <a:r>
                        <a:rPr lang="en-IN" sz="1400" u="none" dirty="0" err="1">
                          <a:solidFill>
                            <a:schemeClr val="tx1"/>
                          </a:solidFill>
                          <a:latin typeface="Arial" pitchFamily="34" charset="0"/>
                          <a:cs typeface="Arial" pitchFamily="34" charset="0"/>
                          <a:hlinkClick r:id="rId13" action="ppaction://hlinkfile" tooltip="Gurjara Pratihara"/>
                        </a:rPr>
                        <a:t>Pratihara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14" action="ppaction://hlinkfile" tooltip="Pala Empire"/>
                        </a:rPr>
                        <a:t>Pala Empire</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15" action="ppaction://hlinkfile" tooltip="Solanki"/>
                        </a:rPr>
                        <a:t>Solanki</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16" action="ppaction://hlinkfile" tooltip="Eastern Ganga dynasty"/>
                        </a:rPr>
                        <a:t>Eastern Ganga dynasty</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17" action="ppaction://hlinkfile" tooltip="Sena dynasty"/>
                        </a:rPr>
                        <a:t>Sena</a:t>
                      </a:r>
                      <a:r>
                        <a:rPr lang="en-IN" sz="1400" u="none" dirty="0">
                          <a:solidFill>
                            <a:schemeClr val="tx1"/>
                          </a:solidFill>
                          <a:latin typeface="Arial" pitchFamily="34" charset="0"/>
                          <a:cs typeface="Arial" pitchFamily="34" charset="0"/>
                          <a:hlinkClick r:id="rId17" action="ppaction://hlinkfile" tooltip="Sena dynasty"/>
                        </a:rPr>
                        <a:t> dynasty</a:t>
                      </a:r>
                      <a:r>
                        <a:rPr lang="en-IN" sz="1400" u="none" dirty="0">
                          <a:solidFill>
                            <a:schemeClr val="tx1"/>
                          </a:solidFill>
                          <a:latin typeface="Arial" pitchFamily="34" charset="0"/>
                          <a:cs typeface="Arial" pitchFamily="34" charset="0"/>
                        </a:rPr>
                        <a:t> </a:t>
                      </a:r>
                    </a:p>
                  </a:txBody>
                  <a:tcPr marL="2209" marR="2209" marT="2039" marB="2039">
                    <a:lnL>
                      <a:noFill/>
                    </a:lnL>
                    <a:lnR>
                      <a:noFill/>
                    </a:lnR>
                    <a:lnT>
                      <a:noFill/>
                    </a:lnT>
                    <a:lnB>
                      <a:noFill/>
                    </a:lnB>
                  </a:tcPr>
                </a:tc>
                <a:tc>
                  <a:txBody>
                    <a:bodyPr/>
                    <a:lstStyle/>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18" action="ppaction://hlinkfile" tooltip="Satavahana"/>
                        </a:rPr>
                        <a:t>Satavahana</a:t>
                      </a:r>
                      <a:r>
                        <a:rPr lang="en-IN" sz="1400" u="none" dirty="0">
                          <a:solidFill>
                            <a:schemeClr val="tx1"/>
                          </a:solidFill>
                          <a:latin typeface="Arial" pitchFamily="34" charset="0"/>
                          <a:cs typeface="Arial" pitchFamily="34" charset="0"/>
                          <a:hlinkClick r:id="rId18" action="ppaction://hlinkfile" tooltip="Satavahana"/>
                        </a:rPr>
                        <a:t> empire</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19" action="ppaction://hlinkfile" tooltip="Pandyan Kingdom"/>
                        </a:rPr>
                        <a:t>Pandyan</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20" action="ppaction://hlinkfile" tooltip="Chola Dynasty"/>
                        </a:rPr>
                        <a:t>Cholas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1" action="ppaction://hlinkfile" tooltip="Chera dynasty"/>
                        </a:rPr>
                        <a:t>Chera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22" action="ppaction://hlinkfile" tooltip="Kalabhras"/>
                        </a:rPr>
                        <a:t>Kalabhras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3" action="ppaction://hlinkfile" tooltip="Kadamba Dynasty"/>
                        </a:rPr>
                        <a:t>Kadamba</a:t>
                      </a:r>
                      <a:r>
                        <a:rPr lang="en-IN" sz="1400" u="none" dirty="0">
                          <a:solidFill>
                            <a:schemeClr val="tx1"/>
                          </a:solidFill>
                          <a:latin typeface="Arial" pitchFamily="34" charset="0"/>
                          <a:cs typeface="Arial" pitchFamily="34" charset="0"/>
                          <a:hlinkClick r:id="rId23" action="ppaction://hlinkfile" tooltip="Kadamba Dynasty"/>
                        </a:rPr>
                        <a:t> Dynasty</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4" action="ppaction://hlinkfile" tooltip="Pallava"/>
                        </a:rPr>
                        <a:t>Pallava</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5" action="ppaction://hlinkfile" tooltip="Chalukya dynasty"/>
                        </a:rPr>
                        <a:t>Chalukya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26" action="ppaction://hlinkfile" tooltip="Rashtrakuta Dynasty"/>
                        </a:rPr>
                        <a:t>Rashtrakuta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27" action="ppaction://hlinkfile" tooltip="Western Chalukya Empire"/>
                        </a:rPr>
                        <a:t>Western </a:t>
                      </a:r>
                      <a:r>
                        <a:rPr lang="en-IN" sz="1400" u="none" dirty="0" err="1">
                          <a:solidFill>
                            <a:schemeClr val="tx1"/>
                          </a:solidFill>
                          <a:latin typeface="Arial" pitchFamily="34" charset="0"/>
                          <a:cs typeface="Arial" pitchFamily="34" charset="0"/>
                          <a:hlinkClick r:id="rId27" action="ppaction://hlinkfile" tooltip="Western Chalukya Empire"/>
                        </a:rPr>
                        <a:t>Chalukyas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28" action="ppaction://hlinkfile" tooltip="Hoysala Empire"/>
                        </a:rPr>
                        <a:t>Hoysala</a:t>
                      </a:r>
                      <a:r>
                        <a:rPr lang="en-IN" sz="1400" u="none" dirty="0">
                          <a:solidFill>
                            <a:schemeClr val="tx1"/>
                          </a:solidFill>
                          <a:latin typeface="Arial" pitchFamily="34" charset="0"/>
                          <a:cs typeface="Arial" pitchFamily="34" charset="0"/>
                          <a:hlinkClick r:id="rId28" action="ppaction://hlinkfile" tooltip="Hoysala Empire"/>
                        </a:rPr>
                        <a:t> Empire</a:t>
                      </a:r>
                      <a:r>
                        <a:rPr lang="en-IN" sz="1400" u="none" dirty="0">
                          <a:solidFill>
                            <a:schemeClr val="tx1"/>
                          </a:solidFill>
                          <a:latin typeface="Arial" pitchFamily="34" charset="0"/>
                          <a:cs typeface="Arial" pitchFamily="34" charset="0"/>
                        </a:rPr>
                        <a:t> </a:t>
                      </a:r>
                    </a:p>
                  </a:txBody>
                  <a:tcPr marL="2209" marR="2209" marT="2039" marB="2039">
                    <a:lnL>
                      <a:noFill/>
                    </a:lnL>
                    <a:lnR>
                      <a:noFill/>
                    </a:lnR>
                    <a:lnT>
                      <a:noFill/>
                    </a:lnT>
                    <a:lnB>
                      <a:noFill/>
                    </a:lnB>
                  </a:tcPr>
                </a:tc>
                <a:tc>
                  <a:txBody>
                    <a:bodyPr/>
                    <a:lstStyle/>
                    <a:p>
                      <a:pPr>
                        <a:buFont typeface="Arial"/>
                        <a:buChar char="•"/>
                      </a:pPr>
                      <a:r>
                        <a:rPr lang="en-IN" sz="1400" u="none" dirty="0" err="1">
                          <a:solidFill>
                            <a:schemeClr val="tx1"/>
                          </a:solidFill>
                          <a:latin typeface="Arial" pitchFamily="34" charset="0"/>
                          <a:cs typeface="Arial" pitchFamily="34" charset="0"/>
                          <a:hlinkClick r:id="rId29" action="ppaction://hlinkfile" tooltip="Gandhara"/>
                        </a:rPr>
                        <a:t>Gandhara</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a:t>
                      </a:r>
                      <a:r>
                        <a:rPr lang="en-IN" sz="1400" u="none" dirty="0">
                          <a:solidFill>
                            <a:schemeClr val="tx1"/>
                          </a:solidFill>
                          <a:latin typeface="Arial" pitchFamily="34" charset="0"/>
                          <a:cs typeface="Arial" pitchFamily="34" charset="0"/>
                          <a:hlinkClick r:id="rId30" action="ppaction://hlinkfile" tooltip="Achaemenid Empire"/>
                        </a:rPr>
                        <a:t>Persian rule</a:t>
                      </a:r>
                      <a:r>
                        <a:rPr lang="en-IN" sz="1400" u="none" dirty="0">
                          <a:solidFill>
                            <a:schemeClr val="tx1"/>
                          </a:solidFill>
                          <a:latin typeface="Arial" pitchFamily="34" charset="0"/>
                          <a:cs typeface="Arial" pitchFamily="34" charset="0"/>
                        </a:rPr>
                        <a:t>)</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a:t>
                      </a:r>
                      <a:r>
                        <a:rPr lang="en-IN" sz="1400" u="none" dirty="0">
                          <a:solidFill>
                            <a:schemeClr val="tx1"/>
                          </a:solidFill>
                          <a:latin typeface="Arial" pitchFamily="34" charset="0"/>
                          <a:cs typeface="Arial" pitchFamily="34" charset="0"/>
                          <a:hlinkClick r:id="rId31" action="ppaction://hlinkfile" tooltip="Greek conquests in India"/>
                        </a:rPr>
                        <a:t>Greek conquests</a:t>
                      </a:r>
                      <a:r>
                        <a:rPr lang="en-IN" sz="1400" u="none" dirty="0">
                          <a:solidFill>
                            <a:schemeClr val="tx1"/>
                          </a:solidFill>
                          <a:latin typeface="Arial" pitchFamily="34" charset="0"/>
                          <a:cs typeface="Arial" pitchFamily="34" charset="0"/>
                        </a:rPr>
                        <a:t>)</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32" action="ppaction://hlinkfile" tooltip="Indo-Greek Kingdom"/>
                        </a:rPr>
                        <a:t>Indo-Greeks</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33" action="ppaction://hlinkfile" tooltip="Indo-Scythians"/>
                        </a:rPr>
                        <a:t>Indo-Scythians</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34" action="ppaction://hlinkfile" tooltip="Indo-Parthian Kingdom"/>
                        </a:rPr>
                        <a:t>Indo-</a:t>
                      </a:r>
                      <a:r>
                        <a:rPr lang="en-IN" sz="1400" u="none" dirty="0" err="1">
                          <a:solidFill>
                            <a:schemeClr val="tx1"/>
                          </a:solidFill>
                          <a:latin typeface="Arial" pitchFamily="34" charset="0"/>
                          <a:cs typeface="Arial" pitchFamily="34" charset="0"/>
                          <a:hlinkClick r:id="rId34" action="ppaction://hlinkfile" tooltip="Indo-Parthian Kingdom"/>
                        </a:rPr>
                        <a:t>Parthians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35" action="ppaction://hlinkfile" tooltip="Kushan Empire"/>
                        </a:rPr>
                        <a:t>Kushan</a:t>
                      </a:r>
                      <a:r>
                        <a:rPr lang="en-IN" sz="1400" u="none" dirty="0">
                          <a:solidFill>
                            <a:schemeClr val="tx1"/>
                          </a:solidFill>
                          <a:latin typeface="Arial" pitchFamily="34" charset="0"/>
                          <a:cs typeface="Arial" pitchFamily="34" charset="0"/>
                          <a:hlinkClick r:id="rId35" action="ppaction://hlinkfile" tooltip="Kushan Empire"/>
                        </a:rPr>
                        <a:t> Empire</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a:solidFill>
                            <a:schemeClr val="tx1"/>
                          </a:solidFill>
                          <a:latin typeface="Arial" pitchFamily="34" charset="0"/>
                          <a:cs typeface="Arial" pitchFamily="34" charset="0"/>
                          <a:hlinkClick r:id="rId36" action="ppaction://hlinkfile" tooltip="Indo-Sassanid"/>
                        </a:rPr>
                        <a:t>Indo-</a:t>
                      </a:r>
                      <a:r>
                        <a:rPr lang="en-IN" sz="1400" u="none" dirty="0" err="1">
                          <a:solidFill>
                            <a:schemeClr val="tx1"/>
                          </a:solidFill>
                          <a:latin typeface="Arial" pitchFamily="34" charset="0"/>
                          <a:cs typeface="Arial" pitchFamily="34" charset="0"/>
                          <a:hlinkClick r:id="rId36" action="ppaction://hlinkfile" tooltip="Indo-Sassanid"/>
                        </a:rPr>
                        <a:t>Sassanids</a:t>
                      </a:r>
                      <a:r>
                        <a:rPr lang="en-IN" sz="1400" u="none" dirty="0">
                          <a:solidFill>
                            <a:schemeClr val="tx1"/>
                          </a:solidFill>
                          <a:latin typeface="Arial" pitchFamily="34" charset="0"/>
                          <a:cs typeface="Arial" pitchFamily="34" charset="0"/>
                        </a:rPr>
                        <a:t> </a:t>
                      </a:r>
                    </a:p>
                    <a:p>
                      <a:pPr>
                        <a:buFont typeface="Arial"/>
                        <a:buChar char="•"/>
                      </a:pPr>
                      <a:r>
                        <a:rPr lang="en-IN" sz="1400" u="none" dirty="0" err="1">
                          <a:solidFill>
                            <a:schemeClr val="tx1"/>
                          </a:solidFill>
                          <a:latin typeface="Arial" pitchFamily="34" charset="0"/>
                          <a:cs typeface="Arial" pitchFamily="34" charset="0"/>
                          <a:hlinkClick r:id="rId37" action="ppaction://hlinkfile" tooltip="Kidarite Kingdom"/>
                        </a:rPr>
                        <a:t>Kidarite</a:t>
                      </a:r>
                      <a:r>
                        <a:rPr lang="en-IN" sz="1400" u="none" dirty="0">
                          <a:solidFill>
                            <a:schemeClr val="tx1"/>
                          </a:solidFill>
                          <a:latin typeface="Arial" pitchFamily="34" charset="0"/>
                          <a:cs typeface="Arial" pitchFamily="34" charset="0"/>
                          <a:hlinkClick r:id="rId37" action="ppaction://hlinkfile" tooltip="Kidarite Kingdom"/>
                        </a:rPr>
                        <a:t> Kingdom</a:t>
                      </a:r>
                      <a:r>
                        <a:rPr lang="en-IN" sz="1400" u="none" dirty="0">
                          <a:solidFill>
                            <a:schemeClr val="tx1"/>
                          </a:solidFill>
                          <a:latin typeface="Arial" pitchFamily="34" charset="0"/>
                          <a:cs typeface="Arial" pitchFamily="34" charset="0"/>
                        </a:rPr>
                        <a:t> </a:t>
                      </a:r>
                    </a:p>
                    <a:p>
                      <a:pPr>
                        <a:buFont typeface="Arial"/>
                        <a:buChar char="•"/>
                      </a:pPr>
                      <a:r>
                        <a:rPr lang="en-IN" sz="1400" u="none" dirty="0">
                          <a:solidFill>
                            <a:schemeClr val="tx1"/>
                          </a:solidFill>
                          <a:latin typeface="Arial" pitchFamily="34" charset="0"/>
                          <a:cs typeface="Arial" pitchFamily="34" charset="0"/>
                          <a:hlinkClick r:id="rId38" action="ppaction://hlinkfile" tooltip="Huna (people)"/>
                        </a:rPr>
                        <a:t>Indo-</a:t>
                      </a:r>
                      <a:r>
                        <a:rPr lang="en-IN" sz="1400" u="none" dirty="0" err="1">
                          <a:solidFill>
                            <a:schemeClr val="tx1"/>
                          </a:solidFill>
                          <a:latin typeface="Arial" pitchFamily="34" charset="0"/>
                          <a:cs typeface="Arial" pitchFamily="34" charset="0"/>
                          <a:hlinkClick r:id="rId38" action="ppaction://hlinkfile" tooltip="Huna (people)"/>
                        </a:rPr>
                        <a:t>Hephthalites</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
                      </a:r>
                      <a:br>
                        <a:rPr lang="en-IN" sz="1400" u="none" dirty="0">
                          <a:solidFill>
                            <a:schemeClr val="tx1"/>
                          </a:solidFill>
                          <a:latin typeface="Arial" pitchFamily="34" charset="0"/>
                          <a:cs typeface="Arial" pitchFamily="34" charset="0"/>
                        </a:rPr>
                      </a:br>
                      <a:r>
                        <a:rPr lang="en-IN" sz="1400" u="none" dirty="0">
                          <a:solidFill>
                            <a:schemeClr val="tx1"/>
                          </a:solidFill>
                          <a:latin typeface="Arial" pitchFamily="34" charset="0"/>
                          <a:cs typeface="Arial" pitchFamily="34" charset="0"/>
                        </a:rPr>
                        <a:t>(</a:t>
                      </a:r>
                      <a:r>
                        <a:rPr lang="en-IN" sz="1400" u="none" dirty="0">
                          <a:solidFill>
                            <a:schemeClr val="tx1"/>
                          </a:solidFill>
                          <a:latin typeface="Arial" pitchFamily="34" charset="0"/>
                          <a:cs typeface="Arial" pitchFamily="34" charset="0"/>
                          <a:hlinkClick r:id="rId39" action="ppaction://hlinkfile" tooltip="Islamic invasion of India"/>
                        </a:rPr>
                        <a:t>Islamic conquests</a:t>
                      </a:r>
                      <a:r>
                        <a:rPr lang="en-IN" sz="1400" u="none" dirty="0">
                          <a:solidFill>
                            <a:schemeClr val="tx1"/>
                          </a:solidFill>
                          <a:latin typeface="Arial" pitchFamily="34" charset="0"/>
                          <a:cs typeface="Arial" pitchFamily="34" charset="0"/>
                        </a:rPr>
                        <a:t>)</a:t>
                      </a:r>
                      <a:br>
                        <a:rPr lang="en-IN" sz="1400" u="none" dirty="0">
                          <a:solidFill>
                            <a:schemeClr val="tx1"/>
                          </a:solidFill>
                          <a:latin typeface="Arial" pitchFamily="34" charset="0"/>
                          <a:cs typeface="Arial" pitchFamily="34" charset="0"/>
                        </a:rPr>
                      </a:br>
                      <a:endParaRPr lang="en-IN" sz="1400" u="none" dirty="0">
                        <a:solidFill>
                          <a:schemeClr val="tx1"/>
                        </a:solidFill>
                        <a:latin typeface="Arial" pitchFamily="34" charset="0"/>
                        <a:cs typeface="Arial" pitchFamily="34" charset="0"/>
                      </a:endParaRPr>
                    </a:p>
                    <a:p>
                      <a:pPr>
                        <a:buFont typeface="Arial"/>
                        <a:buChar char="•"/>
                      </a:pPr>
                      <a:r>
                        <a:rPr lang="en-IN" sz="1400" u="none" dirty="0" err="1">
                          <a:solidFill>
                            <a:schemeClr val="tx1"/>
                          </a:solidFill>
                          <a:latin typeface="Arial" pitchFamily="34" charset="0"/>
                          <a:cs typeface="Arial" pitchFamily="34" charset="0"/>
                          <a:hlinkClick r:id="rId40" action="ppaction://hlinkfile" tooltip="Shahi"/>
                        </a:rPr>
                        <a:t>Shahi</a:t>
                      </a:r>
                      <a:r>
                        <a:rPr lang="en-IN" sz="1400" u="none" dirty="0">
                          <a:solidFill>
                            <a:schemeClr val="tx1"/>
                          </a:solidFill>
                          <a:latin typeface="Arial" pitchFamily="34" charset="0"/>
                          <a:cs typeface="Arial" pitchFamily="34" charset="0"/>
                        </a:rPr>
                        <a:t> </a:t>
                      </a:r>
                    </a:p>
                    <a:p>
                      <a:r>
                        <a:rPr lang="en-IN" sz="1400" u="none" dirty="0">
                          <a:solidFill>
                            <a:schemeClr val="tx1"/>
                          </a:solidFill>
                          <a:latin typeface="Arial" pitchFamily="34" charset="0"/>
                          <a:cs typeface="Arial" pitchFamily="34" charset="0"/>
                        </a:rPr>
                        <a:t>(</a:t>
                      </a:r>
                      <a:r>
                        <a:rPr lang="en-IN" sz="1400" u="none" dirty="0">
                          <a:solidFill>
                            <a:schemeClr val="tx1"/>
                          </a:solidFill>
                          <a:latin typeface="Arial" pitchFamily="34" charset="0"/>
                          <a:cs typeface="Arial" pitchFamily="34" charset="0"/>
                          <a:hlinkClick r:id="rId41" action="ppaction://hlinkfile" tooltip="Islamic empires in India"/>
                        </a:rPr>
                        <a:t>Islamic Empire</a:t>
                      </a:r>
                      <a:r>
                        <a:rPr lang="en-IN" sz="1400" u="none" dirty="0">
                          <a:solidFill>
                            <a:schemeClr val="tx1"/>
                          </a:solidFill>
                          <a:latin typeface="Arial" pitchFamily="34" charset="0"/>
                          <a:cs typeface="Arial" pitchFamily="34" charset="0"/>
                        </a:rPr>
                        <a:t>)</a:t>
                      </a:r>
                    </a:p>
                  </a:txBody>
                  <a:tcPr marL="2209" marR="2209" marT="2039" marB="2039">
                    <a:lnL>
                      <a:noFill/>
                    </a:lnL>
                    <a:lnR>
                      <a:noFill/>
                    </a:lnR>
                    <a:lnT>
                      <a:noFill/>
                    </a:lnT>
                    <a:lnB>
                      <a:noFill/>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upload.wikimedia.org/wikipedia/commons/thumb/f/f7/Asokanpillar.jpg/200px-Asokanpillar.jpg"/>
          <p:cNvPicPr>
            <a:picLocks noChangeAspect="1" noChangeArrowheads="1"/>
          </p:cNvPicPr>
          <p:nvPr/>
        </p:nvPicPr>
        <p:blipFill>
          <a:blip r:embed="rId2" cstate="print">
            <a:duotone>
              <a:schemeClr val="bg2">
                <a:shade val="45000"/>
                <a:satMod val="135000"/>
              </a:schemeClr>
              <a:prstClr val="white"/>
            </a:duotone>
            <a:lum bright="15000"/>
          </a:blip>
          <a:srcRect/>
          <a:stretch>
            <a:fillRect/>
          </a:stretch>
        </p:blipFill>
        <p:spPr bwMode="auto">
          <a:xfrm>
            <a:off x="2192996" y="2943216"/>
            <a:ext cx="2914786" cy="3914784"/>
          </a:xfrm>
          <a:prstGeom prst="rect">
            <a:avLst/>
          </a:prstGeom>
          <a:noFill/>
        </p:spPr>
      </p:pic>
      <p:pic>
        <p:nvPicPr>
          <p:cNvPr id="18440" name="Picture 8" descr="http://upload.wikimedia.org/wikipedia/commons/thumb/1/10/AsokaKandahar.jpg/220px-AsokaKandahar.jpg"/>
          <p:cNvPicPr>
            <a:picLocks noChangeAspect="1" noChangeArrowheads="1"/>
          </p:cNvPicPr>
          <p:nvPr/>
        </p:nvPicPr>
        <p:blipFill>
          <a:blip r:embed="rId3" cstate="print">
            <a:duotone>
              <a:schemeClr val="bg2">
                <a:shade val="45000"/>
                <a:satMod val="135000"/>
              </a:schemeClr>
              <a:prstClr val="white"/>
            </a:duotone>
            <a:lum bright="15000"/>
          </a:blip>
          <a:srcRect/>
          <a:stretch>
            <a:fillRect/>
          </a:stretch>
        </p:blipFill>
        <p:spPr bwMode="auto">
          <a:xfrm>
            <a:off x="6268650" y="0"/>
            <a:ext cx="3559994" cy="3428976"/>
          </a:xfrm>
          <a:prstGeom prst="rect">
            <a:avLst/>
          </a:prstGeom>
          <a:noFill/>
        </p:spPr>
      </p:pic>
      <p:pic>
        <p:nvPicPr>
          <p:cNvPr id="18442" name="Picture 10" descr="http://upload.wikimedia.org/wikipedia/commons/thumb/1/13/CunninghamMauryan.jpg/200px-CunninghamMauryan.jpg"/>
          <p:cNvPicPr>
            <a:picLocks noChangeAspect="1" noChangeArrowheads="1"/>
          </p:cNvPicPr>
          <p:nvPr/>
        </p:nvPicPr>
        <p:blipFill>
          <a:blip r:embed="rId4" cstate="print">
            <a:duotone>
              <a:schemeClr val="bg2">
                <a:shade val="45000"/>
                <a:satMod val="135000"/>
              </a:schemeClr>
              <a:prstClr val="white"/>
            </a:duotone>
            <a:lum bright="15000"/>
          </a:blip>
          <a:srcRect/>
          <a:stretch>
            <a:fillRect/>
          </a:stretch>
        </p:blipFill>
        <p:spPr bwMode="auto">
          <a:xfrm>
            <a:off x="0" y="0"/>
            <a:ext cx="4179088" cy="3286124"/>
          </a:xfrm>
          <a:prstGeom prst="rect">
            <a:avLst/>
          </a:prstGeom>
          <a:noFill/>
        </p:spPr>
      </p:pic>
      <p:pic>
        <p:nvPicPr>
          <p:cNvPr id="18444" name="Picture 12" descr="http://upload.wikimedia.org/wikipedia/commons/thumb/2/2b/MauryanCoin.JPG/220px-MauryanCoin.JPG"/>
          <p:cNvPicPr>
            <a:picLocks noChangeAspect="1" noChangeArrowheads="1"/>
          </p:cNvPicPr>
          <p:nvPr/>
        </p:nvPicPr>
        <p:blipFill>
          <a:blip r:embed="rId5" cstate="print">
            <a:duotone>
              <a:schemeClr val="bg2">
                <a:shade val="45000"/>
                <a:satMod val="135000"/>
              </a:schemeClr>
              <a:prstClr val="white"/>
            </a:duotone>
            <a:lum bright="15000"/>
          </a:blip>
          <a:srcRect/>
          <a:stretch>
            <a:fillRect/>
          </a:stretch>
        </p:blipFill>
        <p:spPr bwMode="auto">
          <a:xfrm rot="16200000">
            <a:off x="3699870" y="634001"/>
            <a:ext cx="3357562" cy="2089563"/>
          </a:xfrm>
          <a:prstGeom prst="rect">
            <a:avLst/>
          </a:prstGeom>
          <a:noFill/>
        </p:spPr>
      </p:pic>
      <p:pic>
        <p:nvPicPr>
          <p:cNvPr id="18434" name="Picture 2" descr="http://upload.wikimedia.org/wikipedia/commons/thumb/c/c8/Sanchi2.jpg/250px-Sanchi2.jpg"/>
          <p:cNvPicPr>
            <a:picLocks noChangeAspect="1" noChangeArrowheads="1"/>
          </p:cNvPicPr>
          <p:nvPr/>
        </p:nvPicPr>
        <p:blipFill>
          <a:blip r:embed="rId6" cstate="print">
            <a:duotone>
              <a:schemeClr val="bg2">
                <a:shade val="45000"/>
                <a:satMod val="135000"/>
              </a:schemeClr>
              <a:prstClr val="white"/>
            </a:duotone>
            <a:lum bright="15000"/>
          </a:blip>
          <a:srcRect/>
          <a:stretch>
            <a:fillRect/>
          </a:stretch>
        </p:blipFill>
        <p:spPr bwMode="auto">
          <a:xfrm>
            <a:off x="4488653" y="3613024"/>
            <a:ext cx="5262599" cy="3245000"/>
          </a:xfrm>
          <a:prstGeom prst="rect">
            <a:avLst/>
          </a:prstGeom>
          <a:noFill/>
        </p:spPr>
      </p:pic>
      <p:pic>
        <p:nvPicPr>
          <p:cNvPr id="18446" name="Picture 14" descr="http://t1.gstatic.com/images?q=tbn:ANd9GcTPuu2HluncvI3VImNMwFdjxA5aEDAPdPZU_pF67ADTpjGICVL1Jg"/>
          <p:cNvPicPr>
            <a:picLocks noChangeAspect="1" noChangeArrowheads="1"/>
          </p:cNvPicPr>
          <p:nvPr/>
        </p:nvPicPr>
        <p:blipFill>
          <a:blip r:embed="rId7" cstate="print">
            <a:duotone>
              <a:schemeClr val="bg2">
                <a:shade val="45000"/>
                <a:satMod val="135000"/>
              </a:schemeClr>
              <a:prstClr val="white"/>
            </a:duotone>
            <a:lum bright="15000"/>
          </a:blip>
          <a:srcRect/>
          <a:stretch>
            <a:fillRect/>
          </a:stretch>
        </p:blipFill>
        <p:spPr bwMode="auto">
          <a:xfrm>
            <a:off x="0" y="3071811"/>
            <a:ext cx="2840810" cy="3786190"/>
          </a:xfrm>
          <a:prstGeom prst="rect">
            <a:avLst/>
          </a:prstGeom>
          <a:noFill/>
        </p:spPr>
      </p:pic>
      <p:sp>
        <p:nvSpPr>
          <p:cNvPr id="11" name="Rectangle 10"/>
          <p:cNvSpPr/>
          <p:nvPr/>
        </p:nvSpPr>
        <p:spPr>
          <a:xfrm>
            <a:off x="3018221" y="5572140"/>
            <a:ext cx="6887779" cy="523220"/>
          </a:xfrm>
          <a:prstGeom prst="rect">
            <a:avLst/>
          </a:prstGeom>
        </p:spPr>
        <p:txBody>
          <a:bodyPr wrap="square">
            <a:spAutoFit/>
          </a:bodyPr>
          <a:lstStyle/>
          <a:p>
            <a:r>
              <a:rPr lang="en-US" sz="2800" b="1" spc="300" dirty="0" err="1">
                <a:solidFill>
                  <a:srgbClr val="C00000"/>
                </a:solidFill>
                <a:latin typeface="Cooper Black" pitchFamily="18" charset="0"/>
              </a:rPr>
              <a:t>MAURYAN</a:t>
            </a:r>
            <a:r>
              <a:rPr lang="en-US" sz="2800" b="1" spc="300" dirty="0">
                <a:solidFill>
                  <a:srgbClr val="C00000"/>
                </a:solidFill>
                <a:latin typeface="Cooper Black" pitchFamily="18" charset="0"/>
              </a:rPr>
              <a:t> AGE................</a:t>
            </a:r>
          </a:p>
        </p:txBody>
      </p:sp>
      <p:sp>
        <p:nvSpPr>
          <p:cNvPr id="12" name="Rectangle 11"/>
          <p:cNvSpPr/>
          <p:nvPr/>
        </p:nvSpPr>
        <p:spPr>
          <a:xfrm>
            <a:off x="309530" y="214290"/>
            <a:ext cx="9286940" cy="64294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descr="http://upload.wikimedia.org/wikipedia/commons/thumb/f/f7/Asokanpillar.jpg/200px-Asokanpillar.jpg"/>
          <p:cNvPicPr>
            <a:picLocks noChangeAspect="1" noChangeArrowheads="1"/>
          </p:cNvPicPr>
          <p:nvPr/>
        </p:nvPicPr>
        <p:blipFill>
          <a:blip r:embed="rId2" cstate="print">
            <a:duotone>
              <a:schemeClr val="bg2">
                <a:shade val="45000"/>
                <a:satMod val="135000"/>
              </a:schemeClr>
              <a:prstClr val="white"/>
            </a:duotone>
            <a:lum bright="15000"/>
          </a:blip>
          <a:srcRect/>
          <a:stretch>
            <a:fillRect/>
          </a:stretch>
        </p:blipFill>
        <p:spPr bwMode="auto">
          <a:xfrm>
            <a:off x="2192996" y="2943216"/>
            <a:ext cx="2914786" cy="3914784"/>
          </a:xfrm>
          <a:prstGeom prst="rect">
            <a:avLst/>
          </a:prstGeom>
          <a:noFill/>
        </p:spPr>
      </p:pic>
      <p:pic>
        <p:nvPicPr>
          <p:cNvPr id="30" name="Picture 2" descr="http://upload.wikimedia.org/wikipedia/commons/thumb/c/c8/Sanchi2.jpg/250px-Sanchi2.jpg"/>
          <p:cNvPicPr>
            <a:picLocks noChangeAspect="1" noChangeArrowheads="1"/>
          </p:cNvPicPr>
          <p:nvPr/>
        </p:nvPicPr>
        <p:blipFill>
          <a:blip r:embed="rId3" cstate="print">
            <a:duotone>
              <a:schemeClr val="bg2">
                <a:shade val="45000"/>
                <a:satMod val="135000"/>
              </a:schemeClr>
              <a:prstClr val="white"/>
            </a:duotone>
            <a:lum bright="15000"/>
          </a:blip>
          <a:srcRect/>
          <a:stretch>
            <a:fillRect/>
          </a:stretch>
        </p:blipFill>
        <p:spPr bwMode="auto">
          <a:xfrm>
            <a:off x="4488653" y="3613024"/>
            <a:ext cx="5262599" cy="3245000"/>
          </a:xfrm>
          <a:prstGeom prst="rect">
            <a:avLst/>
          </a:prstGeom>
          <a:noFill/>
        </p:spPr>
      </p:pic>
      <p:pic>
        <p:nvPicPr>
          <p:cNvPr id="31" name="Picture 14" descr="http://t1.gstatic.com/images?q=tbn:ANd9GcTPuu2HluncvI3VImNMwFdjxA5aEDAPdPZU_pF67ADTpjGICVL1Jg"/>
          <p:cNvPicPr>
            <a:picLocks noChangeAspect="1" noChangeArrowheads="1"/>
          </p:cNvPicPr>
          <p:nvPr/>
        </p:nvPicPr>
        <p:blipFill>
          <a:blip r:embed="rId4" cstate="print">
            <a:duotone>
              <a:schemeClr val="bg2">
                <a:shade val="45000"/>
                <a:satMod val="135000"/>
              </a:schemeClr>
              <a:prstClr val="white"/>
            </a:duotone>
            <a:lum bright="15000"/>
          </a:blip>
          <a:srcRect/>
          <a:stretch>
            <a:fillRect/>
          </a:stretch>
        </p:blipFill>
        <p:spPr bwMode="auto">
          <a:xfrm>
            <a:off x="0" y="3071811"/>
            <a:ext cx="2840810" cy="3786190"/>
          </a:xfrm>
          <a:prstGeom prst="rect">
            <a:avLst/>
          </a:prstGeom>
          <a:noFill/>
        </p:spPr>
      </p:pic>
      <p:sp>
        <p:nvSpPr>
          <p:cNvPr id="6" name="Rectangle 5"/>
          <p:cNvSpPr/>
          <p:nvPr/>
        </p:nvSpPr>
        <p:spPr>
          <a:xfrm>
            <a:off x="990600" y="5357826"/>
            <a:ext cx="2971800" cy="8905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57700" y="5357826"/>
            <a:ext cx="4622800" cy="89057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8" descr="http://upload.wikimedia.org/wikipedia/commons/thumb/1/10/AsokaKandahar.jpg/220px-AsokaKandahar.jpg"/>
          <p:cNvPicPr>
            <a:picLocks noChangeAspect="1" noChangeArrowheads="1"/>
          </p:cNvPicPr>
          <p:nvPr/>
        </p:nvPicPr>
        <p:blipFill>
          <a:blip r:embed="rId5" cstate="print">
            <a:duotone>
              <a:schemeClr val="bg2">
                <a:shade val="45000"/>
                <a:satMod val="135000"/>
              </a:schemeClr>
              <a:prstClr val="white"/>
            </a:duotone>
            <a:lum bright="15000"/>
          </a:blip>
          <a:srcRect/>
          <a:stretch>
            <a:fillRect/>
          </a:stretch>
        </p:blipFill>
        <p:spPr bwMode="auto">
          <a:xfrm>
            <a:off x="6268650" y="0"/>
            <a:ext cx="3559994" cy="3428976"/>
          </a:xfrm>
          <a:prstGeom prst="rect">
            <a:avLst/>
          </a:prstGeom>
          <a:noFill/>
        </p:spPr>
      </p:pic>
      <p:pic>
        <p:nvPicPr>
          <p:cNvPr id="28" name="Picture 10" descr="http://upload.wikimedia.org/wikipedia/commons/thumb/1/13/CunninghamMauryan.jpg/200px-CunninghamMauryan.jpg"/>
          <p:cNvPicPr>
            <a:picLocks noChangeAspect="1" noChangeArrowheads="1"/>
          </p:cNvPicPr>
          <p:nvPr/>
        </p:nvPicPr>
        <p:blipFill>
          <a:blip r:embed="rId6" cstate="print">
            <a:duotone>
              <a:schemeClr val="bg2">
                <a:shade val="45000"/>
                <a:satMod val="135000"/>
              </a:schemeClr>
              <a:prstClr val="white"/>
            </a:duotone>
            <a:lum bright="15000"/>
          </a:blip>
          <a:srcRect/>
          <a:stretch>
            <a:fillRect/>
          </a:stretch>
        </p:blipFill>
        <p:spPr bwMode="auto">
          <a:xfrm>
            <a:off x="0" y="0"/>
            <a:ext cx="4179088" cy="3286124"/>
          </a:xfrm>
          <a:prstGeom prst="rect">
            <a:avLst/>
          </a:prstGeom>
          <a:noFill/>
        </p:spPr>
      </p:pic>
      <p:pic>
        <p:nvPicPr>
          <p:cNvPr id="29" name="Picture 12" descr="http://upload.wikimedia.org/wikipedia/commons/thumb/2/2b/MauryanCoin.JPG/220px-MauryanCoin.JPG"/>
          <p:cNvPicPr>
            <a:picLocks noChangeAspect="1" noChangeArrowheads="1"/>
          </p:cNvPicPr>
          <p:nvPr/>
        </p:nvPicPr>
        <p:blipFill>
          <a:blip r:embed="rId7" cstate="print">
            <a:duotone>
              <a:schemeClr val="bg2">
                <a:shade val="45000"/>
                <a:satMod val="135000"/>
              </a:schemeClr>
              <a:prstClr val="white"/>
            </a:duotone>
            <a:lum bright="15000"/>
          </a:blip>
          <a:srcRect/>
          <a:stretch>
            <a:fillRect/>
          </a:stretch>
        </p:blipFill>
        <p:spPr bwMode="auto">
          <a:xfrm rot="16200000">
            <a:off x="3699870" y="634001"/>
            <a:ext cx="3357562" cy="2089563"/>
          </a:xfrm>
          <a:prstGeom prst="rect">
            <a:avLst/>
          </a:prstGeom>
          <a:noFill/>
        </p:spPr>
      </p:pic>
      <p:sp>
        <p:nvSpPr>
          <p:cNvPr id="2" name="Title 1"/>
          <p:cNvSpPr>
            <a:spLocks noGrp="1"/>
          </p:cNvSpPr>
          <p:nvPr>
            <p:ph type="ctrTitle"/>
          </p:nvPr>
        </p:nvSpPr>
        <p:spPr>
          <a:xfrm>
            <a:off x="742950" y="-214338"/>
            <a:ext cx="8420100" cy="1470025"/>
          </a:xfrm>
        </p:spPr>
        <p:txBody>
          <a:bodyPr>
            <a:normAutofit/>
          </a:bodyPr>
          <a:lstStyle/>
          <a:p>
            <a:r>
              <a:rPr lang="en-US" sz="3600" b="1" dirty="0">
                <a:solidFill>
                  <a:srgbClr val="C00000"/>
                </a:solidFill>
              </a:rPr>
              <a:t>SOCIAL ORDER DURING </a:t>
            </a:r>
            <a:r>
              <a:rPr lang="en-US" sz="3600" b="1" dirty="0" err="1">
                <a:solidFill>
                  <a:srgbClr val="C00000"/>
                </a:solidFill>
              </a:rPr>
              <a:t>MAURYAN</a:t>
            </a:r>
            <a:r>
              <a:rPr lang="en-US" sz="3600" b="1" dirty="0">
                <a:solidFill>
                  <a:srgbClr val="C00000"/>
                </a:solidFill>
              </a:rPr>
              <a:t> AGE</a:t>
            </a:r>
          </a:p>
        </p:txBody>
      </p:sp>
      <p:sp>
        <p:nvSpPr>
          <p:cNvPr id="3" name="Subtitle 2"/>
          <p:cNvSpPr>
            <a:spLocks noGrp="1"/>
          </p:cNvSpPr>
          <p:nvPr>
            <p:ph type="subTitle" idx="1"/>
          </p:nvPr>
        </p:nvSpPr>
        <p:spPr>
          <a:xfrm>
            <a:off x="464312" y="928670"/>
            <a:ext cx="4101732" cy="642942"/>
          </a:xfrm>
          <a:solidFill>
            <a:schemeClr val="bg2">
              <a:lumMod val="75000"/>
            </a:schemeClr>
          </a:solidFill>
          <a:ln>
            <a:solidFill>
              <a:srgbClr val="0070C0"/>
            </a:solidFill>
          </a:ln>
        </p:spPr>
        <p:txBody>
          <a:bodyPr>
            <a:noAutofit/>
          </a:bodyPr>
          <a:lstStyle/>
          <a:p>
            <a:pPr algn="just">
              <a:buFont typeface="Calibri" pitchFamily="34" charset="0"/>
              <a:buChar char="⁻"/>
            </a:pPr>
            <a:r>
              <a:rPr lang="en-US" sz="1600" dirty="0">
                <a:solidFill>
                  <a:schemeClr val="tx1"/>
                </a:solidFill>
              </a:rPr>
              <a:t> POLITICAL UNIFICATION OF INDIA </a:t>
            </a:r>
          </a:p>
          <a:p>
            <a:pPr algn="just">
              <a:buFont typeface="Calibri" pitchFamily="34" charset="0"/>
              <a:buChar char="⁻"/>
            </a:pPr>
            <a:r>
              <a:rPr lang="en-US" sz="1600" dirty="0">
                <a:solidFill>
                  <a:schemeClr val="tx1"/>
                </a:solidFill>
              </a:rPr>
              <a:t> BOOST TO TRADE AND VARIOUS CRAFTS</a:t>
            </a:r>
          </a:p>
        </p:txBody>
      </p:sp>
      <p:sp>
        <p:nvSpPr>
          <p:cNvPr id="4" name="Rectangle 3"/>
          <p:cNvSpPr/>
          <p:nvPr/>
        </p:nvSpPr>
        <p:spPr>
          <a:xfrm>
            <a:off x="1073150" y="5449274"/>
            <a:ext cx="3136900" cy="584775"/>
          </a:xfrm>
          <a:prstGeom prst="rect">
            <a:avLst/>
          </a:prstGeom>
        </p:spPr>
        <p:txBody>
          <a:bodyPr wrap="square">
            <a:spAutoFit/>
          </a:bodyPr>
          <a:lstStyle/>
          <a:p>
            <a:r>
              <a:rPr lang="en-US" sz="1600" b="1" dirty="0"/>
              <a:t>SOCIAL STRUCTURE WAS MULTI-LAYERED AND COMPLEX</a:t>
            </a:r>
          </a:p>
        </p:txBody>
      </p:sp>
      <p:sp>
        <p:nvSpPr>
          <p:cNvPr id="5" name="Rectangle 4"/>
          <p:cNvSpPr/>
          <p:nvPr/>
        </p:nvSpPr>
        <p:spPr>
          <a:xfrm>
            <a:off x="4457701" y="5286389"/>
            <a:ext cx="4787900" cy="984885"/>
          </a:xfrm>
          <a:prstGeom prst="rect">
            <a:avLst/>
          </a:prstGeom>
        </p:spPr>
        <p:txBody>
          <a:bodyPr wrap="square">
            <a:spAutoFit/>
          </a:bodyPr>
          <a:lstStyle/>
          <a:p>
            <a:r>
              <a:rPr lang="en-US" sz="1600" dirty="0"/>
              <a:t>TAKEN CARE BY THE </a:t>
            </a:r>
            <a:r>
              <a:rPr lang="en-US" sz="1600" b="1" dirty="0"/>
              <a:t>GOVERNMENT</a:t>
            </a:r>
          </a:p>
          <a:p>
            <a:pPr>
              <a:buFont typeface="Arial" pitchFamily="34" charset="0"/>
              <a:buChar char="•"/>
            </a:pPr>
            <a:r>
              <a:rPr lang="en-US" sz="1400" dirty="0"/>
              <a:t> BUILT AND MAINTAINED A NETWORK OF ROADS ALL OVER THE COUNTRY</a:t>
            </a:r>
          </a:p>
          <a:p>
            <a:pPr>
              <a:buFont typeface="Arial" pitchFamily="34" charset="0"/>
              <a:buChar char="•"/>
            </a:pPr>
            <a:r>
              <a:rPr lang="en-US" sz="1400" dirty="0"/>
              <a:t> PROVIDED PUBLIC IRRIGATION FACILITIES</a:t>
            </a:r>
          </a:p>
        </p:txBody>
      </p:sp>
      <p:sp>
        <p:nvSpPr>
          <p:cNvPr id="10" name="Chevron 9"/>
          <p:cNvSpPr/>
          <p:nvPr/>
        </p:nvSpPr>
        <p:spPr>
          <a:xfrm>
            <a:off x="3962400" y="5486400"/>
            <a:ext cx="577850" cy="4572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3943350" y="4914914"/>
            <a:ext cx="533400" cy="49530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309530" y="214290"/>
            <a:ext cx="9286940" cy="64294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btitle 2"/>
          <p:cNvSpPr txBox="1">
            <a:spLocks/>
          </p:cNvSpPr>
          <p:nvPr/>
        </p:nvSpPr>
        <p:spPr>
          <a:xfrm>
            <a:off x="3405177" y="1714488"/>
            <a:ext cx="6036511" cy="642942"/>
          </a:xfrm>
          <a:prstGeom prst="rect">
            <a:avLst/>
          </a:prstGeom>
          <a:solidFill>
            <a:schemeClr val="bg2">
              <a:lumMod val="75000"/>
            </a:schemeClr>
          </a:solidFill>
          <a:ln>
            <a:solidFill>
              <a:srgbClr val="0070C0"/>
            </a:solidFill>
          </a:ln>
        </p:spPr>
        <p:txBody>
          <a:bodyPr vert="horz" lIns="91440" tIns="45720" rIns="91440" bIns="45720" rtlCol="0">
            <a:noAutofit/>
          </a:bodyPr>
          <a:lstStyle/>
          <a:p>
            <a:pPr marL="0" marR="0" lvl="0" indent="0" algn="just" defTabSz="914400" rtl="0" eaLnBrk="1" fontAlgn="auto" latinLnBrk="0" hangingPunct="1">
              <a:spcBef>
                <a:spcPct val="20000"/>
              </a:spcBef>
              <a:spcAft>
                <a:spcPts val="0"/>
              </a:spcAft>
              <a:buClrTx/>
              <a:buSzTx/>
              <a:buFont typeface="Calibri"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ARTISANS WERE ORGANIZED IN CORPORATE BODIES OR GUILDS</a:t>
            </a:r>
          </a:p>
          <a:p>
            <a:pPr marL="0" marR="0" lvl="0" indent="0" algn="just" defTabSz="914400" rtl="0" eaLnBrk="1" fontAlgn="auto" latinLnBrk="0" hangingPunct="1">
              <a:spcBef>
                <a:spcPct val="20000"/>
              </a:spcBef>
              <a:spcAft>
                <a:spcPts val="0"/>
              </a:spcAft>
              <a:buClrTx/>
              <a:buSzTx/>
              <a:buFont typeface="Calibri"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 CRAFTS BECAME SMALL-SCALE INDUSTRIES</a:t>
            </a:r>
          </a:p>
        </p:txBody>
      </p:sp>
      <p:sp>
        <p:nvSpPr>
          <p:cNvPr id="35" name="Subtitle 2"/>
          <p:cNvSpPr txBox="1">
            <a:spLocks/>
          </p:cNvSpPr>
          <p:nvPr/>
        </p:nvSpPr>
        <p:spPr>
          <a:xfrm>
            <a:off x="464312" y="2571744"/>
            <a:ext cx="6965205" cy="1000132"/>
          </a:xfrm>
          <a:prstGeom prst="rect">
            <a:avLst/>
          </a:prstGeom>
          <a:solidFill>
            <a:schemeClr val="bg2">
              <a:lumMod val="75000"/>
            </a:schemeClr>
          </a:solidFill>
          <a:ln>
            <a:solidFill>
              <a:srgbClr val="0070C0"/>
            </a:solidFill>
          </a:ln>
        </p:spPr>
        <p:txBody>
          <a:bodyPr vert="horz" lIns="91440" tIns="45720" rIns="91440" bIns="45720" rtlCol="0">
            <a:noAutofit/>
          </a:bodyPr>
          <a:lstStyle/>
          <a:p>
            <a:pPr marL="0" marR="0" lvl="0" indent="0" algn="just" defTabSz="914400" rtl="0" eaLnBrk="1" fontAlgn="auto" latinLnBrk="0" hangingPunct="1">
              <a:spcBef>
                <a:spcPct val="20000"/>
              </a:spcBef>
              <a:spcAft>
                <a:spcPts val="0"/>
              </a:spcAft>
              <a:buClrTx/>
              <a:buSzTx/>
              <a:buFont typeface="Calibri"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THE TRADING NETWORKS, BOTH LAND AND MARINE SPANNED THE WHOLE</a:t>
            </a:r>
            <a:r>
              <a:rPr kumimoji="0" lang="en-US" sz="1600" b="0" i="0" u="none" strike="noStrike" kern="1200" cap="none" spc="0" normalizeH="0" noProof="0" dirty="0">
                <a:ln>
                  <a:noFill/>
                </a:ln>
                <a:solidFill>
                  <a:schemeClr val="tx1"/>
                </a:solidFill>
                <a:effectLst/>
                <a:uLnTx/>
                <a:uFillTx/>
                <a:latin typeface="+mn-lt"/>
                <a:ea typeface="+mn-ea"/>
                <a:cs typeface="+mn-cs"/>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INDIAN SUBCONTINENT, MESOPOTAMIA, IRAN AND THE WEST ASIA</a:t>
            </a:r>
          </a:p>
          <a:p>
            <a:pPr marL="0" marR="0" lvl="0" indent="0" algn="just" defTabSz="914400" rtl="0" eaLnBrk="1" fontAlgn="auto" latinLnBrk="0" hangingPunct="1">
              <a:spcBef>
                <a:spcPct val="20000"/>
              </a:spcBef>
              <a:spcAft>
                <a:spcPts val="0"/>
              </a:spcAft>
              <a:buClrTx/>
              <a:buSzTx/>
              <a:buFont typeface="Calibri"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 TRADE WAS DILIGENTLY SUPERVISED BY THE STATE</a:t>
            </a:r>
          </a:p>
        </p:txBody>
      </p:sp>
      <p:sp>
        <p:nvSpPr>
          <p:cNvPr id="36" name="Subtitle 2"/>
          <p:cNvSpPr txBox="1">
            <a:spLocks/>
          </p:cNvSpPr>
          <p:nvPr/>
        </p:nvSpPr>
        <p:spPr>
          <a:xfrm>
            <a:off x="2476483" y="3786190"/>
            <a:ext cx="6578249" cy="1000132"/>
          </a:xfrm>
          <a:prstGeom prst="rect">
            <a:avLst/>
          </a:prstGeom>
          <a:solidFill>
            <a:schemeClr val="bg2">
              <a:lumMod val="75000"/>
            </a:schemeClr>
          </a:solidFill>
          <a:ln>
            <a:solidFill>
              <a:srgbClr val="0070C0"/>
            </a:solidFill>
          </a:ln>
        </p:spPr>
        <p:txBody>
          <a:bodyPr vert="horz" lIns="91440" tIns="45720" rIns="91440" bIns="45720" rtlCol="0">
            <a:noAutofit/>
          </a:bodyPr>
          <a:lstStyle/>
          <a:p>
            <a:pPr marL="0" marR="0" lvl="0" indent="0" algn="just" defTabSz="914400" rtl="0" eaLnBrk="1" fontAlgn="auto" latinLnBrk="0" hangingPunct="1">
              <a:spcBef>
                <a:spcPct val="20000"/>
              </a:spcBef>
              <a:spcAft>
                <a:spcPts val="0"/>
              </a:spcAft>
              <a:buClrTx/>
              <a:buSzTx/>
              <a:buFont typeface="Calibri" pitchFamily="34" charset="0"/>
              <a:buChar char="⁻"/>
              <a:tabLst/>
              <a:defRPr/>
            </a:pPr>
            <a:r>
              <a:rPr kumimoji="0" lang="en-US" sz="1600" b="0" i="0" u="none" strike="noStrike" kern="1200" cap="none" spc="0" normalizeH="0" baseline="0" noProof="0" dirty="0" err="1">
                <a:ln>
                  <a:noFill/>
                </a:ln>
                <a:solidFill>
                  <a:schemeClr val="tx1"/>
                </a:solidFill>
                <a:effectLst/>
                <a:uLnTx/>
                <a:uFillTx/>
                <a:latin typeface="+mn-lt"/>
                <a:ea typeface="+mn-ea"/>
                <a:cs typeface="+mn-cs"/>
              </a:rPr>
              <a:t>MONETARIZATION</a:t>
            </a:r>
            <a:r>
              <a:rPr kumimoji="0" lang="en-US" sz="1600" b="0" i="0" u="none" strike="noStrike" kern="1200" cap="none" spc="0" normalizeH="0" baseline="0" noProof="0" dirty="0">
                <a:ln>
                  <a:noFill/>
                </a:ln>
                <a:solidFill>
                  <a:schemeClr val="tx1"/>
                </a:solidFill>
                <a:effectLst/>
                <a:uLnTx/>
                <a:uFillTx/>
                <a:latin typeface="+mn-lt"/>
                <a:ea typeface="+mn-ea"/>
                <a:cs typeface="+mn-cs"/>
              </a:rPr>
              <a:t> - SILVER AND COPPER COINS WERE BEING USED</a:t>
            </a:r>
          </a:p>
          <a:p>
            <a:pPr marL="0" marR="0" lvl="0" indent="0" algn="just" defTabSz="914400" rtl="0" eaLnBrk="1" fontAlgn="auto" latinLnBrk="0" hangingPunct="1">
              <a:spcBef>
                <a:spcPct val="20000"/>
              </a:spcBef>
              <a:spcAft>
                <a:spcPts val="0"/>
              </a:spcAft>
              <a:buClrTx/>
              <a:buSzTx/>
              <a:buFont typeface="Calibri"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 APART FROM COMMERCE, THERE WERE VARIED ECONOMIES LIKE  </a:t>
            </a:r>
          </a:p>
          <a:p>
            <a:pPr marL="0" marR="0" lvl="0" indent="0" algn="just" defTabSz="914400" rtl="0" eaLnBrk="1" fontAlgn="auto" latinLnBrk="0" hangingPunct="1">
              <a:spcBef>
                <a:spcPct val="20000"/>
              </a:spcBef>
              <a:spcAft>
                <a:spcPts val="0"/>
              </a:spcAft>
              <a:buClrTx/>
              <a:buSzTx/>
              <a:buFont typeface="Calibri"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 AGRICULTURE, NOMADIC </a:t>
            </a:r>
            <a:r>
              <a:rPr kumimoji="0" lang="en-US" sz="1600" b="0" i="0" u="none" strike="noStrike" kern="1200" cap="none" spc="0" normalizeH="0" baseline="0" noProof="0" dirty="0" err="1">
                <a:ln>
                  <a:noFill/>
                </a:ln>
                <a:solidFill>
                  <a:schemeClr val="tx1"/>
                </a:solidFill>
                <a:effectLst/>
                <a:uLnTx/>
                <a:uFillTx/>
                <a:latin typeface="+mn-lt"/>
                <a:ea typeface="+mn-ea"/>
                <a:cs typeface="+mn-cs"/>
              </a:rPr>
              <a:t>PASTORALISM</a:t>
            </a:r>
            <a:r>
              <a:rPr kumimoji="0" lang="en-US" sz="1600" b="0" i="0" u="none" strike="noStrike" kern="1200" cap="none" spc="0" normalizeH="0" baseline="0" noProof="0" dirty="0">
                <a:ln>
                  <a:noFill/>
                </a:ln>
                <a:solidFill>
                  <a:schemeClr val="tx1"/>
                </a:solidFill>
                <a:effectLst/>
                <a:uLnTx/>
                <a:uFillTx/>
                <a:latin typeface="+mn-lt"/>
                <a:ea typeface="+mn-ea"/>
                <a:cs typeface="+mn-cs"/>
              </a:rPr>
              <a:t> AND HUNTING – GATHERING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Mauryan Empire Map.gif"/>
          <p:cNvPicPr>
            <a:picLocks noChangeAspect="1" noChangeArrowheads="1"/>
          </p:cNvPicPr>
          <p:nvPr/>
        </p:nvPicPr>
        <p:blipFill>
          <a:blip r:embed="rId2" cstate="print"/>
          <a:srcRect/>
          <a:stretch>
            <a:fillRect/>
          </a:stretch>
        </p:blipFill>
        <p:spPr bwMode="auto">
          <a:xfrm>
            <a:off x="1702571" y="928670"/>
            <a:ext cx="6805370" cy="5292486"/>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928660" y="357166"/>
            <a:ext cx="509435" cy="6072230"/>
          </a:xfrm>
          <a:prstGeom prst="rect">
            <a:avLst/>
          </a:prstGeom>
          <a:noFill/>
        </p:spPr>
        <p:txBody>
          <a:bodyPr vert="wordArtVert" wrap="square" rtlCol="0">
            <a:spAutoFit/>
          </a:bodyPr>
          <a:lstStyle/>
          <a:p>
            <a:pPr algn="ctr"/>
            <a:r>
              <a:rPr lang="en-US" b="1" spc="670" dirty="0">
                <a:latin typeface="Castellar" pitchFamily="18" charset="0"/>
              </a:rPr>
              <a:t>EXTENT</a:t>
            </a:r>
          </a:p>
        </p:txBody>
      </p:sp>
      <p:sp>
        <p:nvSpPr>
          <p:cNvPr id="7" name="Rectangle 6"/>
          <p:cNvSpPr/>
          <p:nvPr/>
        </p:nvSpPr>
        <p:spPr>
          <a:xfrm>
            <a:off x="3088915" y="357166"/>
            <a:ext cx="3953647" cy="369332"/>
          </a:xfrm>
          <a:prstGeom prst="rect">
            <a:avLst/>
          </a:prstGeom>
        </p:spPr>
        <p:txBody>
          <a:bodyPr wrap="square">
            <a:spAutoFit/>
          </a:bodyPr>
          <a:lstStyle/>
          <a:p>
            <a:r>
              <a:rPr lang="en-US" b="1" spc="300" dirty="0" err="1">
                <a:latin typeface="Castellar" pitchFamily="18" charset="0"/>
              </a:rPr>
              <a:t>MAURYAN</a:t>
            </a:r>
            <a:r>
              <a:rPr lang="en-US" b="1" spc="300" dirty="0">
                <a:latin typeface="Castellar" pitchFamily="18" charset="0"/>
              </a:rPr>
              <a:t> EMPIRE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457200"/>
            <a:ext cx="9525000" cy="4093428"/>
          </a:xfrm>
          <a:prstGeom prst="rect">
            <a:avLst/>
          </a:prstGeom>
        </p:spPr>
        <p:txBody>
          <a:bodyPr wrap="square">
            <a:spAutoFit/>
          </a:bodyPr>
          <a:lstStyle/>
          <a:p>
            <a:pPr algn="just">
              <a:buFont typeface="Arial" pitchFamily="34" charset="0"/>
              <a:buChar char="•"/>
            </a:pPr>
            <a:r>
              <a:rPr lang="en-US" sz="2000" dirty="0">
                <a:latin typeface="Tempus Sans ITC" pitchFamily="82" charset="0"/>
              </a:rPr>
              <a:t>affirms that civic organizations of the city were highly developed.</a:t>
            </a:r>
          </a:p>
          <a:p>
            <a:pPr algn="just"/>
            <a:endParaRPr lang="en-US" sz="2000" dirty="0">
              <a:latin typeface="Tempus Sans ITC" pitchFamily="82" charset="0"/>
            </a:endParaRPr>
          </a:p>
          <a:p>
            <a:pPr algn="just">
              <a:buFont typeface="Arial" pitchFamily="34" charset="0"/>
              <a:buChar char="•"/>
            </a:pPr>
            <a:r>
              <a:rPr lang="en-US" sz="2000" dirty="0">
                <a:latin typeface="Tempus Sans ITC" pitchFamily="82" charset="0"/>
              </a:rPr>
              <a:t>No division of the society is reflected in the layout of the city. </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The city of Harappa had defensive outer walls</a:t>
            </a:r>
          </a:p>
          <a:p>
            <a:pPr algn="just"/>
            <a:endParaRPr lang="en-US" sz="2000" dirty="0">
              <a:latin typeface="Tempus Sans ITC" pitchFamily="82" charset="0"/>
            </a:endParaRPr>
          </a:p>
          <a:p>
            <a:pPr algn="just">
              <a:buFont typeface="Arial" pitchFamily="34" charset="0"/>
              <a:buChar char="•"/>
            </a:pPr>
            <a:r>
              <a:rPr lang="en-US" sz="2000" dirty="0">
                <a:latin typeface="Tempus Sans ITC" pitchFamily="82" charset="0"/>
              </a:rPr>
              <a:t>Outside the city walls a cluster of houses which ranged from two roomed to large buildings representing temporary rest stops for travelers and caravans. </a:t>
            </a:r>
          </a:p>
          <a:p>
            <a:pPr algn="just"/>
            <a:endParaRPr lang="en-US" sz="2000" dirty="0">
              <a:latin typeface="Tempus Sans ITC" pitchFamily="82" charset="0"/>
            </a:endParaRPr>
          </a:p>
          <a:p>
            <a:pPr algn="just">
              <a:buFont typeface="Arial" pitchFamily="34" charset="0"/>
              <a:buChar char="•"/>
            </a:pPr>
            <a:r>
              <a:rPr lang="en-US" sz="2000" dirty="0">
                <a:latin typeface="Tempus Sans ITC" pitchFamily="82" charset="0"/>
              </a:rPr>
              <a:t>The citadels faced the west, which acted like sanctuaries at the time of aggression and during peace they played the role of community centers.</a:t>
            </a:r>
          </a:p>
          <a:p>
            <a:pPr algn="just"/>
            <a:endParaRPr lang="en-US" sz="2000" dirty="0">
              <a:latin typeface="Tempus Sans ITC" pitchFamily="82" charset="0"/>
            </a:endParaRPr>
          </a:p>
          <a:p>
            <a:pPr algn="just">
              <a:buFont typeface="Arial" pitchFamily="34" charset="0"/>
              <a:buChar char="•"/>
            </a:pPr>
            <a:r>
              <a:rPr lang="en-US" sz="2000" dirty="0">
                <a:latin typeface="Tempus Sans ITC" pitchFamily="82" charset="0"/>
              </a:rPr>
              <a:t>Most of these settlements were built of bricks, chiseled stones and burnt bricks. </a:t>
            </a:r>
          </a:p>
        </p:txBody>
      </p:sp>
      <p:sp>
        <p:nvSpPr>
          <p:cNvPr id="9" name="Rectangle 8"/>
          <p:cNvSpPr/>
          <p:nvPr/>
        </p:nvSpPr>
        <p:spPr>
          <a:xfrm>
            <a:off x="228600" y="87868"/>
            <a:ext cx="5836854" cy="400110"/>
          </a:xfrm>
          <a:prstGeom prst="rect">
            <a:avLst/>
          </a:prstGeom>
        </p:spPr>
        <p:txBody>
          <a:bodyPr wrap="none">
            <a:spAutoFit/>
          </a:bodyPr>
          <a:lstStyle/>
          <a:p>
            <a:pPr>
              <a:spcBef>
                <a:spcPct val="0"/>
              </a:spcBef>
              <a:defRPr/>
            </a:pPr>
            <a:r>
              <a:rPr lang="en-US" sz="2000" dirty="0">
                <a:solidFill>
                  <a:srgbClr val="00B050"/>
                </a:solidFill>
                <a:latin typeface="Baskerville Old Face" pitchFamily="18" charset="0"/>
              </a:rPr>
              <a:t>1.HARAPPA</a:t>
            </a:r>
            <a:r>
              <a:rPr lang="en-US" sz="2000" dirty="0">
                <a:latin typeface="Baskerville Old Face" pitchFamily="18" charset="0"/>
              </a:rPr>
              <a:t>  </a:t>
            </a:r>
            <a:r>
              <a:rPr lang="en-US" sz="2000" u="sng" dirty="0">
                <a:latin typeface="Baskerville Old Face" pitchFamily="18" charset="0"/>
              </a:rPr>
              <a:t>- NATURE  OF  TOWN PLANNING </a:t>
            </a:r>
          </a:p>
        </p:txBody>
      </p:sp>
      <p:pic>
        <p:nvPicPr>
          <p:cNvPr id="1026" name="Picture 2" descr="F:\SEM -I\history ppt material\220px-CityDiagram.JPG"/>
          <p:cNvPicPr>
            <a:picLocks noChangeAspect="1" noChangeArrowheads="1"/>
          </p:cNvPicPr>
          <p:nvPr/>
        </p:nvPicPr>
        <p:blipFill>
          <a:blip r:embed="rId2" cstate="print"/>
          <a:srcRect/>
          <a:stretch>
            <a:fillRect/>
          </a:stretch>
        </p:blipFill>
        <p:spPr bwMode="auto">
          <a:xfrm>
            <a:off x="7467600" y="163624"/>
            <a:ext cx="2209800" cy="2194300"/>
          </a:xfrm>
          <a:prstGeom prst="rect">
            <a:avLst/>
          </a:prstGeom>
          <a:noFill/>
        </p:spPr>
      </p:pic>
      <p:sp>
        <p:nvSpPr>
          <p:cNvPr id="10" name="Rectangle 9"/>
          <p:cNvSpPr/>
          <p:nvPr/>
        </p:nvSpPr>
        <p:spPr>
          <a:xfrm>
            <a:off x="228600" y="4495800"/>
            <a:ext cx="9448800" cy="2246769"/>
          </a:xfrm>
          <a:prstGeom prst="rect">
            <a:avLst/>
          </a:prstGeom>
        </p:spPr>
        <p:txBody>
          <a:bodyPr wrap="square">
            <a:spAutoFit/>
          </a:bodyPr>
          <a:lstStyle/>
          <a:p>
            <a:pPr>
              <a:spcBef>
                <a:spcPct val="0"/>
              </a:spcBef>
              <a:defRPr/>
            </a:pPr>
            <a:r>
              <a:rPr lang="en-US" sz="2000" u="sng" dirty="0">
                <a:latin typeface="Baskerville Old Face" pitchFamily="18" charset="0"/>
              </a:rPr>
              <a:t>NATURE OF  URBANIZATION</a:t>
            </a:r>
          </a:p>
          <a:p>
            <a:pPr>
              <a:spcBef>
                <a:spcPct val="0"/>
              </a:spcBef>
              <a:defRPr/>
            </a:pPr>
            <a:r>
              <a:rPr lang="en-US" sz="2000" dirty="0">
                <a:latin typeface="Baskerville Old Face" pitchFamily="18" charset="0"/>
              </a:rPr>
              <a:t>ROAD NETWORK</a:t>
            </a:r>
          </a:p>
          <a:p>
            <a:pPr algn="just">
              <a:buFont typeface="Arial" pitchFamily="34" charset="0"/>
              <a:buChar char="•"/>
            </a:pPr>
            <a:r>
              <a:rPr lang="en-US" sz="2000" dirty="0">
                <a:latin typeface="Tempus Sans ITC" pitchFamily="82" charset="0"/>
              </a:rPr>
              <a:t>The streets were laid in grid iron pattern</a:t>
            </a:r>
          </a:p>
          <a:p>
            <a:pPr algn="just"/>
            <a:endParaRPr lang="en-US" sz="2000" dirty="0">
              <a:latin typeface="Tempus Sans ITC" pitchFamily="82" charset="0"/>
            </a:endParaRPr>
          </a:p>
          <a:p>
            <a:pPr algn="just">
              <a:buFont typeface="Arial" pitchFamily="34" charset="0"/>
              <a:buChar char="•"/>
            </a:pPr>
            <a:r>
              <a:rPr lang="en-US" sz="2000" dirty="0">
                <a:latin typeface="Tempus Sans ITC" pitchFamily="82" charset="0"/>
              </a:rPr>
              <a:t> street layout was oriented toward the cardinal directions</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These streets divided the city into 12 blocks</a:t>
            </a:r>
            <a:r>
              <a:rPr lang="en-US"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http://upload.wikimedia.org/wikipedia/commons/thumb/f/f7/Asokanpillar.jpg/200px-Asokanpillar.jpg"/>
          <p:cNvPicPr>
            <a:picLocks noChangeAspect="1" noChangeArrowheads="1"/>
          </p:cNvPicPr>
          <p:nvPr/>
        </p:nvPicPr>
        <p:blipFill>
          <a:blip r:embed="rId2" cstate="print">
            <a:duotone>
              <a:schemeClr val="bg2">
                <a:shade val="45000"/>
                <a:satMod val="135000"/>
              </a:schemeClr>
              <a:prstClr val="white"/>
            </a:duotone>
            <a:lum bright="15000"/>
          </a:blip>
          <a:srcRect/>
          <a:stretch>
            <a:fillRect/>
          </a:stretch>
        </p:blipFill>
        <p:spPr bwMode="auto">
          <a:xfrm>
            <a:off x="2192996" y="2943216"/>
            <a:ext cx="2914786" cy="3914784"/>
          </a:xfrm>
          <a:prstGeom prst="rect">
            <a:avLst/>
          </a:prstGeom>
          <a:noFill/>
        </p:spPr>
      </p:pic>
      <p:pic>
        <p:nvPicPr>
          <p:cNvPr id="18" name="Picture 8" descr="http://upload.wikimedia.org/wikipedia/commons/thumb/1/10/AsokaKandahar.jpg/220px-AsokaKandahar.jpg"/>
          <p:cNvPicPr>
            <a:picLocks noChangeAspect="1" noChangeArrowheads="1"/>
          </p:cNvPicPr>
          <p:nvPr/>
        </p:nvPicPr>
        <p:blipFill>
          <a:blip r:embed="rId3" cstate="print">
            <a:duotone>
              <a:schemeClr val="bg2">
                <a:shade val="45000"/>
                <a:satMod val="135000"/>
              </a:schemeClr>
              <a:prstClr val="white"/>
            </a:duotone>
            <a:lum bright="15000"/>
          </a:blip>
          <a:srcRect/>
          <a:stretch>
            <a:fillRect/>
          </a:stretch>
        </p:blipFill>
        <p:spPr bwMode="auto">
          <a:xfrm>
            <a:off x="6268650" y="0"/>
            <a:ext cx="3559994" cy="3428976"/>
          </a:xfrm>
          <a:prstGeom prst="rect">
            <a:avLst/>
          </a:prstGeom>
          <a:noFill/>
        </p:spPr>
      </p:pic>
      <p:pic>
        <p:nvPicPr>
          <p:cNvPr id="20" name="Picture 10" descr="http://upload.wikimedia.org/wikipedia/commons/thumb/1/13/CunninghamMauryan.jpg/200px-CunninghamMauryan.jpg"/>
          <p:cNvPicPr>
            <a:picLocks noChangeAspect="1" noChangeArrowheads="1"/>
          </p:cNvPicPr>
          <p:nvPr/>
        </p:nvPicPr>
        <p:blipFill>
          <a:blip r:embed="rId4" cstate="print">
            <a:duotone>
              <a:schemeClr val="bg2">
                <a:shade val="45000"/>
                <a:satMod val="135000"/>
              </a:schemeClr>
              <a:prstClr val="white"/>
            </a:duotone>
            <a:lum bright="15000"/>
          </a:blip>
          <a:srcRect/>
          <a:stretch>
            <a:fillRect/>
          </a:stretch>
        </p:blipFill>
        <p:spPr bwMode="auto">
          <a:xfrm>
            <a:off x="0" y="0"/>
            <a:ext cx="4179088" cy="3286124"/>
          </a:xfrm>
          <a:prstGeom prst="rect">
            <a:avLst/>
          </a:prstGeom>
          <a:noFill/>
        </p:spPr>
      </p:pic>
      <p:pic>
        <p:nvPicPr>
          <p:cNvPr id="22" name="Picture 12" descr="http://upload.wikimedia.org/wikipedia/commons/thumb/2/2b/MauryanCoin.JPG/220px-MauryanCoin.JPG"/>
          <p:cNvPicPr>
            <a:picLocks noChangeAspect="1" noChangeArrowheads="1"/>
          </p:cNvPicPr>
          <p:nvPr/>
        </p:nvPicPr>
        <p:blipFill>
          <a:blip r:embed="rId5" cstate="print">
            <a:duotone>
              <a:schemeClr val="bg2">
                <a:shade val="45000"/>
                <a:satMod val="135000"/>
              </a:schemeClr>
              <a:prstClr val="white"/>
            </a:duotone>
            <a:lum bright="15000"/>
          </a:blip>
          <a:srcRect/>
          <a:stretch>
            <a:fillRect/>
          </a:stretch>
        </p:blipFill>
        <p:spPr bwMode="auto">
          <a:xfrm rot="16200000">
            <a:off x="3699870" y="634001"/>
            <a:ext cx="3357562" cy="2089563"/>
          </a:xfrm>
          <a:prstGeom prst="rect">
            <a:avLst/>
          </a:prstGeom>
          <a:noFill/>
        </p:spPr>
      </p:pic>
      <p:pic>
        <p:nvPicPr>
          <p:cNvPr id="23" name="Picture 2" descr="http://upload.wikimedia.org/wikipedia/commons/thumb/c/c8/Sanchi2.jpg/250px-Sanchi2.jpg"/>
          <p:cNvPicPr>
            <a:picLocks noChangeAspect="1" noChangeArrowheads="1"/>
          </p:cNvPicPr>
          <p:nvPr/>
        </p:nvPicPr>
        <p:blipFill>
          <a:blip r:embed="rId6" cstate="print">
            <a:duotone>
              <a:schemeClr val="bg2">
                <a:shade val="45000"/>
                <a:satMod val="135000"/>
              </a:schemeClr>
              <a:prstClr val="white"/>
            </a:duotone>
            <a:lum bright="15000"/>
          </a:blip>
          <a:srcRect/>
          <a:stretch>
            <a:fillRect/>
          </a:stretch>
        </p:blipFill>
        <p:spPr bwMode="auto">
          <a:xfrm>
            <a:off x="4488653" y="3613024"/>
            <a:ext cx="5262599" cy="3245000"/>
          </a:xfrm>
          <a:prstGeom prst="rect">
            <a:avLst/>
          </a:prstGeom>
          <a:noFill/>
        </p:spPr>
      </p:pic>
      <p:pic>
        <p:nvPicPr>
          <p:cNvPr id="24" name="Picture 14" descr="http://t1.gstatic.com/images?q=tbn:ANd9GcTPuu2HluncvI3VImNMwFdjxA5aEDAPdPZU_pF67ADTpjGICVL1Jg"/>
          <p:cNvPicPr>
            <a:picLocks noChangeAspect="1" noChangeArrowheads="1"/>
          </p:cNvPicPr>
          <p:nvPr/>
        </p:nvPicPr>
        <p:blipFill>
          <a:blip r:embed="rId7" cstate="print">
            <a:duotone>
              <a:schemeClr val="bg2">
                <a:shade val="45000"/>
                <a:satMod val="135000"/>
              </a:schemeClr>
              <a:prstClr val="white"/>
            </a:duotone>
            <a:lum bright="15000"/>
          </a:blip>
          <a:srcRect/>
          <a:stretch>
            <a:fillRect/>
          </a:stretch>
        </p:blipFill>
        <p:spPr bwMode="auto">
          <a:xfrm>
            <a:off x="0" y="3071811"/>
            <a:ext cx="2840810" cy="3786190"/>
          </a:xfrm>
          <a:prstGeom prst="rect">
            <a:avLst/>
          </a:prstGeom>
          <a:noFill/>
        </p:spPr>
      </p:pic>
      <p:sp>
        <p:nvSpPr>
          <p:cNvPr id="26" name="Rectangle 25"/>
          <p:cNvSpPr/>
          <p:nvPr/>
        </p:nvSpPr>
        <p:spPr>
          <a:xfrm>
            <a:off x="309530" y="214290"/>
            <a:ext cx="9286940" cy="64294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3548844" y="476672"/>
            <a:ext cx="2418269"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3548844" y="548680"/>
            <a:ext cx="2258952" cy="369332"/>
          </a:xfrm>
          <a:prstGeom prst="rect">
            <a:avLst/>
          </a:prstGeom>
          <a:noFill/>
        </p:spPr>
        <p:txBody>
          <a:bodyPr wrap="none" rtlCol="0">
            <a:spAutoFit/>
          </a:bodyPr>
          <a:lstStyle/>
          <a:p>
            <a:r>
              <a:rPr lang="en-US" dirty="0"/>
              <a:t>AIMS OF HUMAN LIFE</a:t>
            </a:r>
            <a:endParaRPr lang="en-IN" dirty="0"/>
          </a:p>
        </p:txBody>
      </p:sp>
      <p:sp>
        <p:nvSpPr>
          <p:cNvPr id="6" name="Flowchart: Process 5"/>
          <p:cNvSpPr/>
          <p:nvPr/>
        </p:nvSpPr>
        <p:spPr>
          <a:xfrm>
            <a:off x="428497" y="980728"/>
            <a:ext cx="210623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lowchart: Process 7"/>
          <p:cNvSpPr/>
          <p:nvPr/>
        </p:nvSpPr>
        <p:spPr>
          <a:xfrm>
            <a:off x="2144688" y="1988840"/>
            <a:ext cx="210623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lowchart: Process 8"/>
          <p:cNvSpPr/>
          <p:nvPr/>
        </p:nvSpPr>
        <p:spPr>
          <a:xfrm>
            <a:off x="4953000" y="1988840"/>
            <a:ext cx="210623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lowchart: Process 9"/>
          <p:cNvSpPr/>
          <p:nvPr/>
        </p:nvSpPr>
        <p:spPr>
          <a:xfrm>
            <a:off x="6903217" y="836712"/>
            <a:ext cx="2106234"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918448" y="1052736"/>
            <a:ext cx="1083951" cy="369332"/>
          </a:xfrm>
          <a:prstGeom prst="rect">
            <a:avLst/>
          </a:prstGeom>
          <a:noFill/>
        </p:spPr>
        <p:txBody>
          <a:bodyPr wrap="none" rtlCol="0">
            <a:spAutoFit/>
          </a:bodyPr>
          <a:lstStyle/>
          <a:p>
            <a:r>
              <a:rPr lang="en-US" dirty="0"/>
              <a:t>DHARMA</a:t>
            </a:r>
            <a:endParaRPr lang="en-IN" dirty="0"/>
          </a:p>
        </p:txBody>
      </p:sp>
      <p:sp>
        <p:nvSpPr>
          <p:cNvPr id="12" name="TextBox 11"/>
          <p:cNvSpPr txBox="1"/>
          <p:nvPr/>
        </p:nvSpPr>
        <p:spPr>
          <a:xfrm>
            <a:off x="2768758" y="2060848"/>
            <a:ext cx="899205" cy="369332"/>
          </a:xfrm>
          <a:prstGeom prst="rect">
            <a:avLst/>
          </a:prstGeom>
          <a:noFill/>
        </p:spPr>
        <p:txBody>
          <a:bodyPr wrap="none" rtlCol="0">
            <a:spAutoFit/>
          </a:bodyPr>
          <a:lstStyle/>
          <a:p>
            <a:r>
              <a:rPr lang="en-US" dirty="0"/>
              <a:t>ARTHA</a:t>
            </a:r>
            <a:endParaRPr lang="en-IN" dirty="0"/>
          </a:p>
        </p:txBody>
      </p:sp>
      <p:sp>
        <p:nvSpPr>
          <p:cNvPr id="13" name="TextBox 12"/>
          <p:cNvSpPr txBox="1"/>
          <p:nvPr/>
        </p:nvSpPr>
        <p:spPr>
          <a:xfrm>
            <a:off x="5343044" y="2060848"/>
            <a:ext cx="918841" cy="369332"/>
          </a:xfrm>
          <a:prstGeom prst="rect">
            <a:avLst/>
          </a:prstGeom>
          <a:noFill/>
        </p:spPr>
        <p:txBody>
          <a:bodyPr wrap="none" rtlCol="0">
            <a:spAutoFit/>
          </a:bodyPr>
          <a:lstStyle/>
          <a:p>
            <a:r>
              <a:rPr lang="en-US" dirty="0"/>
              <a:t>KARMA</a:t>
            </a:r>
            <a:endParaRPr lang="en-IN" dirty="0"/>
          </a:p>
        </p:txBody>
      </p:sp>
      <p:sp>
        <p:nvSpPr>
          <p:cNvPr id="14" name="TextBox 13"/>
          <p:cNvSpPr txBox="1"/>
          <p:nvPr/>
        </p:nvSpPr>
        <p:spPr>
          <a:xfrm>
            <a:off x="7371269" y="836712"/>
            <a:ext cx="1061509" cy="369332"/>
          </a:xfrm>
          <a:prstGeom prst="rect">
            <a:avLst/>
          </a:prstGeom>
          <a:noFill/>
        </p:spPr>
        <p:txBody>
          <a:bodyPr wrap="none" rtlCol="0">
            <a:spAutoFit/>
          </a:bodyPr>
          <a:lstStyle/>
          <a:p>
            <a:r>
              <a:rPr lang="en-US" dirty="0"/>
              <a:t>MOKSHA</a:t>
            </a:r>
            <a:endParaRPr lang="en-IN" dirty="0"/>
          </a:p>
        </p:txBody>
      </p:sp>
      <p:cxnSp>
        <p:nvCxnSpPr>
          <p:cNvPr id="16" name="Straight Arrow Connector 15"/>
          <p:cNvCxnSpPr>
            <a:stCxn id="5" idx="2"/>
          </p:cNvCxnSpPr>
          <p:nvPr/>
        </p:nvCxnSpPr>
        <p:spPr>
          <a:xfrm rot="5400000">
            <a:off x="3874380" y="1033234"/>
            <a:ext cx="792088" cy="975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p:cNvCxnSpPr>
          <p:nvPr/>
        </p:nvCxnSpPr>
        <p:spPr>
          <a:xfrm rot="16200000" flipH="1">
            <a:off x="4810484" y="1072238"/>
            <a:ext cx="792088" cy="897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2612740" y="1124744"/>
            <a:ext cx="18722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2"/>
          </p:cNvCxnSpPr>
          <p:nvPr/>
        </p:nvCxnSpPr>
        <p:spPr>
          <a:xfrm rot="16200000" flipH="1">
            <a:off x="5719585" y="163137"/>
            <a:ext cx="144016" cy="2067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69534" y="2924944"/>
            <a:ext cx="6080447" cy="3416320"/>
          </a:xfrm>
          <a:prstGeom prst="rect">
            <a:avLst/>
          </a:prstGeom>
          <a:noFill/>
        </p:spPr>
        <p:txBody>
          <a:bodyPr wrap="none" rtlCol="0">
            <a:spAutoFit/>
          </a:bodyPr>
          <a:lstStyle/>
          <a:p>
            <a:pPr algn="just">
              <a:buFont typeface="Arial" pitchFamily="34" charset="0"/>
              <a:buChar char="•"/>
            </a:pPr>
            <a:r>
              <a:rPr lang="en-US" dirty="0"/>
              <a:t> All these fundamentals  are relative  and hold relevance at </a:t>
            </a:r>
          </a:p>
          <a:p>
            <a:pPr algn="just"/>
            <a:r>
              <a:rPr lang="en-US" dirty="0"/>
              <a:t>  various stages  of ones life.</a:t>
            </a:r>
          </a:p>
          <a:p>
            <a:pPr algn="just"/>
            <a:endParaRPr lang="en-US" dirty="0"/>
          </a:p>
          <a:p>
            <a:pPr algn="just">
              <a:buFont typeface="Arial" pitchFamily="34" charset="0"/>
              <a:buChar char="•"/>
            </a:pPr>
            <a:r>
              <a:rPr lang="en-US" dirty="0"/>
              <a:t> The concept based on these fundamentals acted as </a:t>
            </a:r>
            <a:r>
              <a:rPr lang="en-US" dirty="0" err="1"/>
              <a:t>refrences</a:t>
            </a:r>
            <a:r>
              <a:rPr lang="en-US" dirty="0"/>
              <a:t> for </a:t>
            </a:r>
          </a:p>
          <a:p>
            <a:pPr algn="just"/>
            <a:r>
              <a:rPr lang="en-US" dirty="0"/>
              <a:t>   design and development of the ancient Indian cities.</a:t>
            </a:r>
          </a:p>
          <a:p>
            <a:pPr algn="just"/>
            <a:endParaRPr lang="en-US" dirty="0"/>
          </a:p>
          <a:p>
            <a:pPr algn="just">
              <a:buFont typeface="Arial" pitchFamily="34" charset="0"/>
              <a:buChar char="•"/>
            </a:pPr>
            <a:r>
              <a:rPr lang="en-IN" dirty="0"/>
              <a:t> While there are numerous treatises such as </a:t>
            </a:r>
            <a:r>
              <a:rPr lang="en-IN" dirty="0" err="1"/>
              <a:t>Manusmruti</a:t>
            </a:r>
            <a:r>
              <a:rPr lang="en-IN" dirty="0"/>
              <a:t>, </a:t>
            </a:r>
            <a:r>
              <a:rPr lang="en-IN" dirty="0" err="1"/>
              <a:t>Shukra</a:t>
            </a:r>
            <a:r>
              <a:rPr lang="en-IN" dirty="0"/>
              <a:t> </a:t>
            </a:r>
            <a:r>
              <a:rPr lang="en-IN" dirty="0" err="1"/>
              <a:t>Niti</a:t>
            </a:r>
            <a:r>
              <a:rPr lang="en-IN" dirty="0"/>
              <a:t>, </a:t>
            </a:r>
          </a:p>
          <a:p>
            <a:pPr algn="just"/>
            <a:r>
              <a:rPr lang="en-IN" dirty="0"/>
              <a:t>  </a:t>
            </a:r>
            <a:r>
              <a:rPr lang="en-IN" dirty="0" err="1"/>
              <a:t>Vaastu</a:t>
            </a:r>
            <a:r>
              <a:rPr lang="en-IN" dirty="0"/>
              <a:t> </a:t>
            </a:r>
            <a:r>
              <a:rPr lang="en-IN" dirty="0" err="1"/>
              <a:t>Shastra</a:t>
            </a:r>
            <a:r>
              <a:rPr lang="en-IN" dirty="0"/>
              <a:t>, etc. which dictate the forms of shelters and towns.</a:t>
            </a:r>
          </a:p>
          <a:p>
            <a:pPr algn="just"/>
            <a:endParaRPr lang="en-IN" dirty="0"/>
          </a:p>
          <a:p>
            <a:pPr algn="just">
              <a:buFont typeface="Arial" pitchFamily="34" charset="0"/>
              <a:buChar char="•"/>
            </a:pPr>
            <a:r>
              <a:rPr lang="en-IN" dirty="0"/>
              <a:t>  </a:t>
            </a:r>
            <a:r>
              <a:rPr lang="en-IN" dirty="0" err="1"/>
              <a:t>Kautilya’s</a:t>
            </a:r>
            <a:r>
              <a:rPr lang="en-IN" dirty="0"/>
              <a:t> </a:t>
            </a:r>
            <a:r>
              <a:rPr lang="en-IN" dirty="0" err="1"/>
              <a:t>Arthashastra</a:t>
            </a:r>
            <a:r>
              <a:rPr lang="en-IN" dirty="0"/>
              <a:t> is considered to be a comprehensive treaty </a:t>
            </a:r>
          </a:p>
          <a:p>
            <a:pPr algn="just"/>
            <a:r>
              <a:rPr lang="en-IN" dirty="0"/>
              <a:t>  and addresses those entire essential fundamentals specific</a:t>
            </a:r>
          </a:p>
          <a:p>
            <a:pPr algn="just"/>
            <a:r>
              <a:rPr lang="en-IN" dirty="0"/>
              <a:t> to the practices of design and development of human settlements.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pload.wikimedia.org/wikipedia/commons/thumb/f/f7/Asokanpillar.jpg/200px-Asokanpillar.jpg"/>
          <p:cNvPicPr>
            <a:picLocks noChangeAspect="1" noChangeArrowheads="1"/>
          </p:cNvPicPr>
          <p:nvPr/>
        </p:nvPicPr>
        <p:blipFill>
          <a:blip r:embed="rId2" cstate="print">
            <a:duotone>
              <a:schemeClr val="bg2">
                <a:shade val="45000"/>
                <a:satMod val="135000"/>
              </a:schemeClr>
              <a:prstClr val="white"/>
            </a:duotone>
            <a:lum bright="15000"/>
          </a:blip>
          <a:srcRect/>
          <a:stretch>
            <a:fillRect/>
          </a:stretch>
        </p:blipFill>
        <p:spPr bwMode="auto">
          <a:xfrm>
            <a:off x="2192996" y="2943216"/>
            <a:ext cx="2914786" cy="3914784"/>
          </a:xfrm>
          <a:prstGeom prst="rect">
            <a:avLst/>
          </a:prstGeom>
          <a:noFill/>
        </p:spPr>
      </p:pic>
      <p:pic>
        <p:nvPicPr>
          <p:cNvPr id="6" name="Picture 8" descr="http://upload.wikimedia.org/wikipedia/commons/thumb/1/10/AsokaKandahar.jpg/220px-AsokaKandahar.jpg"/>
          <p:cNvPicPr>
            <a:picLocks noChangeAspect="1" noChangeArrowheads="1"/>
          </p:cNvPicPr>
          <p:nvPr/>
        </p:nvPicPr>
        <p:blipFill>
          <a:blip r:embed="rId3" cstate="print">
            <a:duotone>
              <a:schemeClr val="bg2">
                <a:shade val="45000"/>
                <a:satMod val="135000"/>
              </a:schemeClr>
              <a:prstClr val="white"/>
            </a:duotone>
            <a:lum bright="15000"/>
          </a:blip>
          <a:srcRect/>
          <a:stretch>
            <a:fillRect/>
          </a:stretch>
        </p:blipFill>
        <p:spPr bwMode="auto">
          <a:xfrm>
            <a:off x="6268650" y="0"/>
            <a:ext cx="3559994" cy="3428976"/>
          </a:xfrm>
          <a:prstGeom prst="rect">
            <a:avLst/>
          </a:prstGeom>
          <a:noFill/>
        </p:spPr>
      </p:pic>
      <p:pic>
        <p:nvPicPr>
          <p:cNvPr id="7" name="Picture 10" descr="http://upload.wikimedia.org/wikipedia/commons/thumb/1/13/CunninghamMauryan.jpg/200px-CunninghamMauryan.jpg"/>
          <p:cNvPicPr>
            <a:picLocks noChangeAspect="1" noChangeArrowheads="1"/>
          </p:cNvPicPr>
          <p:nvPr/>
        </p:nvPicPr>
        <p:blipFill>
          <a:blip r:embed="rId4" cstate="print">
            <a:duotone>
              <a:schemeClr val="bg2">
                <a:shade val="45000"/>
                <a:satMod val="135000"/>
              </a:schemeClr>
              <a:prstClr val="white"/>
            </a:duotone>
            <a:lum bright="15000"/>
          </a:blip>
          <a:srcRect/>
          <a:stretch>
            <a:fillRect/>
          </a:stretch>
        </p:blipFill>
        <p:spPr bwMode="auto">
          <a:xfrm>
            <a:off x="0" y="0"/>
            <a:ext cx="4179088" cy="3286124"/>
          </a:xfrm>
          <a:prstGeom prst="rect">
            <a:avLst/>
          </a:prstGeom>
          <a:noFill/>
        </p:spPr>
      </p:pic>
      <p:pic>
        <p:nvPicPr>
          <p:cNvPr id="8" name="Picture 12" descr="http://upload.wikimedia.org/wikipedia/commons/thumb/2/2b/MauryanCoin.JPG/220px-MauryanCoin.JPG"/>
          <p:cNvPicPr>
            <a:picLocks noChangeAspect="1" noChangeArrowheads="1"/>
          </p:cNvPicPr>
          <p:nvPr/>
        </p:nvPicPr>
        <p:blipFill>
          <a:blip r:embed="rId5" cstate="print">
            <a:duotone>
              <a:schemeClr val="bg2">
                <a:shade val="45000"/>
                <a:satMod val="135000"/>
              </a:schemeClr>
              <a:prstClr val="white"/>
            </a:duotone>
            <a:lum bright="15000"/>
          </a:blip>
          <a:srcRect/>
          <a:stretch>
            <a:fillRect/>
          </a:stretch>
        </p:blipFill>
        <p:spPr bwMode="auto">
          <a:xfrm rot="16200000">
            <a:off x="3699870" y="634001"/>
            <a:ext cx="3357562" cy="2089563"/>
          </a:xfrm>
          <a:prstGeom prst="rect">
            <a:avLst/>
          </a:prstGeom>
          <a:noFill/>
        </p:spPr>
      </p:pic>
      <p:pic>
        <p:nvPicPr>
          <p:cNvPr id="9" name="Picture 2" descr="http://upload.wikimedia.org/wikipedia/commons/thumb/c/c8/Sanchi2.jpg/250px-Sanchi2.jpg"/>
          <p:cNvPicPr>
            <a:picLocks noChangeAspect="1" noChangeArrowheads="1"/>
          </p:cNvPicPr>
          <p:nvPr/>
        </p:nvPicPr>
        <p:blipFill>
          <a:blip r:embed="rId6" cstate="print">
            <a:duotone>
              <a:schemeClr val="bg2">
                <a:shade val="45000"/>
                <a:satMod val="135000"/>
              </a:schemeClr>
              <a:prstClr val="white"/>
            </a:duotone>
            <a:lum bright="15000"/>
          </a:blip>
          <a:srcRect/>
          <a:stretch>
            <a:fillRect/>
          </a:stretch>
        </p:blipFill>
        <p:spPr bwMode="auto">
          <a:xfrm>
            <a:off x="4488653" y="3613024"/>
            <a:ext cx="5262599" cy="3245000"/>
          </a:xfrm>
          <a:prstGeom prst="rect">
            <a:avLst/>
          </a:prstGeom>
          <a:noFill/>
        </p:spPr>
      </p:pic>
      <p:pic>
        <p:nvPicPr>
          <p:cNvPr id="10" name="Picture 14" descr="http://t1.gstatic.com/images?q=tbn:ANd9GcTPuu2HluncvI3VImNMwFdjxA5aEDAPdPZU_pF67ADTpjGICVL1Jg"/>
          <p:cNvPicPr>
            <a:picLocks noChangeAspect="1" noChangeArrowheads="1"/>
          </p:cNvPicPr>
          <p:nvPr/>
        </p:nvPicPr>
        <p:blipFill>
          <a:blip r:embed="rId7" cstate="print">
            <a:duotone>
              <a:schemeClr val="bg2">
                <a:shade val="45000"/>
                <a:satMod val="135000"/>
              </a:schemeClr>
              <a:prstClr val="white"/>
            </a:duotone>
            <a:lum bright="15000"/>
          </a:blip>
          <a:srcRect/>
          <a:stretch>
            <a:fillRect/>
          </a:stretch>
        </p:blipFill>
        <p:spPr bwMode="auto">
          <a:xfrm>
            <a:off x="0" y="3071811"/>
            <a:ext cx="2840810" cy="3786190"/>
          </a:xfrm>
          <a:prstGeom prst="rect">
            <a:avLst/>
          </a:prstGeom>
          <a:noFill/>
        </p:spPr>
      </p:pic>
      <p:sp>
        <p:nvSpPr>
          <p:cNvPr id="11" name="Rectangle 10"/>
          <p:cNvSpPr/>
          <p:nvPr/>
        </p:nvSpPr>
        <p:spPr>
          <a:xfrm>
            <a:off x="309530" y="214290"/>
            <a:ext cx="9286940" cy="64294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1704" y="1714489"/>
            <a:ext cx="8822593" cy="2585323"/>
          </a:xfrm>
          <a:prstGeom prst="rect">
            <a:avLst/>
          </a:prstGeom>
        </p:spPr>
        <p:txBody>
          <a:bodyPr wrap="square">
            <a:spAutoFit/>
          </a:bodyPr>
          <a:lstStyle/>
          <a:p>
            <a:endParaRPr lang="en-IN" b="1" dirty="0"/>
          </a:p>
          <a:p>
            <a:endParaRPr lang="en-US" b="1" dirty="0"/>
          </a:p>
          <a:p>
            <a:pPr>
              <a:buFont typeface="Arial" pitchFamily="34" charset="0"/>
              <a:buChar char="•"/>
            </a:pPr>
            <a:r>
              <a:rPr lang="en-IN" dirty="0"/>
              <a:t>Well defined hierarchy of the </a:t>
            </a:r>
            <a:r>
              <a:rPr lang="en-IN" b="1" dirty="0"/>
              <a:t>urban </a:t>
            </a:r>
            <a:r>
              <a:rPr lang="en-IN" b="1" dirty="0" err="1"/>
              <a:t>centers</a:t>
            </a:r>
            <a:r>
              <a:rPr lang="en-IN" b="1" dirty="0"/>
              <a:t> </a:t>
            </a:r>
            <a:r>
              <a:rPr lang="en-IN" dirty="0"/>
              <a:t>and the </a:t>
            </a:r>
            <a:r>
              <a:rPr lang="en-IN" b="1" dirty="0"/>
              <a:t>administrative divisions.</a:t>
            </a:r>
          </a:p>
          <a:p>
            <a:endParaRPr lang="en-IN" dirty="0"/>
          </a:p>
          <a:p>
            <a:pPr>
              <a:buFont typeface="Arial" pitchFamily="34" charset="0"/>
              <a:buChar char="•"/>
            </a:pPr>
            <a:r>
              <a:rPr lang="en-IN" dirty="0"/>
              <a:t>These divisions were based mainly on the </a:t>
            </a:r>
          </a:p>
          <a:p>
            <a:r>
              <a:rPr lang="en-IN" b="1" dirty="0"/>
              <a:t>- size of   population</a:t>
            </a:r>
            <a:r>
              <a:rPr lang="en-IN" dirty="0"/>
              <a:t> and </a:t>
            </a:r>
          </a:p>
          <a:p>
            <a:pPr>
              <a:buFontTx/>
              <a:buChar char="-"/>
            </a:pPr>
            <a:r>
              <a:rPr lang="en-IN" dirty="0"/>
              <a:t> were influenced by </a:t>
            </a:r>
            <a:r>
              <a:rPr lang="en-IN" b="1" dirty="0"/>
              <a:t>the resources available in the region</a:t>
            </a:r>
            <a:r>
              <a:rPr lang="en-IN" dirty="0"/>
              <a:t> and </a:t>
            </a:r>
          </a:p>
          <a:p>
            <a:r>
              <a:rPr lang="en-IN" dirty="0"/>
              <a:t>- </a:t>
            </a:r>
            <a:r>
              <a:rPr lang="en-IN" b="1" dirty="0"/>
              <a:t>opportunities for economic development.</a:t>
            </a:r>
          </a:p>
          <a:p>
            <a:endParaRPr lang="en-US" dirty="0"/>
          </a:p>
        </p:txBody>
      </p:sp>
      <p:sp>
        <p:nvSpPr>
          <p:cNvPr id="12" name="Rectangle 11"/>
          <p:cNvSpPr/>
          <p:nvPr/>
        </p:nvSpPr>
        <p:spPr>
          <a:xfrm>
            <a:off x="3095613" y="1181386"/>
            <a:ext cx="4251805" cy="461665"/>
          </a:xfrm>
          <a:prstGeom prst="rect">
            <a:avLst/>
          </a:prstGeom>
        </p:spPr>
        <p:txBody>
          <a:bodyPr wrap="none">
            <a:spAutoFit/>
          </a:bodyPr>
          <a:lstStyle/>
          <a:p>
            <a:r>
              <a:rPr lang="en-IN" sz="2400" b="1" dirty="0" err="1"/>
              <a:t>KAUTILYA’S</a:t>
            </a:r>
            <a:r>
              <a:rPr lang="en-IN" sz="2400" b="1" dirty="0"/>
              <a:t> </a:t>
            </a:r>
            <a:r>
              <a:rPr lang="en-IN" sz="2400" b="1" dirty="0" err="1"/>
              <a:t>ARTHASHASTRA</a:t>
            </a:r>
            <a:r>
              <a:rPr lang="en-IN" sz="2400" b="1" dirty="0"/>
              <a:t> </a:t>
            </a:r>
            <a:endParaRPr lang="en-US"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30337"/>
          <a:stretch>
            <a:fillRect/>
          </a:stretch>
        </p:blipFill>
        <p:spPr bwMode="auto">
          <a:xfrm>
            <a:off x="309530" y="214290"/>
            <a:ext cx="6965205" cy="642942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53333" t="68889" r="7778"/>
          <a:stretch>
            <a:fillRect/>
          </a:stretch>
        </p:blipFill>
        <p:spPr bwMode="auto">
          <a:xfrm>
            <a:off x="7197344" y="3700902"/>
            <a:ext cx="2708656" cy="287137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3333" t="68889" r="58889"/>
          <a:stretch>
            <a:fillRect/>
          </a:stretch>
        </p:blipFill>
        <p:spPr bwMode="auto">
          <a:xfrm>
            <a:off x="7274735" y="843382"/>
            <a:ext cx="2631265" cy="287137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upload.wikimedia.org/wikipedia/commons/thumb/f/f7/Asokanpillar.jpg/200px-Asokanpillar.jpg"/>
          <p:cNvPicPr>
            <a:picLocks noChangeAspect="1" noChangeArrowheads="1"/>
          </p:cNvPicPr>
          <p:nvPr/>
        </p:nvPicPr>
        <p:blipFill>
          <a:blip r:embed="rId2" cstate="print">
            <a:duotone>
              <a:schemeClr val="bg2">
                <a:shade val="45000"/>
                <a:satMod val="135000"/>
              </a:schemeClr>
              <a:prstClr val="white"/>
            </a:duotone>
            <a:lum bright="15000"/>
          </a:blip>
          <a:srcRect/>
          <a:stretch>
            <a:fillRect/>
          </a:stretch>
        </p:blipFill>
        <p:spPr bwMode="auto">
          <a:xfrm>
            <a:off x="2192996" y="2943216"/>
            <a:ext cx="2914786" cy="3914784"/>
          </a:xfrm>
          <a:prstGeom prst="rect">
            <a:avLst/>
          </a:prstGeom>
          <a:noFill/>
        </p:spPr>
      </p:pic>
      <p:pic>
        <p:nvPicPr>
          <p:cNvPr id="7" name="Picture 8" descr="http://upload.wikimedia.org/wikipedia/commons/thumb/1/10/AsokaKandahar.jpg/220px-AsokaKandahar.jpg"/>
          <p:cNvPicPr>
            <a:picLocks noChangeAspect="1" noChangeArrowheads="1"/>
          </p:cNvPicPr>
          <p:nvPr/>
        </p:nvPicPr>
        <p:blipFill>
          <a:blip r:embed="rId3" cstate="print">
            <a:duotone>
              <a:schemeClr val="bg2">
                <a:shade val="45000"/>
                <a:satMod val="135000"/>
              </a:schemeClr>
              <a:prstClr val="white"/>
            </a:duotone>
            <a:lum bright="15000"/>
          </a:blip>
          <a:srcRect/>
          <a:stretch>
            <a:fillRect/>
          </a:stretch>
        </p:blipFill>
        <p:spPr bwMode="auto">
          <a:xfrm>
            <a:off x="6268650" y="0"/>
            <a:ext cx="3559994" cy="3428976"/>
          </a:xfrm>
          <a:prstGeom prst="rect">
            <a:avLst/>
          </a:prstGeom>
          <a:noFill/>
        </p:spPr>
      </p:pic>
      <p:pic>
        <p:nvPicPr>
          <p:cNvPr id="8" name="Picture 10" descr="http://upload.wikimedia.org/wikipedia/commons/thumb/1/13/CunninghamMauryan.jpg/200px-CunninghamMauryan.jpg"/>
          <p:cNvPicPr>
            <a:picLocks noChangeAspect="1" noChangeArrowheads="1"/>
          </p:cNvPicPr>
          <p:nvPr/>
        </p:nvPicPr>
        <p:blipFill>
          <a:blip r:embed="rId4" cstate="print">
            <a:duotone>
              <a:schemeClr val="bg2">
                <a:shade val="45000"/>
                <a:satMod val="135000"/>
              </a:schemeClr>
              <a:prstClr val="white"/>
            </a:duotone>
            <a:lum bright="15000"/>
          </a:blip>
          <a:srcRect/>
          <a:stretch>
            <a:fillRect/>
          </a:stretch>
        </p:blipFill>
        <p:spPr bwMode="auto">
          <a:xfrm>
            <a:off x="0" y="0"/>
            <a:ext cx="4179088" cy="3286124"/>
          </a:xfrm>
          <a:prstGeom prst="rect">
            <a:avLst/>
          </a:prstGeom>
          <a:noFill/>
        </p:spPr>
      </p:pic>
      <p:pic>
        <p:nvPicPr>
          <p:cNvPr id="9" name="Picture 12" descr="http://upload.wikimedia.org/wikipedia/commons/thumb/2/2b/MauryanCoin.JPG/220px-MauryanCoin.JPG"/>
          <p:cNvPicPr>
            <a:picLocks noChangeAspect="1" noChangeArrowheads="1"/>
          </p:cNvPicPr>
          <p:nvPr/>
        </p:nvPicPr>
        <p:blipFill>
          <a:blip r:embed="rId5" cstate="print">
            <a:duotone>
              <a:schemeClr val="bg2">
                <a:shade val="45000"/>
                <a:satMod val="135000"/>
              </a:schemeClr>
              <a:prstClr val="white"/>
            </a:duotone>
            <a:lum bright="15000"/>
          </a:blip>
          <a:srcRect/>
          <a:stretch>
            <a:fillRect/>
          </a:stretch>
        </p:blipFill>
        <p:spPr bwMode="auto">
          <a:xfrm rot="16200000">
            <a:off x="3699870" y="634001"/>
            <a:ext cx="3357562" cy="2089563"/>
          </a:xfrm>
          <a:prstGeom prst="rect">
            <a:avLst/>
          </a:prstGeom>
          <a:noFill/>
        </p:spPr>
      </p:pic>
      <p:pic>
        <p:nvPicPr>
          <p:cNvPr id="10" name="Picture 2" descr="http://upload.wikimedia.org/wikipedia/commons/thumb/c/c8/Sanchi2.jpg/250px-Sanchi2.jpg"/>
          <p:cNvPicPr>
            <a:picLocks noChangeAspect="1" noChangeArrowheads="1"/>
          </p:cNvPicPr>
          <p:nvPr/>
        </p:nvPicPr>
        <p:blipFill>
          <a:blip r:embed="rId6" cstate="print">
            <a:duotone>
              <a:schemeClr val="bg2">
                <a:shade val="45000"/>
                <a:satMod val="135000"/>
              </a:schemeClr>
              <a:prstClr val="white"/>
            </a:duotone>
            <a:lum bright="15000"/>
          </a:blip>
          <a:srcRect/>
          <a:stretch>
            <a:fillRect/>
          </a:stretch>
        </p:blipFill>
        <p:spPr bwMode="auto">
          <a:xfrm>
            <a:off x="4488653" y="3613024"/>
            <a:ext cx="5262599" cy="3245000"/>
          </a:xfrm>
          <a:prstGeom prst="rect">
            <a:avLst/>
          </a:prstGeom>
          <a:noFill/>
        </p:spPr>
      </p:pic>
      <p:pic>
        <p:nvPicPr>
          <p:cNvPr id="11" name="Picture 14" descr="http://t1.gstatic.com/images?q=tbn:ANd9GcTPuu2HluncvI3VImNMwFdjxA5aEDAPdPZU_pF67ADTpjGICVL1Jg"/>
          <p:cNvPicPr>
            <a:picLocks noChangeAspect="1" noChangeArrowheads="1"/>
          </p:cNvPicPr>
          <p:nvPr/>
        </p:nvPicPr>
        <p:blipFill>
          <a:blip r:embed="rId7" cstate="print">
            <a:duotone>
              <a:schemeClr val="bg2">
                <a:shade val="45000"/>
                <a:satMod val="135000"/>
              </a:schemeClr>
              <a:prstClr val="white"/>
            </a:duotone>
            <a:lum bright="15000"/>
          </a:blip>
          <a:srcRect/>
          <a:stretch>
            <a:fillRect/>
          </a:stretch>
        </p:blipFill>
        <p:spPr bwMode="auto">
          <a:xfrm>
            <a:off x="0" y="3071811"/>
            <a:ext cx="2840810" cy="3786190"/>
          </a:xfrm>
          <a:prstGeom prst="rect">
            <a:avLst/>
          </a:prstGeom>
          <a:noFill/>
        </p:spPr>
      </p:pic>
      <p:sp>
        <p:nvSpPr>
          <p:cNvPr id="12" name="Rectangle 11"/>
          <p:cNvSpPr/>
          <p:nvPr/>
        </p:nvSpPr>
        <p:spPr>
          <a:xfrm>
            <a:off x="309530" y="214290"/>
            <a:ext cx="9286940" cy="64294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9095" y="714356"/>
            <a:ext cx="8629322" cy="3970318"/>
          </a:xfrm>
          <a:prstGeom prst="rect">
            <a:avLst/>
          </a:prstGeom>
        </p:spPr>
        <p:txBody>
          <a:bodyPr wrap="square">
            <a:spAutoFit/>
          </a:bodyPr>
          <a:lstStyle/>
          <a:p>
            <a:pPr>
              <a:buFont typeface="Arial" pitchFamily="34" charset="0"/>
              <a:buChar char="•"/>
            </a:pPr>
            <a:r>
              <a:rPr lang="en-IN" dirty="0"/>
              <a:t> The smallest division was a </a:t>
            </a:r>
            <a:r>
              <a:rPr lang="en-IN" b="1" dirty="0"/>
              <a:t>village </a:t>
            </a:r>
            <a:r>
              <a:rPr lang="en-IN" dirty="0"/>
              <a:t>consisting of each not less than </a:t>
            </a:r>
            <a:r>
              <a:rPr lang="en-IN" b="1" dirty="0"/>
              <a:t>a hundred families </a:t>
            </a:r>
            <a:r>
              <a:rPr lang="en-IN" dirty="0"/>
              <a:t>and not more than </a:t>
            </a:r>
            <a:r>
              <a:rPr lang="en-IN" b="1" dirty="0"/>
              <a:t>five hundred families</a:t>
            </a:r>
            <a:r>
              <a:rPr lang="en-IN" dirty="0"/>
              <a:t> of agricultural people with boundaries extending as far as a </a:t>
            </a:r>
            <a:r>
              <a:rPr lang="en-IN" dirty="0" err="1"/>
              <a:t>krósa</a:t>
            </a:r>
            <a:r>
              <a:rPr lang="en-IN" dirty="0"/>
              <a:t> (2,250 yards).</a:t>
            </a:r>
          </a:p>
          <a:p>
            <a:endParaRPr lang="en-US" dirty="0"/>
          </a:p>
          <a:p>
            <a:pPr>
              <a:buFont typeface="Arial" pitchFamily="34" charset="0"/>
              <a:buChar char="•"/>
            </a:pPr>
            <a:r>
              <a:rPr lang="en-IN" dirty="0"/>
              <a:t> Further, in his </a:t>
            </a:r>
            <a:r>
              <a:rPr lang="en-IN" b="1" dirty="0"/>
              <a:t>policies on urbanization</a:t>
            </a:r>
            <a:r>
              <a:rPr lang="en-IN" dirty="0"/>
              <a:t>, </a:t>
            </a:r>
            <a:r>
              <a:rPr lang="en-IN" dirty="0" err="1"/>
              <a:t>Kautilya</a:t>
            </a:r>
            <a:r>
              <a:rPr lang="en-IN" dirty="0"/>
              <a:t> encourages migration to the countryside in order to prevent overcrowding into the cities. This ensured a control over population as well as building densities.</a:t>
            </a:r>
          </a:p>
          <a:p>
            <a:endParaRPr lang="en-IN" dirty="0"/>
          </a:p>
          <a:p>
            <a:pPr>
              <a:buFont typeface="Arial" pitchFamily="34" charset="0"/>
              <a:buChar char="•"/>
            </a:pPr>
            <a:r>
              <a:rPr lang="en-IN" dirty="0"/>
              <a:t> From the perspective of managing the divisions, </a:t>
            </a:r>
            <a:r>
              <a:rPr lang="en-IN" dirty="0" err="1"/>
              <a:t>Kautilya</a:t>
            </a:r>
            <a:r>
              <a:rPr lang="en-IN" dirty="0"/>
              <a:t> adopted </a:t>
            </a:r>
            <a:r>
              <a:rPr lang="en-IN" b="1" dirty="0"/>
              <a:t>clustered approach </a:t>
            </a:r>
            <a:r>
              <a:rPr lang="en-IN" dirty="0"/>
              <a:t>with each cluster comprising of certain number of villages. </a:t>
            </a:r>
          </a:p>
          <a:p>
            <a:pPr>
              <a:buFont typeface="Arial" pitchFamily="34" charset="0"/>
              <a:buChar char="•"/>
            </a:pPr>
            <a:endParaRPr lang="en-IN" dirty="0"/>
          </a:p>
          <a:p>
            <a:pPr>
              <a:buFont typeface="Arial" pitchFamily="34" charset="0"/>
              <a:buChar char="•"/>
            </a:pPr>
            <a:r>
              <a:rPr lang="en-IN" dirty="0"/>
              <a:t>A cluster of around </a:t>
            </a:r>
            <a:r>
              <a:rPr lang="en-IN" b="1" dirty="0"/>
              <a:t>eight hundred villages </a:t>
            </a:r>
            <a:r>
              <a:rPr lang="en-IN" dirty="0"/>
              <a:t>was to be </a:t>
            </a:r>
            <a:r>
              <a:rPr lang="en-IN" dirty="0" err="1"/>
              <a:t>centered</a:t>
            </a:r>
            <a:r>
              <a:rPr lang="en-IN" dirty="0"/>
              <a:t> by a </a:t>
            </a:r>
            <a:r>
              <a:rPr lang="en-IN" b="1" i="1" dirty="0" err="1"/>
              <a:t>stháníya</a:t>
            </a:r>
            <a:r>
              <a:rPr lang="en-IN" i="1" dirty="0"/>
              <a:t> a (a fortress of that name), four hundred villages </a:t>
            </a:r>
            <a:r>
              <a:rPr lang="en-IN" dirty="0"/>
              <a:t>by a </a:t>
            </a:r>
            <a:r>
              <a:rPr lang="en-IN" b="1" i="1" dirty="0" err="1"/>
              <a:t>drónamukha</a:t>
            </a:r>
            <a:r>
              <a:rPr lang="en-IN" i="1" dirty="0"/>
              <a:t>, two hundred villages by a </a:t>
            </a:r>
            <a:r>
              <a:rPr lang="en-IN" b="1" i="1" dirty="0" err="1"/>
              <a:t>khárvátika</a:t>
            </a:r>
            <a:r>
              <a:rPr lang="en-IN" i="1" dirty="0"/>
              <a:t> and </a:t>
            </a:r>
            <a:r>
              <a:rPr lang="en-IN" b="1" i="1" dirty="0" err="1"/>
              <a:t>sangrahana</a:t>
            </a:r>
            <a:r>
              <a:rPr lang="en-IN" i="1" dirty="0"/>
              <a:t> in the </a:t>
            </a:r>
            <a:r>
              <a:rPr lang="en-IN" dirty="0"/>
              <a:t>midst of a collection of ten villages.</a:t>
            </a:r>
          </a:p>
        </p:txBody>
      </p:sp>
      <p:sp>
        <p:nvSpPr>
          <p:cNvPr id="6" name="Rectangle 5"/>
          <p:cNvSpPr/>
          <p:nvPr/>
        </p:nvSpPr>
        <p:spPr>
          <a:xfrm>
            <a:off x="773877" y="285728"/>
            <a:ext cx="7584334" cy="369332"/>
          </a:xfrm>
          <a:prstGeom prst="rect">
            <a:avLst/>
          </a:prstGeom>
        </p:spPr>
        <p:txBody>
          <a:bodyPr wrap="square">
            <a:spAutoFit/>
          </a:bodyPr>
          <a:lstStyle/>
          <a:p>
            <a:r>
              <a:rPr lang="en-IN" b="1" dirty="0"/>
              <a:t>ADMINISTRATIVE DIVISIONS BASED ON THE SIZE OF POPULATION</a:t>
            </a:r>
            <a:endParaRPr lang="en-IN" dirty="0"/>
          </a:p>
        </p:txBody>
      </p:sp>
      <p:sp>
        <p:nvSpPr>
          <p:cNvPr id="13" name="Rectangle 12"/>
          <p:cNvSpPr/>
          <p:nvPr/>
        </p:nvSpPr>
        <p:spPr>
          <a:xfrm>
            <a:off x="619094" y="4800440"/>
            <a:ext cx="8590420" cy="923330"/>
          </a:xfrm>
          <a:prstGeom prst="rect">
            <a:avLst/>
          </a:prstGeom>
        </p:spPr>
        <p:txBody>
          <a:bodyPr wrap="square">
            <a:spAutoFit/>
          </a:bodyPr>
          <a:lstStyle/>
          <a:p>
            <a:pPr algn="just">
              <a:buFont typeface="Arial" pitchFamily="34" charset="0"/>
              <a:buChar char="•"/>
            </a:pPr>
            <a:r>
              <a:rPr lang="en-IN" b="1" dirty="0"/>
              <a:t>Boundaries of settlements </a:t>
            </a:r>
            <a:r>
              <a:rPr lang="en-IN" dirty="0"/>
              <a:t>were to be denoted either by a river, a mountain, forests, bulbous plants (</a:t>
            </a:r>
            <a:r>
              <a:rPr lang="en-IN" dirty="0" err="1"/>
              <a:t>grishti</a:t>
            </a:r>
            <a:r>
              <a:rPr lang="en-IN" dirty="0"/>
              <a:t>), caves, artificial buildings (</a:t>
            </a:r>
            <a:r>
              <a:rPr lang="en-IN" dirty="0" err="1"/>
              <a:t>sétubandha</a:t>
            </a:r>
            <a:r>
              <a:rPr lang="en-IN" dirty="0"/>
              <a:t>), or by trees such as </a:t>
            </a:r>
            <a:r>
              <a:rPr lang="en-IN" dirty="0" err="1"/>
              <a:t>sálmali</a:t>
            </a:r>
            <a:r>
              <a:rPr lang="en-IN" dirty="0"/>
              <a:t> (silk cotton tree), </a:t>
            </a:r>
            <a:r>
              <a:rPr lang="en-IN" dirty="0" err="1"/>
              <a:t>samí</a:t>
            </a:r>
            <a:r>
              <a:rPr lang="en-IN" dirty="0"/>
              <a:t> (Acacia Suma), and </a:t>
            </a:r>
            <a:r>
              <a:rPr lang="en-IN" dirty="0" err="1"/>
              <a:t>kshíravriksha</a:t>
            </a:r>
            <a:r>
              <a:rPr lang="en-IN" dirty="0"/>
              <a:t> (milky trees).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upload.wikimedia.org/wikipedia/commons/thumb/f/f7/Asokanpillar.jpg/200px-Asokanpillar.jpg"/>
          <p:cNvPicPr>
            <a:picLocks noChangeAspect="1" noChangeArrowheads="1"/>
          </p:cNvPicPr>
          <p:nvPr/>
        </p:nvPicPr>
        <p:blipFill>
          <a:blip r:embed="rId2" cstate="print">
            <a:duotone>
              <a:schemeClr val="bg2">
                <a:shade val="45000"/>
                <a:satMod val="135000"/>
              </a:schemeClr>
              <a:prstClr val="white"/>
            </a:duotone>
            <a:lum bright="15000"/>
          </a:blip>
          <a:srcRect/>
          <a:stretch>
            <a:fillRect/>
          </a:stretch>
        </p:blipFill>
        <p:spPr bwMode="auto">
          <a:xfrm>
            <a:off x="2192996" y="2943216"/>
            <a:ext cx="2914786" cy="3914784"/>
          </a:xfrm>
          <a:prstGeom prst="rect">
            <a:avLst/>
          </a:prstGeom>
          <a:noFill/>
        </p:spPr>
      </p:pic>
      <p:pic>
        <p:nvPicPr>
          <p:cNvPr id="6" name="Picture 8" descr="http://upload.wikimedia.org/wikipedia/commons/thumb/1/10/AsokaKandahar.jpg/220px-AsokaKandahar.jpg"/>
          <p:cNvPicPr>
            <a:picLocks noChangeAspect="1" noChangeArrowheads="1"/>
          </p:cNvPicPr>
          <p:nvPr/>
        </p:nvPicPr>
        <p:blipFill>
          <a:blip r:embed="rId3" cstate="print">
            <a:duotone>
              <a:schemeClr val="bg2">
                <a:shade val="45000"/>
                <a:satMod val="135000"/>
              </a:schemeClr>
              <a:prstClr val="white"/>
            </a:duotone>
            <a:lum bright="15000"/>
          </a:blip>
          <a:srcRect/>
          <a:stretch>
            <a:fillRect/>
          </a:stretch>
        </p:blipFill>
        <p:spPr bwMode="auto">
          <a:xfrm>
            <a:off x="6268650" y="0"/>
            <a:ext cx="3559994" cy="3428976"/>
          </a:xfrm>
          <a:prstGeom prst="rect">
            <a:avLst/>
          </a:prstGeom>
          <a:noFill/>
        </p:spPr>
      </p:pic>
      <p:pic>
        <p:nvPicPr>
          <p:cNvPr id="7" name="Picture 10" descr="http://upload.wikimedia.org/wikipedia/commons/thumb/1/13/CunninghamMauryan.jpg/200px-CunninghamMauryan.jpg"/>
          <p:cNvPicPr>
            <a:picLocks noChangeAspect="1" noChangeArrowheads="1"/>
          </p:cNvPicPr>
          <p:nvPr/>
        </p:nvPicPr>
        <p:blipFill>
          <a:blip r:embed="rId4" cstate="print">
            <a:duotone>
              <a:schemeClr val="bg2">
                <a:shade val="45000"/>
                <a:satMod val="135000"/>
              </a:schemeClr>
              <a:prstClr val="white"/>
            </a:duotone>
            <a:lum bright="15000"/>
          </a:blip>
          <a:srcRect/>
          <a:stretch>
            <a:fillRect/>
          </a:stretch>
        </p:blipFill>
        <p:spPr bwMode="auto">
          <a:xfrm>
            <a:off x="0" y="0"/>
            <a:ext cx="4179088" cy="3286124"/>
          </a:xfrm>
          <a:prstGeom prst="rect">
            <a:avLst/>
          </a:prstGeom>
          <a:noFill/>
        </p:spPr>
      </p:pic>
      <p:pic>
        <p:nvPicPr>
          <p:cNvPr id="8" name="Picture 12" descr="http://upload.wikimedia.org/wikipedia/commons/thumb/2/2b/MauryanCoin.JPG/220px-MauryanCoin.JPG"/>
          <p:cNvPicPr>
            <a:picLocks noChangeAspect="1" noChangeArrowheads="1"/>
          </p:cNvPicPr>
          <p:nvPr/>
        </p:nvPicPr>
        <p:blipFill>
          <a:blip r:embed="rId5" cstate="print">
            <a:duotone>
              <a:schemeClr val="bg2">
                <a:shade val="45000"/>
                <a:satMod val="135000"/>
              </a:schemeClr>
              <a:prstClr val="white"/>
            </a:duotone>
            <a:lum bright="15000"/>
          </a:blip>
          <a:srcRect/>
          <a:stretch>
            <a:fillRect/>
          </a:stretch>
        </p:blipFill>
        <p:spPr bwMode="auto">
          <a:xfrm rot="16200000">
            <a:off x="3699870" y="634001"/>
            <a:ext cx="3357562" cy="2089563"/>
          </a:xfrm>
          <a:prstGeom prst="rect">
            <a:avLst/>
          </a:prstGeom>
          <a:noFill/>
        </p:spPr>
      </p:pic>
      <p:pic>
        <p:nvPicPr>
          <p:cNvPr id="9" name="Picture 2" descr="http://upload.wikimedia.org/wikipedia/commons/thumb/c/c8/Sanchi2.jpg/250px-Sanchi2.jpg"/>
          <p:cNvPicPr>
            <a:picLocks noChangeAspect="1" noChangeArrowheads="1"/>
          </p:cNvPicPr>
          <p:nvPr/>
        </p:nvPicPr>
        <p:blipFill>
          <a:blip r:embed="rId6" cstate="print">
            <a:duotone>
              <a:schemeClr val="bg2">
                <a:shade val="45000"/>
                <a:satMod val="135000"/>
              </a:schemeClr>
              <a:prstClr val="white"/>
            </a:duotone>
            <a:lum bright="15000"/>
          </a:blip>
          <a:srcRect/>
          <a:stretch>
            <a:fillRect/>
          </a:stretch>
        </p:blipFill>
        <p:spPr bwMode="auto">
          <a:xfrm>
            <a:off x="4488653" y="3613024"/>
            <a:ext cx="5262599" cy="3245000"/>
          </a:xfrm>
          <a:prstGeom prst="rect">
            <a:avLst/>
          </a:prstGeom>
          <a:noFill/>
        </p:spPr>
      </p:pic>
      <p:pic>
        <p:nvPicPr>
          <p:cNvPr id="10" name="Picture 14" descr="http://t1.gstatic.com/images?q=tbn:ANd9GcTPuu2HluncvI3VImNMwFdjxA5aEDAPdPZU_pF67ADTpjGICVL1Jg"/>
          <p:cNvPicPr>
            <a:picLocks noChangeAspect="1" noChangeArrowheads="1"/>
          </p:cNvPicPr>
          <p:nvPr/>
        </p:nvPicPr>
        <p:blipFill>
          <a:blip r:embed="rId7" cstate="print">
            <a:duotone>
              <a:schemeClr val="bg2">
                <a:shade val="45000"/>
                <a:satMod val="135000"/>
              </a:schemeClr>
              <a:prstClr val="white"/>
            </a:duotone>
            <a:lum bright="15000"/>
          </a:blip>
          <a:srcRect/>
          <a:stretch>
            <a:fillRect/>
          </a:stretch>
        </p:blipFill>
        <p:spPr bwMode="auto">
          <a:xfrm>
            <a:off x="0" y="3071811"/>
            <a:ext cx="2840810" cy="3786190"/>
          </a:xfrm>
          <a:prstGeom prst="rect">
            <a:avLst/>
          </a:prstGeom>
          <a:noFill/>
        </p:spPr>
      </p:pic>
      <p:sp>
        <p:nvSpPr>
          <p:cNvPr id="12" name="Rectangle 11"/>
          <p:cNvSpPr/>
          <p:nvPr/>
        </p:nvSpPr>
        <p:spPr>
          <a:xfrm>
            <a:off x="309530" y="214290"/>
            <a:ext cx="9286940" cy="64294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8" cstate="print"/>
          <a:srcRect/>
          <a:stretch>
            <a:fillRect/>
          </a:stretch>
        </p:blipFill>
        <p:spPr bwMode="auto">
          <a:xfrm>
            <a:off x="1857353" y="785794"/>
            <a:ext cx="6036511" cy="522322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4506" t="10035" r="22338" b="4916"/>
          <a:stretch>
            <a:fillRect/>
          </a:stretch>
        </p:blipFill>
        <p:spPr bwMode="auto">
          <a:xfrm>
            <a:off x="773877" y="377280"/>
            <a:ext cx="7020780" cy="6480720"/>
          </a:xfrm>
          <a:prstGeom prst="rect">
            <a:avLst/>
          </a:prstGeom>
          <a:noFill/>
          <a:ln w="9525">
            <a:noFill/>
            <a:miter lim="800000"/>
            <a:headEnd/>
            <a:tailEnd/>
          </a:ln>
        </p:spPr>
      </p:pic>
      <p:sp>
        <p:nvSpPr>
          <p:cNvPr id="6" name="Rectangle 5"/>
          <p:cNvSpPr/>
          <p:nvPr/>
        </p:nvSpPr>
        <p:spPr>
          <a:xfrm>
            <a:off x="3250395" y="214290"/>
            <a:ext cx="3354322" cy="369332"/>
          </a:xfrm>
          <a:prstGeom prst="rect">
            <a:avLst/>
          </a:prstGeom>
        </p:spPr>
        <p:txBody>
          <a:bodyPr wrap="none">
            <a:spAutoFit/>
          </a:bodyPr>
          <a:lstStyle/>
          <a:p>
            <a:r>
              <a:rPr lang="en-IN" b="1" dirty="0"/>
              <a:t>CLASSIFICATION OF LANDUSES</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07776"/>
            <a:ext cx="635635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effectLst/>
                <a:ea typeface="Times New Roman" pitchFamily="18" charset="0"/>
              </a:rPr>
              <a:t>INTRODUCTION TO THE GUPTA PERIOD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effectLst/>
                <a:ea typeface="Times New Roman" pitchFamily="18" charset="0"/>
              </a:rPr>
              <a:t> In the fourth century, the Gupta Empire was established. </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effectLst/>
                <a:ea typeface="Times New Roman" pitchFamily="18" charset="0"/>
              </a:rPr>
              <a:t>The Gupta dynasty lasted from circa 320 - circa 540 B</a:t>
            </a:r>
          </a:p>
          <a:p>
            <a:pPr marL="0" marR="0" lvl="0" indent="0" algn="l" defTabSz="914400" rtl="0" eaLnBrk="0" fontAlgn="base" latinLnBrk="0" hangingPunct="0">
              <a:lnSpc>
                <a:spcPct val="100000"/>
              </a:lnSpc>
              <a:spcBef>
                <a:spcPct val="0"/>
              </a:spcBef>
              <a:spcAft>
                <a:spcPct val="0"/>
              </a:spcAft>
              <a:buClrTx/>
              <a:buSzTx/>
              <a:tabLst/>
            </a:pPr>
            <a:r>
              <a:rPr lang="en-US" sz="2000" dirty="0">
                <a:ea typeface="Times New Roman" pitchFamily="18" charset="0"/>
              </a:rPr>
              <a:t>B</a:t>
            </a:r>
            <a:r>
              <a:rPr kumimoji="0" lang="en-US" sz="2000" b="0" i="0" u="none" strike="noStrike" cap="none" normalizeH="0" baseline="0" dirty="0">
                <a:ln>
                  <a:noFill/>
                </a:ln>
                <a:effectLst/>
                <a:ea typeface="Times New Roman" pitchFamily="18" charset="0"/>
              </a:rPr>
              <a:t>CE.</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effectLst/>
                <a:ea typeface="Times New Roman" pitchFamily="18" charset="0"/>
              </a:rPr>
              <a:t> In the Gupta Age, the Hindu religion strengthened. </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effectLst/>
                <a:ea typeface="Times New Roman" pitchFamily="18" charset="0"/>
              </a:rPr>
              <a:t>The Ajanta and </a:t>
            </a:r>
            <a:r>
              <a:rPr kumimoji="0" lang="en-US" sz="2000" b="0" i="0" u="none" strike="noStrike" cap="none" normalizeH="0" baseline="0" dirty="0" err="1">
                <a:ln>
                  <a:noFill/>
                </a:ln>
                <a:effectLst/>
                <a:ea typeface="Times New Roman" pitchFamily="18" charset="0"/>
              </a:rPr>
              <a:t>Ellora</a:t>
            </a:r>
            <a:r>
              <a:rPr kumimoji="0" lang="en-US" sz="2000" b="0" i="0" u="none" strike="noStrike" cap="none" normalizeH="0" baseline="0" dirty="0">
                <a:ln>
                  <a:noFill/>
                </a:ln>
                <a:effectLst/>
                <a:ea typeface="Times New Roman" pitchFamily="18" charset="0"/>
              </a:rPr>
              <a:t> caves were created in this period. Many classical art forms and aspects of Indian culture were further developed. </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effectLst/>
                <a:ea typeface="Times New Roman" pitchFamily="18" charset="0"/>
              </a:rPr>
              <a:t>During the Gupta Age much progress was made in literature, science, and especially astronomy and mathematics. </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effectLst/>
                <a:ea typeface="Times New Roman" pitchFamily="18" charset="0"/>
              </a:rPr>
              <a:t>Due to  many new ideas, and breakthroughs in Indian civilization, historians have called Gupta India, "The Golden Age of Indian History".</a:t>
            </a:r>
            <a:endParaRPr kumimoji="0" lang="en-US" sz="2000" b="0" i="0" u="none" strike="noStrike" cap="none" normalizeH="0" baseline="0" dirty="0">
              <a:ln>
                <a:noFill/>
              </a:ln>
              <a:effectLst/>
            </a:endParaRPr>
          </a:p>
        </p:txBody>
      </p:sp>
      <p:pic>
        <p:nvPicPr>
          <p:cNvPr id="6" name="Picture 2" descr="http://upload.wikimedia.org/wikipedia/commons/thumb/4/4c/Nalanda_University_India_ruins.jpg/250px-Nalanda_University_India_ruins.jpg">
            <a:hlinkClick r:id="rId2" tooltip="Ruins of Nalanda University"/>
          </p:cNvPr>
          <p:cNvPicPr>
            <a:picLocks noChangeAspect="1" noChangeArrowheads="1"/>
          </p:cNvPicPr>
          <p:nvPr/>
        </p:nvPicPr>
        <p:blipFill>
          <a:blip r:embed="rId3" cstate="print"/>
          <a:srcRect/>
          <a:stretch>
            <a:fillRect/>
          </a:stretch>
        </p:blipFill>
        <p:spPr bwMode="auto">
          <a:xfrm>
            <a:off x="6108700" y="552298"/>
            <a:ext cx="3595314" cy="2495702"/>
          </a:xfrm>
          <a:prstGeom prst="rect">
            <a:avLst/>
          </a:prstGeom>
          <a:noFill/>
        </p:spPr>
      </p:pic>
      <p:pic>
        <p:nvPicPr>
          <p:cNvPr id="1028" name="Picture 4" descr="Nalanda University Bihar"/>
          <p:cNvPicPr>
            <a:picLocks noChangeAspect="1" noChangeArrowheads="1"/>
          </p:cNvPicPr>
          <p:nvPr/>
        </p:nvPicPr>
        <p:blipFill>
          <a:blip r:embed="rId4" cstate="print"/>
          <a:srcRect/>
          <a:stretch>
            <a:fillRect/>
          </a:stretch>
        </p:blipFill>
        <p:spPr bwMode="auto">
          <a:xfrm>
            <a:off x="6222207" y="4191000"/>
            <a:ext cx="3518694" cy="236220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60400" y="914401"/>
            <a:ext cx="8255000" cy="461665"/>
          </a:xfrm>
          <a:prstGeom prst="rect">
            <a:avLst/>
          </a:prstGeom>
          <a:noFill/>
          <a:ln w="9525">
            <a:noFill/>
            <a:miter lim="800000"/>
            <a:headEnd/>
            <a:tailEnd/>
          </a:ln>
          <a:effectLst/>
        </p:spPr>
        <p:txBody>
          <a:bodyPr>
            <a:spAutoFit/>
          </a:bodyPr>
          <a:lstStyle/>
          <a:p>
            <a:pPr>
              <a:spcBef>
                <a:spcPct val="5000"/>
              </a:spcBef>
            </a:pPr>
            <a:r>
              <a:rPr lang="en-US" sz="2400" b="1" dirty="0">
                <a:solidFill>
                  <a:srgbClr val="FF9900"/>
                </a:solidFill>
                <a:latin typeface="Verdana" pitchFamily="34" charset="0"/>
              </a:rPr>
              <a:t>A New Hindu Empire</a:t>
            </a:r>
            <a:r>
              <a:rPr lang="en-US" sz="2400" dirty="0">
                <a:solidFill>
                  <a:srgbClr val="FF9900"/>
                </a:solidFill>
                <a:latin typeface="Verdana" pitchFamily="34" charset="0"/>
              </a:rPr>
              <a:t> </a:t>
            </a:r>
          </a:p>
        </p:txBody>
      </p:sp>
      <p:sp>
        <p:nvSpPr>
          <p:cNvPr id="60419" name="Text Box 3"/>
          <p:cNvSpPr txBox="1">
            <a:spLocks noChangeArrowheads="1"/>
          </p:cNvSpPr>
          <p:nvPr/>
        </p:nvSpPr>
        <p:spPr bwMode="auto">
          <a:xfrm>
            <a:off x="660400" y="3805536"/>
            <a:ext cx="8255000" cy="461665"/>
          </a:xfrm>
          <a:prstGeom prst="rect">
            <a:avLst/>
          </a:prstGeom>
          <a:noFill/>
          <a:ln w="9525">
            <a:noFill/>
            <a:miter lim="800000"/>
            <a:headEnd/>
            <a:tailEnd/>
          </a:ln>
          <a:effectLst/>
        </p:spPr>
        <p:txBody>
          <a:bodyPr>
            <a:spAutoFit/>
          </a:bodyPr>
          <a:lstStyle/>
          <a:p>
            <a:pPr>
              <a:spcBef>
                <a:spcPct val="5000"/>
              </a:spcBef>
            </a:pPr>
            <a:r>
              <a:rPr lang="en-US" sz="2400" b="1" dirty="0">
                <a:solidFill>
                  <a:srgbClr val="FF9900"/>
                </a:solidFill>
                <a:latin typeface="Verdana" pitchFamily="34" charset="0"/>
              </a:rPr>
              <a:t>Gupta Society</a:t>
            </a:r>
          </a:p>
        </p:txBody>
      </p:sp>
      <p:sp>
        <p:nvSpPr>
          <p:cNvPr id="60420" name="Text Box 4"/>
          <p:cNvSpPr txBox="1">
            <a:spLocks noChangeArrowheads="1"/>
          </p:cNvSpPr>
          <p:nvPr/>
        </p:nvSpPr>
        <p:spPr bwMode="auto">
          <a:xfrm>
            <a:off x="660400" y="1371600"/>
            <a:ext cx="8255000" cy="1877437"/>
          </a:xfrm>
          <a:prstGeom prst="rect">
            <a:avLst/>
          </a:prstGeom>
          <a:solidFill>
            <a:srgbClr val="FFFF99"/>
          </a:solidFill>
          <a:ln w="9525">
            <a:noFill/>
            <a:miter lim="800000"/>
            <a:headEnd/>
            <a:tailEnd/>
          </a:ln>
          <a:effectLst/>
        </p:spPr>
        <p:txBody>
          <a:bodyPr>
            <a:spAutoFit/>
          </a:bodyPr>
          <a:lstStyle/>
          <a:p>
            <a:pPr marL="228600" indent="-228600">
              <a:spcBef>
                <a:spcPct val="40000"/>
              </a:spcBef>
              <a:buFontTx/>
              <a:buChar char="•"/>
            </a:pPr>
            <a:r>
              <a:rPr lang="en-US" sz="2000" dirty="0">
                <a:solidFill>
                  <a:srgbClr val="003300"/>
                </a:solidFill>
                <a:latin typeface="Verdana" pitchFamily="34" charset="0"/>
              </a:rPr>
              <a:t>The Gupta dynasty took over India around AD 320.</a:t>
            </a:r>
          </a:p>
          <a:p>
            <a:pPr marL="228600" indent="-228600">
              <a:spcBef>
                <a:spcPct val="40000"/>
              </a:spcBef>
              <a:buFontTx/>
              <a:buChar char="•"/>
            </a:pPr>
            <a:r>
              <a:rPr lang="en-US" sz="2000" dirty="0">
                <a:solidFill>
                  <a:srgbClr val="003300"/>
                </a:solidFill>
                <a:latin typeface="Verdana" pitchFamily="34" charset="0"/>
              </a:rPr>
              <a:t>Under the </a:t>
            </a:r>
            <a:r>
              <a:rPr lang="en-US" sz="2000" dirty="0" err="1">
                <a:solidFill>
                  <a:srgbClr val="003300"/>
                </a:solidFill>
                <a:latin typeface="Verdana" pitchFamily="34" charset="0"/>
              </a:rPr>
              <a:t>Guptas</a:t>
            </a:r>
            <a:r>
              <a:rPr lang="en-US" sz="2000" dirty="0">
                <a:solidFill>
                  <a:srgbClr val="003300"/>
                </a:solidFill>
                <a:latin typeface="Verdana" pitchFamily="34" charset="0"/>
              </a:rPr>
              <a:t>, India was again united and it prospered.</a:t>
            </a:r>
          </a:p>
          <a:p>
            <a:pPr marL="228600" indent="-228600">
              <a:spcBef>
                <a:spcPct val="40000"/>
              </a:spcBef>
              <a:buFontTx/>
              <a:buChar char="•"/>
            </a:pPr>
            <a:r>
              <a:rPr lang="en-US" sz="2000" dirty="0">
                <a:solidFill>
                  <a:srgbClr val="003300"/>
                </a:solidFill>
                <a:latin typeface="Verdana" pitchFamily="34" charset="0"/>
              </a:rPr>
              <a:t>Hinduism became India’s dominant religion.  However, the Gupta rulers also supported the religious beliefs of Buddhism and Jainism.</a:t>
            </a:r>
          </a:p>
        </p:txBody>
      </p:sp>
      <p:sp>
        <p:nvSpPr>
          <p:cNvPr id="60421" name="Text Box 5"/>
          <p:cNvSpPr txBox="1">
            <a:spLocks noChangeArrowheads="1"/>
          </p:cNvSpPr>
          <p:nvPr/>
        </p:nvSpPr>
        <p:spPr bwMode="auto">
          <a:xfrm>
            <a:off x="660400" y="4212610"/>
            <a:ext cx="8255000" cy="2185214"/>
          </a:xfrm>
          <a:prstGeom prst="rect">
            <a:avLst/>
          </a:prstGeom>
          <a:solidFill>
            <a:srgbClr val="FFFF99"/>
          </a:solidFill>
          <a:ln w="9525" algn="ctr">
            <a:noFill/>
            <a:miter lim="800000"/>
            <a:headEnd/>
            <a:tailEnd/>
          </a:ln>
          <a:effectLst/>
        </p:spPr>
        <p:txBody>
          <a:bodyPr>
            <a:spAutoFit/>
          </a:bodyPr>
          <a:lstStyle/>
          <a:p>
            <a:pPr marL="228600" indent="-228600">
              <a:spcBef>
                <a:spcPct val="40000"/>
              </a:spcBef>
              <a:buFontTx/>
              <a:buChar char="•"/>
            </a:pPr>
            <a:r>
              <a:rPr lang="en-US" sz="2000" dirty="0">
                <a:solidFill>
                  <a:srgbClr val="003300"/>
                </a:solidFill>
                <a:latin typeface="Verdana" pitchFamily="34" charset="0"/>
              </a:rPr>
              <a:t>Gupta society reached its high point around 375, during the rule of </a:t>
            </a:r>
            <a:r>
              <a:rPr lang="en-US" sz="2000" dirty="0" err="1">
                <a:solidFill>
                  <a:srgbClr val="003300"/>
                </a:solidFill>
                <a:latin typeface="Verdana" pitchFamily="34" charset="0"/>
              </a:rPr>
              <a:t>Candra</a:t>
            </a:r>
            <a:r>
              <a:rPr lang="en-US" sz="2000" dirty="0">
                <a:solidFill>
                  <a:srgbClr val="003300"/>
                </a:solidFill>
                <a:latin typeface="Verdana" pitchFamily="34" charset="0"/>
              </a:rPr>
              <a:t> Gupta II.</a:t>
            </a:r>
          </a:p>
          <a:p>
            <a:pPr marL="228600" indent="-228600">
              <a:spcBef>
                <a:spcPct val="40000"/>
              </a:spcBef>
              <a:buFontTx/>
              <a:buChar char="•"/>
            </a:pPr>
            <a:r>
              <a:rPr lang="en-US" sz="2000" dirty="0">
                <a:solidFill>
                  <a:srgbClr val="003300"/>
                </a:solidFill>
                <a:latin typeface="Verdana" pitchFamily="34" charset="0"/>
              </a:rPr>
              <a:t>The empire had a strong economy, its people prospered, and fine works of art and literature were created. </a:t>
            </a:r>
          </a:p>
          <a:p>
            <a:pPr marL="228600" indent="-228600">
              <a:spcBef>
                <a:spcPct val="40000"/>
              </a:spcBef>
              <a:buFontTx/>
              <a:buChar char="•"/>
            </a:pPr>
            <a:r>
              <a:rPr lang="en-US" sz="2000" dirty="0">
                <a:solidFill>
                  <a:srgbClr val="003300"/>
                </a:solidFill>
                <a:latin typeface="Verdana" pitchFamily="34" charset="0"/>
              </a:rPr>
              <a:t>The Gupta kings believed in the strict social order of the Hindu caste system and women’s roles were limited.</a:t>
            </a:r>
          </a:p>
        </p:txBody>
      </p:sp>
      <p:sp>
        <p:nvSpPr>
          <p:cNvPr id="60422" name="Rectangle 6"/>
          <p:cNvSpPr>
            <a:spLocks noGrp="1" noChangeArrowheads="1"/>
          </p:cNvSpPr>
          <p:nvPr>
            <p:ph type="title"/>
          </p:nvPr>
        </p:nvSpPr>
        <p:spPr>
          <a:xfrm>
            <a:off x="165100" y="0"/>
            <a:ext cx="9410700" cy="762000"/>
          </a:xfrm>
          <a:noFill/>
          <a:ln/>
        </p:spPr>
        <p:txBody>
          <a:bodyPr>
            <a:normAutofit fontScale="90000"/>
          </a:bodyPr>
          <a:lstStyle/>
          <a:p>
            <a:r>
              <a:rPr lang="en-US" sz="2400" dirty="0"/>
              <a:t/>
            </a:r>
            <a:br>
              <a:rPr lang="en-US" sz="2400" dirty="0"/>
            </a:br>
            <a:r>
              <a:rPr lang="en-US" sz="3100" dirty="0"/>
              <a:t>GUPTA RULERS PROMOTED HINDUISM IN THEIR EMPIRE.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left)">
                                      <p:cBhvr>
                                        <p:cTn id="7" dur="500"/>
                                        <p:tgtEl>
                                          <p:spTgt spid="604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wipe(left)">
                                      <p:cBhvr>
                                        <p:cTn id="11" dur="500"/>
                                        <p:tgtEl>
                                          <p:spTgt spid="604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0419"/>
                                        </p:tgtEl>
                                        <p:attrNameLst>
                                          <p:attrName>style.visibility</p:attrName>
                                        </p:attrNameLst>
                                      </p:cBhvr>
                                      <p:to>
                                        <p:strVal val="visible"/>
                                      </p:to>
                                    </p:set>
                                    <p:animEffect transition="in" filter="wipe(left)">
                                      <p:cBhvr>
                                        <p:cTn id="16" dur="500"/>
                                        <p:tgtEl>
                                          <p:spTgt spid="604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0421"/>
                                        </p:tgtEl>
                                        <p:attrNameLst>
                                          <p:attrName>style.visibility</p:attrName>
                                        </p:attrNameLst>
                                      </p:cBhvr>
                                      <p:to>
                                        <p:strVal val="visible"/>
                                      </p:to>
                                    </p:set>
                                    <p:animEffect transition="in" filter="wipe(left)">
                                      <p:cBhvr>
                                        <p:cTn id="20"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P spid="60420" grpId="0" animBg="1"/>
      <p:bldP spid="604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30200" y="382488"/>
            <a:ext cx="47879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ea typeface="Times New Roman" pitchFamily="18" charset="0"/>
              </a:rPr>
              <a:t>THE GOLDEN AGE OF INDIA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effectLst/>
                <a:ea typeface="Times New Roman" pitchFamily="18" charset="0"/>
              </a:rPr>
              <a:t>The Gupta Period was usually described as the "golden age of India" as it was a period of great military power and wealth and there was also great development in the arts and sciences.</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effectLst/>
              </a:rPr>
              <a:t>SOME</a:t>
            </a:r>
            <a:r>
              <a:rPr kumimoji="0" lang="en-US" sz="2000" b="0" i="0" u="none" strike="noStrike" cap="none" normalizeH="0" dirty="0">
                <a:ln>
                  <a:noFill/>
                </a:ln>
                <a:effectLst/>
              </a:rPr>
              <a:t> SIGNIFICANT FEATURES OF GUPTA  PERIOD</a:t>
            </a:r>
          </a:p>
          <a:p>
            <a:pPr marL="0" marR="0" lvl="0" indent="0" algn="l" defTabSz="914400" rtl="0" eaLnBrk="0" fontAlgn="base" latinLnBrk="0" hangingPunct="0">
              <a:lnSpc>
                <a:spcPct val="100000"/>
              </a:lnSpc>
              <a:spcBef>
                <a:spcPct val="0"/>
              </a:spcBef>
              <a:spcAft>
                <a:spcPct val="0"/>
              </a:spcAft>
              <a:buClrTx/>
              <a:buSzTx/>
              <a:buFontTx/>
              <a:buNone/>
              <a:tabLst/>
            </a:pPr>
            <a:r>
              <a:rPr lang="en-US" sz="2000" b="1" baseline="0" dirty="0" err="1"/>
              <a:t>NALANDA</a:t>
            </a:r>
            <a:r>
              <a:rPr lang="en-US" sz="2000" b="1" dirty="0"/>
              <a:t> UNIVERSITY</a:t>
            </a:r>
            <a:r>
              <a:rPr lang="en-US" sz="2000" dirty="0"/>
              <a:t>…….</a:t>
            </a:r>
            <a:endParaRPr kumimoji="0" lang="en-US" sz="2000" b="0" i="0" u="none" strike="noStrike" cap="none" normalizeH="0" baseline="0" dirty="0">
              <a:ln>
                <a:noFill/>
              </a:ln>
              <a:effectLst/>
            </a:endParaRPr>
          </a:p>
        </p:txBody>
      </p:sp>
      <p:sp>
        <p:nvSpPr>
          <p:cNvPr id="21505" name="Rectangle 1"/>
          <p:cNvSpPr>
            <a:spLocks noChangeArrowheads="1"/>
          </p:cNvSpPr>
          <p:nvPr/>
        </p:nvSpPr>
        <p:spPr bwMode="auto">
          <a:xfrm>
            <a:off x="412750" y="3937100"/>
            <a:ext cx="916305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ea typeface="Times New Roman" pitchFamily="18" charset="0"/>
                <a:cs typeface="Arial" pitchFamily="34" charset="0"/>
              </a:rPr>
              <a:t>Cultural Resources of </a:t>
            </a:r>
            <a:r>
              <a:rPr kumimoji="0" lang="en-US" sz="2400" b="1" i="0" u="none" strike="noStrike" cap="none" normalizeH="0" baseline="0" dirty="0" err="1">
                <a:ln>
                  <a:noFill/>
                </a:ln>
                <a:solidFill>
                  <a:srgbClr val="000000"/>
                </a:solidFill>
                <a:effectLst/>
                <a:ea typeface="Times New Roman" pitchFamily="18" charset="0"/>
                <a:cs typeface="Arial" pitchFamily="34" charset="0"/>
              </a:rPr>
              <a:t>NALANDA</a:t>
            </a:r>
            <a:endParaRPr kumimoji="0" lang="en-US" sz="2400" b="1" i="0" u="none" strike="noStrike" cap="none" normalizeH="0" baseline="0" dirty="0">
              <a:ln>
                <a:noFill/>
              </a:ln>
              <a:solidFill>
                <a:srgbClr val="000000"/>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err="1">
                <a:ln>
                  <a:noFill/>
                </a:ln>
                <a:solidFill>
                  <a:srgbClr val="000000"/>
                </a:solidFill>
                <a:effectLst/>
                <a:ea typeface="Times New Roman" pitchFamily="18" charset="0"/>
                <a:cs typeface="Arial" pitchFamily="34" charset="0"/>
              </a:rPr>
              <a:t>Nalanda</a:t>
            </a:r>
            <a:r>
              <a:rPr kumimoji="0" lang="en-US" sz="2000" b="0" i="0" u="none" strike="noStrike" cap="none" normalizeH="0" dirty="0">
                <a:ln>
                  <a:noFill/>
                </a:ln>
                <a:solidFill>
                  <a:srgbClr val="000000"/>
                </a:solidFill>
                <a:effectLst/>
                <a:ea typeface="Times New Roman" pitchFamily="18" charset="0"/>
                <a:cs typeface="Arial" pitchFamily="34" charset="0"/>
              </a:rPr>
              <a:t> </a:t>
            </a:r>
            <a:r>
              <a:rPr kumimoji="0" lang="en-US" sz="2000" b="0" i="0" u="none" strike="noStrike" cap="none" normalizeH="0" baseline="0" dirty="0">
                <a:ln>
                  <a:noFill/>
                </a:ln>
                <a:solidFill>
                  <a:srgbClr val="000000"/>
                </a:solidFill>
                <a:effectLst/>
                <a:ea typeface="Times New Roman" pitchFamily="18" charset="0"/>
                <a:cs typeface="Arial" pitchFamily="34" charset="0"/>
              </a:rPr>
              <a:t>is primarily a archaeological site exposed during the excavations conducted by Archaeological Survey of India during 1915-37 and 1974-82. </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rgbClr val="000000"/>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rgbClr val="000000"/>
                </a:solidFill>
                <a:effectLst/>
                <a:ea typeface="Times New Roman" pitchFamily="18" charset="0"/>
                <a:cs typeface="Arial" pitchFamily="34" charset="0"/>
              </a:rPr>
              <a:t>There are references that the city was spread over an area of sixteen square kilometers of which only an area of around square kilometer is excavated.  </a:t>
            </a:r>
          </a:p>
          <a:p>
            <a:pPr marL="0" marR="0" lvl="0" indent="0" algn="l" defTabSz="914400" rtl="0" eaLnBrk="0" fontAlgn="base" latinLnBrk="0" hangingPunct="0">
              <a:lnSpc>
                <a:spcPct val="100000"/>
              </a:lnSpc>
              <a:spcBef>
                <a:spcPct val="0"/>
              </a:spcBef>
              <a:spcAft>
                <a:spcPct val="0"/>
              </a:spcAft>
              <a:buClrTx/>
              <a:buSzTx/>
              <a:tabLst/>
            </a:pPr>
            <a:endParaRPr lang="en-US" sz="2000" dirty="0">
              <a:solidFill>
                <a:srgbClr val="000000"/>
              </a:solidFill>
              <a:ea typeface="Times New Roman" pitchFamily="18" charset="0"/>
              <a:cs typeface="Arial" pitchFamily="34" charset="0"/>
            </a:endParaRPr>
          </a:p>
        </p:txBody>
      </p:sp>
      <p:pic>
        <p:nvPicPr>
          <p:cNvPr id="21507" name="Picture 3" descr="http://www.nalanda.nitc.ac.in/images/nh2.jpg"/>
          <p:cNvPicPr>
            <a:picLocks noChangeAspect="1" noChangeArrowheads="1"/>
          </p:cNvPicPr>
          <p:nvPr/>
        </p:nvPicPr>
        <p:blipFill>
          <a:blip r:embed="rId2" cstate="print"/>
          <a:srcRect/>
          <a:stretch>
            <a:fillRect/>
          </a:stretch>
        </p:blipFill>
        <p:spPr bwMode="auto">
          <a:xfrm>
            <a:off x="5028259" y="990600"/>
            <a:ext cx="4630091" cy="28194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5100" y="614064"/>
            <a:ext cx="54483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rgbClr val="000000"/>
                </a:solidFill>
                <a:effectLst/>
                <a:ea typeface="Times New Roman" pitchFamily="18" charset="0"/>
                <a:cs typeface="Arial" pitchFamily="34" charset="0"/>
              </a:rPr>
              <a:t>The extensive remains are of six brick temples and eleven monasteries arranged on a systematic layout.</a:t>
            </a:r>
          </a:p>
          <a:p>
            <a:pPr marL="0" marR="0" lvl="0" indent="0" algn="l"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a:ln>
                <a:noFill/>
              </a:ln>
              <a:solidFill>
                <a:schemeClr val="tx1"/>
              </a:solidFill>
              <a:effectLst/>
              <a:ea typeface="Times New Roman" pitchFamily="18" charset="0"/>
            </a:endParaRPr>
          </a:p>
          <a:p>
            <a:pPr lvl="0" eaLnBrk="0" fontAlgn="base" hangingPunct="0">
              <a:spcBef>
                <a:spcPct val="0"/>
              </a:spcBef>
              <a:spcAft>
                <a:spcPct val="0"/>
              </a:spcAft>
              <a:buFont typeface="Arial" pitchFamily="34" charset="0"/>
              <a:buChar char="•"/>
            </a:pPr>
            <a:r>
              <a:rPr lang="en-US" sz="2000" dirty="0"/>
              <a:t>The campus has rows of magnificent </a:t>
            </a:r>
            <a:r>
              <a:rPr lang="en-US" sz="2000" dirty="0" err="1"/>
              <a:t>stupas</a:t>
            </a:r>
            <a:r>
              <a:rPr lang="en-US" sz="2000" dirty="0"/>
              <a:t> placed side by side forming a central monumental axis. Parallel to and on both sides of this axis were monasteries along with establishments for  housing students aspiring to become monks.</a:t>
            </a:r>
            <a:endParaRPr kumimoji="0" lang="en-US" sz="2000" b="0" i="0" u="none" strike="noStrike" cap="none" normalizeH="0" baseline="0" dirty="0">
              <a:ln>
                <a:noFill/>
              </a:ln>
              <a:solidFill>
                <a:srgbClr val="000000"/>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sz="2000" dirty="0">
              <a:solidFill>
                <a:srgbClr val="000000"/>
              </a:solidFill>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rgbClr val="000000"/>
                </a:solidFill>
                <a:effectLst/>
                <a:ea typeface="Times New Roman" pitchFamily="18" charset="0"/>
                <a:cs typeface="Arial" pitchFamily="34" charset="0"/>
              </a:rPr>
              <a:t>The dimension and disposition of rooms within monasteries is almost identical.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sz="2000" dirty="0">
              <a:solidFill>
                <a:srgbClr val="000000"/>
              </a:solidFill>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rgbClr val="000000"/>
                </a:solidFill>
                <a:effectLst/>
                <a:ea typeface="Times New Roman" pitchFamily="18" charset="0"/>
                <a:cs typeface="Arial" pitchFamily="34" charset="0"/>
              </a:rPr>
              <a:t>The most imposing structure is Temple No. 3 at the southern extremity which was constructed in seven phases. This follows the </a:t>
            </a:r>
            <a:r>
              <a:rPr kumimoji="0" lang="en-US" sz="2000" b="0" i="1" u="none" strike="noStrike" cap="none" normalizeH="0" baseline="0" dirty="0" err="1">
                <a:ln>
                  <a:noFill/>
                </a:ln>
                <a:solidFill>
                  <a:srgbClr val="000000"/>
                </a:solidFill>
                <a:effectLst/>
                <a:ea typeface="Times New Roman" pitchFamily="18" charset="0"/>
                <a:cs typeface="Arial" pitchFamily="34" charset="0"/>
              </a:rPr>
              <a:t>pancharatna</a:t>
            </a:r>
            <a:r>
              <a:rPr kumimoji="0" lang="en-US" sz="2000" b="0" i="0" u="none" strike="noStrike" cap="none" normalizeH="0" baseline="0" dirty="0">
                <a:ln>
                  <a:noFill/>
                </a:ln>
                <a:solidFill>
                  <a:srgbClr val="000000"/>
                </a:solidFill>
                <a:effectLst/>
                <a:ea typeface="Times New Roman" pitchFamily="18" charset="0"/>
                <a:cs typeface="Arial" pitchFamily="34" charset="0"/>
              </a:rPr>
              <a:t> concept of planning consisting of a central shrine and four subsidiary ones in the corner.</a:t>
            </a:r>
            <a:endParaRPr kumimoji="0" lang="en-US" sz="2000" b="0" i="0" u="none" strike="noStrike" cap="none" normalizeH="0" baseline="0" dirty="0">
              <a:ln>
                <a:noFill/>
              </a:ln>
              <a:solidFill>
                <a:schemeClr val="tx1"/>
              </a:solidFill>
              <a:effectLst/>
            </a:endParaRPr>
          </a:p>
        </p:txBody>
      </p:sp>
      <p:pic>
        <p:nvPicPr>
          <p:cNvPr id="22530" name="Picture 2" descr="http://www.indialine.com/travel/images/nalanda-universtiy-archaeological-ruins.jpg"/>
          <p:cNvPicPr>
            <a:picLocks noChangeAspect="1" noChangeArrowheads="1"/>
          </p:cNvPicPr>
          <p:nvPr/>
        </p:nvPicPr>
        <p:blipFill>
          <a:blip r:embed="rId2" cstate="print"/>
          <a:srcRect/>
          <a:stretch>
            <a:fillRect/>
          </a:stretch>
        </p:blipFill>
        <p:spPr bwMode="auto">
          <a:xfrm>
            <a:off x="5778500" y="685800"/>
            <a:ext cx="3842703" cy="2533650"/>
          </a:xfrm>
          <a:prstGeom prst="rect">
            <a:avLst/>
          </a:prstGeom>
          <a:noFill/>
        </p:spPr>
      </p:pic>
      <p:pic>
        <p:nvPicPr>
          <p:cNvPr id="22532" name="Picture 4" descr="http://www.buddhistchannel.tv/picture/upload/univ-nalanda.jpg"/>
          <p:cNvPicPr>
            <a:picLocks noChangeAspect="1" noChangeArrowheads="1"/>
          </p:cNvPicPr>
          <p:nvPr/>
        </p:nvPicPr>
        <p:blipFill>
          <a:blip r:embed="rId3" cstate="print"/>
          <a:srcRect/>
          <a:stretch>
            <a:fillRect/>
          </a:stretch>
        </p:blipFill>
        <p:spPr bwMode="auto">
          <a:xfrm>
            <a:off x="5861050" y="3657601"/>
            <a:ext cx="3797300" cy="293914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8600" y="228600"/>
            <a:ext cx="9429750" cy="3170099"/>
          </a:xfrm>
          <a:prstGeom prst="rect">
            <a:avLst/>
          </a:prstGeom>
          <a:noFill/>
        </p:spPr>
        <p:txBody>
          <a:bodyPr wrap="square" rtlCol="0">
            <a:spAutoFit/>
          </a:bodyPr>
          <a:lstStyle/>
          <a:p>
            <a:pPr algn="just"/>
            <a:r>
              <a:rPr lang="en-US" sz="2000" dirty="0">
                <a:latin typeface="Baskerville Old Face" pitchFamily="18" charset="0"/>
              </a:rPr>
              <a:t>HOUSES</a:t>
            </a:r>
          </a:p>
          <a:p>
            <a:pPr algn="just">
              <a:buFont typeface="Arial" pitchFamily="34" charset="0"/>
              <a:buChar char="•"/>
            </a:pPr>
            <a:r>
              <a:rPr lang="en-US" sz="2000" dirty="0">
                <a:latin typeface="Tempus Sans ITC" pitchFamily="82" charset="0"/>
              </a:rPr>
              <a:t>Basic house plans ranging from single room tenements to houses with courtyards up to 12 rooms to great houses with several dozen rooms and several courtyards. </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This courtyard served the multiple functions of lighting the rooms, acting as a heat absorber in summer and radiator  in winter, as well as providing an open  space inside for community activities..</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Nearly all houses had private wells.</a:t>
            </a:r>
          </a:p>
          <a:p>
            <a:pPr algn="just"/>
            <a:endParaRPr lang="en-US" sz="2000" dirty="0">
              <a:latin typeface="Tempus Sans ITC" pitchFamily="82" charset="0"/>
            </a:endParaRPr>
          </a:p>
        </p:txBody>
      </p:sp>
      <p:sp>
        <p:nvSpPr>
          <p:cNvPr id="30" name="TextBox 29"/>
          <p:cNvSpPr txBox="1"/>
          <p:nvPr/>
        </p:nvSpPr>
        <p:spPr>
          <a:xfrm>
            <a:off x="304800" y="3124201"/>
            <a:ext cx="9296400" cy="1323439"/>
          </a:xfrm>
          <a:prstGeom prst="rect">
            <a:avLst/>
          </a:prstGeom>
          <a:noFill/>
        </p:spPr>
        <p:txBody>
          <a:bodyPr wrap="square" rtlCol="0">
            <a:spAutoFit/>
          </a:bodyPr>
          <a:lstStyle/>
          <a:p>
            <a:pPr algn="just">
              <a:buFont typeface="Arial" pitchFamily="34" charset="0"/>
              <a:buChar char="•"/>
            </a:pPr>
            <a:r>
              <a:rPr lang="en-US" sz="2000" dirty="0">
                <a:latin typeface="Tempus Sans ITC" pitchFamily="82" charset="0"/>
              </a:rPr>
              <a:t>The doors of the houses opened in the lanes and not on the roads. </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The houses were built on plinths that rose above the street level with stairs recessed at the wall at the front door.</a:t>
            </a:r>
          </a:p>
        </p:txBody>
      </p:sp>
      <p:sp>
        <p:nvSpPr>
          <p:cNvPr id="23" name="TextBox 22"/>
          <p:cNvSpPr txBox="1"/>
          <p:nvPr/>
        </p:nvSpPr>
        <p:spPr>
          <a:xfrm>
            <a:off x="304800" y="4495800"/>
            <a:ext cx="9372600" cy="1938992"/>
          </a:xfrm>
          <a:prstGeom prst="rect">
            <a:avLst/>
          </a:prstGeom>
          <a:noFill/>
        </p:spPr>
        <p:txBody>
          <a:bodyPr wrap="square" rtlCol="0">
            <a:spAutoFit/>
          </a:bodyPr>
          <a:lstStyle/>
          <a:p>
            <a:pPr algn="just"/>
            <a:r>
              <a:rPr lang="en-US" sz="2000" dirty="0">
                <a:latin typeface="Baskerville Old Face" pitchFamily="18" charset="0"/>
              </a:rPr>
              <a:t>GRANARY</a:t>
            </a:r>
          </a:p>
          <a:p>
            <a:pPr algn="just">
              <a:buFont typeface="Arial" pitchFamily="34" charset="0"/>
              <a:buChar char="•"/>
            </a:pPr>
            <a:r>
              <a:rPr lang="en-US" sz="2000" dirty="0">
                <a:latin typeface="Tempus Sans ITC" pitchFamily="82" charset="0"/>
              </a:rPr>
              <a:t>Agriculture was their primary profession.</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 This is evident from the availability of the granary in the city. </a:t>
            </a:r>
          </a:p>
          <a:p>
            <a:pPr algn="just">
              <a:buFont typeface="Wingdings" pitchFamily="2" charset="2"/>
              <a:buChar char="Ø"/>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The granary was constructed on the high foundation of the burnt bricks.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0200" y="304801"/>
            <a:ext cx="4953000" cy="5355312"/>
          </a:xfrm>
          <a:prstGeom prst="rect">
            <a:avLst/>
          </a:prstGeom>
        </p:spPr>
        <p:txBody>
          <a:bodyPr>
            <a:spAutoFit/>
          </a:bodyPr>
          <a:lstStyle/>
          <a:p>
            <a:pPr>
              <a:buFont typeface="Arial" pitchFamily="34" charset="0"/>
              <a:buChar char="•"/>
            </a:pPr>
            <a:r>
              <a:rPr lang="en-US" dirty="0"/>
              <a:t>The monasteries were imposing rectangular building</a:t>
            </a:r>
          </a:p>
          <a:p>
            <a:endParaRPr lang="en-US" dirty="0"/>
          </a:p>
          <a:p>
            <a:pPr>
              <a:buFont typeface="Arial" pitchFamily="34" charset="0"/>
              <a:buChar char="•"/>
            </a:pPr>
            <a:r>
              <a:rPr lang="en-US" dirty="0"/>
              <a:t>These monasteries or </a:t>
            </a:r>
            <a:r>
              <a:rPr lang="en-US" dirty="0" err="1"/>
              <a:t>Viharas</a:t>
            </a:r>
            <a:r>
              <a:rPr lang="en-US" dirty="0"/>
              <a:t> were planned around a central open court.  </a:t>
            </a:r>
          </a:p>
          <a:p>
            <a:pPr>
              <a:buFont typeface="Arial" pitchFamily="34" charset="0"/>
              <a:buChar char="•"/>
            </a:pPr>
            <a:endParaRPr lang="en-US" dirty="0"/>
          </a:p>
          <a:p>
            <a:pPr>
              <a:buFont typeface="Arial" pitchFamily="34" charset="0"/>
              <a:buChar char="•"/>
            </a:pPr>
            <a:r>
              <a:rPr lang="en-US" dirty="0"/>
              <a:t>These functioned both as units of residence as well as learning. </a:t>
            </a:r>
          </a:p>
          <a:p>
            <a:pPr>
              <a:buFont typeface="Arial" pitchFamily="34" charset="0"/>
              <a:buChar char="•"/>
            </a:pPr>
            <a:endParaRPr lang="en-US" dirty="0"/>
          </a:p>
          <a:p>
            <a:pPr>
              <a:buFont typeface="Arial" pitchFamily="34" charset="0"/>
              <a:buChar char="•"/>
            </a:pPr>
            <a:r>
              <a:rPr lang="en-US" dirty="0"/>
              <a:t>The lower storey contained the refectory, areas of instructions and communal worship, while the upper floor built in timber was quadrangle of cells for resident students. </a:t>
            </a:r>
          </a:p>
          <a:p>
            <a:pPr>
              <a:buFont typeface="Arial" pitchFamily="34" charset="0"/>
              <a:buChar char="•"/>
            </a:pPr>
            <a:endParaRPr lang="en-US" dirty="0"/>
          </a:p>
          <a:p>
            <a:pPr>
              <a:buFont typeface="Arial" pitchFamily="34" charset="0"/>
              <a:buChar char="•"/>
            </a:pPr>
            <a:r>
              <a:rPr lang="en-US" dirty="0"/>
              <a:t>Each subsequent higher storey was stepped back from the previous one to create open air terraces for the cells. </a:t>
            </a:r>
          </a:p>
          <a:p>
            <a:pPr>
              <a:buFont typeface="Arial" pitchFamily="34" charset="0"/>
              <a:buChar char="•"/>
            </a:pPr>
            <a:endParaRPr lang="en-US" dirty="0"/>
          </a:p>
          <a:p>
            <a:pPr>
              <a:buFont typeface="Arial" pitchFamily="34" charset="0"/>
              <a:buChar char="•"/>
            </a:pPr>
            <a:r>
              <a:rPr lang="en-US" dirty="0"/>
              <a:t>These were used by more preserving students who had graduated to an advanced stage of learning.</a:t>
            </a:r>
          </a:p>
          <a:p>
            <a:endParaRPr lang="en-US" dirty="0"/>
          </a:p>
        </p:txBody>
      </p:sp>
      <p:pic>
        <p:nvPicPr>
          <p:cNvPr id="17412" name="Picture 4" descr="File:Nalanda layout 1b.JPG">
            <a:hlinkClick r:id="rId2"/>
          </p:cNvPr>
          <p:cNvPicPr>
            <a:picLocks noChangeAspect="1" noChangeArrowheads="1"/>
          </p:cNvPicPr>
          <p:nvPr/>
        </p:nvPicPr>
        <p:blipFill>
          <a:blip r:embed="rId3" cstate="print"/>
          <a:srcRect/>
          <a:stretch>
            <a:fillRect/>
          </a:stretch>
        </p:blipFill>
        <p:spPr bwMode="auto">
          <a:xfrm>
            <a:off x="5613400" y="314780"/>
            <a:ext cx="3797300" cy="623842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14400"/>
            <a:ext cx="7467600" cy="2862322"/>
          </a:xfrm>
          <a:prstGeom prst="rect">
            <a:avLst/>
          </a:prstGeom>
        </p:spPr>
        <p:txBody>
          <a:bodyPr wrap="square">
            <a:spAutoFit/>
          </a:bodyPr>
          <a:lstStyle/>
          <a:p>
            <a:pPr marL="274320" indent="-274320" algn="just">
              <a:lnSpc>
                <a:spcPct val="160000"/>
              </a:lnSpc>
              <a:spcBef>
                <a:spcPts val="580"/>
              </a:spcBef>
              <a:buClr>
                <a:srgbClr val="FE8637"/>
              </a:buClr>
              <a:buSzPct val="85000"/>
              <a:buFontTx/>
              <a:buBlip>
                <a:blip r:embed="rId2"/>
              </a:buBlip>
            </a:pPr>
            <a:r>
              <a:rPr lang="en-US" sz="2000" dirty="0">
                <a:solidFill>
                  <a:prstClr val="black"/>
                </a:solidFill>
                <a:latin typeface="Tempus Sans ITC" pitchFamily="82" charset="0"/>
              </a:rPr>
              <a:t>Human settlements by – </a:t>
            </a:r>
            <a:r>
              <a:rPr lang="en-US" sz="2000" dirty="0" err="1">
                <a:solidFill>
                  <a:prstClr val="black"/>
                </a:solidFill>
                <a:latin typeface="Tempus Sans ITC" pitchFamily="82" charset="0"/>
              </a:rPr>
              <a:t>Chatopadhyaya</a:t>
            </a:r>
            <a:r>
              <a:rPr lang="en-US" sz="2000" dirty="0">
                <a:solidFill>
                  <a:prstClr val="black"/>
                </a:solidFill>
                <a:latin typeface="Tempus Sans ITC" pitchFamily="82" charset="0"/>
              </a:rPr>
              <a:t>.</a:t>
            </a:r>
          </a:p>
          <a:p>
            <a:pPr marL="274320" indent="-274320" algn="just">
              <a:lnSpc>
                <a:spcPct val="160000"/>
              </a:lnSpc>
              <a:spcBef>
                <a:spcPts val="580"/>
              </a:spcBef>
              <a:buClr>
                <a:srgbClr val="FE8637"/>
              </a:buClr>
              <a:buSzPct val="85000"/>
              <a:buFontTx/>
              <a:buBlip>
                <a:blip r:embed="rId2"/>
              </a:buBlip>
            </a:pPr>
            <a:r>
              <a:rPr lang="en-US" sz="2000" dirty="0">
                <a:solidFill>
                  <a:prstClr val="black"/>
                </a:solidFill>
                <a:latin typeface="Tempus Sans ITC" pitchFamily="82" charset="0"/>
              </a:rPr>
              <a:t>Indian architecture by – Percy Brown</a:t>
            </a:r>
          </a:p>
          <a:p>
            <a:pPr marL="274320" indent="-274320" algn="just">
              <a:lnSpc>
                <a:spcPct val="160000"/>
              </a:lnSpc>
              <a:spcBef>
                <a:spcPts val="580"/>
              </a:spcBef>
              <a:buClr>
                <a:srgbClr val="FE8637"/>
              </a:buClr>
              <a:buSzPct val="85000"/>
              <a:buFontTx/>
              <a:buBlip>
                <a:blip r:embed="rId2"/>
              </a:buBlip>
            </a:pPr>
            <a:r>
              <a:rPr lang="en-US" sz="2000" dirty="0">
                <a:solidFill>
                  <a:prstClr val="black"/>
                </a:solidFill>
                <a:latin typeface="Tempus Sans ITC" pitchFamily="82" charset="0"/>
              </a:rPr>
              <a:t>Buddhist and Hindu Architecture by </a:t>
            </a:r>
            <a:r>
              <a:rPr lang="en-US" sz="2000" dirty="0" err="1">
                <a:solidFill>
                  <a:prstClr val="black"/>
                </a:solidFill>
                <a:latin typeface="Tempus Sans ITC" pitchFamily="82" charset="0"/>
              </a:rPr>
              <a:t>Satish</a:t>
            </a:r>
            <a:r>
              <a:rPr lang="en-US" sz="2000" dirty="0">
                <a:solidFill>
                  <a:prstClr val="black"/>
                </a:solidFill>
                <a:latin typeface="Tempus Sans ITC" pitchFamily="82" charset="0"/>
              </a:rPr>
              <a:t> Grover</a:t>
            </a:r>
          </a:p>
          <a:p>
            <a:pPr marL="274320" indent="-274320" algn="just">
              <a:lnSpc>
                <a:spcPct val="160000"/>
              </a:lnSpc>
              <a:spcBef>
                <a:spcPts val="580"/>
              </a:spcBef>
              <a:buClr>
                <a:srgbClr val="FE8637"/>
              </a:buClr>
              <a:buSzPct val="85000"/>
              <a:buFontTx/>
              <a:buBlip>
                <a:blip r:embed="rId2"/>
              </a:buBlip>
            </a:pPr>
            <a:r>
              <a:rPr lang="en-US" sz="2000" dirty="0">
                <a:solidFill>
                  <a:prstClr val="black"/>
                </a:solidFill>
                <a:latin typeface="Tempus Sans ITC" pitchFamily="82" charset="0"/>
              </a:rPr>
              <a:t>http://india.gov.in/knowindia/ancient_history5.php</a:t>
            </a:r>
          </a:p>
          <a:p>
            <a:pPr marL="274320" indent="-274320" algn="just">
              <a:lnSpc>
                <a:spcPct val="160000"/>
              </a:lnSpc>
              <a:spcBef>
                <a:spcPts val="580"/>
              </a:spcBef>
              <a:buClr>
                <a:srgbClr val="FE8637"/>
              </a:buClr>
              <a:buSzPct val="85000"/>
              <a:buFontTx/>
              <a:buBlip>
                <a:blip r:embed="rId2"/>
              </a:buBlip>
            </a:pPr>
            <a:r>
              <a:rPr lang="en-US" sz="2000" dirty="0">
                <a:solidFill>
                  <a:prstClr val="black"/>
                </a:solidFill>
                <a:latin typeface="Tempus Sans ITC" pitchFamily="82" charset="0"/>
              </a:rPr>
              <a:t>www.wikepediaencyclopedia.com</a:t>
            </a:r>
          </a:p>
        </p:txBody>
      </p:sp>
      <p:sp>
        <p:nvSpPr>
          <p:cNvPr id="5" name="Rectangle 2"/>
          <p:cNvSpPr>
            <a:spLocks noGrp="1" noChangeArrowheads="1"/>
          </p:cNvSpPr>
          <p:nvPr>
            <p:ph type="title" idx="4294967295"/>
          </p:nvPr>
        </p:nvSpPr>
        <p:spPr>
          <a:xfrm>
            <a:off x="304800" y="304800"/>
            <a:ext cx="2133600" cy="533400"/>
          </a:xfrm>
          <a:solidFill>
            <a:schemeClr val="accent1">
              <a:lumMod val="40000"/>
              <a:lumOff val="60000"/>
            </a:schemeClr>
          </a:solidFill>
        </p:spPr>
        <p:txBody>
          <a:bodyPr>
            <a:normAutofit/>
          </a:bodyPr>
          <a:lstStyle/>
          <a:p>
            <a:pPr algn="ctr" eaLnBrk="1" hangingPunct="1"/>
            <a:r>
              <a:rPr lang="en-US" sz="2200" b="1" dirty="0">
                <a:solidFill>
                  <a:srgbClr val="FE8637">
                    <a:lumMod val="75000"/>
                  </a:srgbClr>
                </a:solidFill>
                <a:latin typeface="Tempus Sans ITC" pitchFamily="82" charset="0"/>
                <a:ea typeface="+mn-ea"/>
                <a:cs typeface="+mn-cs"/>
              </a:rPr>
              <a:t>REFFERENCES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7"/>
          <p:cNvSpPr txBox="1">
            <a:spLocks noChangeArrowheads="1"/>
          </p:cNvSpPr>
          <p:nvPr/>
        </p:nvSpPr>
        <p:spPr bwMode="auto">
          <a:xfrm>
            <a:off x="495300" y="685801"/>
            <a:ext cx="4540250" cy="584775"/>
          </a:xfrm>
          <a:prstGeom prst="rect">
            <a:avLst/>
          </a:prstGeom>
          <a:noFill/>
          <a:ln w="9525">
            <a:noFill/>
            <a:miter lim="800000"/>
            <a:headEnd/>
            <a:tailEnd/>
          </a:ln>
        </p:spPr>
        <p:txBody>
          <a:bodyPr wrap="square">
            <a:spAutoFit/>
          </a:bodyPr>
          <a:lstStyle/>
          <a:p>
            <a:pPr algn="ctr"/>
            <a:r>
              <a:rPr lang="en-US" sz="1600" dirty="0">
                <a:solidFill>
                  <a:schemeClr val="bg1"/>
                </a:solidFill>
                <a:latin typeface="Calibri" pitchFamily="34" charset="0"/>
              </a:rPr>
              <a:t>Indus valley civilization , Harappa</a:t>
            </a:r>
          </a:p>
          <a:p>
            <a:pPr algn="ctr"/>
            <a:r>
              <a:rPr lang="en-US" sz="1600" dirty="0">
                <a:solidFill>
                  <a:schemeClr val="bg1"/>
                </a:solidFill>
                <a:latin typeface="Calibri" pitchFamily="34" charset="0"/>
              </a:rPr>
              <a:t>	</a:t>
            </a:r>
          </a:p>
        </p:txBody>
      </p:sp>
      <p:sp>
        <p:nvSpPr>
          <p:cNvPr id="29" name="TextBox 28"/>
          <p:cNvSpPr txBox="1"/>
          <p:nvPr/>
        </p:nvSpPr>
        <p:spPr>
          <a:xfrm>
            <a:off x="152400" y="152400"/>
            <a:ext cx="9525000" cy="3477875"/>
          </a:xfrm>
          <a:prstGeom prst="rect">
            <a:avLst/>
          </a:prstGeom>
          <a:noFill/>
        </p:spPr>
        <p:txBody>
          <a:bodyPr wrap="square" rtlCol="0">
            <a:spAutoFit/>
          </a:bodyPr>
          <a:lstStyle/>
          <a:p>
            <a:pPr algn="just"/>
            <a:r>
              <a:rPr lang="en-US" sz="2000" dirty="0">
                <a:latin typeface="Baskerville Old Face" pitchFamily="18" charset="0"/>
              </a:rPr>
              <a:t>DRAINAGE</a:t>
            </a:r>
          </a:p>
          <a:p>
            <a:pPr algn="just">
              <a:buFont typeface="Arial" pitchFamily="34" charset="0"/>
              <a:buChar char="•"/>
            </a:pPr>
            <a:r>
              <a:rPr lang="en-US" sz="2000" dirty="0">
                <a:latin typeface="Tempus Sans ITC" pitchFamily="82" charset="0"/>
              </a:rPr>
              <a:t>detailed account of a very good drainage and sanitary system. </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Bathrooms in every house with chutes leading to drainage channels. </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Drains started from the bathrooms of the houses and joined the main sewer in the street. In order to check the maintenance, inspection holes were provided. </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The drains were covered and connected to the bigger sewerage outlets, which ensured the channel of dirt out of the city.</a:t>
            </a:r>
          </a:p>
          <a:p>
            <a:pPr algn="just">
              <a:buFont typeface="Arial" pitchFamily="34" charset="0"/>
              <a:buChar char="•"/>
            </a:pPr>
            <a:endParaRPr lang="en-US" sz="2000" dirty="0">
              <a:latin typeface="Tempus Sans ITC" pitchFamily="82" charset="0"/>
            </a:endParaRPr>
          </a:p>
        </p:txBody>
      </p:sp>
      <p:pic>
        <p:nvPicPr>
          <p:cNvPr id="3074" name="Picture 2" descr="http://t3.gstatic.com/images?q=tbn:ANd9GcRcFJ3HmzQfBal4gl2SX-bV68zkc-xUi6HJtwSHeuSnIhmIEK4&amp;t=1&amp;usg=__MSjZVDnIlSMJYh1PjYiMqWhWasE="/>
          <p:cNvPicPr>
            <a:picLocks noChangeAspect="1" noChangeArrowheads="1"/>
          </p:cNvPicPr>
          <p:nvPr/>
        </p:nvPicPr>
        <p:blipFill>
          <a:blip r:embed="rId2" cstate="print"/>
          <a:srcRect/>
          <a:stretch>
            <a:fillRect/>
          </a:stretch>
        </p:blipFill>
        <p:spPr bwMode="auto">
          <a:xfrm>
            <a:off x="234951" y="5181600"/>
            <a:ext cx="1822449" cy="1416642"/>
          </a:xfrm>
          <a:prstGeom prst="rect">
            <a:avLst/>
          </a:prstGeom>
          <a:noFill/>
        </p:spPr>
      </p:pic>
      <p:sp>
        <p:nvSpPr>
          <p:cNvPr id="3078" name="AutoShape 6" descr="data:image/jpg;base64,/9j/4AAQSkZJRgABAQAAAQABAAD/2wCEAAkGBhMSERUUExQWFRUWFhkaGBgYGBsaIBscIB4bHBkZHCEeHiYgHxkjGiAYHy8gIycpLCwsGiAxNTAqNSYrLCkBCQoKDgwOGg8PGiwkHCQpKSksLCwsKSwsLCksLCksLCksKSwsKSwsKSwsLCwsKSkpLCwsLCksKSwpKSwpLCwsLP/AABEIALcBEwMBIgACEQEDEQH/xAAbAAACAgMBAAAAAAAAAAAAAAAEBQMGAAECB//EAEgQAAIBAgQDBgMEBwUHAwUBAAECEQMhAAQSMQVBUQYTImFxgTKRoSNCUrEUFVSTwdLwFjNictEHQ1OisuHxgpKzJTVzo8Ik/8QAGQEAAwEBAQAAAAAAAAAAAAAAAQIDAAQF/8QAJBEAAgICAgMAAgMBAAAAAAAAAAECEQMxEiETQVEiYQQyQnH/2gAMAwEAAhEDEQA/ADeC8Ky7Zai3c0TNKnJ7tDJ0CZMXMzg4cGy//Ao/uqf8uKn2W7RMtNFaI7tIJIAFgLkA3jkMXWlVDAEGQRIOOjHkjNHLJNMg/U2X/wCBR/dU/wCXEZyWTDBDTywdvhU06Um5UwIvDAjyIwwnHmHaDME5kmmZVjqCkklTIDAmYAIuGUkWvBlQMuTgrSNGLfs9HHBMv+z0f3VP+XHQ4Ll/2eh+6p/y4ouQ7Q1DUplq1TuqdNQFSCXMbeIgbjcmAFm4xda3aGgglqgMifDLcgblQR77DnABjQzRkvhnFom/UmX/AGeh+6p/y46HA8v+z0P3VP8AlxxkOMJWMJqm86oER5apM3jTNr2tg4uACTYDc8h64pGUZdpi0wX9R5f9nofuqf8ALjf6jy/7PQ/c0/5cFhrT/HAdXjdBGCvVQMeU+U39sFuKN2djgeW/Z6H7mn/LiPMcMylNS70MuFAknuUt/wApOA+0fa2llaZhlapAKrfYzcxsLY8v432vqZhgWqGVnSQAIm1gOeIzyJdJDRiyz8U7VZZAYytAXMOtKn56bFI9Rz8oxTm4ijN4lpySSAEX/wAdMIXzrP4SZHufzwPVEbbbWxBpvZZRLF31Ii4WZNgq/wAuJct3Rk6QQRcaV39Y5eWKzTzcCcH5XPMwFp89oH8eeElFow1q0kBgBDJj4VkfMYY5OmqkEJTJnZkU8+YI6xhMqa4Mj25TP1Ag4bLnERgpDNG6yeXnYkG+Iu/ofR6pwbL5SrSRjRoamEXoUl1ESCVEXEg4ZfqHLfs9D9zT/lxQezmaZ2Xu3CkQJYkW2idoMztj0mlOkaiCYuRMHzE/nj0MU+S7IsE/UOW/ZqH7mn/LjP1Dlv2ah+5p/wAuDgcbjFegAH6hy37NQ/c0/wCXGfqHLfs9D9zT/lwVl80r6tJnS7I24hljUpkC4kYlxjdgH6gy37NQ/c0/5cZ+oMt+zUP3NP8AlwB2n7WplFAGl6pNk1iwsZYbgEG22K/T/wBo7wxYU2I0woBAmRIF5sJuTe0RibyRWw0y3/qDLfs1D9zT/lxn6hy37NQ/c0/5cJ+GdvsvUU979kwFx8QJ8o26+KPpgmp24ygWe8k6Z0wRO3hkiJ9zscZZIM1MP/UOW/ZqH7mn/LjP1Dlv2eh+5p/yYAy/bjKM2nvACNzdlnnDAXA6kDDnL5lXRXUhlYSCNj6YZTi9A7Bf1Dlv2eh+5p/y41+ost+zUP3NP+XEvEuJJQptUcgKOvM8lHnhK3bqhqgBiIJ1fw9cCU4rYOLG36hy37PQ/c0/5cc/qDLfs9D9zT/lwXlsyHUMJE8msR6j647Bw9oCs8d7dZZEz1VURVUCnAVFAH2aEwAI3vjMSf7Qf/uFb0pf/EmMwlFkIeF1CBpkMCq3G4lRAMcsW/hPG6oAUfD/AIjEWmOoERvis8M/uwxCiEXxbGAAJtf54Io8RUkwSNJvE+4vciBPvjyXJxlaKUj0SvxCm6MErrTMfGNJiLz4rEf0L48hzvFmaoWd0YtPisAxO7HQbGy3gE874s69p61Ol9masLcKrFbcjI252xVM+Fru73VnYltWmWY3kA6d/ICfXF1leT+yAoJaD+G5i8MTMSQDM7HlBPSOYiThjxXjksAoNBioDgffiAXJAEM2mT4YM874TUMutKdbEkQdmWYNrmOf8cSZyoFMhyjSJE2IudQ5lbxuCJmMR99BH3C+IrSYVDqGvxeA6LAmBqE6VHQcxIvcDZ3tAwOpnqCqzADQERSOTeCCWmAQwgyfPCylmtYPwrMFRIKzAtcQIUk3IO2OOLpFQKxCQpJadcwDYggGItInBg5J8TB+X4oaIgoAurxAyCRvoAMQBJiPXCninaDXBCRpPM7jlNvTAFXO3CgqRfa4N5FjsRMSI5YGzDMT09fyOOqK+i8UT57ir1RJiwiQNxM4AqVDG+xxxUqWsccJJtilDUdCped8FSrLBOkyOp9TyAGMFGAYkqOdhex8/lgdXBN7emFbsxPSyyzDGREyOYttOGIySLTH2kz4l5W/hOOKXBKtSQDEEaQxiQ07dQIBtiAZV1fuyDIieZFpxOTv2Yd5WkoAAcMDFiIHX5zBxz3fiKzOkk7mfODtHOMDZfNaVaOUETf6dZHynEtA6qhcxMLeOXMnz2xF2YLp54CyqTYWkxf2xb+B8dzSwEfUNJAV5ZRawB5RM4qpqBXjTqBFokT8/niYcQeSNMLABi/O/phU2n0al7G9HtFmjV1nNMziQoUnSJ+IGBo+XtiXPcbrsKlTvmRiGWxaBO8KDYgXHIEThBkafikG8TERcTI8yOuCqedUwFmSbiBzETgynK+mGkGZPi1akO7NZwCS5hiCSSJYyASxN/PEed7V5+NC1X0m86gx3khbSLyd8KuK5xdWmwbURcwdItEfiJMx0Hng3Kg2Cn0G2wJuOQnDeRrszSI61c1xqqszsTcvJJi03uIGFyUySSSAiNEjqZKg35gb7TbfDehXkhptpJYTaedonlEdcDaaZOhlUgXETyvPLCKdsILIaoNJidMDqLgkc7dTiRsl3iFVfchlJ25r7Yr651lcwSYJCkwT5T/oMM8vxhvuiJI5c9rDYXw7TXYpKeFFSqmwIkjqQSLyBy2xceHdtKlGnTpqqAIumIJBMk6riZPOD7YphzlzraG/Cf8AzbE+XrzB3Hr64DlJdow17VdoqmYs7EqHLJ4QNIbccyYgATgLJVDMEmD9evyxwakvy2/q+2OcvTCtPyM7dffCuV7Ci55Lj6hgWbQqlQAF1TY3j8IECL4tuT4+jgEgi29z6TAgE7+XOMeR5msswDccvPBS5pgjDWwCqTpkjfcCP44vDK1sWULCO35/+oVfSl/8SYzFJ4vnWeszGbxuT0GMxbyA4j/LZjXTVRMrTUjfe0HlIkHwxcA44bPuKINVZlzttEX0c9tRG3IzfFi4fwbLPTQrWqU5pLqDIGAbQAWDB0KiZ6++BD2OmJrUmUeESSIjY/EZt6Y4LjfZbgxFw7NzrWxUXkwCYNlg28W3v7YzjHDrh6aqVLENy0zsvlHi8oxZaHZFpbu61MKRyFa49ArD/TfliZuxlYqVisQyhZRlQH1lBIJ6x64zlFO0xljbRU/085c6KqMHLEwzctpIiCJkiL3nzxOtcMhK1IJLeH4SJmQCTBvtbkOmLXU4Ea9Q1XVdZK6jUYQSF0ErYybXjBSdi0CszFAp3ilIA3Magonz/LC+WGxlhbKPU00FZT8ZVYQqTEgMCdgDpJIt0the+YeqxUloZjC6tgeQE9Ivj03OcCR31sO+arF4pp4raQSQxkgbeW+IRwnKqgL5anq1Q2tmlSBYgqoHnBI9TgxzxrRvA/p5nVYEDwDlJtP5DlgJngRBLSYvPp9LY9Up9n8k7GMss72qOw+rYVcZ4RSpyESOgUHUD8zP8cXj/Ii3QrxOKs81JYcjt0wTlcmWViFJtb1tJPPnh5WR1YWMGNiQR7fwwPxEsu0gzuN7eeLcrXQiDc9wPMPpWhQqFGpozMtNyByAB02W3uZwPw7hLgnWqAA3L1AkQWBDTyO0YT16lSILMVPU7+uIwxmDAI8l/wBMKoOtmtFno8MRXXTBFSGQhgY3DQZjwtpgGSQx6YIzeVqLUVgVJCCym+ncTYxHn5dcVihTJaFZQObMAB5yYnpi1ZNJp6CdRQGIaCRtYg6SCx52sJnEZxaezdEPEuBsz0ihXVVcU9OoWYg6THINBk7c+eDx2aamY8Mr4TDhgSPFJ0k3wA2bZdUtrZNLoTedWkbTaAx2N5PtG9dTpBRT8VlWNo67nn5YTtqjJII4j2fqgGorDw+LSJYsReJ5HytgLh/Ew1RUYeJoHLY8zeZi98GK9OmYh05TrC9Z5gxbecayoygfWjkHmIBkTGwtq2v54b12GhnmcplhDIcx3n+IJE9TDExPIDCbh9UHX3jFWDgCZ+KJ0nkTY3OGOb4soSWqeINKmBvy1C/Imd+XliJiCFMywDHTYTYapUiJItI5C2FV12Bi7j3CqzVC4AHhE6mMg3BMcj74O4LS8LD7wW0Sbi0dTf8APA2czhdSmpVEg6iQDGwBLHxGJ+WIMjxcIjKwBYgAQQfujcEb6pJPmcUaco9gGNRaiK5Ky1O0gyWabWH3SI354DyOYcvrgroCkqwJ1DxXg8thHrjBxqmsSHjSA0GxN5JBM8wLQLDniN+LUi4CB9AEm59udus/TA416NYq4lnGdgSiLF4RQovvMfK+OcrnSTeY8rD+pw1OXpAhkR1Xc3PiNzvtvYTjtOGIzGWKwbyfNjIttBX3nD81VMFHOXziEzVHh528XO/rjdJkZ7TpsAs3G8Y7PBgx1LUU3tf/AExlPhpDtBEggmD1FsTtegpBHEKYCAxM2kTt5xjvhoUAmoYtc+1vljqtmQiaXIUlbbA+074CfLiuigO6gEhwBe51AkTsI32wsddmIc5mStUmkdYMS7TYxJF/PDGtlm7tdbIS+wtbfkLjEVPhlRE0suoDq28bRHPHK5ca/Ey7+EzzjYx588PyRu2IeKU4qsI6fkMZjviuVZarBiCwidJkbDbyxmLo1HoHDqpp06cokd2m8mRpE/S8YbUazmCIAJ8LKigcuYXcA4CpFGSittXd0pUkW+zWGHPfliOqpWxO8zA39vxc52vjzpJNnVoZZ56ouK1UifuuTYgWIsNU9cd1c69EAVn1a1JU6oOofDqIkLtcyRB6XwtoPqmx9gTPLlz2PtgpOHMx0Gm5AiGFhfmZPSLRhOh6foyhxitU3m4UlSVe21jJ3ibchhp+nqAwNl6EqLjygC4tY6vTCqh2aqqWKKqyTB/K3LzAwY3Zp2bxVBB3gfXcRbAbivYYqZ0vG3L+BAoXw3MkqNiItA+f54By2bC1WDfA52gsoJtIYSVO5gH54LXI0VdUNYmoNl1LqNrAgAk2vBvF8dnKrSqKqUXLMbNbTIOxmI9CBgJ+h+L2xbWzjAaQYMfEFVTtytdfr1jC/NZItB1TUBGm/hMH4T8zbEvEOPPl6rB6oqAGVXTTIFwYJgMpgERB5bjFl4LxLL1UaqVABC6KZVbWYyzklSWIJNoURMYeSlFWiSipdWea8Sy8AETqsp3JMXnyF7+mJ8zw4V6QNNSjpYhtmjmvh94i2PS8nxKnURqdfJ1MuxPh00y6lbaWDrT0zvubxuZxU0q5c1i1almKRNQqJOlYg6GYALpNjID7m03xSGR6aElirTKBnclV0DUNUfhKm4J6XAjrhWVItNvP/THsnEuB5evURKbJSqEFQiowRmBJ1rr5EEWljaMLeL8C7rMJTTx0/s9ZKpBYk6wCYAIXYNfzGLQ/krQHgkv+HltGqyk9PTFs4H36gd4hAsJESb7NElY+KfLFl7S9jqOt3SnCpJOg0kXqSQRMFCh06g0z1ACjhfBaFcuGzPclRqUVVUByd1Vg6wQBNzzw0sqyRtCPG4uhZxbiRVpIqKpsCVsxB3G39RjnKcWFNYcsRDaJkXYWkDaPXFvzPYBnyoqpWDmLJTG97oXDFS4BJ0+I9MUitwWtBUq3nM8tviUYGNwmqQJRkjdftCC7HQZP4thYBjb5774X1OOMQVEwfP8A7bRhhk+zFepTqGmUbu1Z3XUNQUQDYgA7iwJPlhc/BKo+403G2LpQXQtOgPMFtOo/ePX+iP8Axg/hfERJV01altBINgbz5iQcOuBf7Os3mZanl2NMWLsyoJtPxEeWE2VyyU6jAgnSYuRb8W2/PAc4tUDiwHPZ5ma5sNuXIf188c0lVnAbwr+Lp/W2LNmuHZZmFQHShhSANuRaen/jEFTgVM1FAbwuAEcQRIE36G2/lgLNGjOLQnzOQIRd5uR/lgEe/LEL5Gogk7FZt54sGZ4MVBYVPAY16fFEEXHvHyxHmUhQgYkjSQT4tUgEC+25J9MGOS9A7ozhOdqwFDNGy3IF/oRE7YtNOrTp0SWYu4EKgENp51GMQVBBULzIM2F1nZ3hAYgltIv4iLBRd2I6dAN4jnjviC95XaopKoF0U1sNKr8InrfUerNPPCZXFOgpPYA/aDSSAh0+ZQ+nLHOX4sjapp6iW6xEKBJg3ECbc8SV8vVPw+EiJIUH3mNjzHXA5ztWmpU1GupUgARLAbQd/KMJUXoIUtSlUaTRsLBiCD5gHVBP1g47PE6VNidKkwt1LE6RYSNpE8zyGA6Z1R9m/hWAe7WSZ+RiT9MabOP3aMoWW1AkoAB5bRMTgcTUNKleDKq73U/GkAgGBBYEbm2CqebLiwZGJgqRuN9tr8j1wkpU6iAalHjFwQPWQY5C1ziJKPdeNEkhjfmQdgDcWM+1sLxTMC8YrTWY6WEhbEC3hFrYzEfErVWENy8+QxmOhaMeicP4xlBl6feGGFNPiUkyFWYi8fLfD7KVMvUBamUOkBmgLAB+8eYHUnEHCmoVqVFRoZxQpmDDEQigk8h4oFyMXHg2QX9GpKwUDSNSmPvC4IuDqBjnOPKyyUTvivpXaQmp3ayXgkLeYWNRAtMWmP4YNOvTaTJ5hreU818+WH1fhOVpOK2lBVpoRTOoiFv4QoIXry6YX8VyyatSBWDXYTAkze20iLdcRc0+kUxy/QH3VQkqSFIixYbdepGI8tQEhmYmTZCQDafLc8rk9MD5JqrVWDqtKmDBZSWdh0EAFbWvO52xYRnqQ0gKpjYNtIFiAB8XnvgyddDb7E5y6swNMeIbEANpbkfUX6YkansrSzNElrze4328o+eCOJZlSxtp2jSrfUCSPYfLCEdoKQJDEoxj4mWI9DUR/wDlw8U5CtpDHOZTcHYm8lPa0Wty2xXqvZWZ05ioAeQVCL72Crc3xYEqrC1FamymJ0vqKibsyaQbbxqJ6ThfQ7T5N2am9fSDATUjU5N5D96CFSYg6vWLYoufoRuPsbZXNd3TRajzpRVLMdMkADVf4SYGxws4txzLKpDaWZVgQCCY+ESLkAx/2wLVoOxIp1MtVG9q1RZPURUcb+QwDmuBMf7zJVh5o9NwevxKp898aONXbYZZJVVGspxujUcfaU6dv95rUcpCtoBknkXw2TNK1MmmpmYGgGorbEn7I1gEibGDP0rb8KyttSV6R/yOf+lnH0jEA4LlDH/+gAjbWAPT46a3/wDV6Y6OMCFyRaFzb1qVYMS5pIalYFIcU9IIDI4pkiFMblvQDCheBLWopVy9PLVdZYaSWpsIJuy0y0TBglgDbrgvK0a7VBUbMU64kE6lQsyj7veBmqC1gRtO2GPFcs1WnU8KS7r9nWWpUVUCgfZ1V0ussA0bzM2wvUX0FpvZUclx1aICPRzFIbsiZmvTEnc6Hkave5GHb9pcg66S+YnkXNYMLRvRqGT5lTjOOcPq1RSZadLMBKKUyKkypWZCMpVu76BjIvvOKmcsy1fGjZeNiqVG8gBLz7g4rFRmrsm+UeqPRMlxXJU/tP0io1QgWzEUw1gNLM1IOU2vfYb4Dr9lmzFA1adaolPUWCpUpMkG2pXhQbjTBvbGdisjVWotZs53lAMVamzVQWbSdI0tIMEq0m1sWivxMNTeko8LNUJbfdy0ADmJiZxyZJcJdbLRi5iHs/lu5oCjU7yC7mPDLFiLkrYnlHzwLxfhbICKmkmfjKIJB2GknSv/ALp3wZk+CMlQvTSSWBlSfO7F2IYbc8c8a7LmqAa1NBHN6iqYO4GkzffngJrlZSSqNMrnZ6hTSv3pzNGm6FlCOUXwkf4PCHkH7xEEHULgsM12ey+dLMaBpVO77ySoQVIt4NDNTLG20HzvhTU4fl6bGmz0xAF3JgX+GSsTA5Xg3xa+BMGphe9o6FJ06WLRB2AUWtbfbFsknuJGEfUijUuz7U6sKjAEXJOqfKFeQCbTbfDnivYkuoOXp1G1aZUeIggGWuJ0fGNyZ0i9zi4vTpIs6alXr4NI6zcbfPFY7S8Tq1aba2y9NY30sSoBsAZknpFvLpoZJtpmlCKRX8tlqjVWy41Ky2KBNyBIUsNjMeHmQOmC6vDjJ8LTcnxAXvy0WE8sL8vxo0yPGhG3iohZkySCukg8r2tgzNdrKTCBTZjf4iBf1Ekj+OKyU3K6IriiKrwsCOUdW299PvgU8HNV9CspaRpXvVDMSLQJBPtjVLtCZGtAVJ5agR5bn5kYYcO4pRYxpFNhJRiFiemoAFT0wWmvRlxYifgTHVJYaW+8zyZvIlYi3zOBanAiZkE6uXeG8eo3tbF2c2+MRsLgg+hJj3nr0wqz2ZRiEk1CT4hSdVMRYaoYLf3wYzZnBCClwVt4YAeGe8NuZ+7vjDwA8pPkKse3w4uJyoWjRKI1MGmTDAHTBIA8Ci5A5iSTbC983SVbuoJsA2u52+E3PyxvI2K4UUPiOUZajAzaPvA8hF9PTGsNONN9s2oy0JMAAfCvKLYzHSpA4no/B6FPK5da4QHTQpswAALKFRiuoC3iAMnpGD+G/wC0ijW8DnuISxaCDBFgdUTN7gc74pP6Lma1BF77LVJpINJamjhYELLqGttZowP/AGYzgucvUPmulx81JxwvDCTbk+y6yNaR6W/EzUqaabJVcyxUNpIsGLWV4FwbwDYXxHmM69Inv1VCIuaiiLTvr3jnp9sU3sRxI5TPU2rK1PUpQ6lZdOqIc6gJUOFkjYE+mLR277ItmKwzFJ9JZFVlKkxpsGlTIBWB/wCnHO4RjPjLX0opTkrQt4j20pUWUKf0hWXxyacggkKA60wxsJknyxNku32WaVqLVUGLMO9WPSZA9jirZnstmEv3a1P8hBPurAH5HC2tTCWenoN9w9P131KT6DHZHHja6JOU0enitk6w+yrhSVgdxW7s3uJSwmRzTbEFbhOaAHd5pmHStSRx7Mqg++PMzSRvvH0ZQ31EHfywdkcvUEGnmES9h3lSmfqNP1xnho3kvotz8LzcktlclV56lXSf69sC57N1FENlq9NRb7Kp3i/JlZY8oHni3djOLNTyoFaatXWx1AirKmNJ13gbiLG23PHOcqCo7MLF2mN4J+RxyvJUqoqlyXZUafaDJFNFWkurm1TK0dW4IEqBsOgHpiejXyRP2dUUTMjQ9ajyv8LBTt0xZBwh6ltIafusP9QR88KM32PTWUfKq0Af3LqG9Svh2nqf4YZSi2GmjVSnUqwaOdJg2GqjUn1ITURf7xOGfDqbGm65pBVNtLLSRdPWYbSw2OwI5zyW5XszRWk32dCVJ8GZoEVCy2jUHLKJgagI8sFZThdCm1OpTQo6EMwFVihN/DpLXSTub2FoJGFk4/QxTNv2TpuCe4RouSKYAgXJ8I39Acc5TgFOmVelCLVUEEmoygQWBgOjrq5eEmSBEYaZjilWpYsf8qiJ6WH9eeJafBqjeJwqDbxMRvz/AM3kTz3xNSkUcV7AKdIKJBJcEGASUKhpFnlvGm95EiCcTjPVqg0L0uqALF7WH5nBjjK0SRUdqjLYjkDYabQoYn8TepwNn+Pui/Z0kpqDtNIs1o+8wQEdZONxlIXklono8BJUtUIUDrFhzk2AHqcdd5lqakIGqn0lZuAZsvuJtGKHxHtuWZu8puxmx74WNvwKVBnphUvaCqraqJdZBDCpVarPLYgQYAuL2xZYJMlLOj0XNdoqhsGFMbALubWvc+wA98KqruX1tUenvIdbNf7wZASDtOr3GOeE8QqZrLGrUVi6VVQsukjSQTIV1e4a1omRiV8xQp6vGV8SlHCtQIAuwYfA0nw25E7HC8VEa+RlRmNw2sGfg0BZ3gAhgLnZTjWsAjWHYaCCrKRDyIPhkPTA5ECT5TgTi2SoZpzVIUta9JzAgQICsRsBeJwIeA6Phq5heXxT+ag4ZU0aSYTmsrTLl7oWM+B3piT0VWAH0xCMgZ8NWty2qEz66lbGkytZRbMMY/Eit/E39sRnv9j3Lj/EGX38IEfPBXWmJ/1GmyFQ/wC8nrro0nMecAYB4rle5TW6UHAKiO50M0nYQxEx5csE19Zv+joTzKPE/wDMTgPMZNKhmrRrW/xl46xK25bYrG72JKq6AX4hlCCf0VhHIN6zePSLYFp5+k7wuWN7QXvM9QkeUdSL4P8A0PKj4hVH+ZT/AAM/THaZDLqwanVUHeG1j/qVh9MVuvpNX7DK3DaWXqvTNCq1NWKn7FagcA+FgVY35ggCMaypyytpCvTU/ipVVv8AdA8JGonoQPLDN+M98QzCkz2BZaqibcwVUfltgJ3Ytq7qoVjwjQGHqCpqCYt8OIq3spSD1qaVKq6qCTOoFb89+ftiMU9QOkowAuFcN9APpgAcVpAnVKdZ1U/yWkPriSn2ly6A+Mknrrb/ACwZf1s0HCuDWkFNPZTu0lFf0l4EDw2/9K+WMwLx/jVKpmHZWJB08uigHn1BxmOyKdE7R6lkFWplaKtpqr3VOzBaig6BaIMR0tjeT4ZRo1kdKK02RiYXUoJv8SzpZfKBio0eyNTuqbI9Nppo0NKESoO4tba+Jv0vP5cXFXR5Hvl6bEt6Y5eF3UinJ7ki9cVCZkBa1NCFBiRJAJ5EkMLifCeu+OeFLochazVj/wAOrU16fhIIBhwbcyRB2xS6HbrV4alNXk3C6kYz5QQfSBiSm3D6hB0im0mVZXSN76qfvvHLbE/C10x1kV2i9V6bvMrqJN7A8o9BYHArJyja0HYzaCNuY+mOuH51qx+zrLUvJCEHc81BtMc+mHWU4C72JWLSD068/aSMQri60Xck1ZTc12YyzAlqSgc2EqRzmVt7EYU1exCONVCoz3uq1KTHfeTbltM49Bz6Gm1Hu6gcd4O9kkkpFwhAs8xEmOWF/HaWVrrp7nSxj7SwqDmQGA+nO4xSOZr2SeNS9FYo9m8vS0mp+mUGZ1UVGNIoWYwBqphgJvuRth1Q7M18pWot+kmpTFRe8pE/cIMs3iZW5CAJuMMMzm2fwlpNoURuNrC/ltibK8MqOTClL7sIG8bRJ+nrgPMxliiuxlX7RUwpVU1H/FYdRbf5xhFVq66hcABygViovpUyoMSSoMRh9+p6SAtUJMXk2EASbC5t5nAx7U0U8NFGO9wmhZtEkkEgmbwY574kkG0tEGV4FUaCQVB5sZtysL+xjBVbg+XpAPWqE3iCbEyNgJMDymMV3tB2oz72y4poptAaXHMnUwF7fdxx2czFeotRszQJAHgK6YdrhhqZythF5vMelFB1Yrn3Q+qdpVprFCl4QLEqQOVwo8RG/KTbFXzHaXvqumotdiZAUUXAiZhVJmOcnc74nzmZUs+ta9AMfCUpFlUiDOod4pPMiAL+WC+Es9SRQzFCtF2BphCJO7FGBE+aYpGNK2K+30Jc92QWoV0jMQQJhke34dDPJNuUgdDjMh2foI3d6UdnIC/pOWqqTOyhpC3HQAkYY8X7V9yr0q9B6Y1MjMgDKwsJ1nSYbaPCfLFeoVsoR9hnK1DlGpwPqCAPf/s8ZSaElFJj0dmMtqrU61DuigGg0nch9Sk6hqKxpaAVOK3U7I1BPiDxsVESfME7YbUaWZnwZynX8nRHPqYJbeL743VzebSRUy6NNpSoy/LWIwU5p7M1F+ht2UqLlqTU6iubmQPvgiSYIF9wBfbAubasHY06qhSZCvTFuekMkMQPMHC9uKiPtKNenHMKHHkSVPry5eeNUeMUHY6ayqeYeVP/ADCDA88S4O2x76o3XesSe8y1CsDMlWWY5DxSfpgKrxJKe+Vr0uRKOwjrtoEbXnDdGkgB0cyYhlvHSD6YypScfECLbkFZ2sf9cNf1A7fsVZfjtFift667+F17yI35Ofrgg5uTatQPm6NSvyuSo+mCK1JH+JVY/wCJQ35jAtfgtE20afJSyzzHwnb1GGTgCpeieanKmjid6VZT+Y6+uIqmd0Dx0KyHn4NU9RNhgN+z9L7pcDz0sJ9GE/XGxw91BC1WWwt41/6an8MPUGL+QQvFqH/F025hl9ov/QxIj0m2ZG9WWSOl7/TAGZbMKCalVCB+NtQuB/xKTfnzxDlqYcfaJlkWAQ2l6YYG8q9MKu/lgqEfoOT+EyZJXYPUpimAYClCJNjq7xKREb2OGTVUJiUM7T+jn0jUKZ59cAHgoM6P/wBNdWvO8MoP/Ny5YkXhGYFu9zAifjQFfOStZlJMjcYZ1Wxbb9DOipXxNssQAHSeer+9em6giCI3YY8u43VClgohdRABN/faTvvfF/zPFe7pDXpB0zCwswLwIABJvEbsceb8Xzvf1nqEBQxJgGYwcF8mxcrSiKih88bx1WIk4zHfZznuOTLJlaLCm7xSp2QamPgXl0jEmT4nl6h0ioNcEaSDTYbiCrCTflcY32NzcZZP0lZcKgpqsAFO7XSSQbNM7gm22COJGlmSjGkkUzKGS1/DM8zsDJHTHiyaTZ6KtpHK8DzlMF6Lq4gmKtIUydyBrpgSfIj5C+J8gaNaiDmqcuxYGmVDFBPhaY3KgXmLm2OM1mKhjvHYyJEkkRIIIHPrIxvLEu3gGraw2Hlfzvb5YRzbHUUc5PIUsvVqvQVlV0VdDGylYhhB1STqMTbVywRVzz82MCPQ+do8jecHZPgbn+8aPJSfzM29p9MT18rQy/2jhpEwLmdz4QTDMdpM8trSl27exl+KAcvw6rUFlgHmx025W3j0GGOX7PgfGxa2wlVIH169MLq3ad9UUqYCiRL3JP3WABgehJwqq5qqzS9RmN58RETyA+FR6cgMbiwORav1plqIIBRTAIC31TMAEenM2wsftPVvCUwTEfE0CNrxJnnytY74rpztJYC1Kc+EQHRZ/CLsNwbem43xLU4dVqJ9nWp0m6KoePLVq584W3InDxxWK5BOZrtVbxksZkAW8pCi0xNwPfGU6TGZUoNxqYFifMCYv1M+WAMuM5RmaFCpzJpvoYkWuX+KL743W7QqnhrJWotpnSwWdJ+EiDBE4o8bWianZKz16bwBlqoLEqCxpPHK7eCeVsFcLyAr1R3mVegxBIeYnSQCNdIiTsRO+ABxWi3+9UGQIcaD1A8VotvPLE1Phqm6LpB3NIlRb/8AGYMgnkcZ2lVDUrsY5lXy+dRQ9R8t3J1amVz3hLhV1RqjY3MDrjM1mQa9WsuqmXREYgjxBdRHmLGCedsL1WqPhqFtrVFR/mQFaPeb42tdhZqaMRzRip5QYeQOnx4m4t+x1SWjuZmIMf1/EYAzXBsu/wAVND5gaYPSRB3wU+fpiC/eU9zL02YW/wASah84xqhVWp8FSm/+V12mDYkH2w6tAtexLX7J0TOkugHRpA5XDBo+fLfEP6qr057rMsvkwI9jpJH0xYaiEH4W57g7AX5bYhkEzcE9PSTJ9OeGU5IRxQm/Tc6v/DqdZNPflcqrbA88ZV45Uj7bKGJFwGPqNnHp9Zw6NJZN7DcHn78xPPFZ41xkrU0UmjSIYqPvEzEkbiwt6dcUh+bqhZfiiQ8RyLb02Q8ysC9+QdTY+RwVlqdFf7nNVafONTAdb6kK9TE7c8Ar2rciHpZeqD+OmduYBBtjacTyNVwKmV7kEEF6TswFreEKGIO0Tz5b4pwf7EU0N0p1zBTMrVFj4kpPFuoM3xphXX46VFgBBvUpki95uBflgWnwLLVoNHMgg3VGqaGEbjRUBuDEeI+RxFU4PXokgVnpsCJVldSDtfQ28yLLffnhGl9GtjA5ud6NQf5alJ/oSp3n5Y2eIU1/vCyHlrQjnaYDCScKqmYziSWek6WHiZPTeotwfXB/BsvWqk1TRoArA16p1c4U02dZEdMbxoPJmv0StVYOoqNSFwlOqi61kafC2g3ME39hM4LfOFLF85QHR6SVFHyRre4xMgcWNBwB+CojDeYAOgxJJ9cR1M8syWrUyPxJVT1khSI5i+Bb+A6ZHSqJXJAfJ14O1RNBB8ypa3mFwZQy2imB3fdEgirTDlgIPgKk2EfFIsdXOLDihqIZmSvTdSFDKr22Dq4uCGuRO4i0HEme4iFVi06VBJMzPXa+3MX9b4nOTfSKwSWzzztZU01HA1AE2E/kPrivqltx/E4ZcRzRq1mqGSswPF05SYO1tsCVkAMRtyMyfInHow6ikefk7Ytqrc74zB9d6RPwBbCRPMAA/XGYbkKeycKys5ejqH+6pyCpiNCxNwbxuOuDcxRCeLxAcilNqkXuWAEgeYB2xX+zXGHWnR01yaFNAjU2plihKqS2qzLTDOAG5Fog74uGSpd5pbcMNQiJNp2mQSL3ix3x5GRcW7Z6UO0Q5P8ARmGpKiVCgi7G0AtGkxpMBjBE2ONf2mpBTo8QGw02JkXkNEH1JmPPBHE+EIwK1QGWZIaYlfhM2PMkGQRfzOK3mOB0jeiainkVbUl5O7kk9IVjsMCNS0NK4hdbjNR/94QAIAQQt7EkXMyfmbDHPezcvJvd2JNhaJMwL7fwx1keElPjY1GPKIG4sBJMSOuJ83lKbJDojgglUZVMkWHoSZgkjY4rxSETs2Mu506QLbNNhO9hcmbRK774X1/0qkQe4o11m2lmUgWvD2n0JwHQpZVHnVmMo7HZmKrPONQamyzPM+2HvCKFUVD31RatELKupUMWLLCsJMCJEpPW04aowV7F7bF1ftFQfwZmgUOmNNWlqEfhUwelgI8sMMh2Jy1VFenqpo4s9Ko11MXAMgjb5Y32mp0s1RFKCgpuXXT4ROnTJkG1yduWNU86y0hTQwERVEcwFCyb3YRbEnlbj+PTKLGr/Ij7L5upQauMyGdg4FKYMqNYOmDAkBT74G4xQpZuoz1KQ1EBZBIOkA6QSI87c/bHVYkEEHUNO/vJkwL8pPU44y6FQw6mJ3jkVHOJvtHpjf65ezdVQhrdkFAPd1mEj4XXVfodjBHOMADgObpNqWGEm9NtB5TtpOLiry3kBYzsDaSLQJ88dMPO9jIi8RYiMVWaS32J409FTPH87TMOKoXfx0+8ED/Eb9PvYMpdt5PiVG6lGKn3VgR7SMPoAsZ2IImPXeeV7cowBneFpW+JVNxBPKeWoCYHXe83wecZbibhJaZxS7S5dvvMk/iXpEXQkeQP+mJzQo1zM0apsTdC3lMgNz5fXC0dk6IEgupJ3VvTqDy5/lgap2YYjw1pA5VFBgT1F+mw541Y3p0D81sKzXZ/MJPc1nRTfRrZR6C5GE71c3SALFoOxJkdDzI+mCxl83TAKSBf+7qwBz2a22O37RZpD46ZIi5el621U4j1vi0U66aZJ0/qFr9p645A+elSevKLeWFVSvJJJMzMnr6+eLGe0eXcxUpKekMDG34wCPQn2xK+WyTgf7snkQ6weUxqUW9sOml/kVq/ZVlcbiTf+tsbMecf1bFlPZGjUvTcm94dH8rEcp6ifXAmd7IPTB0VAfJhpkDmCbf0MHyR0Dg0AUa5Vgw3BBB6Rsbcx5Y9KrZsZjJUqzx32vS0aQWUgnY23Ej32nHl9bh1amAXp2MGRBt1sbYdcB7VU1pvQzC66LiDp8LrJvF4brBHobnEssOdNFINRdMnejWrOVqZMuimY1aGuBzBCmREwLbYNzGayq3q5SpQNrimVHMTqSJ5jHNDPIF0ZfOoEAhUrUgI2tqUJPqRzwYvEs4onuadUCB9jU3HkDefTGr9AdHGXzWWa1HO1FbkGqht+UVVO4tE4Z5ehXDKe/p1KWpNeqnpOksAYZGiYk7csJqvFqLwtfK1F8QEPR1XblMA/wBTh2/D0y7VKVJVUMabMFJElVi8k6RrJsIG2JZJ0uimOF9nWcryWYbMWIE/iJYz1JJ38/TFB7a55gVpAka97TY9edzM+mLNxDiehXZ/DpAG532En23v7Y8xz2fNVizMxKiFE7Cbx/Xng/x8du/gM2SlSDOH8HYkRpAFzeCxmy3E4Z53gSs+nQATExUAI3Nx/wB4wL2ecllbTakDfexOxOLa+cUlV0XEkMLdYmPKR+dsVnNqRzRiqtnn/Esky1CArEQsEgSQVBB35i843ibjyj9IezjazWOw6icZi6bo1I9E4Oq06asVJmjQDwDDCA+kdG6+3lh+T4ZpHS5AIJmA33dQtIgtdYIEAzhIvBaVfLUdQZXFGnpZWuPCLkTpYeom++JKPBM7SBZa3eIItUpwSYBIBk8iSD88cE4Ru2zqjOS6SBOL8N4hUqlhUp1EIIjVCif8DDfnqJJ2MiBgqi2dpf3iIwjk4B22BIAMdcMxmyNMwCAdRUg3Fzpt7e/yhp5rxaVOosJIkFuW4iQJMT5HB51pG43tm8vx5YKsKlIw0hlKyNyZuCABuD5Yky7I8mm4M2MH5sAJG/LnPlJ7p0HI8RUyCLixkyZm1wb23vbCzNdlqatIQ02J8JTwkXmwFidUi/nvhHXtDLl6GVamWsYInZhKkQPCwNjzPlC4VNwJfjpa6B590xAJm/hPhMCbfXGko5yjIVqeYpi0OSpHodja1/liU9qKJYCqr0X6Mo28JnoATzHS+G4v/LDf0jbO5yl+DMKoEiNDwZiBsZ6rPpjP7Q0VP2qVMueRZSB7EDB+pG1aWV/isCPFyM+k4hztMKoUiUJOolQJvIAABXmLbkA4zdf2QF+mTUKlOpemytbcRt8/zjHTIVuQQd+sg8p62m4B/PCSp2epsZTUjMA4akSu95CzpMi+nw+nLGqdXO09MVadQQIVlKE7Abi522axBnG4xemHm1tDkRIEgCRcgRa42Fxz9vLGKCCwMBoAJJuW5EzuY5bx5YUN2nNMxXotTYgmREc5IP8A3nfB2W4rRqQBUVTtDDSSLGb787gnCPG0FZEG0mIFgOcEbHz8iTNthjlTMibA8+Xl1Nxz3jGCkeRXcaT12uSOceuBq1cKSIbwwTN+WqRPPa0yOXmtUPsl0mDeQD09PCSPf1jyxxWPhNonwzOxMxeOVz/HGstWBA0mdRi59NxFiDvO3PljKnwnVEmY9h7gsZI5TjWA26BCN4G5m/rf+jbaMQawCIA1TJjaDE2FwJ36/PHLLKi/OeQHOZvt5j88duk3HMzA235dDF588PYpDmlWpAZVdbn4YMDYGRMeIgwTsd+Sx+CUdQCqVMEE03ICmTuLjSV0kR5Tvhz3ZUbANy5XF+hB8M3PPcDERE+LYHYxE7AGByHkBt0wyk0K43sTVOzzAkit+GC6B9/kR1tjkZXPUz9nU1CdgTBHLwvZfQkfxw2pGIBkqQNwDz5tuX2m4gbb4SVsjnK7nSe70i01Co9JWfEd74rCUnsnJJK0S5bjubvqyusLYkKVIn/KTIPUCPPBdbjOSqmKiFG5q6TEgct/pjrLcSzOXpgVMsSqyC6eLV/iJE8rycbTtJlapioLx99FNud7/LDNfoVMDrdmcrU/ua6Bj92YH/tYzy5HAbdk85TkpBjZlOkx62kf1zw5bhOTqiQom58DafoDAtyj2xPwzsuUYVVq1FppUpa1YiCrOoZTEA+CTccsBz4rZlG2Rdl6uZXvlzGuO7sGYTMhYkGYCkmPIYdZnMySG3Y6riQTBuPK8e+BszUioz7anYgdAST8wCP6GFHG+0C0Qxb47lQLTyv9PljnaeSVovfFUIu1+fDFaCKZDEm5OlY+G/QWvyjCTL8KOqABA5kahPW3LC9qjMWdt2Nz9d/4YsfBKQ0SACpkQwuSDIN7D0nHY1440jjk+UhvlctppqikEQdRsLTMH364iqJaINo6wRHTzuIxt3mw1KNvoLEXkYnrVkKwQDU3QwQbRIvZhv0N7Wtjm2x/RTeMUiazE/4dzf4RjMTcYLGsx1T8OxP4RjMdy0SPUeB5mpTy1G4DFEIaAY8I0wCIWBbqTexwTXq3F/XVcmAYBm/S09MLeGMTSpAXHcpAt+Bbnkff5YLcjyhoANrESTE7k77486Xcmd0X0D5/Kl/CKjUz1U+Y1EkiTdtgRyxX/wCzdRHmnV0+IwYKkf4rNOLLSEb2O25tubz5T6z5YJfMQCDYDzJ6yPQ4Km1oDimT8H4g1Kgutg9QEjVv1IFxuJAv052jrNZliTq2JJbUQPFygjob35GOVwp8hvYC8m/Qi0jpzxGGuLlgsiPY8uexudpOJ8e7KcuqQU2aIERJkH0POw38JsPngTPZFKlNlYSJjUbxYSZ36x02vaOwkXkAi4taJH8Jv1+WOdemRBAEwIjkd7x1t58xgrrQr7Elbsu6w2XqMpE6VebQbeJYjrcR9MRHjeby5+0GoDdiA4IN/iSD8/lOLArCQLchNtzsB6XmDFj6Y5cxPxCfDuQY2XlYQRePpiscj9qycor0L8r2woVB9oukzuo1A+sCZ9Vvhjl61OoYpVVMQ0e5YRvBNiR+WAM3wilUPjQBjeQNJ5AmV6kc53wnzPZep8VFwRAkOYIPTVz+Y364f8JfoCc0WzOUWJDROkze82Mk+XKDM/LC2twPLubU+7MXKHSQSCdlEesryI6YQ5fj2Zy6gVdQBj4xIInk3LpNxf0wzyvbNWkVEkblqZJ8pj4hy5kHB8UkriwOae0QtwatSnuaxBE+E+GeU2kEzFinPfE69oMxS/v6JKgbge26yCDzsMNKGcoVTNKourcBrx7G+JWyhEz4vDEAAQI2vHhO5sfnhbl7VhpP+rFWX4/ljJnu5jUTJExF4Ji3WMNqaK10cObXBBj1A+V8LM9w6lUHjSOhFnG3MRNtpJ8xhaOz7oSUrGdUDUCJ6eJSGB5TFtsBcJfo1yRYhIuQf/5X1PITM+oxCCGEgzG1hv0t0MYSVOLZtANYMKbsCrQNV5iCfwgx9b4lpdr0aJphr3hhIFr7ST8RjoAOuN4m9BWRexrVnbmdxfxXHi/I401ckEpBZlmCYBAEgNHTy5gY5Gby1WClUCDBDHSZ8UAgxeOmK9xjszm2YElamwB1aYHowEAdb40cbb7M5/CBeAZqs7QwErOvXZhyHhM36EWw5p8QzlEEPQVlAMFYeJ2JKkt0uROIKfEsxlUC1MvppqIDASoFwSWUsLnmTOCcl2wouROpeUgBh62vEeWOi38JEqdraROl1dGi9r25wYPPpggZnL1rE06mx0st/bVcH0xP+lZet4ZR/wDCYJF94a/0wPmezdF9lKg3BQ8z5EEewjC9BNt2Sy9RgioabSIIYiNrmdQgb2wfQcUssmWDMQGqM7Mwk3aL2EaQPLxHpjOGUHyBqJr1N3Y0ah8OslqnPeAkW+7A2wLmCCsWJ8xO82O+4PSMcs5cnXo6IR4q/Yp4l2moq0EkqDDLc2J8V5uJgD+OKLnuM99WZyFIggSDGkbf6zhrxlQtUMKZChDqXzBPLUbbX9NsLKq0nAKiGJMgGCfIgi19hjsxqK0ceSTfTD+HVwzaBTCyCCCCOh3/AO++OcwTELFtUh2AtKiBt0N74G4TXmtpYFRtAifL2tv+eCuOU4ZitlKrBmxJ3ImIgxMYzVSpmUerDMvXKU4qqukk3VgbHnGoE+RGJqmdB1QGjw23HmVHQgRtbFfPFNQWnqvsCb7etsdtk3K6l0sgkgmSRHxfS4HPA4JbFsE4pU+1Matl3Bn4RjMccUVhVYeG0RBFxAg+4jGYstCnoGR7Q5cUaQNUSEUEaXtCi3wx1G/PBD9o8vqJ7wbbaX8Xn8MAco/84zGYi8MbOhTdHf8AabLooHeg2/DUi4iSNMmB544/tHl9X96LkeILUFog/duQAMZjMDwxGeRki9qcvY96NjICvv5eEW3n8scjtNlgP70dT4alpFx8MESYk/LGYzB8MQeRnT9pMrEd7NxMq559Cu2xi8kHHH9qstBmrPLVocHmL2G8/wBbYzGYHhibyM5PabLkiaoAmI0uYM3iEFtt+pxye0eXEnvRceK1T5Dwm+kAbjbGYzG8MRfIzQ7TZY272D/lqdB0XfHS9pssfEasFUudLmY5Aad5vqN/TG8ZgvDEKyM1/aHLTDVQb76XPIWIKXHkefTfCzPNw+oZDd2T+BXA530lSI26c/fMZgrGo6bA5t7EuYpU0B0VlqAESCrqdid42t9eWMyXapqYAWqy+R8Q+RGMxmLKN7JN9jyh/tFWNNVFYb+EN7mDhpT7UZN1DCoycoh+Uj8J69bwMZjMJLFFj8mjp+OZUgDvQx1AiVeR5jwQYN7kc8LeI8QyVR/GwNoEIw33MxJv8PSTI6ZjMJ4kn0OpNrsXZmlQF0zH3fvq7Am5j4ZAiB6/PAB473RIDsrREozARvsR/DGYzFYxJyfwaZLt0yrBZaq9HUhoJM3AIPuMEHtHw+sw7+kASAoYqTttdINvTGYzG8cVoCk2R5jK5E/BmnTyKO4+qA/82GHZfjWXy1bVVzPe0wjkKBVgsNOkEMsjexBtB255jMLKCaHjJpkmc7W0KlRmeoPFM+F7bCFhbC8jaI88cjtJQWftZmLQ8WCj8M9D8/LGYzEvDEp5HZHU49liCupYIuGV2F7nddrm3lhJn8jkGurlPh+HvIibkAiPlHLGYzDxgk+gN3sTpSSmf74uAzRpDAeUyJvY464nxhAqqCXFj0i3IER+eMxmKcE5JsloRC+1gP6+eGtDM92FfUGI+JYNwYESRG0nyxmMxTIkyXsHzlYBzDahAg36Dy5bY3jMZhEhz//Z"/>
          <p:cNvSpPr>
            <a:spLocks noChangeAspect="1" noChangeArrowheads="1"/>
          </p:cNvSpPr>
          <p:nvPr/>
        </p:nvSpPr>
        <p:spPr bwMode="auto">
          <a:xfrm>
            <a:off x="381000" y="0"/>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http://t1.gstatic.com/images?q=tbn:ANd9GcRCu-89cpbBiMBR8sbKZSKlzwTjVT5oNbXDrgCQXKH1-tm1rRE&amp;t=1&amp;usg=__sk5WHjLYjXoqvvHJQFMlTE1tX_w="/>
          <p:cNvPicPr>
            <a:picLocks noChangeAspect="1" noChangeArrowheads="1"/>
          </p:cNvPicPr>
          <p:nvPr/>
        </p:nvPicPr>
        <p:blipFill>
          <a:blip r:embed="rId3" cstate="print"/>
          <a:srcRect/>
          <a:stretch>
            <a:fillRect/>
          </a:stretch>
        </p:blipFill>
        <p:spPr bwMode="auto">
          <a:xfrm>
            <a:off x="2438400" y="5181600"/>
            <a:ext cx="2285999" cy="1404211"/>
          </a:xfrm>
          <a:prstGeom prst="rect">
            <a:avLst/>
          </a:prstGeom>
          <a:noFill/>
        </p:spPr>
      </p:pic>
      <p:sp>
        <p:nvSpPr>
          <p:cNvPr id="23" name="Rectangle 3"/>
          <p:cNvSpPr txBox="1">
            <a:spLocks noChangeArrowheads="1"/>
          </p:cNvSpPr>
          <p:nvPr/>
        </p:nvSpPr>
        <p:spPr>
          <a:xfrm>
            <a:off x="152400" y="3352800"/>
            <a:ext cx="9525000" cy="1371600"/>
          </a:xfrm>
          <a:prstGeom prst="rect">
            <a:avLst/>
          </a:prstGeom>
        </p:spPr>
        <p:txBody>
          <a:bodyPr/>
          <a:lstStyle/>
          <a:p>
            <a:pPr marR="0" lvl="0" indent="-342900" algn="just" fontAlgn="auto">
              <a:lnSpc>
                <a:spcPct val="100000"/>
              </a:lnSpc>
              <a:spcBef>
                <a:spcPct val="20000"/>
              </a:spcBef>
              <a:spcAft>
                <a:spcPts val="0"/>
              </a:spcAft>
              <a:buClrTx/>
              <a:buSzTx/>
              <a:buFont typeface="Wingdings" pitchFamily="2" charset="2"/>
              <a:buNone/>
              <a:tabLst/>
              <a:defRPr/>
            </a:pPr>
            <a:r>
              <a:rPr lang="en-US" sz="2000" dirty="0">
                <a:latin typeface="Baskerville Old Face" pitchFamily="18" charset="0"/>
              </a:rPr>
              <a:t>PUBLIC STRUCTURES</a:t>
            </a:r>
          </a:p>
          <a:p>
            <a:pPr marR="0" lvl="0" indent="-342900" algn="just" fontAlgn="auto">
              <a:lnSpc>
                <a:spcPct val="100000"/>
              </a:lnSpc>
              <a:spcBef>
                <a:spcPct val="20000"/>
              </a:spcBef>
              <a:spcAft>
                <a:spcPts val="0"/>
              </a:spcAft>
              <a:buClrTx/>
              <a:buSzTx/>
              <a:buFont typeface="Arial" pitchFamily="34" charset="0"/>
              <a:buChar char="•"/>
              <a:tabLst/>
              <a:defRPr/>
            </a:pPr>
            <a:r>
              <a:rPr lang="en-US" sz="2000" dirty="0">
                <a:latin typeface="Tempus Sans ITC" pitchFamily="82" charset="0"/>
              </a:rPr>
              <a:t>Harappans exhibit skill in town planning and in building structures, including drainage systems.</a:t>
            </a:r>
          </a:p>
          <a:p>
            <a:pPr marR="0" lvl="0" indent="-342900" algn="just" fontAlgn="auto">
              <a:lnSpc>
                <a:spcPct val="100000"/>
              </a:lnSpc>
              <a:spcBef>
                <a:spcPct val="20000"/>
              </a:spcBef>
              <a:spcAft>
                <a:spcPts val="0"/>
              </a:spcAft>
              <a:buClrTx/>
              <a:buSzTx/>
              <a:buFont typeface="Arial" pitchFamily="34" charset="0"/>
              <a:buChar char="•"/>
              <a:tabLst/>
              <a:defRPr/>
            </a:pPr>
            <a:r>
              <a:rPr lang="en-US" sz="2000" dirty="0">
                <a:latin typeface="Tempus Sans ITC" pitchFamily="82" charset="0"/>
              </a:rPr>
              <a:t>central storehouses, lines of workers dwellings, and communal bathhouses  indicate the presence of a government and a regimented way of life.</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4" descr="http://t2.gstatic.com/images?q=tbn:ANd9GcT8w6V2UZF-PkUf29gzz0sd33dWZxzNKpTy0Y0ajkPHigLbG0I&amp;t=1&amp;usg=__dhV5AIh9t-bMDyPGt4tYtVp_b-I="/>
          <p:cNvPicPr>
            <a:picLocks noChangeAspect="1" noChangeArrowheads="1"/>
          </p:cNvPicPr>
          <p:nvPr/>
        </p:nvPicPr>
        <p:blipFill>
          <a:blip r:embed="rId4" cstate="print"/>
          <a:srcRect/>
          <a:stretch>
            <a:fillRect/>
          </a:stretch>
        </p:blipFill>
        <p:spPr bwMode="auto">
          <a:xfrm>
            <a:off x="5105400" y="5181085"/>
            <a:ext cx="1831845" cy="1372115"/>
          </a:xfrm>
          <a:prstGeom prst="rect">
            <a:avLst/>
          </a:prstGeom>
          <a:noFill/>
        </p:spPr>
      </p:pic>
      <p:pic>
        <p:nvPicPr>
          <p:cNvPr id="11" name="Picture 2" descr="http://t1.gstatic.com/images?q=tbn:ANd9GcQwl5lf9nkiCe7r1MqPzcnLNesLXOgngsFZYQmebUMHJ2BE3xs&amp;t=1&amp;usg=__OTwPAfu3yK6b1ZdCyxfNRdiP92M="/>
          <p:cNvPicPr>
            <a:picLocks noChangeAspect="1" noChangeArrowheads="1"/>
          </p:cNvPicPr>
          <p:nvPr/>
        </p:nvPicPr>
        <p:blipFill>
          <a:blip r:embed="rId5" cstate="print"/>
          <a:srcRect/>
          <a:stretch>
            <a:fillRect/>
          </a:stretch>
        </p:blipFill>
        <p:spPr bwMode="auto">
          <a:xfrm>
            <a:off x="7315199" y="5181599"/>
            <a:ext cx="2133602" cy="1371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1000" fill="hold"/>
                                        <p:tgtEl>
                                          <p:spTgt spid="2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 calcmode="lin" valueType="num">
                                      <p:cBhvr>
                                        <p:cTn id="14" dur="1000" fill="hold"/>
                                        <p:tgtEl>
                                          <p:spTgt spid="2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 calcmode="lin" valueType="num">
                                      <p:cBhvr>
                                        <p:cTn id="21" dur="1000" fill="hold"/>
                                        <p:tgtEl>
                                          <p:spTgt spid="2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87868"/>
            <a:ext cx="6550191" cy="400110"/>
          </a:xfrm>
          <a:prstGeom prst="rect">
            <a:avLst/>
          </a:prstGeom>
        </p:spPr>
        <p:txBody>
          <a:bodyPr wrap="none">
            <a:spAutoFit/>
          </a:bodyPr>
          <a:lstStyle/>
          <a:p>
            <a:pPr>
              <a:spcBef>
                <a:spcPct val="0"/>
              </a:spcBef>
              <a:defRPr/>
            </a:pPr>
            <a:r>
              <a:rPr lang="en-US" sz="2000" dirty="0">
                <a:solidFill>
                  <a:srgbClr val="00B050"/>
                </a:solidFill>
                <a:latin typeface="Baskerville Old Face" pitchFamily="18" charset="0"/>
              </a:rPr>
              <a:t>2.MOHENJODARO</a:t>
            </a:r>
            <a:r>
              <a:rPr lang="en-US" sz="2000" dirty="0">
                <a:latin typeface="Baskerville Old Face" pitchFamily="18" charset="0"/>
              </a:rPr>
              <a:t>  - </a:t>
            </a:r>
            <a:r>
              <a:rPr lang="en-US" sz="2000" u="sng" dirty="0">
                <a:latin typeface="Baskerville Old Face" pitchFamily="18" charset="0"/>
              </a:rPr>
              <a:t>NATURE OF  TOWN PLANNING </a:t>
            </a:r>
          </a:p>
        </p:txBody>
      </p:sp>
      <p:sp>
        <p:nvSpPr>
          <p:cNvPr id="6" name="Rectangle 5"/>
          <p:cNvSpPr/>
          <p:nvPr/>
        </p:nvSpPr>
        <p:spPr>
          <a:xfrm>
            <a:off x="4572000" y="457200"/>
            <a:ext cx="5029200" cy="7171194"/>
          </a:xfrm>
          <a:prstGeom prst="rect">
            <a:avLst/>
          </a:prstGeom>
        </p:spPr>
        <p:txBody>
          <a:bodyPr wrap="square">
            <a:spAutoFit/>
          </a:bodyPr>
          <a:lstStyle/>
          <a:p>
            <a:pPr algn="just">
              <a:buFont typeface="Arial" pitchFamily="34" charset="0"/>
              <a:buChar char="•"/>
            </a:pPr>
            <a:r>
              <a:rPr lang="en-US" sz="2000" dirty="0">
                <a:latin typeface="Tempus Sans ITC" pitchFamily="82" charset="0"/>
              </a:rPr>
              <a:t>Planned layout based on a grid of streets(grid iron plan), laid out in perfect patterns.</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 Located in two mounds ,one was (1183x546)m</a:t>
            </a:r>
          </a:p>
          <a:p>
            <a:pPr algn="just">
              <a:buFont typeface="Arial" pitchFamily="34" charset="0"/>
              <a:buChar char="•"/>
            </a:pPr>
            <a:r>
              <a:rPr lang="en-US" sz="2000" dirty="0">
                <a:latin typeface="Tempus Sans ITC" pitchFamily="82" charset="0"/>
              </a:rPr>
              <a:t>and the other was (364x273)m.</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Divided in 12 blocks by 9m wide street.</a:t>
            </a: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Physical orientation of all urban settlements shows a ‘regular orientation’.</a:t>
            </a:r>
          </a:p>
          <a:p>
            <a:pPr algn="just">
              <a:buFont typeface="Arial" pitchFamily="34" charset="0"/>
              <a:buChar char="•"/>
            </a:pPr>
            <a:r>
              <a:rPr lang="en-US" sz="2000" dirty="0">
                <a:latin typeface="Tempus Sans ITC" pitchFamily="82" charset="0"/>
              </a:rPr>
              <a:t> Two principal elements-</a:t>
            </a:r>
          </a:p>
          <a:p>
            <a:pPr algn="just">
              <a:buFont typeface="Arial" pitchFamily="34" charset="0"/>
              <a:buChar char="•"/>
            </a:pPr>
            <a:r>
              <a:rPr lang="en-US" sz="2000" dirty="0">
                <a:latin typeface="Tempus Sans ITC" pitchFamily="82" charset="0"/>
              </a:rPr>
              <a:t>West – Citadel built on high platform of mud and brick, with axis of north and south.</a:t>
            </a:r>
          </a:p>
          <a:p>
            <a:pPr algn="just">
              <a:buFont typeface="Arial" pitchFamily="34" charset="0"/>
              <a:buChar char="•"/>
            </a:pPr>
            <a:r>
              <a:rPr lang="en-US" sz="2000" dirty="0">
                <a:latin typeface="Tempus Sans ITC" pitchFamily="82" charset="0"/>
              </a:rPr>
              <a:t>Citadel – religious and secular headquarters.</a:t>
            </a:r>
          </a:p>
          <a:p>
            <a:pPr algn="just">
              <a:buFont typeface="Arial" pitchFamily="34" charset="0"/>
              <a:buChar char="•"/>
            </a:pPr>
            <a:r>
              <a:rPr lang="en-US" sz="2000" dirty="0">
                <a:latin typeface="Tempus Sans ITC" pitchFamily="82" charset="0"/>
              </a:rPr>
              <a:t>Assembly hall, large building college, </a:t>
            </a:r>
            <a:r>
              <a:rPr lang="en-US" sz="2000" dirty="0" err="1">
                <a:latin typeface="Tempus Sans ITC" pitchFamily="82" charset="0"/>
              </a:rPr>
              <a:t>Stupa</a:t>
            </a:r>
            <a:endParaRPr lang="en-US" sz="2000" dirty="0">
              <a:latin typeface="Tempus Sans ITC" pitchFamily="82" charset="0"/>
            </a:endParaRPr>
          </a:p>
          <a:p>
            <a:pPr algn="just">
              <a:buFont typeface="Arial" pitchFamily="34" charset="0"/>
              <a:buChar char="•"/>
            </a:pPr>
            <a:endParaRPr lang="en-US" sz="2000" dirty="0">
              <a:latin typeface="Tempus Sans ITC" pitchFamily="82" charset="0"/>
            </a:endParaRPr>
          </a:p>
          <a:p>
            <a:pPr algn="just">
              <a:buFont typeface="Arial" pitchFamily="34" charset="0"/>
              <a:buChar char="•"/>
            </a:pPr>
            <a:r>
              <a:rPr lang="en-US" sz="2000" dirty="0">
                <a:latin typeface="Tempus Sans ITC" pitchFamily="82" charset="0"/>
              </a:rPr>
              <a:t>East -  Lower city, built on grid iron pattern. </a:t>
            </a:r>
          </a:p>
          <a:p>
            <a:pPr algn="just">
              <a:buFont typeface="Arial" pitchFamily="34" charset="0"/>
              <a:buChar char="•"/>
            </a:pPr>
            <a:r>
              <a:rPr lang="en-US" sz="2000" dirty="0">
                <a:latin typeface="Tempus Sans ITC" pitchFamily="82" charset="0"/>
              </a:rPr>
              <a:t>Great bath and granary.</a:t>
            </a:r>
          </a:p>
          <a:p>
            <a:pPr algn="just"/>
            <a:endParaRPr lang="en-US" sz="2000" dirty="0">
              <a:latin typeface="Baskerville Old Face" pitchFamily="18" charset="0"/>
            </a:endParaRPr>
          </a:p>
          <a:p>
            <a:pPr algn="just"/>
            <a:endParaRPr lang="en-US" sz="2000" dirty="0">
              <a:latin typeface="Baskerville Old Face" pitchFamily="18" charset="0"/>
            </a:endParaRPr>
          </a:p>
          <a:p>
            <a:pPr algn="just"/>
            <a:endParaRPr lang="en-US" sz="2000" dirty="0">
              <a:latin typeface="Baskerville Old Face" pitchFamily="18" charset="0"/>
            </a:endParaRPr>
          </a:p>
        </p:txBody>
      </p:sp>
      <p:pic>
        <p:nvPicPr>
          <p:cNvPr id="10" name="Picture 2" descr="F:\SEM -I\history ppt material\state_building_plan_mohenjodaro.gif"/>
          <p:cNvPicPr>
            <a:picLocks noChangeAspect="1" noChangeArrowheads="1"/>
          </p:cNvPicPr>
          <p:nvPr/>
        </p:nvPicPr>
        <p:blipFill>
          <a:blip r:embed="rId2" cstate="print"/>
          <a:srcRect/>
          <a:stretch>
            <a:fillRect/>
          </a:stretch>
        </p:blipFill>
        <p:spPr bwMode="auto">
          <a:xfrm>
            <a:off x="304799" y="609599"/>
            <a:ext cx="4097275" cy="5791201"/>
          </a:xfrm>
          <a:prstGeom prst="rect">
            <a:avLst/>
          </a:prstGeom>
          <a:noFill/>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87868"/>
            <a:ext cx="3860352" cy="400110"/>
          </a:xfrm>
          <a:prstGeom prst="rect">
            <a:avLst/>
          </a:prstGeom>
        </p:spPr>
        <p:txBody>
          <a:bodyPr wrap="none">
            <a:spAutoFit/>
          </a:bodyPr>
          <a:lstStyle/>
          <a:p>
            <a:pPr>
              <a:spcBef>
                <a:spcPct val="0"/>
              </a:spcBef>
              <a:defRPr/>
            </a:pPr>
            <a:r>
              <a:rPr lang="en-US" sz="2000" u="sng" dirty="0">
                <a:latin typeface="Baskerville Old Face" pitchFamily="18" charset="0"/>
              </a:rPr>
              <a:t>NATUR</a:t>
            </a:r>
            <a:r>
              <a:rPr lang="en-US" sz="2000" dirty="0">
                <a:latin typeface="Baskerville Old Face" pitchFamily="18" charset="0"/>
              </a:rPr>
              <a:t> </a:t>
            </a:r>
            <a:r>
              <a:rPr lang="en-US" sz="2000" u="sng" dirty="0">
                <a:latin typeface="Baskerville Old Face" pitchFamily="18" charset="0"/>
              </a:rPr>
              <a:t>E OF  URBANIZATION</a:t>
            </a:r>
          </a:p>
        </p:txBody>
      </p:sp>
      <p:sp>
        <p:nvSpPr>
          <p:cNvPr id="5" name="Rectangle 4"/>
          <p:cNvSpPr/>
          <p:nvPr/>
        </p:nvSpPr>
        <p:spPr>
          <a:xfrm>
            <a:off x="228600" y="457200"/>
            <a:ext cx="9296400" cy="7171194"/>
          </a:xfrm>
          <a:prstGeom prst="rect">
            <a:avLst/>
          </a:prstGeom>
        </p:spPr>
        <p:txBody>
          <a:bodyPr wrap="square">
            <a:spAutoFit/>
          </a:bodyPr>
          <a:lstStyle/>
          <a:p>
            <a:r>
              <a:rPr lang="en-US" sz="2000" dirty="0">
                <a:latin typeface="Baskerville Old Face" pitchFamily="18" charset="0"/>
              </a:rPr>
              <a:t>HOUSES</a:t>
            </a:r>
          </a:p>
          <a:p>
            <a:pPr>
              <a:buFont typeface="Arial" pitchFamily="34" charset="0"/>
              <a:buChar char="•"/>
            </a:pPr>
            <a:r>
              <a:rPr lang="en-US" sz="2000" dirty="0">
                <a:latin typeface="Tempus Sans ITC" pitchFamily="82" charset="0"/>
              </a:rPr>
              <a:t>structures of same-sized sun dried bricks of baked mud and burned wood</a:t>
            </a:r>
          </a:p>
          <a:p>
            <a:pPr>
              <a:buFont typeface="Arial" pitchFamily="34" charset="0"/>
              <a:buChar char="•"/>
            </a:pPr>
            <a:r>
              <a:rPr lang="en-US" sz="2000" dirty="0">
                <a:latin typeface="Tempus Sans ITC" pitchFamily="82" charset="0"/>
              </a:rPr>
              <a:t>Individual homes or groups of homes obtained water from wells.</a:t>
            </a:r>
          </a:p>
          <a:p>
            <a:pPr>
              <a:buFont typeface="Arial" pitchFamily="34" charset="0"/>
              <a:buChar char="•"/>
            </a:pPr>
            <a:r>
              <a:rPr lang="en-US" sz="2000" dirty="0">
                <a:latin typeface="Tempus Sans ITC" pitchFamily="82" charset="0"/>
              </a:rPr>
              <a:t> Some of the houses included rooms that appear to have been set aside for bathing</a:t>
            </a:r>
          </a:p>
          <a:p>
            <a:pPr>
              <a:buFont typeface="Arial" pitchFamily="34" charset="0"/>
              <a:buChar char="•"/>
            </a:pPr>
            <a:r>
              <a:rPr lang="en-US" sz="2000" dirty="0">
                <a:latin typeface="Tempus Sans ITC" pitchFamily="82" charset="0"/>
              </a:rPr>
              <a:t>Houses opened only to inner courtyards and smaller lanes. </a:t>
            </a:r>
          </a:p>
          <a:p>
            <a:endParaRPr lang="en-US" sz="2000" dirty="0">
              <a:latin typeface="Tempus Sans ITC" pitchFamily="82" charset="0"/>
            </a:endParaRPr>
          </a:p>
          <a:p>
            <a:r>
              <a:rPr lang="en-US" sz="2000" dirty="0">
                <a:latin typeface="Baskerville Old Face" pitchFamily="18" charset="0"/>
              </a:rPr>
              <a:t>CITY WALLS</a:t>
            </a:r>
          </a:p>
          <a:p>
            <a:pPr>
              <a:buFont typeface="Arial" pitchFamily="34" charset="0"/>
              <a:buChar char="•"/>
            </a:pPr>
            <a:r>
              <a:rPr lang="en-US" sz="2000" dirty="0">
                <a:latin typeface="Tempus Sans ITC" pitchFamily="82" charset="0"/>
              </a:rPr>
              <a:t>Each city in the Indus Valley was surrounded by massive walls and gateways</a:t>
            </a:r>
          </a:p>
          <a:p>
            <a:pPr>
              <a:buFont typeface="Arial" pitchFamily="34" charset="0"/>
              <a:buChar char="•"/>
            </a:pPr>
            <a:r>
              <a:rPr lang="en-US" sz="2000" dirty="0">
                <a:latin typeface="Tempus Sans ITC" pitchFamily="82" charset="0"/>
              </a:rPr>
              <a:t>Built to control trade and also to stop the city from being flooded</a:t>
            </a:r>
          </a:p>
          <a:p>
            <a:pPr>
              <a:buFont typeface="Arial" pitchFamily="34" charset="0"/>
              <a:buChar char="•"/>
            </a:pPr>
            <a:r>
              <a:rPr lang="en-US" sz="2000" dirty="0">
                <a:latin typeface="Tempus Sans ITC" pitchFamily="82" charset="0"/>
              </a:rPr>
              <a:t> Each part of the city was made up of walled sections. </a:t>
            </a:r>
          </a:p>
          <a:p>
            <a:endParaRPr lang="en-US" sz="2000" dirty="0">
              <a:latin typeface="Tempus Sans ITC" pitchFamily="82" charset="0"/>
            </a:endParaRPr>
          </a:p>
          <a:p>
            <a:r>
              <a:rPr lang="en-US" sz="2000" dirty="0">
                <a:latin typeface="Baskerville Old Face" pitchFamily="18" charset="0"/>
              </a:rPr>
              <a:t>STREETS</a:t>
            </a:r>
          </a:p>
          <a:p>
            <a:pPr>
              <a:buFont typeface="Arial" pitchFamily="34" charset="0"/>
              <a:buChar char="•"/>
            </a:pPr>
            <a:r>
              <a:rPr lang="en-US" sz="2000" dirty="0">
                <a:latin typeface="Tempus Sans ITC" pitchFamily="82" charset="0"/>
              </a:rPr>
              <a:t>city streets on a </a:t>
            </a:r>
            <a:r>
              <a:rPr lang="en-US" sz="2000" dirty="0">
                <a:latin typeface="Tempus Sans ITC" pitchFamily="82" charset="0"/>
                <a:hlinkClick r:id="rId2" tooltip="Grid system"/>
              </a:rPr>
              <a:t>grid </a:t>
            </a:r>
            <a:r>
              <a:rPr lang="en-US" sz="2000" dirty="0" err="1">
                <a:latin typeface="Tempus Sans ITC" pitchFamily="82" charset="0"/>
                <a:hlinkClick r:id="rId2" tooltip="Grid system"/>
              </a:rPr>
              <a:t>system</a:t>
            </a:r>
            <a:r>
              <a:rPr lang="en-US" sz="2000" dirty="0" err="1">
                <a:latin typeface="Tempus Sans ITC" pitchFamily="82" charset="0"/>
              </a:rPr>
              <a:t>,oriented</a:t>
            </a:r>
            <a:r>
              <a:rPr lang="en-US" sz="2000" dirty="0">
                <a:latin typeface="Tempus Sans ITC" pitchFamily="82" charset="0"/>
              </a:rPr>
              <a:t> east to west with well organized drain system</a:t>
            </a:r>
          </a:p>
          <a:p>
            <a:pPr>
              <a:buFont typeface="Arial" pitchFamily="34" charset="0"/>
              <a:buChar char="•"/>
            </a:pPr>
            <a:endParaRPr lang="en-US" sz="2000" dirty="0">
              <a:latin typeface="Tempus Sans ITC" pitchFamily="82" charset="0"/>
            </a:endParaRPr>
          </a:p>
          <a:p>
            <a:r>
              <a:rPr lang="en-US" sz="2000" dirty="0">
                <a:latin typeface="Baskerville Old Face" pitchFamily="18" charset="0"/>
              </a:rPr>
              <a:t>CULTURE AND ECONOMY</a:t>
            </a:r>
          </a:p>
          <a:p>
            <a:pPr>
              <a:buFont typeface="Arial" pitchFamily="34" charset="0"/>
              <a:buChar char="•"/>
            </a:pPr>
            <a:r>
              <a:rPr lang="en-US" sz="2000" dirty="0">
                <a:latin typeface="Tempus Sans ITC" pitchFamily="82" charset="0"/>
              </a:rPr>
              <a:t>The Harappans used </a:t>
            </a:r>
            <a:r>
              <a:rPr lang="en-US" sz="2000" dirty="0">
                <a:latin typeface="Tempus Sans ITC" pitchFamily="82" charset="0"/>
                <a:hlinkClick r:id="rId3" tooltip="Chisels"/>
              </a:rPr>
              <a:t>chisels</a:t>
            </a:r>
            <a:r>
              <a:rPr lang="en-US" sz="2000" dirty="0">
                <a:latin typeface="Tempus Sans ITC" pitchFamily="82" charset="0"/>
              </a:rPr>
              <a:t>, </a:t>
            </a:r>
            <a:r>
              <a:rPr lang="en-US" sz="2000" dirty="0">
                <a:latin typeface="Tempus Sans ITC" pitchFamily="82" charset="0"/>
                <a:hlinkClick r:id="rId4" tooltip="Pickaxe"/>
              </a:rPr>
              <a:t>pickaxes</a:t>
            </a:r>
            <a:r>
              <a:rPr lang="en-US" sz="2000" dirty="0">
                <a:latin typeface="Tempus Sans ITC" pitchFamily="82" charset="0"/>
              </a:rPr>
              <a:t>, and </a:t>
            </a:r>
            <a:r>
              <a:rPr lang="en-US" sz="2000" dirty="0">
                <a:latin typeface="Tempus Sans ITC" pitchFamily="82" charset="0"/>
                <a:hlinkClick r:id="rId5" tooltip="Saw"/>
              </a:rPr>
              <a:t>saws</a:t>
            </a:r>
            <a:r>
              <a:rPr lang="en-US" sz="2000" dirty="0">
                <a:latin typeface="Tempus Sans ITC" pitchFamily="82" charset="0"/>
              </a:rPr>
              <a:t>. </a:t>
            </a:r>
          </a:p>
          <a:p>
            <a:pPr>
              <a:buFont typeface="Arial" pitchFamily="34" charset="0"/>
              <a:buChar char="•"/>
            </a:pPr>
            <a:r>
              <a:rPr lang="en-US" sz="2000" dirty="0">
                <a:latin typeface="Tempus Sans ITC" pitchFamily="82" charset="0"/>
              </a:rPr>
              <a:t>Tools made of </a:t>
            </a:r>
            <a:r>
              <a:rPr lang="en-US" sz="2000" dirty="0">
                <a:latin typeface="Tempus Sans ITC" pitchFamily="82" charset="0"/>
                <a:hlinkClick r:id="rId6" tooltip="Copper"/>
              </a:rPr>
              <a:t>copper</a:t>
            </a:r>
            <a:r>
              <a:rPr lang="en-US" sz="2000" dirty="0">
                <a:latin typeface="Tempus Sans ITC" pitchFamily="82" charset="0"/>
              </a:rPr>
              <a:t>, as copper tools and weapons (found at </a:t>
            </a:r>
            <a:r>
              <a:rPr lang="en-US" sz="2000" dirty="0" err="1">
                <a:latin typeface="Tempus Sans ITC" pitchFamily="82" charset="0"/>
              </a:rPr>
              <a:t>Harappan</a:t>
            </a:r>
            <a:r>
              <a:rPr lang="en-US" sz="2000" dirty="0">
                <a:latin typeface="Tempus Sans ITC" pitchFamily="82" charset="0"/>
              </a:rPr>
              <a:t> sites)</a:t>
            </a:r>
          </a:p>
          <a:p>
            <a:pPr>
              <a:buFont typeface="Arial" pitchFamily="34" charset="0"/>
              <a:buChar char="•"/>
            </a:pPr>
            <a:r>
              <a:rPr lang="en-US" sz="2000" dirty="0">
                <a:latin typeface="Tempus Sans ITC" pitchFamily="82" charset="0"/>
                <a:hlinkClick r:id="rId7" tooltip="Cotton"/>
              </a:rPr>
              <a:t>Cotton</a:t>
            </a:r>
            <a:r>
              <a:rPr lang="en-US" sz="2000" dirty="0">
                <a:latin typeface="Tempus Sans ITC" pitchFamily="82" charset="0"/>
              </a:rPr>
              <a:t> was woven and dyed for clothing </a:t>
            </a:r>
          </a:p>
          <a:p>
            <a:pPr>
              <a:buFont typeface="Arial" pitchFamily="34" charset="0"/>
              <a:buChar char="•"/>
            </a:pPr>
            <a:r>
              <a:rPr lang="en-US" sz="2000" dirty="0">
                <a:latin typeface="Tempus Sans ITC" pitchFamily="82" charset="0"/>
                <a:hlinkClick r:id="rId8" tooltip="Wheat"/>
              </a:rPr>
              <a:t>wheat</a:t>
            </a:r>
            <a:r>
              <a:rPr lang="en-US" sz="2000" dirty="0">
                <a:latin typeface="Tempus Sans ITC" pitchFamily="82" charset="0"/>
              </a:rPr>
              <a:t>, </a:t>
            </a:r>
            <a:r>
              <a:rPr lang="en-US" sz="2000" dirty="0">
                <a:latin typeface="Tempus Sans ITC" pitchFamily="82" charset="0"/>
                <a:hlinkClick r:id="rId9" tooltip="Rice"/>
              </a:rPr>
              <a:t>rice</a:t>
            </a:r>
            <a:r>
              <a:rPr lang="en-US" sz="2000" dirty="0">
                <a:latin typeface="Tempus Sans ITC" pitchFamily="82" charset="0"/>
              </a:rPr>
              <a:t>, and a variety of vegetables and fruits were </a:t>
            </a:r>
            <a:r>
              <a:rPr lang="en-US" sz="2000" dirty="0">
                <a:latin typeface="Tempus Sans ITC" pitchFamily="82" charset="0"/>
                <a:hlinkClick r:id="rId10" tooltip="Agriculture"/>
              </a:rPr>
              <a:t>cultivated</a:t>
            </a:r>
            <a:endParaRPr lang="en-US" sz="2000" dirty="0">
              <a:latin typeface="Tempus Sans ITC" pitchFamily="82" charset="0"/>
            </a:endParaRPr>
          </a:p>
          <a:p>
            <a:pPr>
              <a:buFont typeface="Arial" pitchFamily="34" charset="0"/>
              <a:buChar char="•"/>
            </a:pPr>
            <a:r>
              <a:rPr lang="en-US" sz="2000" dirty="0">
                <a:latin typeface="Tempus Sans ITC" pitchFamily="82" charset="0"/>
              </a:rPr>
              <a:t>Wheel-made pottery, adorned with animal and geometric </a:t>
            </a:r>
            <a:r>
              <a:rPr lang="en-US" sz="2000" dirty="0" err="1">
                <a:latin typeface="Tempus Sans ITC" pitchFamily="82" charset="0"/>
              </a:rPr>
              <a:t>motiffs</a:t>
            </a:r>
            <a:endParaRPr lang="en-US" sz="2000" dirty="0">
              <a:latin typeface="Tempus Sans ITC" pitchFamily="82" charset="0"/>
            </a:endParaRPr>
          </a:p>
          <a:p>
            <a:endParaRPr lang="en-US" sz="2000" dirty="0"/>
          </a:p>
          <a:p>
            <a:r>
              <a:rPr lang="en-US" sz="2000" dirty="0">
                <a:latin typeface="Baskerville Old Face" pitchFamily="18" charset="0"/>
              </a:rPr>
              <a:t/>
            </a:r>
            <a:br>
              <a:rPr lang="en-US" sz="2000" dirty="0">
                <a:latin typeface="Baskerville Old Face" pitchFamily="18" charset="0"/>
              </a:rPr>
            </a:br>
            <a:endParaRPr lang="en-US" sz="2000" dirty="0">
              <a:latin typeface="Baskerville Old Fac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87868"/>
            <a:ext cx="3860352" cy="400110"/>
          </a:xfrm>
          <a:prstGeom prst="rect">
            <a:avLst/>
          </a:prstGeom>
        </p:spPr>
        <p:txBody>
          <a:bodyPr wrap="none">
            <a:spAutoFit/>
          </a:bodyPr>
          <a:lstStyle/>
          <a:p>
            <a:pPr>
              <a:spcBef>
                <a:spcPct val="0"/>
              </a:spcBef>
              <a:defRPr/>
            </a:pPr>
            <a:r>
              <a:rPr lang="en-US" sz="2000" u="sng" dirty="0">
                <a:latin typeface="Baskerville Old Face" pitchFamily="18" charset="0"/>
              </a:rPr>
              <a:t>NATUR</a:t>
            </a:r>
            <a:r>
              <a:rPr lang="en-US" sz="2000" dirty="0">
                <a:latin typeface="Baskerville Old Face" pitchFamily="18" charset="0"/>
              </a:rPr>
              <a:t> </a:t>
            </a:r>
            <a:r>
              <a:rPr lang="en-US" sz="2000" u="sng" dirty="0">
                <a:latin typeface="Baskerville Old Face" pitchFamily="18" charset="0"/>
              </a:rPr>
              <a:t>E OF  URBANIZATION</a:t>
            </a:r>
          </a:p>
        </p:txBody>
      </p:sp>
      <p:sp>
        <p:nvSpPr>
          <p:cNvPr id="5" name="Rectangle 4"/>
          <p:cNvSpPr/>
          <p:nvPr/>
        </p:nvSpPr>
        <p:spPr>
          <a:xfrm>
            <a:off x="228600" y="533400"/>
            <a:ext cx="9296400" cy="5232202"/>
          </a:xfrm>
          <a:prstGeom prst="rect">
            <a:avLst/>
          </a:prstGeom>
        </p:spPr>
        <p:txBody>
          <a:bodyPr wrap="square">
            <a:spAutoFit/>
          </a:bodyPr>
          <a:lstStyle/>
          <a:p>
            <a:r>
              <a:rPr lang="en-US" sz="2000" dirty="0">
                <a:latin typeface="Baskerville Old Face" pitchFamily="18" charset="0"/>
              </a:rPr>
              <a:t>LANDMARKS</a:t>
            </a:r>
          </a:p>
          <a:p>
            <a:r>
              <a:rPr lang="en-US" sz="2000" dirty="0">
                <a:latin typeface="Tempus Sans ITC" pitchFamily="82" charset="0"/>
              </a:rPr>
              <a:t>Public buildings of these cities also suggest a high degree of social organization</a:t>
            </a:r>
          </a:p>
          <a:p>
            <a:pPr>
              <a:buFont typeface="Arial" pitchFamily="34" charset="0"/>
              <a:buChar char="•"/>
            </a:pPr>
            <a:endParaRPr lang="en-US" sz="2000" dirty="0">
              <a:latin typeface="Tempus Sans ITC" pitchFamily="82" charset="0"/>
            </a:endParaRPr>
          </a:p>
          <a:p>
            <a:r>
              <a:rPr lang="en-US" sz="2000" dirty="0">
                <a:latin typeface="Baskerville Old Face" pitchFamily="18" charset="0"/>
              </a:rPr>
              <a:t>CIVIC GRANARY</a:t>
            </a:r>
          </a:p>
          <a:p>
            <a:pPr>
              <a:buFont typeface="Arial" pitchFamily="34" charset="0"/>
              <a:buChar char="•"/>
            </a:pPr>
            <a:r>
              <a:rPr lang="en-US" sz="2000" dirty="0">
                <a:latin typeface="Tempus Sans ITC" pitchFamily="82" charset="0"/>
              </a:rPr>
              <a:t> An enormous </a:t>
            </a:r>
            <a:r>
              <a:rPr lang="en-US" sz="2000" dirty="0" err="1">
                <a:latin typeface="Tempus Sans ITC" pitchFamily="82" charset="0"/>
              </a:rPr>
              <a:t>platformed</a:t>
            </a:r>
            <a:r>
              <a:rPr lang="en-US" sz="2000" dirty="0">
                <a:latin typeface="Tempus Sans ITC" pitchFamily="82" charset="0"/>
              </a:rPr>
              <a:t> , well-ventilated structure for storage.</a:t>
            </a:r>
          </a:p>
          <a:p>
            <a:pPr>
              <a:buFont typeface="Arial" pitchFamily="34" charset="0"/>
              <a:buChar char="•"/>
            </a:pPr>
            <a:r>
              <a:rPr lang="en-US" sz="2000" dirty="0">
                <a:latin typeface="Tempus Sans ITC" pitchFamily="82" charset="0"/>
              </a:rPr>
              <a:t>Food was brought in by boat and carried through the broad roads by bullock cart.</a:t>
            </a:r>
          </a:p>
          <a:p>
            <a:pPr>
              <a:buFont typeface="Arial" pitchFamily="34" charset="0"/>
              <a:buChar char="•"/>
            </a:pPr>
            <a:r>
              <a:rPr lang="en-US" sz="2000" dirty="0">
                <a:latin typeface="Tempus Sans ITC" pitchFamily="82" charset="0"/>
              </a:rPr>
              <a:t>System of exchange was through barter, and grain was the source of wealth on which the entire economy was founded. </a:t>
            </a:r>
          </a:p>
          <a:p>
            <a:pPr>
              <a:buFont typeface="Arial" pitchFamily="34" charset="0"/>
              <a:buChar char="•"/>
            </a:pPr>
            <a:endParaRPr lang="en-US" sz="2000" dirty="0">
              <a:latin typeface="Tempus Sans ITC" pitchFamily="82" charset="0"/>
            </a:endParaRPr>
          </a:p>
          <a:p>
            <a:r>
              <a:rPr lang="en-US" sz="2000" dirty="0">
                <a:latin typeface="Baskerville Old Face" pitchFamily="18" charset="0"/>
              </a:rPr>
              <a:t>THE GREAT BATH</a:t>
            </a:r>
          </a:p>
          <a:p>
            <a:pPr>
              <a:buFont typeface="Arial" pitchFamily="34" charset="0"/>
              <a:buChar char="•"/>
            </a:pPr>
            <a:r>
              <a:rPr lang="en-US" sz="2000" dirty="0">
                <a:latin typeface="Tempus Sans ITC" pitchFamily="82" charset="0"/>
              </a:rPr>
              <a:t>large rectangular pool 2m deep with steps leading into it from the narrower ends. </a:t>
            </a:r>
          </a:p>
          <a:p>
            <a:pPr>
              <a:buFont typeface="Arial" pitchFamily="34" charset="0"/>
              <a:buChar char="•"/>
            </a:pPr>
            <a:r>
              <a:rPr lang="en-US" sz="2000" dirty="0">
                <a:latin typeface="Tempus Sans ITC" pitchFamily="82" charset="0"/>
              </a:rPr>
              <a:t>bricks tightly packed and lined with bitumen to make the pool waterproof.</a:t>
            </a:r>
          </a:p>
          <a:p>
            <a:pPr>
              <a:buFont typeface="Arial" pitchFamily="34" charset="0"/>
              <a:buChar char="•"/>
            </a:pPr>
            <a:r>
              <a:rPr lang="en-US" sz="2000" dirty="0">
                <a:latin typeface="Tempus Sans ITC" pitchFamily="82" charset="0"/>
              </a:rPr>
              <a:t>The elaborate water supply system and drainage network for the Great Bath make it one the most intriguing structures at </a:t>
            </a:r>
            <a:r>
              <a:rPr lang="en-US" sz="2000" dirty="0" err="1">
                <a:latin typeface="Tempus Sans ITC" pitchFamily="82" charset="0"/>
              </a:rPr>
              <a:t>Mohenjodaro</a:t>
            </a:r>
            <a:r>
              <a:rPr lang="en-US" sz="2000" dirty="0">
                <a:latin typeface="Tempus Sans ITC" pitchFamily="82" charset="0"/>
              </a:rPr>
              <a:t>.</a:t>
            </a:r>
          </a:p>
          <a:p>
            <a:pPr>
              <a:buFont typeface="Arial" pitchFamily="34" charset="0"/>
              <a:buChar char="•"/>
            </a:pPr>
            <a:endParaRPr lang="en-US" sz="2000" dirty="0">
              <a:latin typeface="Baskerville Old Face" pitchFamily="18" charset="0"/>
            </a:endParaRPr>
          </a:p>
          <a:p>
            <a:r>
              <a:rPr lang="en-US" dirty="0"/>
              <a:t/>
            </a:r>
            <a:br>
              <a:rPr lang="en-US" dirty="0"/>
            </a:br>
            <a:endParaRPr lang="en-US" dirty="0"/>
          </a:p>
        </p:txBody>
      </p:sp>
      <p:pic>
        <p:nvPicPr>
          <p:cNvPr id="2051" name="Picture 3" descr="F:\SEM -I\history ppt material\index.jpeg"/>
          <p:cNvPicPr>
            <a:picLocks noChangeAspect="1" noChangeArrowheads="1"/>
          </p:cNvPicPr>
          <p:nvPr/>
        </p:nvPicPr>
        <p:blipFill>
          <a:blip r:embed="rId2" cstate="print"/>
          <a:srcRect/>
          <a:stretch>
            <a:fillRect/>
          </a:stretch>
        </p:blipFill>
        <p:spPr bwMode="auto">
          <a:xfrm>
            <a:off x="304801" y="5105400"/>
            <a:ext cx="2301840" cy="1447800"/>
          </a:xfrm>
          <a:prstGeom prst="rect">
            <a:avLst/>
          </a:prstGeom>
          <a:noFill/>
        </p:spPr>
      </p:pic>
      <p:pic>
        <p:nvPicPr>
          <p:cNvPr id="2052" name="Picture 4" descr="F:\SEM -I\history ppt material\mohenjodaro.jpeg"/>
          <p:cNvPicPr>
            <a:picLocks noChangeAspect="1" noChangeArrowheads="1"/>
          </p:cNvPicPr>
          <p:nvPr/>
        </p:nvPicPr>
        <p:blipFill>
          <a:blip r:embed="rId3" cstate="print"/>
          <a:srcRect/>
          <a:stretch>
            <a:fillRect/>
          </a:stretch>
        </p:blipFill>
        <p:spPr bwMode="auto">
          <a:xfrm>
            <a:off x="2743200" y="5105400"/>
            <a:ext cx="2136483" cy="1447800"/>
          </a:xfrm>
          <a:prstGeom prst="rect">
            <a:avLst/>
          </a:prstGeom>
          <a:noFill/>
        </p:spPr>
      </p:pic>
      <p:pic>
        <p:nvPicPr>
          <p:cNvPr id="2053" name="Picture 5" descr="F:\SEM -I\history ppt material\sculpted object.jpeg"/>
          <p:cNvPicPr>
            <a:picLocks noChangeAspect="1" noChangeArrowheads="1"/>
          </p:cNvPicPr>
          <p:nvPr/>
        </p:nvPicPr>
        <p:blipFill>
          <a:blip r:embed="rId4" cstate="print"/>
          <a:srcRect/>
          <a:stretch>
            <a:fillRect/>
          </a:stretch>
        </p:blipFill>
        <p:spPr bwMode="auto">
          <a:xfrm>
            <a:off x="5029200" y="5105400"/>
            <a:ext cx="2203520" cy="1447800"/>
          </a:xfrm>
          <a:prstGeom prst="rect">
            <a:avLst/>
          </a:prstGeom>
          <a:noFill/>
        </p:spPr>
      </p:pic>
      <p:pic>
        <p:nvPicPr>
          <p:cNvPr id="2054" name="Picture 6" descr="F:\SEM -I\history ppt material\stone seals.jpeg"/>
          <p:cNvPicPr>
            <a:picLocks noChangeAspect="1" noChangeArrowheads="1"/>
          </p:cNvPicPr>
          <p:nvPr/>
        </p:nvPicPr>
        <p:blipFill>
          <a:blip r:embed="rId5" cstate="print"/>
          <a:srcRect/>
          <a:stretch>
            <a:fillRect/>
          </a:stretch>
        </p:blipFill>
        <p:spPr bwMode="auto">
          <a:xfrm>
            <a:off x="7391400" y="5105400"/>
            <a:ext cx="2032391" cy="153017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2338</TotalTime>
  <Words>4898</Words>
  <Application>Microsoft Office PowerPoint</Application>
  <PresentationFormat>A4 Paper (210x297 mm)</PresentationFormat>
  <Paragraphs>486</Paragraphs>
  <Slides>51</Slides>
  <Notes>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51</vt:i4>
      </vt:variant>
    </vt:vector>
  </HeadingPairs>
  <TitlesOfParts>
    <vt:vector size="70" baseType="lpstr">
      <vt:lpstr>Arial</vt:lpstr>
      <vt:lpstr>Baskerville Old Face</vt:lpstr>
      <vt:lpstr>Calibri</vt:lpstr>
      <vt:lpstr>Calibri Light</vt:lpstr>
      <vt:lpstr>Castellar</vt:lpstr>
      <vt:lpstr>Cooper Black</vt:lpstr>
      <vt:lpstr>Franklin Gothic Book</vt:lpstr>
      <vt:lpstr>Mangal</vt:lpstr>
      <vt:lpstr>Perpetua</vt:lpstr>
      <vt:lpstr>Tahoma</vt:lpstr>
      <vt:lpstr>Tempus Sans ITC</vt:lpstr>
      <vt:lpstr>Times New Roman</vt:lpstr>
      <vt:lpstr>Trebuchet MS</vt:lpstr>
      <vt:lpstr>Verdana</vt:lpstr>
      <vt:lpstr>Vladimir Script</vt:lpstr>
      <vt:lpstr>Wingdings</vt:lpstr>
      <vt:lpstr>Wingdings 2</vt:lpstr>
      <vt:lpstr>1_Equity</vt:lpstr>
      <vt:lpstr>Office Theme</vt:lpstr>
      <vt:lpstr>PowerPoint Presentation</vt:lpstr>
      <vt:lpstr>INDUS VALLEY CIVILIZATION(2500-1900)BC</vt:lpstr>
      <vt:lpstr>GEOGRAPHY OF  INDUS VALLEY CIVILIZATION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ARYANS  INFLUENCE  ON SOUTH ASIA</vt:lpstr>
      <vt:lpstr>INNOVATIONS</vt:lpstr>
      <vt:lpstr>PowerPoint Presentation</vt:lpstr>
      <vt:lpstr>PowerPoint Presentation</vt:lpstr>
      <vt:lpstr>PowerPoint Presentation</vt:lpstr>
      <vt:lpstr>PowerPoint Presentation</vt:lpstr>
      <vt:lpstr>LAYOUT OF IDEAL VEDIC VILLAGE - ARTHASHASTRA</vt:lpstr>
      <vt:lpstr>IDEAL VEDIC VILLAGE………</vt:lpstr>
      <vt:lpstr>CITY OF KASINGARA NEAR MAGADHA , IN BIHAR</vt:lpstr>
      <vt:lpstr>CITY OF KASINGARA NEAR MAGADHA , IN BIHAR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ORDER DURING MAURYAN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GUPTA RULERS PROMOTED HINDUISM IN THEIR EMPIRE. </vt:lpstr>
      <vt:lpstr>PowerPoint Presentation</vt:lpstr>
      <vt:lpstr>PowerPoint Presentation</vt:lpstr>
      <vt:lpstr>PowerPoint Presentation</vt:lpstr>
      <vt:lpstr>REFFERENCES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176</cp:revision>
  <dcterms:created xsi:type="dcterms:W3CDTF">2010-11-10T17:02:24Z</dcterms:created>
  <dcterms:modified xsi:type="dcterms:W3CDTF">2022-02-14T14:58:46Z</dcterms:modified>
</cp:coreProperties>
</file>