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43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7" r:id="rId10"/>
    <p:sldId id="340" r:id="rId11"/>
    <p:sldId id="278" r:id="rId12"/>
    <p:sldId id="279" r:id="rId13"/>
    <p:sldId id="280" r:id="rId14"/>
    <p:sldId id="338" r:id="rId15"/>
    <p:sldId id="339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5" autoAdjust="0"/>
    <p:restoredTop sz="94660"/>
  </p:normalViewPr>
  <p:slideViewPr>
    <p:cSldViewPr>
      <p:cViewPr varScale="1">
        <p:scale>
          <a:sx n="71" d="100"/>
          <a:sy n="71" d="100"/>
        </p:scale>
        <p:origin x="123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650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7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1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3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77799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3278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0304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6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6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887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637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3098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057400" y="2590800"/>
            <a:ext cx="6019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u="sng" spc="-5" dirty="0" smtClean="0">
                <a:latin typeface="Adobe Garamond Pro Bold" panose="02020702060506020403" pitchFamily="18" charset="0"/>
                <a:ea typeface="Adobe Gothic Std B" panose="020B0800000000000000" pitchFamily="34" charset="-128"/>
                <a:cs typeface="GothicE" panose="00000400000000000000" pitchFamily="2" charset="0"/>
              </a:rPr>
              <a:t>Indian Temple</a:t>
            </a:r>
            <a:endParaRPr lang="en-US" sz="6000" u="sng" dirty="0" smtClean="0">
              <a:latin typeface="Adobe Garamond Pro Bold" panose="02020702060506020403" pitchFamily="18" charset="0"/>
              <a:ea typeface="Adobe Gothic Std B" panose="020B0800000000000000" pitchFamily="34" charset="-128"/>
              <a:cs typeface="GothicE" panose="000004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5943600"/>
            <a:ext cx="327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u="sng" dirty="0"/>
              <a:t>Presented by: Ar. </a:t>
            </a:r>
            <a:r>
              <a:rPr lang="en-IN" sz="2000" b="1" u="sng" dirty="0" smtClean="0"/>
              <a:t>Hiba Gul</a:t>
            </a:r>
            <a:endParaRPr lang="en-IN" sz="2000" b="1" u="sng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5240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6317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28685"/>
            <a:ext cx="8610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Orissan</a:t>
            </a:r>
            <a:r>
              <a:rPr lang="en-US" sz="2400" dirty="0"/>
              <a:t> temples have two parts namely the sanctum (</a:t>
            </a:r>
            <a:r>
              <a:rPr lang="en-US" sz="2400" b="1" dirty="0" err="1">
                <a:solidFill>
                  <a:srgbClr val="FF0000"/>
                </a:solidFill>
              </a:rPr>
              <a:t>deul</a:t>
            </a:r>
            <a:r>
              <a:rPr lang="en-US" sz="2400" b="1" dirty="0">
                <a:solidFill>
                  <a:srgbClr val="FF0000"/>
                </a:solidFill>
              </a:rPr>
              <a:t> or </a:t>
            </a:r>
            <a:r>
              <a:rPr lang="en-US" sz="2400" b="1" dirty="0" err="1">
                <a:solidFill>
                  <a:srgbClr val="FF0000"/>
                </a:solidFill>
              </a:rPr>
              <a:t>vimana</a:t>
            </a:r>
            <a:r>
              <a:rPr lang="en-US" sz="2400" dirty="0"/>
              <a:t>) and the other is place from where pilgrims view the sanctum (</a:t>
            </a:r>
            <a:r>
              <a:rPr lang="en-US" sz="2400" dirty="0" smtClean="0"/>
              <a:t>called </a:t>
            </a:r>
            <a:r>
              <a:rPr lang="en-US" sz="2400" b="1" dirty="0" err="1" smtClean="0">
                <a:solidFill>
                  <a:srgbClr val="FF0000"/>
                </a:solidFill>
              </a:rPr>
              <a:t>jagamohana</a:t>
            </a:r>
            <a:r>
              <a:rPr lang="en-US" sz="2400" dirty="0"/>
              <a:t>).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initial </a:t>
            </a:r>
            <a:r>
              <a:rPr lang="en-US" sz="2400" dirty="0" err="1"/>
              <a:t>deul</a:t>
            </a:r>
            <a:r>
              <a:rPr lang="en-US" sz="2400" dirty="0"/>
              <a:t> temples were without the </a:t>
            </a:r>
            <a:r>
              <a:rPr lang="en-US" sz="2400" dirty="0" err="1"/>
              <a:t>jagamohana</a:t>
            </a:r>
            <a:r>
              <a:rPr lang="en-US" sz="2400" dirty="0"/>
              <a:t> as seen in some of the older temples in Bhubaneswar, while the later temples had two additional structures namely </a:t>
            </a:r>
            <a:r>
              <a:rPr lang="en-US" sz="2400" b="1" dirty="0" err="1">
                <a:solidFill>
                  <a:srgbClr val="FF0000"/>
                </a:solidFill>
              </a:rPr>
              <a:t>nata-mandapa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(festival hall) and </a:t>
            </a:r>
            <a:r>
              <a:rPr lang="en-US" sz="2400" b="1" dirty="0" err="1">
                <a:solidFill>
                  <a:srgbClr val="FF0000"/>
                </a:solidFill>
              </a:rPr>
              <a:t>bhoga-mandapa</a:t>
            </a:r>
            <a:r>
              <a:rPr lang="en-US" sz="2400" dirty="0"/>
              <a:t> (hall of offerings).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/>
              <a:t>vimana</a:t>
            </a:r>
            <a:r>
              <a:rPr lang="en-US" sz="2400" dirty="0"/>
              <a:t> is square in plan and the walls are variegated by </a:t>
            </a:r>
            <a:r>
              <a:rPr lang="en-US" sz="2400" dirty="0" err="1"/>
              <a:t>ressaults</a:t>
            </a:r>
            <a:r>
              <a:rPr lang="en-US" sz="2400" dirty="0"/>
              <a:t> 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 </a:t>
            </a:r>
            <a:r>
              <a:rPr lang="en-US" sz="2400" b="1" dirty="0" err="1">
                <a:solidFill>
                  <a:srgbClr val="FF0000"/>
                </a:solidFill>
              </a:rPr>
              <a:t>Amalaka</a:t>
            </a:r>
            <a:r>
              <a:rPr lang="en-US" sz="2400" b="1" dirty="0">
                <a:solidFill>
                  <a:srgbClr val="FF0000"/>
                </a:solidFill>
              </a:rPr>
              <a:t> </a:t>
            </a:r>
            <a:r>
              <a:rPr lang="en-US" sz="2400" dirty="0"/>
              <a:t>(also called </a:t>
            </a:r>
            <a:r>
              <a:rPr lang="en-US" sz="2400" i="1" dirty="0" err="1"/>
              <a:t>mastaka</a:t>
            </a:r>
            <a:r>
              <a:rPr lang="en-US" sz="2400" dirty="0"/>
              <a:t>), a stone disk with ridges on the rim is placed over the </a:t>
            </a:r>
            <a:r>
              <a:rPr lang="en-US" sz="2400" b="1" dirty="0" err="1">
                <a:solidFill>
                  <a:srgbClr val="FF0000"/>
                </a:solidFill>
              </a:rPr>
              <a:t>bada</a:t>
            </a:r>
            <a:r>
              <a:rPr lang="en-US" sz="2400" dirty="0"/>
              <a:t> (tower) of the temple. 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304800"/>
            <a:ext cx="50292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Bhubaneswar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the richest  </a:t>
            </a:r>
            <a:r>
              <a:rPr sz="2400" spc="-5" dirty="0">
                <a:latin typeface="Times New Roman"/>
                <a:cs typeface="Times New Roman"/>
              </a:rPr>
              <a:t>profusion </a:t>
            </a:r>
            <a:r>
              <a:rPr sz="2400" dirty="0">
                <a:latin typeface="Times New Roman"/>
                <a:cs typeface="Times New Roman"/>
              </a:rPr>
              <a:t>of temples and is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known 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temple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town of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Orissa</a:t>
            </a:r>
            <a:r>
              <a:rPr sz="2400" spc="-5" dirty="0">
                <a:latin typeface="Times New Roman"/>
                <a:cs typeface="Times New Roman"/>
              </a:rPr>
              <a:t>, </a:t>
            </a:r>
            <a:r>
              <a:rPr sz="2400" dirty="0">
                <a:latin typeface="Times New Roman"/>
                <a:cs typeface="Times New Roman"/>
              </a:rPr>
              <a:t>not  only because of the </a:t>
            </a:r>
            <a:r>
              <a:rPr sz="2400" spc="-10" dirty="0">
                <a:latin typeface="Times New Roman"/>
                <a:cs typeface="Times New Roman"/>
              </a:rPr>
              <a:t>large </a:t>
            </a:r>
            <a:r>
              <a:rPr sz="2400" spc="-5" dirty="0">
                <a:latin typeface="Times New Roman"/>
                <a:cs typeface="Times New Roman"/>
              </a:rPr>
              <a:t>number  </a:t>
            </a:r>
            <a:r>
              <a:rPr sz="2400" dirty="0">
                <a:latin typeface="Times New Roman"/>
                <a:cs typeface="Times New Roman"/>
              </a:rPr>
              <a:t>of temples found there, but </a:t>
            </a:r>
            <a:r>
              <a:rPr sz="2400" spc="-5" dirty="0">
                <a:latin typeface="Times New Roman"/>
                <a:cs typeface="Times New Roman"/>
              </a:rPr>
              <a:t>also  </a:t>
            </a:r>
            <a:r>
              <a:rPr sz="2400" dirty="0">
                <a:latin typeface="Times New Roman"/>
                <a:cs typeface="Times New Roman"/>
              </a:rPr>
              <a:t>because it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home </a:t>
            </a:r>
            <a:r>
              <a:rPr sz="2400" dirty="0">
                <a:latin typeface="Times New Roman"/>
                <a:cs typeface="Times New Roman"/>
              </a:rPr>
              <a:t>of the  </a:t>
            </a:r>
            <a:r>
              <a:rPr sz="2400" spc="-5" dirty="0">
                <a:latin typeface="Times New Roman"/>
                <a:cs typeface="Times New Roman"/>
              </a:rPr>
              <a:t>famous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Lingaraja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>
                <a:solidFill>
                  <a:srgbClr val="FF0000"/>
                </a:solidFill>
                <a:latin typeface="Times New Roman"/>
                <a:cs typeface="Times New Roman"/>
              </a:rPr>
              <a:t>temple</a:t>
            </a:r>
            <a:r>
              <a:rPr sz="2400" smtClean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97653" y="306831"/>
            <a:ext cx="4046347" cy="63225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478358"/>
            <a:ext cx="5286627" cy="798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Lingaraja</a:t>
            </a:r>
            <a:r>
              <a:rPr spc="-100" dirty="0"/>
              <a:t> </a:t>
            </a:r>
            <a:r>
              <a:rPr dirty="0"/>
              <a:t>temple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8317"/>
            <a:ext cx="8018780" cy="490326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5080" indent="-342900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 great </a:t>
            </a:r>
            <a:r>
              <a:rPr sz="3000" spc="-5" dirty="0">
                <a:latin typeface="Times New Roman"/>
                <a:cs typeface="Times New Roman"/>
              </a:rPr>
              <a:t>Lingaraja temple, believed </a:t>
            </a:r>
            <a:r>
              <a:rPr sz="3000" dirty="0">
                <a:latin typeface="Times New Roman"/>
                <a:cs typeface="Times New Roman"/>
              </a:rPr>
              <a:t>to have been  </a:t>
            </a:r>
            <a:r>
              <a:rPr sz="3000" spc="-5" dirty="0">
                <a:latin typeface="Times New Roman"/>
                <a:cs typeface="Times New Roman"/>
              </a:rPr>
              <a:t>built </a:t>
            </a:r>
            <a:r>
              <a:rPr sz="3000" dirty="0">
                <a:latin typeface="Times New Roman"/>
                <a:cs typeface="Times New Roman"/>
              </a:rPr>
              <a:t>around 1000</a:t>
            </a:r>
            <a:r>
              <a:rPr sz="3000" spc="-17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A.D.</a:t>
            </a:r>
            <a:endParaRPr sz="3000">
              <a:latin typeface="Times New Roman"/>
              <a:cs typeface="Times New Roman"/>
            </a:endParaRPr>
          </a:p>
          <a:p>
            <a:pPr marL="355600" marR="24384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It </a:t>
            </a:r>
            <a:r>
              <a:rPr sz="3000" spc="-5" dirty="0">
                <a:latin typeface="Times New Roman"/>
                <a:cs typeface="Times New Roman"/>
              </a:rPr>
              <a:t>stands in a cluster of sixty-five smaller shrines  </a:t>
            </a:r>
            <a:r>
              <a:rPr sz="3000" dirty="0">
                <a:latin typeface="Times New Roman"/>
                <a:cs typeface="Times New Roman"/>
              </a:rPr>
              <a:t>in a spacious compound </a:t>
            </a:r>
            <a:r>
              <a:rPr sz="3000" spc="-5" dirty="0">
                <a:latin typeface="Times New Roman"/>
                <a:cs typeface="Times New Roman"/>
              </a:rPr>
              <a:t>meausring </a:t>
            </a:r>
            <a:r>
              <a:rPr sz="3000" dirty="0">
                <a:latin typeface="Times New Roman"/>
                <a:cs typeface="Times New Roman"/>
              </a:rPr>
              <a:t>520 feet by  465 </a:t>
            </a:r>
            <a:r>
              <a:rPr sz="3000">
                <a:latin typeface="Times New Roman"/>
                <a:cs typeface="Times New Roman"/>
              </a:rPr>
              <a:t>feet </a:t>
            </a:r>
            <a:endParaRPr lang="en-IN" sz="3000" dirty="0">
              <a:latin typeface="Times New Roman"/>
              <a:cs typeface="Times New Roman"/>
            </a:endParaRPr>
          </a:p>
          <a:p>
            <a:pPr marL="355600" marR="24384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mtClean="0">
                <a:latin typeface="Times New Roman"/>
                <a:cs typeface="Times New Roman"/>
              </a:rPr>
              <a:t> </a:t>
            </a:r>
            <a:r>
              <a:rPr lang="en-IN" sz="3000" spc="-5" dirty="0">
                <a:latin typeface="Times New Roman"/>
                <a:cs typeface="Times New Roman"/>
              </a:rPr>
              <a:t>I</a:t>
            </a:r>
            <a:r>
              <a:rPr sz="3000" spc="-5" smtClean="0">
                <a:latin typeface="Times New Roman"/>
                <a:cs typeface="Times New Roman"/>
              </a:rPr>
              <a:t>ts </a:t>
            </a:r>
            <a:r>
              <a:rPr sz="3000" spc="-5" dirty="0">
                <a:latin typeface="Times New Roman"/>
                <a:cs typeface="Times New Roman"/>
              </a:rPr>
              <a:t>mighty </a:t>
            </a:r>
            <a:r>
              <a:rPr sz="3000" dirty="0">
                <a:latin typeface="Times New Roman"/>
                <a:cs typeface="Times New Roman"/>
              </a:rPr>
              <a:t>tower (the </a:t>
            </a:r>
            <a:r>
              <a:rPr sz="3000" spc="-5" dirty="0">
                <a:latin typeface="Times New Roman"/>
                <a:cs typeface="Times New Roman"/>
              </a:rPr>
              <a:t>vimana)  dominates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landscape </a:t>
            </a:r>
            <a:r>
              <a:rPr sz="3000" dirty="0">
                <a:latin typeface="Times New Roman"/>
                <a:cs typeface="Times New Roman"/>
              </a:rPr>
              <a:t>for </a:t>
            </a:r>
            <a:r>
              <a:rPr sz="3000" spc="-5" dirty="0">
                <a:latin typeface="Times New Roman"/>
                <a:cs typeface="Times New Roman"/>
              </a:rPr>
              <a:t>miles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around.</a:t>
            </a:r>
            <a:endParaRPr sz="3000">
              <a:latin typeface="Times New Roman"/>
              <a:cs typeface="Times New Roman"/>
            </a:endParaRPr>
          </a:p>
          <a:p>
            <a:pPr marL="355600" marR="69215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Constructed </a:t>
            </a:r>
            <a:r>
              <a:rPr sz="3000" dirty="0">
                <a:latin typeface="Times New Roman"/>
                <a:cs typeface="Times New Roman"/>
              </a:rPr>
              <a:t>without </a:t>
            </a:r>
            <a:r>
              <a:rPr sz="3000" spc="-20" dirty="0">
                <a:latin typeface="Times New Roman"/>
                <a:cs typeface="Times New Roman"/>
              </a:rPr>
              <a:t>mortar, </a:t>
            </a:r>
            <a:r>
              <a:rPr sz="3000" spc="-5" dirty="0">
                <a:latin typeface="Times New Roman"/>
                <a:cs typeface="Times New Roman"/>
              </a:rPr>
              <a:t>this </a:t>
            </a:r>
            <a:r>
              <a:rPr sz="3000" dirty="0">
                <a:latin typeface="Times New Roman"/>
                <a:cs typeface="Times New Roman"/>
              </a:rPr>
              <a:t>tower </a:t>
            </a:r>
            <a:r>
              <a:rPr sz="3000" spc="-5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127 feet  high and </a:t>
            </a:r>
            <a:r>
              <a:rPr sz="3000" spc="-5" dirty="0">
                <a:latin typeface="Times New Roman"/>
                <a:cs typeface="Times New Roman"/>
              </a:rPr>
              <a:t>is divided into vertical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sections.</a:t>
            </a:r>
            <a:endParaRPr sz="3000">
              <a:latin typeface="Times New Roman"/>
              <a:cs typeface="Times New Roman"/>
            </a:endParaRPr>
          </a:p>
          <a:p>
            <a:pPr marL="355600" marR="748665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 angles of the </a:t>
            </a:r>
            <a:r>
              <a:rPr sz="3000" spc="-5" dirty="0">
                <a:latin typeface="Times New Roman"/>
                <a:cs typeface="Times New Roman"/>
              </a:rPr>
              <a:t>recesses </a:t>
            </a:r>
            <a:r>
              <a:rPr sz="3000" dirty="0">
                <a:latin typeface="Times New Roman"/>
                <a:cs typeface="Times New Roman"/>
              </a:rPr>
              <a:t>are </a:t>
            </a:r>
            <a:r>
              <a:rPr sz="3000" spc="-5" dirty="0">
                <a:latin typeface="Times New Roman"/>
                <a:cs typeface="Times New Roman"/>
              </a:rPr>
              <a:t>filled </a:t>
            </a:r>
            <a:r>
              <a:rPr sz="3000" dirty="0">
                <a:latin typeface="Times New Roman"/>
                <a:cs typeface="Times New Roman"/>
              </a:rPr>
              <a:t>in with  </a:t>
            </a:r>
            <a:r>
              <a:rPr sz="3000" spc="-5" dirty="0">
                <a:latin typeface="Times New Roman"/>
                <a:cs typeface="Times New Roman"/>
              </a:rPr>
              <a:t>miniature vimanas </a:t>
            </a:r>
            <a:r>
              <a:rPr sz="3000" dirty="0">
                <a:latin typeface="Times New Roman"/>
                <a:cs typeface="Times New Roman"/>
              </a:rPr>
              <a:t>and on </a:t>
            </a:r>
            <a:r>
              <a:rPr sz="3000" spc="-5" dirty="0">
                <a:latin typeface="Times New Roman"/>
                <a:cs typeface="Times New Roman"/>
              </a:rPr>
              <a:t>the top, </a:t>
            </a:r>
            <a:r>
              <a:rPr sz="3000" dirty="0">
                <a:latin typeface="Times New Roman"/>
                <a:cs typeface="Times New Roman"/>
              </a:rPr>
              <a:t>are </a:t>
            </a:r>
            <a:r>
              <a:rPr sz="3000" spc="-5" dirty="0">
                <a:latin typeface="Times New Roman"/>
                <a:cs typeface="Times New Roman"/>
              </a:rPr>
              <a:t>figures  representing a lion crushing an</a:t>
            </a:r>
            <a:r>
              <a:rPr sz="3000" spc="7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elephant.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546605"/>
            <a:ext cx="6123940" cy="1168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Initially it consisted of a cella and a</a:t>
            </a:r>
            <a:r>
              <a:rPr sz="2500" spc="19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mandapa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Cella – 56ft square and rises about 140</a:t>
            </a:r>
            <a:r>
              <a:rPr sz="2500" spc="1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ft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Mandapa is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rectangular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2743200"/>
            <a:ext cx="8686800" cy="266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" y="5334000"/>
            <a:ext cx="3886200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1634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Lingraja</a:t>
            </a:r>
            <a:r>
              <a:rPr lang="en-US" dirty="0" smtClean="0"/>
              <a:t> temple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57400" y="228600"/>
            <a:ext cx="7086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Lingaraj</a:t>
            </a:r>
            <a:r>
              <a:rPr lang="en-US" b="1" dirty="0"/>
              <a:t> Temple</a:t>
            </a:r>
            <a:r>
              <a:rPr lang="en-US" dirty="0"/>
              <a:t> is a Hindu temple dedicated to </a:t>
            </a:r>
            <a:r>
              <a:rPr lang="en-US" dirty="0" err="1"/>
              <a:t>Harihara</a:t>
            </a:r>
            <a:r>
              <a:rPr lang="en-US" dirty="0"/>
              <a:t>, a form of Shiva and is one of the oldest temples in Bhubaneswar, the capital of the East Indian state of </a:t>
            </a:r>
            <a:r>
              <a:rPr lang="en-US" dirty="0" err="1"/>
              <a:t>Odisha</a:t>
            </a:r>
            <a:r>
              <a:rPr lang="en-US" dirty="0"/>
              <a:t> (formerly Orissa). The temple is the most prominent landmark of the Bhubaneswar city and one of the major tourist attractions of the state</a:t>
            </a:r>
          </a:p>
        </p:txBody>
      </p:sp>
      <p:pic>
        <p:nvPicPr>
          <p:cNvPr id="6" name="Picture 5" descr="old-tow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863" y="1676400"/>
            <a:ext cx="69088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0"/>
            <a:ext cx="5510846" cy="3400425"/>
          </a:xfrm>
          <a:prstGeom prst="rect">
            <a:avLst/>
          </a:prstGeom>
        </p:spPr>
      </p:pic>
      <p:pic>
        <p:nvPicPr>
          <p:cNvPr id="5" name="Picture 4" descr="tumblr_mhujag7gor1r1rr9eo1_500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10200" y="0"/>
            <a:ext cx="3810000" cy="6667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466166"/>
            <a:ext cx="8610600" cy="798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Khajuraho </a:t>
            </a:r>
            <a:r>
              <a:rPr spc="-15" dirty="0"/>
              <a:t>group </a:t>
            </a:r>
            <a:r>
              <a:rPr dirty="0"/>
              <a:t>of</a:t>
            </a:r>
            <a:r>
              <a:rPr spc="-80" dirty="0"/>
              <a:t> </a:t>
            </a:r>
            <a:r>
              <a:rPr dirty="0"/>
              <a:t>temples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8985"/>
            <a:ext cx="3025775" cy="447040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121285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The temples have  been built </a:t>
            </a:r>
            <a:r>
              <a:rPr sz="2700" spc="-5" dirty="0">
                <a:latin typeface="Times New Roman"/>
                <a:cs typeface="Times New Roman"/>
              </a:rPr>
              <a:t>from </a:t>
            </a:r>
            <a:r>
              <a:rPr sz="27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0000"/>
                </a:solidFill>
                <a:latin typeface="Times New Roman"/>
                <a:cs typeface="Times New Roman"/>
              </a:rPr>
              <a:t>granite or  sandstone</a:t>
            </a:r>
            <a:r>
              <a:rPr sz="2700" dirty="0">
                <a:latin typeface="Times New Roman"/>
                <a:cs typeface="Times New Roman"/>
              </a:rPr>
              <a:t>, the</a:t>
            </a:r>
            <a:r>
              <a:rPr sz="2700" spc="-114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two  </a:t>
            </a:r>
            <a:r>
              <a:rPr sz="2700" dirty="0">
                <a:latin typeface="Times New Roman"/>
                <a:cs typeface="Times New Roman"/>
              </a:rPr>
              <a:t>chief rocks </a:t>
            </a:r>
            <a:r>
              <a:rPr sz="2700" spc="-5" dirty="0">
                <a:latin typeface="Times New Roman"/>
                <a:cs typeface="Times New Roman"/>
              </a:rPr>
              <a:t>found  </a:t>
            </a:r>
            <a:r>
              <a:rPr sz="2700" dirty="0">
                <a:latin typeface="Times New Roman"/>
                <a:cs typeface="Times New Roman"/>
              </a:rPr>
              <a:t>in this area upon </a:t>
            </a:r>
            <a:r>
              <a:rPr sz="2700" dirty="0">
                <a:solidFill>
                  <a:srgbClr val="FF0000"/>
                </a:solidFill>
                <a:latin typeface="Times New Roman"/>
                <a:cs typeface="Times New Roman"/>
              </a:rPr>
              <a:t> raised</a:t>
            </a:r>
            <a:r>
              <a:rPr sz="27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0000"/>
                </a:solidFill>
                <a:latin typeface="Times New Roman"/>
                <a:cs typeface="Times New Roman"/>
              </a:rPr>
              <a:t>platforms</a:t>
            </a:r>
            <a:r>
              <a:rPr sz="2700" spc="-5" dirty="0">
                <a:latin typeface="Times New Roman"/>
                <a:cs typeface="Times New Roman"/>
              </a:rPr>
              <a:t>.</a:t>
            </a:r>
            <a:endParaRPr sz="27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The </a:t>
            </a:r>
            <a:r>
              <a:rPr sz="2700" spc="-5" dirty="0">
                <a:latin typeface="Times New Roman"/>
                <a:cs typeface="Times New Roman"/>
              </a:rPr>
              <a:t>platforms  themselves </a:t>
            </a:r>
            <a:r>
              <a:rPr sz="2700" dirty="0">
                <a:solidFill>
                  <a:srgbClr val="FF0000"/>
                </a:solidFill>
                <a:latin typeface="Times New Roman"/>
                <a:cs typeface="Times New Roman"/>
              </a:rPr>
              <a:t>stand  on solid rock  </a:t>
            </a:r>
            <a:r>
              <a:rPr sz="2700" spc="-5" dirty="0">
                <a:solidFill>
                  <a:srgbClr val="FF0000"/>
                </a:solidFill>
                <a:latin typeface="Times New Roman"/>
                <a:cs typeface="Times New Roman"/>
              </a:rPr>
              <a:t>masses </a:t>
            </a:r>
            <a:r>
              <a:rPr sz="2700" dirty="0">
                <a:latin typeface="Times New Roman"/>
                <a:cs typeface="Times New Roman"/>
              </a:rPr>
              <a:t>that are</a:t>
            </a:r>
            <a:r>
              <a:rPr sz="2700" spc="-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one  of the oldest rocks  on this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earth.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14800" y="1752600"/>
            <a:ext cx="4442206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57601" y="914400"/>
            <a:ext cx="5486400" cy="5457904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13335">
              <a:lnSpc>
                <a:spcPct val="80000"/>
              </a:lnSpc>
              <a:spcBef>
                <a:spcPts val="620"/>
              </a:spcBef>
              <a:buFont typeface="Arial" pitchFamily="34" charset="0"/>
              <a:buChar char="•"/>
            </a:pPr>
            <a:r>
              <a:rPr sz="2400" spc="-5" dirty="0">
                <a:latin typeface="Times New Roman"/>
                <a:cs typeface="Times New Roman"/>
              </a:rPr>
              <a:t>The Kendariya Mahadeo  </a:t>
            </a:r>
            <a:r>
              <a:rPr sz="2400" spc="-10" dirty="0">
                <a:latin typeface="Times New Roman"/>
                <a:cs typeface="Times New Roman"/>
              </a:rPr>
              <a:t>temple </a:t>
            </a:r>
            <a:r>
              <a:rPr sz="2400" spc="-5" dirty="0">
                <a:latin typeface="Times New Roman"/>
                <a:cs typeface="Times New Roman"/>
              </a:rPr>
              <a:t>is the finest example in  </a:t>
            </a:r>
            <a:r>
              <a:rPr sz="2400" dirty="0">
                <a:latin typeface="Times New Roman"/>
                <a:cs typeface="Times New Roman"/>
              </a:rPr>
              <a:t>Indo-Aryan </a:t>
            </a:r>
            <a:r>
              <a:rPr sz="2400" spc="-10" dirty="0">
                <a:latin typeface="Times New Roman"/>
                <a:cs typeface="Times New Roman"/>
              </a:rPr>
              <a:t>temple </a:t>
            </a:r>
            <a:r>
              <a:rPr sz="2400" dirty="0">
                <a:latin typeface="Times New Roman"/>
                <a:cs typeface="Times New Roman"/>
              </a:rPr>
              <a:t>style  </a:t>
            </a:r>
            <a:r>
              <a:rPr sz="2400" spc="-5" dirty="0">
                <a:latin typeface="Times New Roman"/>
                <a:cs typeface="Times New Roman"/>
              </a:rPr>
              <a:t>because of its attainment of  unity in design of its  components such as  </a:t>
            </a:r>
            <a:r>
              <a:rPr sz="2400" spc="-5">
                <a:latin typeface="Times New Roman"/>
                <a:cs typeface="Times New Roman"/>
              </a:rPr>
              <a:t>mandapas</a:t>
            </a:r>
            <a:r>
              <a:rPr sz="2400" spc="-5" smtClean="0">
                <a:latin typeface="Times New Roman"/>
                <a:cs typeface="Times New Roman"/>
              </a:rPr>
              <a:t>.</a:t>
            </a:r>
            <a:endParaRPr lang="en-IN" sz="2400" spc="-5" dirty="0" smtClean="0">
              <a:latin typeface="Times New Roman"/>
              <a:cs typeface="Times New Roman"/>
            </a:endParaRPr>
          </a:p>
          <a:p>
            <a:pPr marL="12700" marR="13335">
              <a:lnSpc>
                <a:spcPct val="80000"/>
              </a:lnSpc>
              <a:spcBef>
                <a:spcPts val="6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80000"/>
              </a:lnSpc>
              <a:spcBef>
                <a:spcPts val="530"/>
              </a:spcBef>
              <a:buFont typeface="Arial" pitchFamily="34" charset="0"/>
              <a:buChar char="•"/>
            </a:pPr>
            <a:r>
              <a:rPr sz="2400" spc="-5" dirty="0">
                <a:latin typeface="Times New Roman"/>
                <a:cs typeface="Times New Roman"/>
              </a:rPr>
              <a:t>It becomes a composite design  in plan </a:t>
            </a:r>
            <a:r>
              <a:rPr sz="2400" spc="-1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exterior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profile</a:t>
            </a:r>
            <a:r>
              <a:rPr sz="2400" spc="-5" smtClean="0">
                <a:latin typeface="Times New Roman"/>
                <a:cs typeface="Times New Roman"/>
              </a:rPr>
              <a:t>.</a:t>
            </a:r>
            <a:endParaRPr lang="en-IN" sz="2400" spc="-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80000"/>
              </a:lnSpc>
              <a:spcBef>
                <a:spcPts val="530"/>
              </a:spcBef>
              <a:buFont typeface="Arial" pitchFamily="34" charset="0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2700" marR="297180">
              <a:lnSpc>
                <a:spcPts val="2110"/>
              </a:lnSpc>
              <a:spcBef>
                <a:spcPts val="515"/>
              </a:spcBef>
              <a:buFont typeface="Arial" pitchFamily="34" charset="0"/>
              <a:buChar char="•"/>
            </a:pPr>
            <a:r>
              <a:rPr sz="2400" spc="-5" dirty="0">
                <a:latin typeface="Times New Roman"/>
                <a:cs typeface="Times New Roman"/>
              </a:rPr>
              <a:t>It results into overall jagged  profile of mostly revered  </a:t>
            </a:r>
            <a:r>
              <a:rPr sz="2400" spc="-5">
                <a:latin typeface="Times New Roman"/>
                <a:cs typeface="Times New Roman"/>
              </a:rPr>
              <a:t>Kailash</a:t>
            </a:r>
            <a:r>
              <a:rPr sz="2400" spc="-5" smtClean="0">
                <a:latin typeface="Times New Roman"/>
                <a:cs typeface="Times New Roman"/>
              </a:rPr>
              <a:t>.</a:t>
            </a:r>
            <a:endParaRPr lang="en-IN" sz="2400" spc="-5" dirty="0" smtClean="0">
              <a:latin typeface="Times New Roman"/>
              <a:cs typeface="Times New Roman"/>
            </a:endParaRPr>
          </a:p>
          <a:p>
            <a:pPr marL="12700" marR="297180">
              <a:lnSpc>
                <a:spcPts val="2110"/>
              </a:lnSpc>
              <a:spcBef>
                <a:spcPts val="515"/>
              </a:spcBef>
              <a:buFont typeface="Arial" pitchFamily="34" charset="0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2700" marR="128270">
              <a:lnSpc>
                <a:spcPts val="2110"/>
              </a:lnSpc>
              <a:spcBef>
                <a:spcPts val="535"/>
              </a:spcBef>
              <a:buFont typeface="Arial" pitchFamily="34" charset="0"/>
              <a:buChar char="•"/>
            </a:pPr>
            <a:r>
              <a:rPr sz="2400" spc="-5" dirty="0">
                <a:latin typeface="Times New Roman"/>
                <a:cs typeface="Times New Roman"/>
              </a:rPr>
              <a:t>The raised platform on which  the temples stands in itself  becomes dominant feature of 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composition</a:t>
            </a:r>
            <a:r>
              <a:rPr sz="2400" spc="-5" smtClean="0">
                <a:latin typeface="Times New Roman"/>
                <a:cs typeface="Times New Roman"/>
              </a:rPr>
              <a:t>.</a:t>
            </a:r>
            <a:endParaRPr lang="en-IN" sz="2400" spc="-5" dirty="0" smtClean="0">
              <a:latin typeface="Times New Roman"/>
              <a:cs typeface="Times New Roman"/>
            </a:endParaRPr>
          </a:p>
          <a:p>
            <a:pPr marL="12700" marR="128270">
              <a:lnSpc>
                <a:spcPts val="2110"/>
              </a:lnSpc>
              <a:spcBef>
                <a:spcPts val="535"/>
              </a:spcBef>
              <a:buFont typeface="Arial" pitchFamily="34" charset="0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2700" marR="103505">
              <a:lnSpc>
                <a:spcPct val="80000"/>
              </a:lnSpc>
              <a:spcBef>
                <a:spcPts val="550"/>
              </a:spcBef>
              <a:buFont typeface="Arial" pitchFamily="34" charset="0"/>
              <a:buChar char="•"/>
            </a:pPr>
            <a:r>
              <a:rPr sz="2400" spc="-5" dirty="0">
                <a:latin typeface="Times New Roman"/>
                <a:cs typeface="Times New Roman"/>
              </a:rPr>
              <a:t>The great flight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steps gives  </a:t>
            </a:r>
            <a:r>
              <a:rPr sz="2400" dirty="0">
                <a:latin typeface="Times New Roman"/>
                <a:cs typeface="Times New Roman"/>
              </a:rPr>
              <a:t>one </a:t>
            </a:r>
            <a:r>
              <a:rPr sz="2400" spc="-5" dirty="0">
                <a:latin typeface="Times New Roman"/>
                <a:cs typeface="Times New Roman"/>
              </a:rPr>
              <a:t>a sense of arrival in  higher ritualistic sense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also.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 rot="5400000">
            <a:off x="-584200" y="1244600"/>
            <a:ext cx="4673600" cy="3505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4092376"/>
            <a:ext cx="8839200" cy="2234457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301625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The sculptures</a:t>
            </a:r>
            <a:r>
              <a:rPr sz="2700" spc="-13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are  exquisite.</a:t>
            </a:r>
            <a:endParaRPr sz="27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Times New Roman"/>
                <a:cs typeface="Times New Roman"/>
              </a:rPr>
              <a:t>They show the daily  lives of the kings  (hunting etc</a:t>
            </a:r>
            <a:r>
              <a:rPr sz="2700">
                <a:latin typeface="Times New Roman"/>
                <a:cs typeface="Times New Roman"/>
              </a:rPr>
              <a:t>), </a:t>
            </a:r>
            <a:endParaRPr lang="en-IN" sz="2700" dirty="0" smtClean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mtClean="0">
                <a:latin typeface="Times New Roman"/>
                <a:cs typeface="Times New Roman"/>
              </a:rPr>
              <a:t>  </a:t>
            </a:r>
            <a:r>
              <a:rPr lang="en-IN" sz="2700" dirty="0">
                <a:latin typeface="Times New Roman"/>
                <a:cs typeface="Times New Roman"/>
              </a:rPr>
              <a:t>D</a:t>
            </a:r>
            <a:r>
              <a:rPr sz="2700" smtClean="0">
                <a:latin typeface="Times New Roman"/>
                <a:cs typeface="Times New Roman"/>
              </a:rPr>
              <a:t>eities </a:t>
            </a:r>
            <a:r>
              <a:rPr sz="2700" dirty="0">
                <a:latin typeface="Times New Roman"/>
                <a:cs typeface="Times New Roman"/>
              </a:rPr>
              <a:t>in their  various </a:t>
            </a:r>
            <a:r>
              <a:rPr sz="2700" spc="-5" dirty="0">
                <a:latin typeface="Times New Roman"/>
                <a:cs typeface="Times New Roman"/>
              </a:rPr>
              <a:t>forms</a:t>
            </a:r>
            <a:r>
              <a:rPr sz="2700" spc="-5">
                <a:latin typeface="Times New Roman"/>
                <a:cs typeface="Times New Roman"/>
              </a:rPr>
              <a:t>, </a:t>
            </a:r>
            <a:endParaRPr lang="en-IN" sz="2700" spc="-5" dirty="0" smtClean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mtClean="0">
                <a:latin typeface="Times New Roman"/>
                <a:cs typeface="Times New Roman"/>
              </a:rPr>
              <a:t> </a:t>
            </a:r>
            <a:r>
              <a:rPr lang="en-IN" sz="2700" dirty="0">
                <a:latin typeface="Times New Roman"/>
                <a:cs typeface="Times New Roman"/>
              </a:rPr>
              <a:t>B</a:t>
            </a:r>
            <a:r>
              <a:rPr sz="2700" smtClean="0">
                <a:latin typeface="Times New Roman"/>
                <a:cs typeface="Times New Roman"/>
              </a:rPr>
              <a:t>eautiful </a:t>
            </a:r>
            <a:r>
              <a:rPr sz="2700" dirty="0">
                <a:latin typeface="Times New Roman"/>
                <a:cs typeface="Times New Roman"/>
              </a:rPr>
              <a:t>apsarases  in their elegant and  enticing </a:t>
            </a:r>
            <a:r>
              <a:rPr sz="2700">
                <a:latin typeface="Times New Roman"/>
                <a:cs typeface="Times New Roman"/>
              </a:rPr>
              <a:t>postures  </a:t>
            </a:r>
            <a:endParaRPr lang="en-IN" sz="27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IN" sz="2700" dirty="0">
                <a:latin typeface="Times New Roman"/>
                <a:cs typeface="Times New Roman"/>
              </a:rPr>
              <a:t>R</a:t>
            </a:r>
            <a:r>
              <a:rPr sz="2700" smtClean="0">
                <a:latin typeface="Times New Roman"/>
                <a:cs typeface="Times New Roman"/>
              </a:rPr>
              <a:t>oyal  </a:t>
            </a:r>
            <a:r>
              <a:rPr sz="2700" spc="-5" dirty="0">
                <a:latin typeface="Times New Roman"/>
                <a:cs typeface="Times New Roman"/>
              </a:rPr>
              <a:t>motifs </a:t>
            </a:r>
            <a:r>
              <a:rPr sz="2700" dirty="0">
                <a:latin typeface="Times New Roman"/>
                <a:cs typeface="Times New Roman"/>
              </a:rPr>
              <a:t>like lions</a:t>
            </a:r>
            <a:r>
              <a:rPr sz="2700" spc="-1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and  elephants.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33600" y="381000"/>
            <a:ext cx="4826000" cy="3619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07086"/>
            <a:ext cx="762154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Eastern </a:t>
            </a:r>
            <a:r>
              <a:rPr sz="4000" dirty="0"/>
              <a:t>Indian </a:t>
            </a:r>
            <a:r>
              <a:rPr sz="4000" spc="-5" dirty="0"/>
              <a:t>temples of</a:t>
            </a:r>
            <a:r>
              <a:rPr sz="4000" spc="5" dirty="0"/>
              <a:t> </a:t>
            </a:r>
            <a:r>
              <a:rPr sz="4000" dirty="0"/>
              <a:t>Orissa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47317"/>
            <a:ext cx="7878445" cy="487299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165100" indent="-342900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Under the ancient name of </a:t>
            </a:r>
            <a:r>
              <a:rPr sz="3000" spc="-5" dirty="0">
                <a:latin typeface="Times New Roman"/>
                <a:cs typeface="Times New Roman"/>
              </a:rPr>
              <a:t>Kalinga, Orissa was 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seat </a:t>
            </a:r>
            <a:r>
              <a:rPr sz="3000" dirty="0">
                <a:latin typeface="Times New Roman"/>
                <a:cs typeface="Times New Roman"/>
              </a:rPr>
              <a:t>of great </a:t>
            </a:r>
            <a:r>
              <a:rPr sz="3000" spc="-5" dirty="0">
                <a:latin typeface="Times New Roman"/>
                <a:cs typeface="Times New Roman"/>
              </a:rPr>
              <a:t>empires as </a:t>
            </a:r>
            <a:r>
              <a:rPr sz="3000" dirty="0">
                <a:latin typeface="Times New Roman"/>
                <a:cs typeface="Times New Roman"/>
              </a:rPr>
              <a:t>far back </a:t>
            </a:r>
            <a:r>
              <a:rPr sz="3000" spc="-5" dirty="0">
                <a:latin typeface="Times New Roman"/>
                <a:cs typeface="Times New Roman"/>
              </a:rPr>
              <a:t>as </a:t>
            </a:r>
            <a:r>
              <a:rPr sz="3000" dirty="0">
                <a:latin typeface="Times New Roman"/>
                <a:cs typeface="Times New Roman"/>
              </a:rPr>
              <a:t>300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B.C.</a:t>
            </a:r>
            <a:endParaRPr sz="3000">
              <a:latin typeface="Times New Roman"/>
              <a:cs typeface="Times New Roman"/>
            </a:endParaRPr>
          </a:p>
          <a:p>
            <a:pPr marL="355600" marR="40005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as the most </a:t>
            </a:r>
            <a:r>
              <a:rPr sz="3000" spc="-5" dirty="0">
                <a:latin typeface="Times New Roman"/>
                <a:cs typeface="Times New Roman"/>
              </a:rPr>
              <a:t>remarkable examples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architectural  achievement </a:t>
            </a:r>
            <a:r>
              <a:rPr sz="3000" dirty="0">
                <a:latin typeface="Times New Roman"/>
                <a:cs typeface="Times New Roman"/>
              </a:rPr>
              <a:t>in all of</a:t>
            </a:r>
            <a:r>
              <a:rPr sz="3000" spc="-1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Asia.</a:t>
            </a:r>
            <a:endParaRPr sz="3000">
              <a:latin typeface="Times New Roman"/>
              <a:cs typeface="Times New Roman"/>
            </a:endParaRPr>
          </a:p>
          <a:p>
            <a:pPr marL="355600" marR="58419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Although </a:t>
            </a:r>
            <a:r>
              <a:rPr sz="3000" spc="-5" dirty="0">
                <a:latin typeface="Times New Roman"/>
                <a:cs typeface="Times New Roman"/>
              </a:rPr>
              <a:t>Orissa presents </a:t>
            </a:r>
            <a:r>
              <a:rPr sz="3000" dirty="0">
                <a:latin typeface="Times New Roman"/>
                <a:cs typeface="Times New Roman"/>
              </a:rPr>
              <a:t>a </a:t>
            </a:r>
            <a:r>
              <a:rPr sz="3000" spc="-5" dirty="0">
                <a:latin typeface="Times New Roman"/>
                <a:cs typeface="Times New Roman"/>
              </a:rPr>
              <a:t>fairly </a:t>
            </a:r>
            <a:r>
              <a:rPr sz="3000" spc="-15" dirty="0">
                <a:latin typeface="Times New Roman"/>
                <a:cs typeface="Times New Roman"/>
              </a:rPr>
              <a:t>large </a:t>
            </a:r>
            <a:r>
              <a:rPr sz="3000" spc="-5" dirty="0">
                <a:latin typeface="Times New Roman"/>
                <a:cs typeface="Times New Roman"/>
              </a:rPr>
              <a:t>variety </a:t>
            </a:r>
            <a:r>
              <a:rPr sz="3000" dirty="0">
                <a:latin typeface="Times New Roman"/>
                <a:cs typeface="Times New Roman"/>
              </a:rPr>
              <a:t>of  </a:t>
            </a:r>
            <a:r>
              <a:rPr sz="3000" spc="-5" dirty="0">
                <a:latin typeface="Times New Roman"/>
                <a:cs typeface="Times New Roman"/>
              </a:rPr>
              <a:t>styles </a:t>
            </a:r>
            <a:r>
              <a:rPr sz="3000" dirty="0">
                <a:latin typeface="Times New Roman"/>
                <a:cs typeface="Times New Roman"/>
              </a:rPr>
              <a:t>in </a:t>
            </a:r>
            <a:r>
              <a:rPr sz="3000" spc="-5" dirty="0">
                <a:latin typeface="Times New Roman"/>
                <a:cs typeface="Times New Roman"/>
              </a:rPr>
              <a:t>temple building, </a:t>
            </a:r>
            <a:r>
              <a:rPr sz="3000" dirty="0">
                <a:latin typeface="Times New Roman"/>
                <a:cs typeface="Times New Roman"/>
              </a:rPr>
              <a:t>it </a:t>
            </a:r>
            <a:r>
              <a:rPr sz="3000" spc="-5" dirty="0">
                <a:latin typeface="Times New Roman"/>
                <a:cs typeface="Times New Roman"/>
              </a:rPr>
              <a:t>has nevertheless </a:t>
            </a:r>
            <a:r>
              <a:rPr sz="3000" dirty="0">
                <a:latin typeface="Times New Roman"/>
                <a:cs typeface="Times New Roman"/>
              </a:rPr>
              <a:t>a  </a:t>
            </a:r>
            <a:r>
              <a:rPr sz="3000" spc="-5" dirty="0">
                <a:latin typeface="Times New Roman"/>
                <a:cs typeface="Times New Roman"/>
              </a:rPr>
              <a:t>characteristic architectural</a:t>
            </a:r>
            <a:r>
              <a:rPr sz="3000" spc="9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genius.</a:t>
            </a:r>
            <a:endParaRPr sz="3000">
              <a:latin typeface="Times New Roman"/>
              <a:cs typeface="Times New Roman"/>
            </a:endParaRPr>
          </a:p>
          <a:p>
            <a:pPr marL="355600" marR="528320" indent="-342900" algn="just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Times New Roman"/>
                <a:cs typeface="Times New Roman"/>
              </a:rPr>
              <a:t>Its temples </a:t>
            </a:r>
            <a:r>
              <a:rPr sz="3000" dirty="0">
                <a:latin typeface="Times New Roman"/>
                <a:cs typeface="Times New Roman"/>
              </a:rPr>
              <a:t>have been described </a:t>
            </a:r>
            <a:r>
              <a:rPr sz="3000" spc="-5" dirty="0">
                <a:latin typeface="Times New Roman"/>
                <a:cs typeface="Times New Roman"/>
              </a:rPr>
              <a:t>as </a:t>
            </a:r>
            <a:r>
              <a:rPr sz="3000" dirty="0">
                <a:latin typeface="Times New Roman"/>
                <a:cs typeface="Times New Roman"/>
              </a:rPr>
              <a:t>one of the  </a:t>
            </a:r>
            <a:r>
              <a:rPr sz="3000" spc="-5" dirty="0">
                <a:latin typeface="Times New Roman"/>
                <a:cs typeface="Times New Roman"/>
              </a:rPr>
              <a:t>most </a:t>
            </a:r>
            <a:r>
              <a:rPr sz="3000" dirty="0">
                <a:latin typeface="Times New Roman"/>
                <a:cs typeface="Times New Roman"/>
              </a:rPr>
              <a:t>compact and homogeneous</a:t>
            </a:r>
            <a:r>
              <a:rPr sz="3000" spc="-6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architectural  groups in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India.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In </a:t>
            </a:r>
            <a:r>
              <a:rPr sz="3000" spc="-5" dirty="0">
                <a:latin typeface="Times New Roman"/>
                <a:cs typeface="Times New Roman"/>
              </a:rPr>
              <a:t>these </a:t>
            </a:r>
            <a:r>
              <a:rPr sz="3000" dirty="0">
                <a:latin typeface="Times New Roman"/>
                <a:cs typeface="Times New Roman"/>
              </a:rPr>
              <a:t>the Indo-Aryan </a:t>
            </a:r>
            <a:r>
              <a:rPr sz="3000" spc="-5" dirty="0">
                <a:latin typeface="Times New Roman"/>
                <a:cs typeface="Times New Roman"/>
              </a:rPr>
              <a:t>style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architecture </a:t>
            </a:r>
            <a:r>
              <a:rPr sz="3000" dirty="0">
                <a:latin typeface="Times New Roman"/>
                <a:cs typeface="Times New Roman"/>
              </a:rPr>
              <a:t>may  be </a:t>
            </a:r>
            <a:r>
              <a:rPr sz="3000" spc="-5" dirty="0">
                <a:latin typeface="Times New Roman"/>
                <a:cs typeface="Times New Roman"/>
              </a:rPr>
              <a:t>seen </a:t>
            </a:r>
            <a:r>
              <a:rPr sz="3000" dirty="0">
                <a:latin typeface="Times New Roman"/>
                <a:cs typeface="Times New Roman"/>
              </a:rPr>
              <a:t>at </a:t>
            </a:r>
            <a:r>
              <a:rPr sz="3000" spc="-10" dirty="0">
                <a:latin typeface="Times New Roman"/>
                <a:cs typeface="Times New Roman"/>
              </a:rPr>
              <a:t>its </a:t>
            </a:r>
            <a:r>
              <a:rPr sz="3000" dirty="0">
                <a:latin typeface="Times New Roman"/>
                <a:cs typeface="Times New Roman"/>
              </a:rPr>
              <a:t>best and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purest.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207086"/>
            <a:ext cx="762408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Eastern </a:t>
            </a:r>
            <a:r>
              <a:rPr sz="4000" dirty="0"/>
              <a:t>Indian </a:t>
            </a:r>
            <a:r>
              <a:rPr sz="4000" spc="-5" dirty="0"/>
              <a:t>temples of</a:t>
            </a:r>
            <a:r>
              <a:rPr sz="4000" spc="5" dirty="0"/>
              <a:t> </a:t>
            </a:r>
            <a:r>
              <a:rPr sz="4000" dirty="0"/>
              <a:t>Orissa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013205"/>
            <a:ext cx="8200390" cy="4750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7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The design which flourished in eastern Indian</a:t>
            </a:r>
            <a:r>
              <a:rPr sz="2500" spc="1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state</a:t>
            </a:r>
            <a:endParaRPr sz="2500">
              <a:latin typeface="Times New Roman"/>
              <a:cs typeface="Times New Roman"/>
            </a:endParaRPr>
          </a:p>
          <a:p>
            <a:pPr marL="355600" marR="424180">
              <a:lnSpc>
                <a:spcPts val="2400"/>
              </a:lnSpc>
              <a:spcBef>
                <a:spcPts val="280"/>
              </a:spcBef>
            </a:pPr>
            <a:r>
              <a:rPr sz="2500" spc="-5" dirty="0">
                <a:latin typeface="Times New Roman"/>
                <a:cs typeface="Times New Roman"/>
              </a:rPr>
              <a:t>of Orissa and Northern Andhra Pradesh are called </a:t>
            </a:r>
            <a:r>
              <a:rPr sz="2500" spc="-5" dirty="0">
                <a:solidFill>
                  <a:srgbClr val="FF0000"/>
                </a:solidFill>
                <a:latin typeface="Times New Roman"/>
                <a:cs typeface="Times New Roman"/>
              </a:rPr>
              <a:t>Kalinga  style of</a:t>
            </a:r>
            <a:r>
              <a:rPr sz="25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0000"/>
                </a:solidFill>
                <a:latin typeface="Times New Roman"/>
                <a:cs typeface="Times New Roman"/>
              </a:rPr>
              <a:t>architecture.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ts val="27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The style consists of three distinct type of</a:t>
            </a:r>
            <a:r>
              <a:rPr sz="2500" spc="13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temples</a:t>
            </a:r>
            <a:endParaRPr sz="2500">
              <a:latin typeface="Times New Roman"/>
              <a:cs typeface="Times New Roman"/>
            </a:endParaRPr>
          </a:p>
          <a:p>
            <a:pPr marL="355600">
              <a:lnSpc>
                <a:spcPts val="2700"/>
              </a:lnSpc>
            </a:pPr>
            <a:r>
              <a:rPr sz="2500" spc="-10" dirty="0">
                <a:latin typeface="Times New Roman"/>
                <a:cs typeface="Times New Roman"/>
              </a:rPr>
              <a:t>namely </a:t>
            </a:r>
            <a:r>
              <a:rPr sz="25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Rekha Deula</a:t>
            </a:r>
            <a:r>
              <a:rPr sz="2500" spc="-5" dirty="0">
                <a:latin typeface="Times New Roman"/>
                <a:cs typeface="Times New Roman"/>
              </a:rPr>
              <a:t>, </a:t>
            </a:r>
            <a:r>
              <a:rPr sz="25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Pidha Deula </a:t>
            </a:r>
            <a:r>
              <a:rPr sz="2500" spc="-5" dirty="0">
                <a:latin typeface="Times New Roman"/>
                <a:cs typeface="Times New Roman"/>
              </a:rPr>
              <a:t>and </a:t>
            </a:r>
            <a:r>
              <a:rPr sz="25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Khakhara</a:t>
            </a:r>
            <a:r>
              <a:rPr sz="2500" b="1" spc="1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5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Deula</a:t>
            </a:r>
            <a:r>
              <a:rPr sz="2500" spc="-5" dirty="0">
                <a:latin typeface="Times New Roman"/>
                <a:cs typeface="Times New Roman"/>
              </a:rPr>
              <a:t>.</a:t>
            </a:r>
            <a:endParaRPr sz="25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Deula </a:t>
            </a:r>
            <a:r>
              <a:rPr sz="2500" spc="-10" dirty="0">
                <a:latin typeface="Times New Roman"/>
                <a:cs typeface="Times New Roman"/>
              </a:rPr>
              <a:t>means </a:t>
            </a:r>
            <a:r>
              <a:rPr sz="2500" spc="-30" dirty="0">
                <a:latin typeface="Times New Roman"/>
                <a:cs typeface="Times New Roman"/>
              </a:rPr>
              <a:t>"Temple" </a:t>
            </a:r>
            <a:r>
              <a:rPr sz="2500" spc="-5" dirty="0">
                <a:latin typeface="Times New Roman"/>
                <a:cs typeface="Times New Roman"/>
              </a:rPr>
              <a:t>in the local language. The former two  are associated with </a:t>
            </a:r>
            <a:r>
              <a:rPr sz="2500" spc="-25" dirty="0">
                <a:latin typeface="Times New Roman"/>
                <a:cs typeface="Times New Roman"/>
              </a:rPr>
              <a:t>Vishnu, </a:t>
            </a:r>
            <a:r>
              <a:rPr sz="2500" spc="-5" dirty="0">
                <a:latin typeface="Times New Roman"/>
                <a:cs typeface="Times New Roman"/>
              </a:rPr>
              <a:t>Surya and Shiva temple while the  third is </a:t>
            </a:r>
            <a:r>
              <a:rPr sz="2500" spc="-10" dirty="0">
                <a:latin typeface="Times New Roman"/>
                <a:cs typeface="Times New Roman"/>
              </a:rPr>
              <a:t>mainly </a:t>
            </a:r>
            <a:r>
              <a:rPr sz="2500" spc="-5" dirty="0">
                <a:latin typeface="Times New Roman"/>
                <a:cs typeface="Times New Roman"/>
              </a:rPr>
              <a:t>with </a:t>
            </a:r>
            <a:r>
              <a:rPr sz="2500" spc="-10" dirty="0">
                <a:latin typeface="Times New Roman"/>
                <a:cs typeface="Times New Roman"/>
              </a:rPr>
              <a:t>Chamunda </a:t>
            </a:r>
            <a:r>
              <a:rPr sz="2500" spc="-5" dirty="0">
                <a:latin typeface="Times New Roman"/>
                <a:cs typeface="Times New Roman"/>
              </a:rPr>
              <a:t>and </a:t>
            </a:r>
            <a:r>
              <a:rPr sz="2500" spc="-15" dirty="0">
                <a:latin typeface="Times New Roman"/>
                <a:cs typeface="Times New Roman"/>
              </a:rPr>
              <a:t>Durga</a:t>
            </a:r>
            <a:r>
              <a:rPr sz="2500" spc="18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temples.</a:t>
            </a:r>
            <a:endParaRPr sz="2500">
              <a:latin typeface="Times New Roman"/>
              <a:cs typeface="Times New Roman"/>
            </a:endParaRPr>
          </a:p>
          <a:p>
            <a:pPr marL="355600" marR="360045" indent="-342900">
              <a:lnSpc>
                <a:spcPts val="240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The Rekha deula and Khakhara deula houses the sanctum  sanctorum while the Pidha Deula constitutes outer dancing  and </a:t>
            </a:r>
            <a:r>
              <a:rPr sz="2500" spc="-10" dirty="0">
                <a:latin typeface="Times New Roman"/>
                <a:cs typeface="Times New Roman"/>
              </a:rPr>
              <a:t>offering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halls.</a:t>
            </a:r>
            <a:endParaRPr sz="2500">
              <a:latin typeface="Times New Roman"/>
              <a:cs typeface="Times New Roman"/>
            </a:endParaRPr>
          </a:p>
          <a:p>
            <a:pPr marL="355600" marR="791845" indent="-342900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The prominent examples of </a:t>
            </a:r>
            <a:r>
              <a:rPr sz="2500" b="1" i="1" spc="-5" dirty="0">
                <a:latin typeface="Times New Roman"/>
                <a:cs typeface="Times New Roman"/>
              </a:rPr>
              <a:t>Rekha Deula </a:t>
            </a:r>
            <a:r>
              <a:rPr sz="2500" spc="-5" dirty="0">
                <a:latin typeface="Times New Roman"/>
                <a:cs typeface="Times New Roman"/>
              </a:rPr>
              <a:t>are Lingaraj  </a:t>
            </a:r>
            <a:r>
              <a:rPr sz="2500" spc="-40" dirty="0">
                <a:latin typeface="Times New Roman"/>
                <a:cs typeface="Times New Roman"/>
              </a:rPr>
              <a:t>Temple </a:t>
            </a:r>
            <a:r>
              <a:rPr sz="2500" spc="-5" dirty="0">
                <a:latin typeface="Times New Roman"/>
                <a:cs typeface="Times New Roman"/>
              </a:rPr>
              <a:t>of Bhubaneswar and Jagannath </a:t>
            </a:r>
            <a:r>
              <a:rPr sz="2500" spc="-40" dirty="0">
                <a:latin typeface="Times New Roman"/>
                <a:cs typeface="Times New Roman"/>
              </a:rPr>
              <a:t>Temple </a:t>
            </a:r>
            <a:r>
              <a:rPr sz="2500" spc="-5" dirty="0">
                <a:latin typeface="Times New Roman"/>
                <a:cs typeface="Times New Roman"/>
              </a:rPr>
              <a:t>of</a:t>
            </a:r>
            <a:r>
              <a:rPr sz="2500" spc="26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Puri.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The Konark Sun </a:t>
            </a:r>
            <a:r>
              <a:rPr sz="2500" spc="-40" dirty="0">
                <a:latin typeface="Times New Roman"/>
                <a:cs typeface="Times New Roman"/>
              </a:rPr>
              <a:t>Temple </a:t>
            </a:r>
            <a:r>
              <a:rPr sz="2500" spc="-5" dirty="0">
                <a:latin typeface="Times New Roman"/>
                <a:cs typeface="Times New Roman"/>
              </a:rPr>
              <a:t>is a </a:t>
            </a:r>
            <a:r>
              <a:rPr sz="2500" dirty="0">
                <a:latin typeface="Times New Roman"/>
                <a:cs typeface="Times New Roman"/>
              </a:rPr>
              <a:t>living </a:t>
            </a:r>
            <a:r>
              <a:rPr sz="2500" spc="-10" dirty="0">
                <a:latin typeface="Times New Roman"/>
                <a:cs typeface="Times New Roman"/>
              </a:rPr>
              <a:t>example </a:t>
            </a:r>
            <a:r>
              <a:rPr sz="2500" spc="-5" dirty="0">
                <a:latin typeface="Times New Roman"/>
                <a:cs typeface="Times New Roman"/>
              </a:rPr>
              <a:t>of </a:t>
            </a:r>
            <a:r>
              <a:rPr sz="2500" b="1" i="1" spc="-5" dirty="0">
                <a:latin typeface="Times New Roman"/>
                <a:cs typeface="Times New Roman"/>
              </a:rPr>
              <a:t>Pidha</a:t>
            </a:r>
            <a:r>
              <a:rPr sz="2500" b="1" i="1" spc="220" dirty="0">
                <a:latin typeface="Times New Roman"/>
                <a:cs typeface="Times New Roman"/>
              </a:rPr>
              <a:t> </a:t>
            </a:r>
            <a:r>
              <a:rPr sz="2500" b="1" i="1" spc="-5" dirty="0">
                <a:latin typeface="Times New Roman"/>
                <a:cs typeface="Times New Roman"/>
              </a:rPr>
              <a:t>Deula</a:t>
            </a:r>
            <a:r>
              <a:rPr sz="2500" spc="-5" dirty="0">
                <a:latin typeface="Times New Roman"/>
                <a:cs typeface="Times New Roman"/>
              </a:rPr>
              <a:t>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04876"/>
            <a:ext cx="7985759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temple-building movement </a:t>
            </a:r>
            <a:r>
              <a:rPr sz="2000" dirty="0">
                <a:latin typeface="Times New Roman"/>
                <a:cs typeface="Times New Roman"/>
              </a:rPr>
              <a:t>in Orissa, which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reached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its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peak of  excellence in the 10th and </a:t>
            </a:r>
            <a:r>
              <a:rPr sz="2000" spc="-20" dirty="0">
                <a:solidFill>
                  <a:srgbClr val="FF0000"/>
                </a:solidFill>
                <a:latin typeface="Times New Roman"/>
                <a:cs typeface="Times New Roman"/>
              </a:rPr>
              <a:t>11th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centuries</a:t>
            </a:r>
            <a:r>
              <a:rPr sz="2000" dirty="0">
                <a:latin typeface="Times New Roman"/>
                <a:cs typeface="Times New Roman"/>
              </a:rPr>
              <a:t>, stretches from roughly </a:t>
            </a:r>
            <a:r>
              <a:rPr sz="2000" spc="5" dirty="0">
                <a:latin typeface="Times New Roman"/>
                <a:cs typeface="Times New Roman"/>
              </a:rPr>
              <a:t>650 </a:t>
            </a:r>
            <a:r>
              <a:rPr sz="2000" dirty="0">
                <a:latin typeface="Times New Roman"/>
                <a:cs typeface="Times New Roman"/>
              </a:rPr>
              <a:t>A.D.  to 1200 A.D. and </a:t>
            </a:r>
            <a:r>
              <a:rPr sz="2000" spc="-5" dirty="0">
                <a:latin typeface="Times New Roman"/>
                <a:cs typeface="Times New Roman"/>
              </a:rPr>
              <a:t>illustrates more </a:t>
            </a:r>
            <a:r>
              <a:rPr sz="2000" dirty="0">
                <a:latin typeface="Times New Roman"/>
                <a:cs typeface="Times New Roman"/>
              </a:rPr>
              <a:t>coherently than any other </a:t>
            </a:r>
            <a:r>
              <a:rPr sz="2000" spc="-5" dirty="0">
                <a:latin typeface="Times New Roman"/>
                <a:cs typeface="Times New Roman"/>
              </a:rPr>
              <a:t>similar  movement </a:t>
            </a:r>
            <a:r>
              <a:rPr sz="2000" dirty="0">
                <a:latin typeface="Times New Roman"/>
                <a:cs typeface="Times New Roman"/>
              </a:rPr>
              <a:t>the growth and development of the Nagara </a:t>
            </a:r>
            <a:r>
              <a:rPr sz="2000" spc="-5" dirty="0">
                <a:latin typeface="Times New Roman"/>
                <a:cs typeface="Times New Roman"/>
              </a:rPr>
              <a:t>style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architecture.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In general, </a:t>
            </a:r>
            <a:r>
              <a:rPr sz="2000" spc="-5" dirty="0">
                <a:latin typeface="Times New Roman"/>
                <a:cs typeface="Times New Roman"/>
              </a:rPr>
              <a:t>all </a:t>
            </a:r>
            <a:r>
              <a:rPr sz="2000" dirty="0">
                <a:latin typeface="Times New Roman"/>
                <a:cs typeface="Times New Roman"/>
              </a:rPr>
              <a:t>Orissan </a:t>
            </a:r>
            <a:r>
              <a:rPr sz="2000" spc="-5" dirty="0">
                <a:latin typeface="Times New Roman"/>
                <a:cs typeface="Times New Roman"/>
              </a:rPr>
              <a:t>temples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follow a </a:t>
            </a:r>
            <a:r>
              <a:rPr sz="2000" spc="-10" dirty="0">
                <a:solidFill>
                  <a:srgbClr val="FF0000"/>
                </a:solidFill>
                <a:latin typeface="Times New Roman"/>
                <a:cs typeface="Times New Roman"/>
              </a:rPr>
              <a:t>common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structural</a:t>
            </a:r>
            <a:r>
              <a:rPr sz="2000" spc="-1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plan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typical temple </a:t>
            </a:r>
            <a:r>
              <a:rPr sz="2000" dirty="0">
                <a:latin typeface="Times New Roman"/>
                <a:cs typeface="Times New Roman"/>
              </a:rPr>
              <a:t>consists of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two</a:t>
            </a:r>
            <a:r>
              <a:rPr sz="2000" spc="-1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apartments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55600" marR="67691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i="1" dirty="0">
                <a:solidFill>
                  <a:srgbClr val="FF0000"/>
                </a:solidFill>
                <a:latin typeface="Times New Roman"/>
                <a:cs typeface="Times New Roman"/>
              </a:rPr>
              <a:t>deul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, corresponding to the southern </a:t>
            </a:r>
            <a:r>
              <a:rPr sz="2000" i="1" dirty="0">
                <a:solidFill>
                  <a:srgbClr val="FF0000"/>
                </a:solidFill>
                <a:latin typeface="Times New Roman"/>
                <a:cs typeface="Times New Roman"/>
              </a:rPr>
              <a:t>vimana</a:t>
            </a:r>
            <a:r>
              <a:rPr sz="2000" dirty="0">
                <a:latin typeface="Times New Roman"/>
                <a:cs typeface="Times New Roman"/>
              </a:rPr>
              <a:t>, is the cubical inner  </a:t>
            </a:r>
            <a:r>
              <a:rPr sz="2000" spc="-5" dirty="0">
                <a:latin typeface="Times New Roman"/>
                <a:cs typeface="Times New Roman"/>
              </a:rPr>
              <a:t>apartment </a:t>
            </a:r>
            <a:r>
              <a:rPr sz="2000" dirty="0">
                <a:latin typeface="Times New Roman"/>
                <a:cs typeface="Times New Roman"/>
              </a:rPr>
              <a:t>which enshrines the </a:t>
            </a:r>
            <a:r>
              <a:rPr sz="2000" spc="-5" dirty="0">
                <a:latin typeface="Times New Roman"/>
                <a:cs typeface="Times New Roman"/>
              </a:rPr>
              <a:t>image, </a:t>
            </a:r>
            <a:r>
              <a:rPr sz="2000" dirty="0">
                <a:latin typeface="Times New Roman"/>
                <a:cs typeface="Times New Roman"/>
              </a:rPr>
              <a:t>and is surmounted by a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tower.</a:t>
            </a:r>
            <a:endParaRPr sz="2000">
              <a:latin typeface="Times New Roman"/>
              <a:cs typeface="Times New Roman"/>
            </a:endParaRPr>
          </a:p>
          <a:p>
            <a:pPr marL="355600" marR="474345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In front of this is the antarala or porch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called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2000" i="1" dirty="0">
                <a:solidFill>
                  <a:srgbClr val="FF0000"/>
                </a:solidFill>
                <a:latin typeface="Times New Roman"/>
                <a:cs typeface="Times New Roman"/>
              </a:rPr>
              <a:t>jaganmohan </a:t>
            </a:r>
            <a:r>
              <a:rPr sz="2000" dirty="0">
                <a:latin typeface="Times New Roman"/>
                <a:cs typeface="Times New Roman"/>
              </a:rPr>
              <a:t>which</a:t>
            </a:r>
            <a:r>
              <a:rPr sz="2000" spc="-2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  usually square-shaped and has a </a:t>
            </a:r>
            <a:r>
              <a:rPr sz="2000" spc="-5" dirty="0">
                <a:latin typeface="Times New Roman"/>
                <a:cs typeface="Times New Roman"/>
              </a:rPr>
              <a:t>pyramidal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roof.</a:t>
            </a:r>
            <a:endParaRPr sz="2000">
              <a:latin typeface="Times New Roman"/>
              <a:cs typeface="Times New Roman"/>
            </a:endParaRPr>
          </a:p>
          <a:p>
            <a:pPr marL="355600" marR="71755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  <a:tab pos="5594350" algn="l"/>
                <a:tab pos="7593965" algn="l"/>
              </a:tabLst>
            </a:pPr>
            <a:r>
              <a:rPr sz="2000" spc="-10" dirty="0">
                <a:latin typeface="Times New Roman"/>
                <a:cs typeface="Times New Roman"/>
              </a:rPr>
              <a:t>Occasionally, </a:t>
            </a:r>
            <a:r>
              <a:rPr sz="2000" dirty="0">
                <a:latin typeface="Times New Roman"/>
                <a:cs typeface="Times New Roman"/>
              </a:rPr>
              <a:t>one or two </a:t>
            </a:r>
            <a:r>
              <a:rPr sz="2000" spc="-5" dirty="0">
                <a:latin typeface="Times New Roman"/>
                <a:cs typeface="Times New Roman"/>
              </a:rPr>
              <a:t>more </a:t>
            </a:r>
            <a:r>
              <a:rPr sz="2000" dirty="0">
                <a:latin typeface="Times New Roman"/>
                <a:cs typeface="Times New Roman"/>
              </a:rPr>
              <a:t>mandapas,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such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	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natmandir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and the  </a:t>
            </a:r>
            <a:r>
              <a:rPr sz="2000" spc="-10" dirty="0">
                <a:solidFill>
                  <a:srgbClr val="FF0000"/>
                </a:solidFill>
                <a:latin typeface="Times New Roman"/>
                <a:cs typeface="Times New Roman"/>
              </a:rPr>
              <a:t>bhogmandir, </a:t>
            </a:r>
            <a:r>
              <a:rPr sz="2000" dirty="0">
                <a:latin typeface="Times New Roman"/>
                <a:cs typeface="Times New Roman"/>
              </a:rPr>
              <a:t>can be found in front of the jaganmohan, </a:t>
            </a:r>
            <a:r>
              <a:rPr sz="2000" spc="5" dirty="0">
                <a:latin typeface="Times New Roman"/>
                <a:cs typeface="Times New Roman"/>
              </a:rPr>
              <a:t>but </a:t>
            </a:r>
            <a:r>
              <a:rPr sz="2000" dirty="0">
                <a:latin typeface="Times New Roman"/>
                <a:cs typeface="Times New Roman"/>
              </a:rPr>
              <a:t>these, where  they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exist,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0" dirty="0">
                <a:latin typeface="Times New Roman"/>
                <a:cs typeface="Times New Roman"/>
              </a:rPr>
              <a:t>l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ost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without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except</a:t>
            </a:r>
            <a:r>
              <a:rPr sz="2000" spc="-1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supe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30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p</a:t>
            </a:r>
            <a:r>
              <a:rPr sz="2000" spc="10" dirty="0">
                <a:latin typeface="Times New Roman"/>
                <a:cs typeface="Times New Roman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sed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top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	the  original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381000"/>
            <a:ext cx="8229600" cy="58100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381000"/>
            <a:ext cx="8559478" cy="5867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52</TotalTime>
  <Words>700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Adobe Gothic Std B</vt:lpstr>
      <vt:lpstr>Adobe Garamond Pro Bold</vt:lpstr>
      <vt:lpstr>Arial</vt:lpstr>
      <vt:lpstr>Gill Sans MT</vt:lpstr>
      <vt:lpstr>GothicE</vt:lpstr>
      <vt:lpstr>Impact</vt:lpstr>
      <vt:lpstr>Times New Roman</vt:lpstr>
      <vt:lpstr>Badge</vt:lpstr>
      <vt:lpstr>PowerPoint Presentation</vt:lpstr>
      <vt:lpstr>Khajuraho group of temples</vt:lpstr>
      <vt:lpstr>PowerPoint Presentation</vt:lpstr>
      <vt:lpstr>PowerPoint Presentation</vt:lpstr>
      <vt:lpstr>Eastern Indian temples of Orissa</vt:lpstr>
      <vt:lpstr>Eastern Indian temples of Orissa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Lingaraja temple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TEMPLE ARCHITECTURE</dc:title>
  <dc:creator>user</dc:creator>
  <cp:lastModifiedBy>Admin</cp:lastModifiedBy>
  <cp:revision>7</cp:revision>
  <dcterms:created xsi:type="dcterms:W3CDTF">2018-01-26T18:36:13Z</dcterms:created>
  <dcterms:modified xsi:type="dcterms:W3CDTF">2022-02-14T17:52:23Z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2012-10-30T00:00:00Z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2018-01-26T00:00:00Z</vt:filetime>
  </property>
</Properties>
</file>