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42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5" autoAdjust="0"/>
    <p:restoredTop sz="94660"/>
  </p:normalViewPr>
  <p:slideViewPr>
    <p:cSldViewPr>
      <p:cViewPr varScale="1">
        <p:scale>
          <a:sx n="71" d="100"/>
          <a:sy n="71" d="100"/>
        </p:scale>
        <p:origin x="123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6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1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5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4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1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5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0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57400" y="259080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u="sng" spc="-5" dirty="0" smtClean="0">
                <a:latin typeface="Adobe Garamond Pro Bold" panose="02020702060506020403" pitchFamily="18" charset="0"/>
                <a:ea typeface="Adobe Gothic Std B" panose="020B0800000000000000" pitchFamily="34" charset="-128"/>
                <a:cs typeface="GothicE" panose="00000400000000000000" pitchFamily="2" charset="0"/>
              </a:rPr>
              <a:t>Indian Temple</a:t>
            </a:r>
            <a:endParaRPr lang="en-US" sz="6000" u="sng" dirty="0" smtClean="0">
              <a:latin typeface="Adobe Garamond Pro Bold" panose="02020702060506020403" pitchFamily="18" charset="0"/>
              <a:ea typeface="Adobe Gothic Std B" panose="020B0800000000000000" pitchFamily="34" charset="-128"/>
              <a:cs typeface="Gothic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400800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/>
              <a:t>Presented by: Ar. </a:t>
            </a:r>
            <a:r>
              <a:rPr lang="en-IN" sz="2000" b="1" u="sng" dirty="0" smtClean="0"/>
              <a:t>Hiba Gul</a:t>
            </a:r>
            <a:endParaRPr lang="en-IN" sz="2000" b="1" u="sng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07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269" y="478358"/>
            <a:ext cx="5601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Panchayantana</a:t>
            </a:r>
            <a:r>
              <a:rPr spc="-190" dirty="0"/>
              <a:t> </a:t>
            </a:r>
            <a:r>
              <a:rPr spc="-65" dirty="0"/>
              <a:t>Temple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144138"/>
            <a:ext cx="774001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Five shrined complex – Main shrine at the  centre and four subsidiary shrines on the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four  corners of the </a:t>
            </a:r>
            <a:r>
              <a:rPr sz="3200" spc="-15" dirty="0">
                <a:latin typeface="Times New Roman"/>
                <a:cs typeface="Times New Roman"/>
              </a:rPr>
              <a:t>large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platform.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642" y="511886"/>
            <a:ext cx="76555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Architectural Features</a:t>
            </a:r>
            <a:r>
              <a:rPr sz="4000" spc="-35" dirty="0"/>
              <a:t> </a:t>
            </a:r>
            <a:r>
              <a:rPr sz="4000" dirty="0"/>
              <a:t>-Khajuraho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4800" y="1258570"/>
            <a:ext cx="4191000" cy="4873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1000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High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terraces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Flight of </a:t>
            </a:r>
            <a:r>
              <a:rPr sz="2400" spc="-5" dirty="0">
                <a:latin typeface="Times New Roman"/>
                <a:cs typeface="Times New Roman"/>
              </a:rPr>
              <a:t>steps </a:t>
            </a:r>
            <a:r>
              <a:rPr sz="2400" dirty="0">
                <a:latin typeface="Times New Roman"/>
                <a:cs typeface="Times New Roman"/>
              </a:rPr>
              <a:t>– 10 to 12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Unity 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composition</a:t>
            </a:r>
            <a:endParaRPr sz="2400">
              <a:latin typeface="Times New Roman"/>
              <a:cs typeface="Times New Roman"/>
            </a:endParaRPr>
          </a:p>
          <a:p>
            <a:pPr marL="355600" marR="14160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Cella, mandapa </a:t>
            </a:r>
            <a:r>
              <a:rPr sz="2400" dirty="0">
                <a:latin typeface="Times New Roman"/>
                <a:cs typeface="Times New Roman"/>
              </a:rPr>
              <a:t>and the  entrance vestibule are the  parts of a harmonious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whole</a:t>
            </a:r>
            <a:endParaRPr sz="2400">
              <a:latin typeface="Times New Roman"/>
              <a:cs typeface="Times New Roman"/>
            </a:endParaRPr>
          </a:p>
          <a:p>
            <a:pPr marL="355600" marR="44704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Shikharas –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Architectural  </a:t>
            </a:r>
            <a:r>
              <a:rPr sz="2400" spc="-5" smtClean="0">
                <a:latin typeface="Times New Roman"/>
                <a:cs typeface="Times New Roman"/>
              </a:rPr>
              <a:t>ma</a:t>
            </a:r>
            <a:r>
              <a:rPr lang="en-IN" sz="2400" spc="-5" dirty="0" smtClean="0">
                <a:latin typeface="Times New Roman"/>
                <a:cs typeface="Times New Roman"/>
              </a:rPr>
              <a:t>s</a:t>
            </a:r>
            <a:r>
              <a:rPr sz="2400" spc="-5" smtClean="0">
                <a:latin typeface="Times New Roman"/>
                <a:cs typeface="Times New Roman"/>
              </a:rPr>
              <a:t>terpieces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Vertical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axis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latin typeface="Times New Roman"/>
                <a:cs typeface="Times New Roman"/>
              </a:rPr>
              <a:t>Top </a:t>
            </a:r>
            <a:r>
              <a:rPr sz="2400" dirty="0">
                <a:latin typeface="Times New Roman"/>
                <a:cs typeface="Times New Roman"/>
              </a:rPr>
              <a:t>piece – </a:t>
            </a:r>
            <a:r>
              <a:rPr sz="2400" spc="-5" dirty="0">
                <a:latin typeface="Times New Roman"/>
                <a:cs typeface="Times New Roman"/>
              </a:rPr>
              <a:t>Amalaka </a:t>
            </a:r>
            <a:r>
              <a:rPr sz="2400" dirty="0">
                <a:latin typeface="Times New Roman"/>
                <a:cs typeface="Times New Roman"/>
              </a:rPr>
              <a:t>or  capstone in perfect rhythm  with the curvilinear outline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shikhara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Kalasa 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752600"/>
            <a:ext cx="44196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933" y="318261"/>
            <a:ext cx="6405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Kandariya Mahadeva </a:t>
            </a:r>
            <a:r>
              <a:rPr sz="2800" spc="-40" dirty="0"/>
              <a:t>Temple, </a:t>
            </a:r>
            <a:r>
              <a:rPr sz="2800" spc="-5" dirty="0"/>
              <a:t>Khajuraho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62000" y="971550"/>
            <a:ext cx="8077200" cy="588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758" y="565226"/>
            <a:ext cx="7322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Kandariya Mahadeva </a:t>
            </a:r>
            <a:r>
              <a:rPr sz="3200" spc="-40" dirty="0"/>
              <a:t>Temple,</a:t>
            </a:r>
            <a:r>
              <a:rPr sz="3200" spc="-170" dirty="0"/>
              <a:t> </a:t>
            </a:r>
            <a:r>
              <a:rPr sz="3200" dirty="0"/>
              <a:t>Khajuraho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46605"/>
            <a:ext cx="4065270" cy="45218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459105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Times New Roman"/>
                <a:cs typeface="Times New Roman"/>
              </a:rPr>
              <a:t>Largest </a:t>
            </a:r>
            <a:r>
              <a:rPr sz="2500" spc="-5" dirty="0">
                <a:latin typeface="Times New Roman"/>
                <a:cs typeface="Times New Roman"/>
              </a:rPr>
              <a:t>and loftiest in the  Khajuraho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group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109t X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60ft</a:t>
            </a:r>
            <a:endParaRPr sz="2500">
              <a:latin typeface="Times New Roman"/>
              <a:cs typeface="Times New Roman"/>
            </a:endParaRPr>
          </a:p>
          <a:p>
            <a:pPr marL="355600" marR="4953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Height of it shikhara is </a:t>
            </a:r>
            <a:r>
              <a:rPr sz="2500" spc="-25" dirty="0">
                <a:latin typeface="Times New Roman"/>
                <a:cs typeface="Times New Roman"/>
              </a:rPr>
              <a:t>116ft  </a:t>
            </a:r>
            <a:r>
              <a:rPr sz="2500" spc="-5" dirty="0">
                <a:latin typeface="Times New Roman"/>
                <a:cs typeface="Times New Roman"/>
              </a:rPr>
              <a:t>6</a:t>
            </a:r>
            <a:r>
              <a:rPr sz="2500" spc="-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inches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Mandapa size – 25 ft X 25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ft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No enclosure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walls</a:t>
            </a:r>
            <a:endParaRPr sz="25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Erected on platform (Jagatis)  which are </a:t>
            </a:r>
            <a:r>
              <a:rPr sz="2500" spc="-15" dirty="0">
                <a:latin typeface="Times New Roman"/>
                <a:cs typeface="Times New Roman"/>
              </a:rPr>
              <a:t>large </a:t>
            </a:r>
            <a:r>
              <a:rPr sz="2500" spc="-5" dirty="0">
                <a:latin typeface="Times New Roman"/>
                <a:cs typeface="Times New Roman"/>
              </a:rPr>
              <a:t>enough to  perform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pradhakshina</a:t>
            </a:r>
            <a:endParaRPr sz="2500">
              <a:latin typeface="Times New Roman"/>
              <a:cs typeface="Times New Roman"/>
            </a:endParaRPr>
          </a:p>
          <a:p>
            <a:pPr marL="355600" marR="2159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Garbhagriha, antharala,  mahamandapa, mandapa and  arthamandapa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present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676400"/>
            <a:ext cx="34544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8794" y="328625"/>
            <a:ext cx="5177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10" dirty="0">
                <a:solidFill>
                  <a:srgbClr val="FFFFFF"/>
                </a:solidFill>
                <a:latin typeface="Trebuchet MS"/>
                <a:cs typeface="Trebuchet MS"/>
              </a:rPr>
              <a:t>INDIAN </a:t>
            </a:r>
            <a:r>
              <a:rPr sz="3600" b="0" spc="-355" dirty="0">
                <a:solidFill>
                  <a:srgbClr val="FFFFFF"/>
                </a:solidFill>
                <a:latin typeface="Trebuchet MS"/>
                <a:cs typeface="Trebuchet MS"/>
              </a:rPr>
              <a:t>TEMPLE</a:t>
            </a:r>
            <a:r>
              <a:rPr sz="3600" b="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0" spc="-400" dirty="0">
                <a:solidFill>
                  <a:srgbClr val="FFFFFF"/>
                </a:solidFill>
                <a:latin typeface="Trebuchet MS"/>
                <a:cs typeface="Trebuchet MS"/>
              </a:rPr>
              <a:t>ARCHITECTURE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7714" y="207086"/>
            <a:ext cx="47263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0" marR="5080" indent="-1829435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latin typeface="Times New Roman"/>
                <a:cs typeface="Times New Roman"/>
              </a:rPr>
              <a:t>Temple </a:t>
            </a:r>
            <a:r>
              <a:rPr sz="4000" b="0" spc="-5" dirty="0">
                <a:latin typeface="Times New Roman"/>
                <a:cs typeface="Times New Roman"/>
              </a:rPr>
              <a:t>Architecture</a:t>
            </a:r>
            <a:r>
              <a:rPr sz="4000" b="0" spc="-220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of  India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481076"/>
            <a:ext cx="2752090" cy="5635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382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Hindu </a:t>
            </a:r>
            <a:r>
              <a:rPr sz="2000" spc="-5" dirty="0">
                <a:latin typeface="Times New Roman"/>
                <a:cs typeface="Times New Roman"/>
              </a:rPr>
              <a:t>temple  </a:t>
            </a:r>
            <a:r>
              <a:rPr sz="2000" dirty="0">
                <a:latin typeface="Times New Roman"/>
                <a:cs typeface="Times New Roman"/>
              </a:rPr>
              <a:t>architecture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developed  over two thousand  </a:t>
            </a:r>
            <a:r>
              <a:rPr sz="2000" spc="-5" dirty="0">
                <a:latin typeface="Times New Roman"/>
                <a:cs typeface="Times New Roman"/>
              </a:rPr>
              <a:t>years.</a:t>
            </a:r>
            <a:endParaRPr sz="2000">
              <a:latin typeface="Times New Roman"/>
              <a:cs typeface="Times New Roman"/>
            </a:endParaRPr>
          </a:p>
          <a:p>
            <a:pPr marL="355600" marR="1066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 architectural  evolution of the  indian </a:t>
            </a:r>
            <a:r>
              <a:rPr sz="2000" spc="-5" dirty="0">
                <a:latin typeface="Times New Roman"/>
                <a:cs typeface="Times New Roman"/>
              </a:rPr>
              <a:t>temples </a:t>
            </a:r>
            <a:r>
              <a:rPr sz="2000" dirty="0">
                <a:latin typeface="Times New Roman"/>
                <a:cs typeface="Times New Roman"/>
              </a:rPr>
              <a:t>took  place within the rigid  frameworks derived  entirely from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religious  </a:t>
            </a:r>
            <a:r>
              <a:rPr sz="2000" spc="-5" dirty="0">
                <a:latin typeface="Times New Roman"/>
                <a:cs typeface="Times New Roman"/>
              </a:rPr>
              <a:t>thoughtfulness.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Therefore the architect  was </a:t>
            </a:r>
            <a:r>
              <a:rPr sz="2000" spc="5" dirty="0">
                <a:latin typeface="Times New Roman"/>
                <a:cs typeface="Times New Roman"/>
              </a:rPr>
              <a:t>bound </a:t>
            </a:r>
            <a:r>
              <a:rPr sz="2000" dirty="0">
                <a:latin typeface="Times New Roman"/>
                <a:cs typeface="Times New Roman"/>
              </a:rPr>
              <a:t>to keep to  the ancient </a:t>
            </a:r>
            <a:r>
              <a:rPr sz="2000" spc="-5" dirty="0">
                <a:latin typeface="Times New Roman"/>
                <a:cs typeface="Times New Roman"/>
              </a:rPr>
              <a:t>primary  </a:t>
            </a:r>
            <a:r>
              <a:rPr sz="2000" dirty="0">
                <a:latin typeface="Times New Roman"/>
                <a:cs typeface="Times New Roman"/>
              </a:rPr>
              <a:t>dimensions and </a:t>
            </a:r>
            <a:r>
              <a:rPr sz="2000" spc="-5" dirty="0">
                <a:latin typeface="Times New Roman"/>
                <a:cs typeface="Times New Roman"/>
              </a:rPr>
              <a:t>strict  configurations, </a:t>
            </a:r>
            <a:r>
              <a:rPr sz="2000" dirty="0">
                <a:latin typeface="Times New Roman"/>
                <a:cs typeface="Times New Roman"/>
              </a:rPr>
              <a:t>which  </a:t>
            </a:r>
            <a:r>
              <a:rPr sz="2000" spc="-5" dirty="0">
                <a:latin typeface="Times New Roman"/>
                <a:cs typeface="Times New Roman"/>
              </a:rPr>
              <a:t>remained </a:t>
            </a:r>
            <a:r>
              <a:rPr sz="2000" dirty="0">
                <a:latin typeface="Times New Roman"/>
                <a:cs typeface="Times New Roman"/>
              </a:rPr>
              <a:t>unaltered  over the period of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time.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4336" y="2286000"/>
            <a:ext cx="5443982" cy="244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566369"/>
            <a:ext cx="2762885" cy="525653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marR="5080" indent="-342900">
              <a:lnSpc>
                <a:spcPts val="211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architect and  sculptor were given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  plenty of freedom in  the ornamentation  and decoration </a:t>
            </a:r>
            <a:r>
              <a:rPr sz="2200" dirty="0">
                <a:latin typeface="Times New Roman"/>
                <a:cs typeface="Times New Roman"/>
              </a:rPr>
              <a:t>of the  </a:t>
            </a:r>
            <a:r>
              <a:rPr sz="2200" spc="-5" dirty="0">
                <a:latin typeface="Times New Roman"/>
                <a:cs typeface="Times New Roman"/>
              </a:rPr>
              <a:t>temples.</a:t>
            </a:r>
            <a:endParaRPr sz="2200">
              <a:latin typeface="Times New Roman"/>
              <a:cs typeface="Times New Roman"/>
            </a:endParaRPr>
          </a:p>
          <a:p>
            <a:pPr marL="355600" marR="44450" indent="-342900">
              <a:lnSpc>
                <a:spcPct val="800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This resulted in an  overwhelming riches  of architectural  elements, sculptural  </a:t>
            </a:r>
            <a:r>
              <a:rPr sz="2200" spc="-10" dirty="0">
                <a:latin typeface="Times New Roman"/>
                <a:cs typeface="Times New Roman"/>
              </a:rPr>
              <a:t>forms </a:t>
            </a:r>
            <a:r>
              <a:rPr sz="2200" spc="-5" dirty="0">
                <a:latin typeface="Times New Roman"/>
                <a:cs typeface="Times New Roman"/>
              </a:rPr>
              <a:t>and decorative  ebullience that is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characteristic feature  of Indian </a:t>
            </a:r>
            <a:r>
              <a:rPr sz="2200" spc="-10" dirty="0">
                <a:latin typeface="Times New Roman"/>
                <a:cs typeface="Times New Roman"/>
              </a:rPr>
              <a:t>temple  </a:t>
            </a:r>
            <a:r>
              <a:rPr sz="2200" spc="-5" dirty="0">
                <a:latin typeface="Times New Roman"/>
                <a:cs typeface="Times New Roman"/>
              </a:rPr>
              <a:t>architecture has few  analogues in </a:t>
            </a:r>
            <a:r>
              <a:rPr sz="2200" dirty="0">
                <a:latin typeface="Times New Roman"/>
                <a:cs typeface="Times New Roman"/>
              </a:rPr>
              <a:t>the  </a:t>
            </a:r>
            <a:r>
              <a:rPr sz="2200" spc="-5" dirty="0">
                <a:latin typeface="Times New Roman"/>
                <a:cs typeface="Times New Roman"/>
              </a:rPr>
              <a:t>aesthetic  manifestation of the  whole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world.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1676400"/>
            <a:ext cx="555409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89229"/>
            <a:ext cx="8051800" cy="545846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marR="121920" indent="-342900">
              <a:lnSpc>
                <a:spcPts val="2920"/>
              </a:lnSpc>
              <a:spcBef>
                <a:spcPts val="465"/>
              </a:spcBef>
            </a:pPr>
            <a:r>
              <a:rPr sz="2700" dirty="0">
                <a:latin typeface="Times New Roman"/>
                <a:cs typeface="Times New Roman"/>
              </a:rPr>
              <a:t>The distinct architectural styles of temple construction of  the north India and the south India </a:t>
            </a:r>
            <a:r>
              <a:rPr sz="2700" spc="-5" dirty="0">
                <a:latin typeface="Times New Roman"/>
                <a:cs typeface="Times New Roman"/>
              </a:rPr>
              <a:t>was </a:t>
            </a:r>
            <a:r>
              <a:rPr sz="2700" dirty="0">
                <a:latin typeface="Times New Roman"/>
                <a:cs typeface="Times New Roman"/>
              </a:rPr>
              <a:t>the result of</a:t>
            </a:r>
            <a:r>
              <a:rPr sz="2700" spc="-1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 broad geographical, </a:t>
            </a:r>
            <a:r>
              <a:rPr sz="2700" spc="-5" dirty="0">
                <a:latin typeface="Times New Roman"/>
                <a:cs typeface="Times New Roman"/>
              </a:rPr>
              <a:t>climatic, </a:t>
            </a:r>
            <a:r>
              <a:rPr sz="2700" dirty="0">
                <a:latin typeface="Times New Roman"/>
                <a:cs typeface="Times New Roman"/>
              </a:rPr>
              <a:t>ethnic, racial, historical  and linguistic </a:t>
            </a:r>
            <a:r>
              <a:rPr sz="2700" spc="-10" dirty="0">
                <a:latin typeface="Times New Roman"/>
                <a:cs typeface="Times New Roman"/>
              </a:rPr>
              <a:t>differences </a:t>
            </a:r>
            <a:r>
              <a:rPr sz="2700" dirty="0">
                <a:latin typeface="Times New Roman"/>
                <a:cs typeface="Times New Roman"/>
              </a:rPr>
              <a:t>resulted, </a:t>
            </a:r>
            <a:r>
              <a:rPr sz="2700" spc="-5" dirty="0">
                <a:latin typeface="Times New Roman"/>
                <a:cs typeface="Times New Roman"/>
              </a:rPr>
              <a:t>from </a:t>
            </a:r>
            <a:r>
              <a:rPr sz="2700" dirty="0">
                <a:latin typeface="Times New Roman"/>
                <a:cs typeface="Times New Roman"/>
              </a:rPr>
              <a:t>early on,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in.</a:t>
            </a: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920"/>
              </a:lnSpc>
              <a:spcBef>
                <a:spcPts val="635"/>
              </a:spcBef>
            </a:pP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65" dirty="0">
                <a:latin typeface="Times New Roman"/>
                <a:cs typeface="Times New Roman"/>
              </a:rPr>
              <a:t>Vastu </a:t>
            </a:r>
            <a:r>
              <a:rPr sz="2700" dirty="0">
                <a:latin typeface="Times New Roman"/>
                <a:cs typeface="Times New Roman"/>
              </a:rPr>
              <a:t>Shastras, the ancient canonical texts on  architecture, </a:t>
            </a:r>
            <a:r>
              <a:rPr sz="2700" spc="-5" dirty="0">
                <a:latin typeface="Times New Roman"/>
                <a:cs typeface="Times New Roman"/>
              </a:rPr>
              <a:t>classify </a:t>
            </a:r>
            <a:r>
              <a:rPr sz="2700" dirty="0">
                <a:latin typeface="Times New Roman"/>
                <a:cs typeface="Times New Roman"/>
              </a:rPr>
              <a:t>temples into three </a:t>
            </a:r>
            <a:r>
              <a:rPr sz="2700" spc="-10" dirty="0">
                <a:latin typeface="Times New Roman"/>
                <a:cs typeface="Times New Roman"/>
              </a:rPr>
              <a:t>different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orders: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Times New Roman"/>
              <a:cs typeface="Times New Roman"/>
            </a:endParaRPr>
          </a:p>
          <a:p>
            <a:pPr marL="355600" marR="1113155">
              <a:lnSpc>
                <a:spcPct val="110100"/>
              </a:lnSpc>
            </a:pP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Nagara or the Indo-Aryan or Northern</a:t>
            </a:r>
            <a:r>
              <a:rPr sz="27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style</a:t>
            </a:r>
            <a:r>
              <a:rPr sz="2700" dirty="0">
                <a:latin typeface="Times New Roman"/>
                <a:cs typeface="Times New Roman"/>
              </a:rPr>
              <a:t>,  the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Dravida or the Southern style</a:t>
            </a:r>
            <a:r>
              <a:rPr sz="27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endParaRPr sz="27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55" dirty="0">
                <a:solidFill>
                  <a:srgbClr val="FF0000"/>
                </a:solidFill>
                <a:latin typeface="Times New Roman"/>
                <a:cs typeface="Times New Roman"/>
              </a:rPr>
              <a:t>Vesara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or Mixed style of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temple</a:t>
            </a:r>
            <a:r>
              <a:rPr sz="27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spc="5" dirty="0">
                <a:solidFill>
                  <a:srgbClr val="FF0000"/>
                </a:solidFill>
                <a:latin typeface="Times New Roman"/>
                <a:cs typeface="Times New Roman"/>
              </a:rPr>
              <a:t>architecture</a:t>
            </a:r>
            <a:r>
              <a:rPr sz="2700" spc="5" dirty="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marL="355600" marR="260985" indent="-342900">
              <a:lnSpc>
                <a:spcPts val="2920"/>
              </a:lnSpc>
            </a:pPr>
            <a:r>
              <a:rPr sz="2700" dirty="0">
                <a:latin typeface="Times New Roman"/>
                <a:cs typeface="Times New Roman"/>
              </a:rPr>
              <a:t>There are also definite regional styles in peripheral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areas  like Bengal, Kerala and the </a:t>
            </a:r>
            <a:r>
              <a:rPr sz="2700" spc="-5" dirty="0">
                <a:latin typeface="Times New Roman"/>
                <a:cs typeface="Times New Roman"/>
              </a:rPr>
              <a:t>Himalayan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areas.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66369"/>
            <a:ext cx="8044815" cy="359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In the early </a:t>
            </a:r>
            <a:r>
              <a:rPr sz="2200" dirty="0">
                <a:latin typeface="Times New Roman"/>
                <a:cs typeface="Times New Roman"/>
              </a:rPr>
              <a:t>years, </a:t>
            </a:r>
            <a:r>
              <a:rPr sz="2200" spc="-5" dirty="0">
                <a:latin typeface="Times New Roman"/>
                <a:cs typeface="Times New Roman"/>
              </a:rPr>
              <a:t>when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temple </a:t>
            </a:r>
            <a:r>
              <a:rPr sz="2200" dirty="0">
                <a:latin typeface="Times New Roman"/>
                <a:cs typeface="Times New Roman"/>
              </a:rPr>
              <a:t>building </a:t>
            </a:r>
            <a:r>
              <a:rPr sz="2200" spc="-5" dirty="0">
                <a:latin typeface="Times New Roman"/>
                <a:cs typeface="Times New Roman"/>
              </a:rPr>
              <a:t>had just </a:t>
            </a:r>
            <a:r>
              <a:rPr sz="2200" dirty="0">
                <a:latin typeface="Times New Roman"/>
                <a:cs typeface="Times New Roman"/>
              </a:rPr>
              <a:t>begun,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Times New Roman"/>
                <a:cs typeface="Times New Roman"/>
              </a:rPr>
              <a:t>shape of their superstructures </a:t>
            </a:r>
            <a:r>
              <a:rPr sz="2200" spc="-10" dirty="0">
                <a:latin typeface="Times New Roman"/>
                <a:cs typeface="Times New Roman"/>
              </a:rPr>
              <a:t>can </a:t>
            </a:r>
            <a:r>
              <a:rPr sz="2200" spc="-5" dirty="0">
                <a:latin typeface="Times New Roman"/>
                <a:cs typeface="Times New Roman"/>
              </a:rPr>
              <a:t>distinguish the two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styles.</a:t>
            </a:r>
            <a:endParaRPr sz="2200">
              <a:latin typeface="Times New Roman"/>
              <a:cs typeface="Times New Roman"/>
            </a:endParaRPr>
          </a:p>
          <a:p>
            <a:pPr marL="355600" marR="72263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spc="-5" dirty="0">
                <a:latin typeface="Times New Roman"/>
                <a:cs typeface="Times New Roman"/>
              </a:rPr>
              <a:t>significant </a:t>
            </a:r>
            <a:r>
              <a:rPr sz="2200" spc="-10" dirty="0">
                <a:latin typeface="Times New Roman"/>
                <a:cs typeface="Times New Roman"/>
              </a:rPr>
              <a:t>difference </a:t>
            </a:r>
            <a:r>
              <a:rPr sz="2200" spc="-5" dirty="0">
                <a:latin typeface="Times New Roman"/>
                <a:cs typeface="Times New Roman"/>
              </a:rPr>
              <a:t>between the later northern and  southern </a:t>
            </a:r>
            <a:r>
              <a:rPr sz="2200" dirty="0">
                <a:latin typeface="Times New Roman"/>
                <a:cs typeface="Times New Roman"/>
              </a:rPr>
              <a:t>styles </a:t>
            </a:r>
            <a:r>
              <a:rPr sz="2200" spc="-5" dirty="0">
                <a:latin typeface="Times New Roman"/>
                <a:cs typeface="Times New Roman"/>
              </a:rPr>
              <a:t>are the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gateways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355600" marR="120014" indent="-342900">
              <a:lnSpc>
                <a:spcPct val="801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shikhara </a:t>
            </a:r>
            <a:r>
              <a:rPr sz="2200" spc="-5" dirty="0">
                <a:latin typeface="Times New Roman"/>
                <a:cs typeface="Times New Roman"/>
              </a:rPr>
              <a:t>in the north Indian </a:t>
            </a:r>
            <a:r>
              <a:rPr sz="2200" spc="-10" dirty="0">
                <a:latin typeface="Times New Roman"/>
                <a:cs typeface="Times New Roman"/>
              </a:rPr>
              <a:t>temples </a:t>
            </a:r>
            <a:r>
              <a:rPr sz="2200" spc="-5" dirty="0">
                <a:latin typeface="Times New Roman"/>
                <a:cs typeface="Times New Roman"/>
              </a:rPr>
              <a:t>remained the </a:t>
            </a:r>
            <a:r>
              <a:rPr sz="2200" spc="-10" dirty="0">
                <a:latin typeface="Times New Roman"/>
                <a:cs typeface="Times New Roman"/>
              </a:rPr>
              <a:t>most  </a:t>
            </a:r>
            <a:r>
              <a:rPr sz="2200" spc="-5" dirty="0">
                <a:latin typeface="Times New Roman"/>
                <a:cs typeface="Times New Roman"/>
              </a:rPr>
              <a:t>prominent component of the temple and the gateway was ordinarily  unassuming.</a:t>
            </a:r>
            <a:endParaRPr sz="2200">
              <a:latin typeface="Times New Roman"/>
              <a:cs typeface="Times New Roman"/>
            </a:endParaRPr>
          </a:p>
          <a:p>
            <a:pPr marL="355600" marR="32512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In the south Indian temples, the enclosure walls were built around  the whole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complex.</a:t>
            </a:r>
            <a:endParaRPr sz="2200">
              <a:latin typeface="Times New Roman"/>
              <a:cs typeface="Times New Roman"/>
            </a:endParaRPr>
          </a:p>
          <a:p>
            <a:pPr marL="355600" marR="26162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Elaborate and often magnificent gateways called 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gopurams </a:t>
            </a:r>
            <a:r>
              <a:rPr sz="2200" spc="-5" dirty="0">
                <a:latin typeface="Times New Roman"/>
                <a:cs typeface="Times New Roman"/>
              </a:rPr>
              <a:t>were  ideally set along the </a:t>
            </a:r>
            <a:r>
              <a:rPr sz="2200" b="1" spc="-5" dirty="0">
                <a:latin typeface="Times New Roman"/>
                <a:cs typeface="Times New Roman"/>
              </a:rPr>
              <a:t>east-west and </a:t>
            </a:r>
            <a:r>
              <a:rPr sz="2200" b="1" dirty="0">
                <a:latin typeface="Times New Roman"/>
                <a:cs typeface="Times New Roman"/>
              </a:rPr>
              <a:t>north-south </a:t>
            </a:r>
            <a:r>
              <a:rPr sz="2200" b="1" spc="-5" dirty="0">
                <a:latin typeface="Times New Roman"/>
                <a:cs typeface="Times New Roman"/>
              </a:rPr>
              <a:t>ax</a:t>
            </a:r>
            <a:r>
              <a:rPr sz="2200" spc="-5" dirty="0">
                <a:latin typeface="Times New Roman"/>
                <a:cs typeface="Times New Roman"/>
              </a:rPr>
              <a:t>es of these walls,  which led the devotees into the sacred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>
                <a:latin typeface="Times New Roman"/>
                <a:cs typeface="Times New Roman"/>
              </a:rPr>
              <a:t>courtyard</a:t>
            </a:r>
            <a:r>
              <a:rPr sz="2200" smtClean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670" y="423459"/>
            <a:ext cx="385953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imes New Roman"/>
                <a:cs typeface="Times New Roman"/>
              </a:rPr>
              <a:t>Examples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5400"/>
            <a:ext cx="8001634" cy="4873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The best examples of the north Indian style of  temple architecture </a:t>
            </a:r>
            <a:r>
              <a:rPr sz="2800">
                <a:latin typeface="Times New Roman"/>
                <a:cs typeface="Times New Roman"/>
              </a:rPr>
              <a:t>are </a:t>
            </a:r>
            <a:r>
              <a:rPr sz="2800" smtClean="0">
                <a:latin typeface="Times New Roman"/>
                <a:cs typeface="Times New Roman"/>
              </a:rPr>
              <a:t>the</a:t>
            </a:r>
            <a:endParaRPr lang="en-IN" sz="280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Khajuraho Group  </a:t>
            </a:r>
            <a:r>
              <a:rPr sz="2800">
                <a:latin typeface="Times New Roman"/>
                <a:cs typeface="Times New Roman"/>
              </a:rPr>
              <a:t>of </a:t>
            </a:r>
            <a:r>
              <a:rPr sz="2800" smtClean="0">
                <a:latin typeface="Times New Roman"/>
                <a:cs typeface="Times New Roman"/>
              </a:rPr>
              <a:t>temples</a:t>
            </a:r>
            <a:endParaRPr lang="en-IN" sz="280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mtClean="0">
                <a:latin typeface="Times New Roman"/>
                <a:cs typeface="Times New Roman"/>
              </a:rPr>
              <a:t>Sun </a:t>
            </a:r>
            <a:r>
              <a:rPr sz="2800" dirty="0">
                <a:latin typeface="Times New Roman"/>
                <a:cs typeface="Times New Roman"/>
              </a:rPr>
              <a:t>temple, </a:t>
            </a:r>
            <a:r>
              <a:rPr sz="2800" spc="5" dirty="0">
                <a:latin typeface="Times New Roman"/>
                <a:cs typeface="Times New Roman"/>
              </a:rPr>
              <a:t>Konark, </a:t>
            </a:r>
            <a:r>
              <a:rPr sz="2800">
                <a:latin typeface="Times New Roman"/>
                <a:cs typeface="Times New Roman"/>
              </a:rPr>
              <a:t>Surya</a:t>
            </a:r>
            <a:r>
              <a:rPr sz="2800" spc="-155">
                <a:latin typeface="Times New Roman"/>
                <a:cs typeface="Times New Roman"/>
              </a:rPr>
              <a:t> </a:t>
            </a:r>
            <a:r>
              <a:rPr sz="2800" smtClean="0">
                <a:latin typeface="Times New Roman"/>
                <a:cs typeface="Times New Roman"/>
              </a:rPr>
              <a:t>templ</a:t>
            </a:r>
            <a:r>
              <a:rPr lang="en-IN" sz="2800" dirty="0" smtClean="0">
                <a:latin typeface="Times New Roman"/>
                <a:cs typeface="Times New Roman"/>
              </a:rPr>
              <a:t>e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800">
              <a:latin typeface="Times New Roman"/>
              <a:cs typeface="Times New Roman"/>
            </a:endParaRPr>
          </a:p>
          <a:p>
            <a:pPr marL="355600" marR="135890" indent="-342900">
              <a:lnSpc>
                <a:spcPct val="100000"/>
              </a:lnSpc>
              <a:spcBef>
                <a:spcPts val="770"/>
              </a:spcBef>
              <a:tabLst>
                <a:tab pos="354965" algn="l"/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The finest examples of Dravidian style are  temples </a:t>
            </a:r>
            <a:r>
              <a:rPr sz="2800">
                <a:latin typeface="Times New Roman"/>
                <a:cs typeface="Times New Roman"/>
              </a:rPr>
              <a:t>of </a:t>
            </a:r>
            <a:endParaRPr lang="en-IN" sz="2800" dirty="0" smtClean="0">
              <a:latin typeface="Times New Roman"/>
              <a:cs typeface="Times New Roman"/>
            </a:endParaRPr>
          </a:p>
          <a:p>
            <a:pPr marL="355600" marR="1358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0" smtClean="0">
                <a:latin typeface="Times New Roman"/>
                <a:cs typeface="Times New Roman"/>
              </a:rPr>
              <a:t>Tanjore</a:t>
            </a:r>
            <a:r>
              <a:rPr sz="2800" spc="-30" dirty="0">
                <a:latin typeface="Times New Roman"/>
                <a:cs typeface="Times New Roman"/>
              </a:rPr>
              <a:t>, </a:t>
            </a:r>
            <a:r>
              <a:rPr sz="2800">
                <a:latin typeface="Times New Roman"/>
                <a:cs typeface="Times New Roman"/>
              </a:rPr>
              <a:t>Madurai</a:t>
            </a:r>
            <a:r>
              <a:rPr sz="2800" smtClean="0">
                <a:latin typeface="Times New Roman"/>
                <a:cs typeface="Times New Roman"/>
              </a:rPr>
              <a:t>,</a:t>
            </a:r>
            <a:endParaRPr lang="en-IN" sz="2800" dirty="0" smtClean="0">
              <a:latin typeface="Times New Roman"/>
              <a:cs typeface="Times New Roman"/>
            </a:endParaRPr>
          </a:p>
          <a:p>
            <a:pPr marL="355600" marR="1358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85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Mahabalipuram</a:t>
            </a:r>
            <a:r>
              <a:rPr sz="2800">
                <a:latin typeface="Times New Roman"/>
                <a:cs typeface="Times New Roman"/>
              </a:rPr>
              <a:t>, </a:t>
            </a:r>
            <a:endParaRPr lang="en-IN" sz="2800" dirty="0" smtClean="0">
              <a:latin typeface="Times New Roman"/>
              <a:cs typeface="Times New Roman"/>
            </a:endParaRPr>
          </a:p>
          <a:p>
            <a:pPr marL="355600" marR="1358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Badami, </a:t>
            </a:r>
            <a:r>
              <a:rPr sz="2800">
                <a:latin typeface="Times New Roman"/>
                <a:cs typeface="Times New Roman"/>
              </a:rPr>
              <a:t>Pattadakal </a:t>
            </a:r>
            <a:endParaRPr lang="en-IN" sz="2800" dirty="0">
              <a:latin typeface="Times New Roman"/>
              <a:cs typeface="Times New Roman"/>
            </a:endParaRPr>
          </a:p>
          <a:p>
            <a:pPr marL="355600" marR="1358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mtClean="0">
                <a:latin typeface="Times New Roman"/>
                <a:cs typeface="Times New Roman"/>
              </a:rPr>
              <a:t>Kanchipuram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380" y="423459"/>
            <a:ext cx="609562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imes New Roman"/>
                <a:cs typeface="Times New Roman"/>
              </a:rPr>
              <a:t>Parts of a </a:t>
            </a:r>
            <a:r>
              <a:rPr b="0" spc="5" dirty="0">
                <a:latin typeface="Times New Roman"/>
                <a:cs typeface="Times New Roman"/>
              </a:rPr>
              <a:t>Hindu</a:t>
            </a:r>
            <a:r>
              <a:rPr b="0" spc="-11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temple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0134"/>
            <a:ext cx="7943850" cy="41827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93090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Garbha-griha</a:t>
            </a:r>
            <a:r>
              <a:rPr sz="2700" dirty="0">
                <a:latin typeface="Times New Roman"/>
                <a:cs typeface="Times New Roman"/>
              </a:rPr>
              <a:t>, which contains the </a:t>
            </a:r>
            <a:r>
              <a:rPr sz="2700" spc="-5" dirty="0">
                <a:latin typeface="Times New Roman"/>
                <a:cs typeface="Times New Roman"/>
              </a:rPr>
              <a:t>main </a:t>
            </a:r>
            <a:r>
              <a:rPr sz="2700" dirty="0">
                <a:latin typeface="Times New Roman"/>
                <a:cs typeface="Times New Roman"/>
              </a:rPr>
              <a:t>deity of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 </a:t>
            </a:r>
            <a:r>
              <a:rPr sz="2700" spc="-5" dirty="0">
                <a:latin typeface="Times New Roman"/>
                <a:cs typeface="Times New Roman"/>
              </a:rPr>
              <a:t>temple. </a:t>
            </a:r>
            <a:r>
              <a:rPr sz="2700" dirty="0">
                <a:latin typeface="Times New Roman"/>
                <a:cs typeface="Times New Roman"/>
              </a:rPr>
              <a:t>It has a tower called a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vimana </a:t>
            </a:r>
            <a:r>
              <a:rPr sz="2700" dirty="0">
                <a:latin typeface="Times New Roman"/>
                <a:cs typeface="Times New Roman"/>
              </a:rPr>
              <a:t>over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it.</a:t>
            </a:r>
            <a:endParaRPr sz="2700">
              <a:latin typeface="Times New Roman"/>
              <a:cs typeface="Times New Roman"/>
            </a:endParaRPr>
          </a:p>
          <a:p>
            <a:pPr marL="355600" marR="103505" indent="-342900">
              <a:lnSpc>
                <a:spcPts val="292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ardha-mandapa </a:t>
            </a:r>
            <a:r>
              <a:rPr sz="2700" dirty="0">
                <a:latin typeface="Times New Roman"/>
                <a:cs typeface="Times New Roman"/>
              </a:rPr>
              <a:t>and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maha-mandapa </a:t>
            </a:r>
            <a:r>
              <a:rPr sz="2700" dirty="0">
                <a:latin typeface="Times New Roman"/>
                <a:cs typeface="Times New Roman"/>
              </a:rPr>
              <a:t>are in </a:t>
            </a:r>
            <a:r>
              <a:rPr sz="2700" spc="-5" dirty="0">
                <a:latin typeface="Times New Roman"/>
                <a:cs typeface="Times New Roman"/>
              </a:rPr>
              <a:t>front </a:t>
            </a:r>
            <a:r>
              <a:rPr sz="2700" dirty="0">
                <a:latin typeface="Times New Roman"/>
                <a:cs typeface="Times New Roman"/>
              </a:rPr>
              <a:t>of  the garbha-griha (inner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sanctum).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gopurams </a:t>
            </a:r>
            <a:r>
              <a:rPr sz="2700" dirty="0">
                <a:latin typeface="Times New Roman"/>
                <a:cs typeface="Times New Roman"/>
              </a:rPr>
              <a:t>are entrance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towers.</a:t>
            </a:r>
            <a:endParaRPr sz="2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The veranda next to the inside walls of the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pradakshina  path.</a:t>
            </a:r>
            <a:endParaRPr sz="2700">
              <a:latin typeface="Times New Roman"/>
              <a:cs typeface="Times New Roman"/>
            </a:endParaRPr>
          </a:p>
          <a:p>
            <a:pPr marL="355600" marR="63500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0" dirty="0">
                <a:latin typeface="Times New Roman"/>
                <a:cs typeface="Times New Roman"/>
              </a:rPr>
              <a:t>Tanks </a:t>
            </a:r>
            <a:r>
              <a:rPr sz="2700" dirty="0">
                <a:latin typeface="Times New Roman"/>
                <a:cs typeface="Times New Roman"/>
              </a:rPr>
              <a:t>and wells, which are either sacred or for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bathing  purposes.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Times New Roman"/>
                <a:cs typeface="Times New Roman"/>
              </a:rPr>
              <a:t>Subsidiary deities and shrines dedicated to </a:t>
            </a:r>
            <a:r>
              <a:rPr sz="2700" spc="-5" dirty="0">
                <a:latin typeface="Times New Roman"/>
                <a:cs typeface="Times New Roman"/>
              </a:rPr>
              <a:t>minor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gods.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6092" y="101600"/>
            <a:ext cx="6360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0580" marR="5080" indent="-2088514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North-Central </a:t>
            </a:r>
            <a:r>
              <a:rPr sz="3600" spc="-5" dirty="0"/>
              <a:t>Indian temples</a:t>
            </a:r>
            <a:r>
              <a:rPr sz="3600" spc="-50" dirty="0"/>
              <a:t> </a:t>
            </a:r>
            <a:r>
              <a:rPr sz="3600" dirty="0"/>
              <a:t>of  Khajuraho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0" y="1546605"/>
            <a:ext cx="4495800" cy="301300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180975" indent="-342900">
              <a:lnSpc>
                <a:spcPct val="80000"/>
              </a:lnSpc>
              <a:spcBef>
                <a:spcPts val="695"/>
              </a:spcBef>
            </a:pPr>
            <a:r>
              <a:rPr sz="2500" spc="-5" dirty="0">
                <a:cs typeface="Times New Roman"/>
              </a:rPr>
              <a:t>The temples at  Khajuraho, built by  the Chandella </a:t>
            </a:r>
            <a:r>
              <a:rPr sz="2500" spc="-5">
                <a:cs typeface="Times New Roman"/>
              </a:rPr>
              <a:t>rulers  </a:t>
            </a:r>
            <a:r>
              <a:rPr sz="2500" spc="-160" smtClean="0">
                <a:cs typeface="Times New Roman"/>
              </a:rPr>
              <a:t> </a:t>
            </a:r>
            <a:r>
              <a:rPr sz="2500" spc="-5" dirty="0">
                <a:cs typeface="Times New Roman"/>
              </a:rPr>
              <a:t>at  the pinnacle of the  </a:t>
            </a:r>
            <a:r>
              <a:rPr sz="2500" spc="-5" dirty="0">
                <a:solidFill>
                  <a:srgbClr val="FF0000"/>
                </a:solidFill>
                <a:cs typeface="Times New Roman"/>
              </a:rPr>
              <a:t>Nagari architectural  style.</a:t>
            </a:r>
            <a:endParaRPr sz="25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cs typeface="Times New Roman"/>
              </a:rPr>
              <a:t>900 AD to </a:t>
            </a:r>
            <a:r>
              <a:rPr sz="2500" spc="-30" dirty="0">
                <a:cs typeface="Times New Roman"/>
              </a:rPr>
              <a:t>1100</a:t>
            </a:r>
            <a:r>
              <a:rPr sz="2500" spc="-295" dirty="0">
                <a:cs typeface="Times New Roman"/>
              </a:rPr>
              <a:t> </a:t>
            </a:r>
            <a:r>
              <a:rPr sz="2500" spc="-5" dirty="0">
                <a:cs typeface="Times New Roman"/>
              </a:rPr>
              <a:t>AD</a:t>
            </a:r>
            <a:endParaRPr sz="2500"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</a:pPr>
            <a:r>
              <a:rPr sz="2500" spc="-5" dirty="0">
                <a:cs typeface="Times New Roman"/>
              </a:rPr>
              <a:t>The Nagari style has  several distinct  features, all of which  are clearly manifested  in the temples at  Khajuraho.</a:t>
            </a:r>
            <a:endParaRPr sz="2500"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160020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</TotalTime>
  <Words>657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Gothic Std B</vt:lpstr>
      <vt:lpstr>Adobe Garamond Pro Bold</vt:lpstr>
      <vt:lpstr>Arial</vt:lpstr>
      <vt:lpstr>Calibri</vt:lpstr>
      <vt:lpstr>Calibri Light</vt:lpstr>
      <vt:lpstr>GothicE</vt:lpstr>
      <vt:lpstr>Times New Roman</vt:lpstr>
      <vt:lpstr>Trebuchet MS</vt:lpstr>
      <vt:lpstr>Retrospect</vt:lpstr>
      <vt:lpstr>PowerPoint Presentation</vt:lpstr>
      <vt:lpstr>INDIAN TEMPLE ARCHITECTURE</vt:lpstr>
      <vt:lpstr>Temple Architecture of  India</vt:lpstr>
      <vt:lpstr>PowerPoint Presentation</vt:lpstr>
      <vt:lpstr>PowerPoint Presentation</vt:lpstr>
      <vt:lpstr>PowerPoint Presentation</vt:lpstr>
      <vt:lpstr>Examples</vt:lpstr>
      <vt:lpstr>Parts of a Hindu temple</vt:lpstr>
      <vt:lpstr>North-Central Indian temples of  Khajuraho</vt:lpstr>
      <vt:lpstr>Panchayantana Temple</vt:lpstr>
      <vt:lpstr>Architectural Features -Khajuraho</vt:lpstr>
      <vt:lpstr>Kandariya Mahadeva Temple, Khajuraho</vt:lpstr>
      <vt:lpstr>Kandariya Mahadeva Temple, Khajuraho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TEMPLE ARCHITECTURE</dc:title>
  <dc:creator>user</dc:creator>
  <cp:lastModifiedBy>Admin</cp:lastModifiedBy>
  <cp:revision>7</cp:revision>
  <dcterms:created xsi:type="dcterms:W3CDTF">2018-01-26T18:36:13Z</dcterms:created>
  <dcterms:modified xsi:type="dcterms:W3CDTF">2022-02-14T17:52:07Z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2018-01-26T00:00:00Z</vt:filetime>
  </property>
</Properties>
</file>