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62" r:id="rId2"/>
    <p:sldId id="358" r:id="rId3"/>
    <p:sldId id="359" r:id="rId4"/>
    <p:sldId id="360" r:id="rId5"/>
    <p:sldId id="318" r:id="rId6"/>
    <p:sldId id="320" r:id="rId7"/>
    <p:sldId id="351" r:id="rId8"/>
    <p:sldId id="357" r:id="rId9"/>
    <p:sldId id="323" r:id="rId10"/>
    <p:sldId id="325" r:id="rId11"/>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F13CE959-DB19-4C64-A338-13D9A96F26AE}" type="datetimeFigureOut">
              <a:rPr lang="en-US" smtClean="0"/>
              <a:pPr/>
              <a:t>2/14/2022</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3527AEC1-99EB-4D16-ADA0-2DAD09C63E94}" type="slidenum">
              <a:rPr lang="en-US" smtClean="0"/>
              <a:pPr/>
              <a:t>‹#›</a:t>
            </a:fld>
            <a:endParaRPr lang="en-US"/>
          </a:p>
        </p:txBody>
      </p:sp>
    </p:spTree>
    <p:extLst>
      <p:ext uri="{BB962C8B-B14F-4D97-AF65-F5344CB8AC3E}">
        <p14:creationId xmlns:p14="http://schemas.microsoft.com/office/powerpoint/2010/main" val="218358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724E6-A024-4E48-B99F-AFBEA765B8F7}"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3F8AC-BC18-4DC8-ADD8-14E262C1E1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724E6-A024-4E48-B99F-AFBEA765B8F7}"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3F8AC-BC18-4DC8-ADD8-14E262C1E1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724E6-A024-4E48-B99F-AFBEA765B8F7}"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3F8AC-BC18-4DC8-ADD8-14E262C1E1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724E6-A024-4E48-B99F-AFBEA765B8F7}"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3F8AC-BC18-4DC8-ADD8-14E262C1E1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724E6-A024-4E48-B99F-AFBEA765B8F7}"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3F8AC-BC18-4DC8-ADD8-14E262C1E1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724E6-A024-4E48-B99F-AFBEA765B8F7}"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3F8AC-BC18-4DC8-ADD8-14E262C1E1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724E6-A024-4E48-B99F-AFBEA765B8F7}" type="datetimeFigureOut">
              <a:rPr lang="en-US" smtClean="0"/>
              <a:pPr/>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3F8AC-BC18-4DC8-ADD8-14E262C1E1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724E6-A024-4E48-B99F-AFBEA765B8F7}" type="datetimeFigureOut">
              <a:rPr lang="en-US" smtClean="0"/>
              <a:pPr/>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3F8AC-BC18-4DC8-ADD8-14E262C1E1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724E6-A024-4E48-B99F-AFBEA765B8F7}" type="datetimeFigureOut">
              <a:rPr lang="en-US" smtClean="0"/>
              <a:pPr/>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3F8AC-BC18-4DC8-ADD8-14E262C1E1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724E6-A024-4E48-B99F-AFBEA765B8F7}"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3F8AC-BC18-4DC8-ADD8-14E262C1E1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724E6-A024-4E48-B99F-AFBEA765B8F7}"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3F8AC-BC18-4DC8-ADD8-14E262C1E1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724E6-A024-4E48-B99F-AFBEA765B8F7}" type="datetimeFigureOut">
              <a:rPr lang="en-US" smtClean="0"/>
              <a:pPr/>
              <a:t>2/14/2022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3F8AC-BC18-4DC8-ADD8-14E262C1E1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24000" y="2590800"/>
            <a:ext cx="708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u="sng" spc="-5" dirty="0" smtClean="0">
                <a:latin typeface="Adobe Garamond Pro Bold" panose="02020702060506020403" pitchFamily="18" charset="0"/>
                <a:ea typeface="Adobe Gothic Std B" panose="020B0800000000000000" pitchFamily="34" charset="-128"/>
                <a:cs typeface="GothicE" panose="00000400000000000000" pitchFamily="2" charset="0"/>
              </a:rPr>
              <a:t>Islamic Architecture</a:t>
            </a:r>
            <a:endParaRPr lang="en-US" sz="6000" u="sng" dirty="0" smtClean="0">
              <a:latin typeface="Adobe Garamond Pro Bold" panose="02020702060506020403" pitchFamily="18" charset="0"/>
              <a:ea typeface="Adobe Gothic Std B" panose="020B0800000000000000" pitchFamily="34" charset="-128"/>
              <a:cs typeface="GothicE" panose="00000400000000000000" pitchFamily="2" charset="0"/>
            </a:endParaRPr>
          </a:p>
        </p:txBody>
      </p:sp>
      <p:sp>
        <p:nvSpPr>
          <p:cNvPr id="3" name="TextBox 2"/>
          <p:cNvSpPr txBox="1"/>
          <p:nvPr/>
        </p:nvSpPr>
        <p:spPr>
          <a:xfrm>
            <a:off x="3048000" y="5791200"/>
            <a:ext cx="3276600" cy="677108"/>
          </a:xfrm>
          <a:prstGeom prst="rect">
            <a:avLst/>
          </a:prstGeom>
          <a:noFill/>
        </p:spPr>
        <p:txBody>
          <a:bodyPr wrap="square" rtlCol="0">
            <a:spAutoFit/>
          </a:bodyPr>
          <a:lstStyle/>
          <a:p>
            <a:r>
              <a:rPr lang="en-IN" sz="2000" b="1" u="sng" dirty="0"/>
              <a:t>Presented by: Ar. </a:t>
            </a:r>
            <a:r>
              <a:rPr lang="en-IN" sz="2000" b="1" u="sng" dirty="0" smtClean="0"/>
              <a:t>Hiba Gul</a:t>
            </a:r>
            <a:endParaRPr lang="en-IN" sz="2000" b="1" u="sng" dirty="0"/>
          </a:p>
          <a:p>
            <a:endParaRPr lang="en-US" dirty="0"/>
          </a:p>
        </p:txBody>
      </p:sp>
      <p:pic>
        <p:nvPicPr>
          <p:cNvPr id="5" name="Picture 4">
            <a:extLst>
              <a:ext uri="{FF2B5EF4-FFF2-40B4-BE49-F238E27FC236}">
                <a16:creationId xmlns:a16="http://schemas.microsoft.com/office/drawing/2014/main" id="{422FCCAB-8F45-4B9C-9DDA-3D92A67462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22412"/>
            <a:ext cx="1019343" cy="12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813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 GUMBAAZ AT BIJAPUR</a:t>
            </a:r>
            <a:endParaRPr lang="en-US" dirty="0"/>
          </a:p>
        </p:txBody>
      </p:sp>
      <p:pic>
        <p:nvPicPr>
          <p:cNvPr id="8195" name="Picture 3" descr="C:\Users\WIN7~1\AppData\Local\Temp\Rar$DI20.0437\section gol gumbaaz.jpg"/>
          <p:cNvPicPr>
            <a:picLocks noChangeAspect="1" noChangeArrowheads="1"/>
          </p:cNvPicPr>
          <p:nvPr/>
        </p:nvPicPr>
        <p:blipFill>
          <a:blip r:embed="rId2"/>
          <a:srcRect/>
          <a:stretch>
            <a:fillRect/>
          </a:stretch>
        </p:blipFill>
        <p:spPr bwMode="auto">
          <a:xfrm>
            <a:off x="4724400" y="1524000"/>
            <a:ext cx="4419600" cy="3886200"/>
          </a:xfrm>
          <a:prstGeom prst="rect">
            <a:avLst/>
          </a:prstGeom>
          <a:noFill/>
        </p:spPr>
      </p:pic>
      <p:pic>
        <p:nvPicPr>
          <p:cNvPr id="2050" name="Picture 2" descr="C:\Users\WIN7~1\AppData\Local\Temp\Rar$DI02.843\images.jpg"/>
          <p:cNvPicPr>
            <a:picLocks noGrp="1" noChangeAspect="1" noChangeArrowheads="1"/>
          </p:cNvPicPr>
          <p:nvPr>
            <p:ph idx="1"/>
          </p:nvPr>
        </p:nvPicPr>
        <p:blipFill>
          <a:blip r:embed="rId3"/>
          <a:srcRect/>
          <a:stretch>
            <a:fillRect/>
          </a:stretch>
        </p:blipFill>
        <p:spPr bwMode="auto">
          <a:xfrm>
            <a:off x="0" y="1905000"/>
            <a:ext cx="4495800" cy="35052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533400"/>
            <a:ext cx="8229600" cy="4525963"/>
          </a:xfrm>
        </p:spPr>
        <p:txBody>
          <a:bodyPr>
            <a:normAutofit/>
          </a:bodyPr>
          <a:lstStyle/>
          <a:p>
            <a:pPr>
              <a:buNone/>
            </a:pPr>
            <a:r>
              <a:rPr lang="en-US" sz="2800" dirty="0" smtClean="0"/>
              <a:t>Indo </a:t>
            </a:r>
            <a:r>
              <a:rPr lang="en-US" sz="2800" dirty="0" err="1" smtClean="0"/>
              <a:t>islamic</a:t>
            </a:r>
            <a:r>
              <a:rPr lang="en-US" sz="2800" dirty="0" smtClean="0"/>
              <a:t> style is virtually divided in to three phases </a:t>
            </a:r>
          </a:p>
          <a:p>
            <a:pPr>
              <a:buNone/>
            </a:pPr>
            <a:r>
              <a:rPr lang="en-US" sz="2800" dirty="0" smtClean="0"/>
              <a:t>The </a:t>
            </a:r>
            <a:r>
              <a:rPr lang="en-US" sz="2800" b="1" dirty="0" smtClean="0"/>
              <a:t>PROVINCIAL STYLE</a:t>
            </a:r>
          </a:p>
          <a:p>
            <a:pPr>
              <a:buNone/>
            </a:pPr>
            <a:r>
              <a:rPr lang="en-US" sz="2800" b="1" dirty="0" smtClean="0"/>
              <a:t>IMPERIAL STYLE</a:t>
            </a:r>
          </a:p>
          <a:p>
            <a:pPr>
              <a:buNone/>
            </a:pPr>
            <a:r>
              <a:rPr lang="en-US" sz="2800" b="1" dirty="0" smtClean="0"/>
              <a:t>MUGHAL STYLE</a:t>
            </a:r>
          </a:p>
          <a:p>
            <a:pPr marL="0" indent="0">
              <a:buNone/>
            </a:pPr>
            <a:r>
              <a:rPr lang="en-US" sz="2800" dirty="0" smtClean="0"/>
              <a:t>Provincial style are closely allied to Hindu Models but are simpler and lack of sculpture . These structures are closely allied to the </a:t>
            </a:r>
            <a:r>
              <a:rPr lang="en-US" sz="2800" dirty="0" err="1" smtClean="0"/>
              <a:t>hindu</a:t>
            </a:r>
            <a:r>
              <a:rPr lang="en-US" sz="2800" dirty="0" smtClean="0"/>
              <a:t> models. The dome , arch, </a:t>
            </a:r>
            <a:r>
              <a:rPr lang="en-US" sz="2800" dirty="0" err="1" smtClean="0"/>
              <a:t>minrates</a:t>
            </a:r>
            <a:r>
              <a:rPr lang="en-US" sz="2800" dirty="0" smtClean="0"/>
              <a:t> are constant feature of this style.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ISLAMIC ARCHITECTURE UNDER PROVINCIAL STYLE</a:t>
            </a:r>
            <a:br>
              <a:rPr lang="en-US" sz="2000" dirty="0" smtClean="0"/>
            </a:br>
            <a:endParaRPr lang="en-US" sz="2000" dirty="0"/>
          </a:p>
        </p:txBody>
      </p:sp>
      <p:sp>
        <p:nvSpPr>
          <p:cNvPr id="3" name="Content Placeholder 2"/>
          <p:cNvSpPr>
            <a:spLocks noGrp="1"/>
          </p:cNvSpPr>
          <p:nvPr>
            <p:ph idx="1"/>
          </p:nvPr>
        </p:nvSpPr>
        <p:spPr>
          <a:xfrm>
            <a:off x="457200" y="1143000"/>
            <a:ext cx="8229600" cy="5181600"/>
          </a:xfrm>
        </p:spPr>
        <p:txBody>
          <a:bodyPr>
            <a:normAutofit fontScale="47500" lnSpcReduction="20000"/>
          </a:bodyPr>
          <a:lstStyle/>
          <a:p>
            <a:pPr lvl="0"/>
            <a:r>
              <a:rPr lang="en-US" dirty="0" smtClean="0"/>
              <a:t>Introduction of the Islamic architectures and their gradual developments in the Indian subcontinent region .</a:t>
            </a:r>
          </a:p>
          <a:p>
            <a:pPr lvl="0"/>
            <a:r>
              <a:rPr lang="en-US" dirty="0" smtClean="0"/>
              <a:t>These Indo-Islamic architectures in India were introduced during the Islamic rules in different provinces which made tremendous growth especially in this field. These styles were neither Islamic nor Hindu but the fusion of both. </a:t>
            </a:r>
          </a:p>
          <a:p>
            <a:pPr lvl="0"/>
            <a:r>
              <a:rPr lang="en-US" dirty="0" smtClean="0"/>
              <a:t>The Muslim rulers tried to reshape the Hindu architecture by adding arch, dome and </a:t>
            </a:r>
            <a:r>
              <a:rPr lang="en-US" dirty="0" err="1" smtClean="0"/>
              <a:t>minar</a:t>
            </a:r>
            <a:r>
              <a:rPr lang="en-US" dirty="0" smtClean="0"/>
              <a:t> to their constructions </a:t>
            </a:r>
            <a:br>
              <a:rPr lang="en-US" dirty="0" smtClean="0"/>
            </a:br>
            <a:endParaRPr lang="en-US" dirty="0" smtClean="0"/>
          </a:p>
          <a:p>
            <a:pPr lvl="0"/>
            <a:r>
              <a:rPr lang="en-US" dirty="0" smtClean="0"/>
              <a:t>Another reason behind the development of provincial style in India was the migration of experienced foreign craftsmen to the different Muslim rulers.</a:t>
            </a:r>
          </a:p>
          <a:p>
            <a:pPr lvl="0"/>
            <a:r>
              <a:rPr lang="en-US" dirty="0" smtClean="0"/>
              <a:t> They were wonderful artisans and created amazing Islamic architectures and different principles of their native land mixing with Indian provincial culture. </a:t>
            </a:r>
          </a:p>
          <a:p>
            <a:pPr lvl="0"/>
            <a:r>
              <a:rPr lang="en-US" dirty="0" smtClean="0"/>
              <a:t>Sometimes climatic conditions also played a major role in developing a specific provincial style.</a:t>
            </a:r>
          </a:p>
          <a:p>
            <a:pPr lvl="0"/>
            <a:endParaRPr lang="en-US" dirty="0" smtClean="0"/>
          </a:p>
          <a:p>
            <a:pPr lvl="0"/>
            <a:r>
              <a:rPr lang="en-US" dirty="0" smtClean="0"/>
              <a:t>Developed in Indian subcontinent from Punjab province and gradually expanded to the entire India. </a:t>
            </a:r>
          </a:p>
          <a:p>
            <a:pPr lvl="0"/>
            <a:r>
              <a:rPr lang="en-US" dirty="0" smtClean="0"/>
              <a:t>The Provincial style reflected the continued rebellion of the provinces against the imperial style of Delhi. </a:t>
            </a:r>
          </a:p>
          <a:p>
            <a:pPr lvl="0"/>
            <a:r>
              <a:rPr lang="en-US" dirty="0" smtClean="0"/>
              <a:t>The best example of this phase is in </a:t>
            </a:r>
            <a:r>
              <a:rPr lang="en-US" dirty="0" err="1" smtClean="0"/>
              <a:t>Gujart</a:t>
            </a:r>
            <a:r>
              <a:rPr lang="en-US" dirty="0" smtClean="0"/>
              <a:t>, where for almost two centuries until 1572, when Emperor Akbar finally conquered the region. The most notable structures in this phase are found in the capital, </a:t>
            </a:r>
            <a:r>
              <a:rPr lang="en-US" dirty="0" err="1" smtClean="0"/>
              <a:t>Ahmadbd</a:t>
            </a:r>
            <a:r>
              <a:rPr lang="en-US" dirty="0" smtClean="0"/>
              <a:t>. The Jami </a:t>
            </a:r>
            <a:r>
              <a:rPr lang="en-US" dirty="0" err="1" smtClean="0"/>
              <a:t>Masjid</a:t>
            </a:r>
            <a:r>
              <a:rPr lang="en-US" dirty="0" smtClean="0"/>
              <a:t> (1423) is unique in the whole of India.</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304800"/>
            <a:ext cx="8229600" cy="5821363"/>
          </a:xfrm>
        </p:spPr>
        <p:txBody>
          <a:bodyPr>
            <a:normAutofit/>
          </a:bodyPr>
          <a:lstStyle/>
          <a:p>
            <a:r>
              <a:rPr lang="en-US" b="1" u="sng" dirty="0" err="1" smtClean="0"/>
              <a:t>j</a:t>
            </a:r>
            <a:r>
              <a:rPr lang="en-US" u="sng" dirty="0" err="1" smtClean="0"/>
              <a:t>aunpur</a:t>
            </a:r>
            <a:endParaRPr lang="en-US" dirty="0" smtClean="0"/>
          </a:p>
          <a:p>
            <a:r>
              <a:rPr lang="en-US" b="1" u="sng" dirty="0" smtClean="0"/>
              <a:t>FEATURES:</a:t>
            </a:r>
            <a:endParaRPr lang="en-US" dirty="0" smtClean="0"/>
          </a:p>
          <a:p>
            <a:pPr lvl="0"/>
            <a:r>
              <a:rPr lang="en-US" b="1" dirty="0" smtClean="0"/>
              <a:t>Founded by </a:t>
            </a:r>
            <a:r>
              <a:rPr lang="en-US" b="1" dirty="0" err="1" smtClean="0"/>
              <a:t>feroz</a:t>
            </a:r>
            <a:r>
              <a:rPr lang="en-US" b="1" dirty="0" smtClean="0"/>
              <a:t> shah </a:t>
            </a:r>
            <a:r>
              <a:rPr lang="en-US" b="1" dirty="0" err="1" smtClean="0"/>
              <a:t>tughlaq</a:t>
            </a:r>
            <a:r>
              <a:rPr lang="en-US" b="1" dirty="0" smtClean="0"/>
              <a:t> named as </a:t>
            </a:r>
            <a:r>
              <a:rPr lang="en-US" b="1" dirty="0" err="1" smtClean="0"/>
              <a:t>jaunpur</a:t>
            </a:r>
            <a:r>
              <a:rPr lang="en-US" b="1" dirty="0" smtClean="0"/>
              <a:t>.</a:t>
            </a:r>
            <a:endParaRPr lang="en-US" dirty="0" smtClean="0"/>
          </a:p>
          <a:p>
            <a:pPr lvl="0"/>
            <a:r>
              <a:rPr lang="en-US" b="1" dirty="0" smtClean="0"/>
              <a:t>Material derived from </a:t>
            </a:r>
            <a:r>
              <a:rPr lang="en-US" b="1" dirty="0" err="1" smtClean="0"/>
              <a:t>hindu</a:t>
            </a:r>
            <a:r>
              <a:rPr lang="en-US" b="1" dirty="0" smtClean="0"/>
              <a:t> temple. Tapered pylons were used.</a:t>
            </a:r>
            <a:endParaRPr lang="en-US" dirty="0" smtClean="0"/>
          </a:p>
          <a:p>
            <a:pPr lvl="0"/>
            <a:r>
              <a:rPr lang="en-US" b="1" dirty="0" smtClean="0"/>
              <a:t>Chamber for female by using jail to segregate from males.</a:t>
            </a:r>
            <a:endParaRPr lang="en-US" dirty="0" smtClean="0"/>
          </a:p>
          <a:p>
            <a:pPr lvl="0"/>
            <a:r>
              <a:rPr lang="en-US" b="1" dirty="0" smtClean="0"/>
              <a:t>Vault system was introduced.</a:t>
            </a:r>
            <a:endParaRPr lang="en-US" dirty="0" smtClean="0"/>
          </a:p>
          <a:p>
            <a:pPr lvl="0"/>
            <a:r>
              <a:rPr lang="en-US" b="1" dirty="0" smtClean="0"/>
              <a:t>Turrets were used to emphasize pylons.</a:t>
            </a: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876800"/>
            <a:ext cx="8229600" cy="762000"/>
          </a:xfrm>
        </p:spPr>
        <p:txBody>
          <a:bodyPr/>
          <a:lstStyle/>
          <a:p>
            <a:pPr>
              <a:buNone/>
            </a:pPr>
            <a:r>
              <a:rPr lang="en-US" dirty="0" smtClean="0"/>
              <a:t>.</a:t>
            </a:r>
            <a:endParaRPr lang="en-US" dirty="0"/>
          </a:p>
        </p:txBody>
      </p:sp>
      <p:sp>
        <p:nvSpPr>
          <p:cNvPr id="4" name="Rectangle 3"/>
          <p:cNvSpPr/>
          <p:nvPr/>
        </p:nvSpPr>
        <p:spPr>
          <a:xfrm>
            <a:off x="152400" y="228600"/>
            <a:ext cx="4876800" cy="6617196"/>
          </a:xfrm>
          <a:prstGeom prst="rect">
            <a:avLst/>
          </a:prstGeom>
        </p:spPr>
        <p:txBody>
          <a:bodyPr wrap="square">
            <a:spAutoFit/>
          </a:bodyPr>
          <a:lstStyle/>
          <a:p>
            <a:pPr>
              <a:buNone/>
            </a:pPr>
            <a:r>
              <a:rPr lang="en-US" b="1" dirty="0" err="1" smtClean="0"/>
              <a:t>Janunpur</a:t>
            </a:r>
            <a:r>
              <a:rPr lang="en-US" b="1" dirty="0" smtClean="0"/>
              <a:t> and the </a:t>
            </a:r>
            <a:r>
              <a:rPr lang="en-US" b="1" dirty="0" err="1" smtClean="0"/>
              <a:t>Shariqi</a:t>
            </a:r>
            <a:r>
              <a:rPr lang="en-US" b="1" dirty="0" smtClean="0"/>
              <a:t> Dynasty</a:t>
            </a:r>
            <a:r>
              <a:rPr lang="en-US" dirty="0" smtClean="0"/>
              <a:t>.</a:t>
            </a:r>
          </a:p>
          <a:p>
            <a:r>
              <a:rPr lang="en-US" sz="1400" dirty="0" smtClean="0"/>
              <a:t>The most distinctive style of Delhi was inspired by the architecture of </a:t>
            </a:r>
            <a:r>
              <a:rPr lang="en-US" sz="1400" dirty="0" err="1" smtClean="0"/>
              <a:t>delhi</a:t>
            </a:r>
            <a:r>
              <a:rPr lang="en-US" sz="1400" dirty="0" smtClean="0"/>
              <a:t> was that used in </a:t>
            </a:r>
            <a:r>
              <a:rPr lang="en-US" sz="1400" dirty="0" err="1" smtClean="0"/>
              <a:t>jaunpur</a:t>
            </a:r>
            <a:r>
              <a:rPr lang="en-US" sz="1400" dirty="0" smtClean="0"/>
              <a:t> just 36 mile of </a:t>
            </a:r>
            <a:r>
              <a:rPr lang="en-US" sz="1400" dirty="0" err="1" smtClean="0"/>
              <a:t>varansi</a:t>
            </a:r>
            <a:r>
              <a:rPr lang="en-US" sz="1400" dirty="0" smtClean="0"/>
              <a:t>. The city of </a:t>
            </a:r>
            <a:r>
              <a:rPr lang="en-US" sz="1400" dirty="0" err="1" smtClean="0"/>
              <a:t>jaunpur</a:t>
            </a:r>
            <a:r>
              <a:rPr lang="en-US" sz="1400" dirty="0" smtClean="0"/>
              <a:t> was established by </a:t>
            </a:r>
            <a:r>
              <a:rPr lang="en-US" sz="1400" dirty="0" err="1" smtClean="0"/>
              <a:t>Firuj</a:t>
            </a:r>
            <a:r>
              <a:rPr lang="en-US" sz="1400" dirty="0" smtClean="0"/>
              <a:t> Shah </a:t>
            </a:r>
            <a:r>
              <a:rPr lang="en-US" sz="1400" dirty="0" err="1" smtClean="0"/>
              <a:t>Tughlaq</a:t>
            </a:r>
            <a:r>
              <a:rPr lang="en-US" sz="1400" dirty="0" smtClean="0"/>
              <a:t> on the bank of river </a:t>
            </a:r>
            <a:r>
              <a:rPr lang="en-US" sz="1400" dirty="0" err="1" smtClean="0"/>
              <a:t>gomati</a:t>
            </a:r>
            <a:r>
              <a:rPr lang="en-US" sz="1400" dirty="0" smtClean="0"/>
              <a:t>.</a:t>
            </a:r>
          </a:p>
          <a:p>
            <a:r>
              <a:rPr lang="en-US" sz="1400" b="1" dirty="0" smtClean="0"/>
              <a:t>THE JAHAJ MAHAL </a:t>
            </a:r>
            <a:r>
              <a:rPr lang="en-US" sz="1400" dirty="0" smtClean="0"/>
              <a:t>:-</a:t>
            </a:r>
          </a:p>
          <a:p>
            <a:pPr algn="just"/>
            <a:r>
              <a:rPr lang="en-US" sz="1400" dirty="0" smtClean="0"/>
              <a:t>The Muslim rulers preference for </a:t>
            </a:r>
            <a:r>
              <a:rPr lang="en-US" sz="1400" dirty="0" err="1" smtClean="0"/>
              <a:t>mandu</a:t>
            </a:r>
            <a:r>
              <a:rPr lang="en-US" sz="1400" dirty="0" smtClean="0"/>
              <a:t> to </a:t>
            </a:r>
            <a:r>
              <a:rPr lang="en-US" sz="1400" dirty="0" err="1" smtClean="0"/>
              <a:t>Dhar</a:t>
            </a:r>
            <a:r>
              <a:rPr lang="en-US" sz="1400" dirty="0" smtClean="0"/>
              <a:t> as a capital city was initially prompted by reason of security. </a:t>
            </a:r>
          </a:p>
          <a:p>
            <a:pPr algn="just"/>
            <a:r>
              <a:rPr lang="en-US" sz="1400" dirty="0" smtClean="0"/>
              <a:t>The </a:t>
            </a:r>
            <a:r>
              <a:rPr lang="en-US" sz="1400" dirty="0" err="1" smtClean="0"/>
              <a:t>mandu</a:t>
            </a:r>
            <a:r>
              <a:rPr lang="en-US" sz="1400" dirty="0" smtClean="0"/>
              <a:t> was at an elevation of 610 m above </a:t>
            </a:r>
            <a:r>
              <a:rPr lang="en-US" sz="1400" dirty="0" err="1" smtClean="0"/>
              <a:t>Sealevel</a:t>
            </a:r>
            <a:r>
              <a:rPr lang="en-US" sz="1400" dirty="0" smtClean="0"/>
              <a:t>  </a:t>
            </a:r>
            <a:r>
              <a:rPr lang="en-US" sz="1400" dirty="0" err="1" smtClean="0"/>
              <a:t>Mahumd</a:t>
            </a:r>
            <a:r>
              <a:rPr lang="en-US" sz="1400" dirty="0" smtClean="0"/>
              <a:t> </a:t>
            </a:r>
            <a:r>
              <a:rPr lang="en-US" sz="1400" dirty="0" err="1" smtClean="0"/>
              <a:t>khilzi</a:t>
            </a:r>
            <a:r>
              <a:rPr lang="en-US" sz="1400" dirty="0" smtClean="0"/>
              <a:t> gave impetus to the beginning of the</a:t>
            </a:r>
          </a:p>
          <a:p>
            <a:pPr algn="just"/>
            <a:r>
              <a:rPr lang="en-US" sz="1400" dirty="0" smtClean="0"/>
              <a:t> second phase of building activity in </a:t>
            </a:r>
            <a:r>
              <a:rPr lang="en-US" sz="1400" dirty="0" err="1" smtClean="0"/>
              <a:t>mandu</a:t>
            </a:r>
            <a:r>
              <a:rPr lang="en-US" sz="1400" dirty="0" smtClean="0"/>
              <a:t> one of the most </a:t>
            </a:r>
          </a:p>
          <a:p>
            <a:pPr algn="just"/>
            <a:r>
              <a:rPr lang="en-US" sz="1400" dirty="0" smtClean="0"/>
              <a:t>popular structure of </a:t>
            </a:r>
            <a:r>
              <a:rPr lang="en-US" sz="1400" dirty="0" err="1" smtClean="0"/>
              <a:t>mandu</a:t>
            </a:r>
            <a:r>
              <a:rPr lang="en-US" sz="1400" dirty="0" smtClean="0"/>
              <a:t> the so – called JAHAZ MAHAL . </a:t>
            </a:r>
          </a:p>
          <a:p>
            <a:pPr algn="just"/>
            <a:r>
              <a:rPr lang="en-US" sz="1400" dirty="0" smtClean="0"/>
              <a:t>(the ship place) </a:t>
            </a:r>
          </a:p>
          <a:p>
            <a:pPr algn="just"/>
            <a:r>
              <a:rPr lang="en-US" sz="1400" dirty="0" smtClean="0"/>
              <a:t>The building is located between two water bodies , the </a:t>
            </a:r>
            <a:r>
              <a:rPr lang="en-US" sz="1400" dirty="0" err="1" smtClean="0"/>
              <a:t>kaphur</a:t>
            </a:r>
            <a:r>
              <a:rPr lang="en-US" sz="1400" dirty="0" smtClean="0"/>
              <a:t> </a:t>
            </a:r>
            <a:r>
              <a:rPr lang="en-US" sz="1400" dirty="0" err="1" smtClean="0"/>
              <a:t>talao</a:t>
            </a:r>
            <a:r>
              <a:rPr lang="en-US" sz="1400" dirty="0" smtClean="0"/>
              <a:t> and the </a:t>
            </a:r>
            <a:r>
              <a:rPr lang="en-US" sz="1400" dirty="0" err="1" smtClean="0"/>
              <a:t>munja</a:t>
            </a:r>
            <a:r>
              <a:rPr lang="en-US" sz="1400" dirty="0" smtClean="0"/>
              <a:t> </a:t>
            </a:r>
            <a:r>
              <a:rPr lang="en-US" sz="1400" dirty="0" err="1" smtClean="0"/>
              <a:t>talao</a:t>
            </a:r>
            <a:r>
              <a:rPr lang="en-US" sz="1400" dirty="0" smtClean="0"/>
              <a:t>. </a:t>
            </a:r>
          </a:p>
          <a:p>
            <a:pPr algn="just"/>
            <a:r>
              <a:rPr lang="en-US" sz="1400" dirty="0" smtClean="0"/>
              <a:t>This east west oriented 110 m long and almost 15.2 m wide</a:t>
            </a:r>
          </a:p>
          <a:p>
            <a:pPr algn="just"/>
            <a:r>
              <a:rPr lang="en-US" sz="1400" dirty="0" smtClean="0"/>
              <a:t> structure consists of a series of partly built apartments</a:t>
            </a:r>
          </a:p>
          <a:p>
            <a:pPr algn="just"/>
            <a:r>
              <a:rPr lang="en-US" sz="1400" dirty="0" smtClean="0"/>
              <a:t> and corridor over the waters of </a:t>
            </a:r>
            <a:r>
              <a:rPr lang="en-US" sz="1400" dirty="0" err="1" smtClean="0"/>
              <a:t>munja</a:t>
            </a:r>
            <a:r>
              <a:rPr lang="en-US" sz="1400" dirty="0" smtClean="0"/>
              <a:t> </a:t>
            </a:r>
            <a:r>
              <a:rPr lang="en-US" sz="1400" dirty="0" err="1" smtClean="0"/>
              <a:t>talao</a:t>
            </a:r>
            <a:r>
              <a:rPr lang="en-US" sz="1400" dirty="0" smtClean="0"/>
              <a:t> and a number </a:t>
            </a:r>
          </a:p>
          <a:p>
            <a:pPr algn="just"/>
            <a:r>
              <a:rPr lang="en-US" sz="1400" dirty="0" smtClean="0"/>
              <a:t>of airy and  fanciful open kiosks on the broad upper  terrace. </a:t>
            </a:r>
          </a:p>
          <a:p>
            <a:pPr algn="just"/>
            <a:r>
              <a:rPr lang="en-US" sz="1400" dirty="0" smtClean="0"/>
              <a:t>The court life fully expressed in the open air baths  on the </a:t>
            </a:r>
          </a:p>
          <a:p>
            <a:pPr algn="just"/>
            <a:r>
              <a:rPr lang="en-US" sz="1400" dirty="0" smtClean="0"/>
              <a:t>terrace. </a:t>
            </a:r>
          </a:p>
          <a:p>
            <a:r>
              <a:rPr lang="en-US" sz="1400" dirty="0" smtClean="0"/>
              <a:t>double storied, rectangular structure with 3 feet (0.86 meters) thick wall. </a:t>
            </a:r>
          </a:p>
          <a:p>
            <a:r>
              <a:rPr lang="en-US" sz="1400" dirty="0" smtClean="0"/>
              <a:t> There is six gothic arched opening in the main entrance of the eastern side of the palace. </a:t>
            </a:r>
          </a:p>
          <a:p>
            <a:r>
              <a:rPr lang="en-US" sz="1400" dirty="0" smtClean="0"/>
              <a:t>continuous </a:t>
            </a:r>
            <a:r>
              <a:rPr lang="en-US" sz="1400" dirty="0" err="1" smtClean="0"/>
              <a:t>chhajja</a:t>
            </a:r>
            <a:r>
              <a:rPr lang="en-US" sz="1400" dirty="0" smtClean="0"/>
              <a:t>(awning) supported on stone brackets. </a:t>
            </a:r>
          </a:p>
          <a:p>
            <a:r>
              <a:rPr lang="en-US" sz="1400" dirty="0" smtClean="0"/>
              <a:t>There are three large halls in the ground floor which are separated by corridors. </a:t>
            </a:r>
          </a:p>
          <a:p>
            <a:r>
              <a:rPr lang="en-US" sz="1400" dirty="0" smtClean="0"/>
              <a:t>The small rooms are located at the ends.</a:t>
            </a:r>
          </a:p>
          <a:p>
            <a:endParaRPr lang="en-US" sz="1400" dirty="0"/>
          </a:p>
        </p:txBody>
      </p:sp>
      <p:pic>
        <p:nvPicPr>
          <p:cNvPr id="5" name="Picture 3" descr="C:\Users\WIN7~1\AppData\Local\Temp\Rar$DI00.331\jahaz mahal 001.jpg"/>
          <p:cNvPicPr>
            <a:picLocks noChangeAspect="1" noChangeArrowheads="1"/>
          </p:cNvPicPr>
          <p:nvPr/>
        </p:nvPicPr>
        <p:blipFill>
          <a:blip r:embed="rId2" cstate="print"/>
          <a:srcRect/>
          <a:stretch>
            <a:fillRect/>
          </a:stretch>
        </p:blipFill>
        <p:spPr bwMode="auto">
          <a:xfrm>
            <a:off x="5105400" y="-1"/>
            <a:ext cx="4038600" cy="3870325"/>
          </a:xfrm>
          <a:prstGeom prst="rect">
            <a:avLst/>
          </a:prstGeom>
          <a:noFill/>
        </p:spPr>
      </p:pic>
      <p:pic>
        <p:nvPicPr>
          <p:cNvPr id="6" name="Picture 2" descr="C:\Users\WIN7~1\AppData\Local\Temp\Rar$DI19.768\jahaz mahal.jpg"/>
          <p:cNvPicPr>
            <a:picLocks noChangeAspect="1" noChangeArrowheads="1"/>
          </p:cNvPicPr>
          <p:nvPr/>
        </p:nvPicPr>
        <p:blipFill>
          <a:blip r:embed="rId3"/>
          <a:srcRect/>
          <a:stretch>
            <a:fillRect/>
          </a:stretch>
        </p:blipFill>
        <p:spPr bwMode="auto">
          <a:xfrm>
            <a:off x="5105400" y="3810000"/>
            <a:ext cx="4038600" cy="304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495800" y="0"/>
            <a:ext cx="2095500" cy="29051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6096000" y="1143000"/>
            <a:ext cx="3048000" cy="28575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a:t>
            </a:r>
            <a:br>
              <a:rPr lang="en-US" dirty="0" smtClean="0"/>
            </a:br>
            <a:endParaRPr lang="en-US" dirty="0"/>
          </a:p>
        </p:txBody>
      </p:sp>
      <p:sp>
        <p:nvSpPr>
          <p:cNvPr id="3" name="Content Placeholder 2"/>
          <p:cNvSpPr>
            <a:spLocks noGrp="1"/>
          </p:cNvSpPr>
          <p:nvPr>
            <p:ph idx="1"/>
          </p:nvPr>
        </p:nvSpPr>
        <p:spPr>
          <a:xfrm>
            <a:off x="152400" y="304800"/>
            <a:ext cx="4343400" cy="6553200"/>
          </a:xfrm>
        </p:spPr>
        <p:txBody>
          <a:bodyPr>
            <a:normAutofit fontScale="40000" lnSpcReduction="20000"/>
          </a:bodyPr>
          <a:lstStyle/>
          <a:p>
            <a:r>
              <a:rPr lang="en-US" sz="4900" b="1" u="sng" dirty="0" smtClean="0"/>
              <a:t>SWINGING PALACE</a:t>
            </a:r>
            <a:endParaRPr lang="en-US" sz="4900" b="1" dirty="0" smtClean="0"/>
          </a:p>
          <a:p>
            <a:r>
              <a:rPr lang="en-US" sz="3700" b="1" dirty="0" smtClean="0"/>
              <a:t>Constructed by Alp Khan who had built the city wall and this building  is also called HINDOLA MAHAL.</a:t>
            </a:r>
          </a:p>
          <a:p>
            <a:r>
              <a:rPr lang="en-US" sz="3700" dirty="0" smtClean="0"/>
              <a:t> The walls are thick and slope . </a:t>
            </a:r>
          </a:p>
          <a:p>
            <a:r>
              <a:rPr lang="en-US" sz="3700" dirty="0" smtClean="0"/>
              <a:t>The slope of over 77 degrees gives a swinging appearance.</a:t>
            </a:r>
          </a:p>
          <a:p>
            <a:pPr lvl="0">
              <a:buNone/>
            </a:pPr>
            <a:r>
              <a:rPr lang="en-US" sz="3700" b="1" dirty="0" smtClean="0"/>
              <a:t>	The six massive, sloped buttresses with deeply recessed arches that were erected to support the roof a 60’ (18.2 m) wide and 118’ (36 m )long rectangular hall.</a:t>
            </a:r>
            <a:endParaRPr lang="en-US" sz="3700" dirty="0" smtClean="0"/>
          </a:p>
          <a:p>
            <a:pPr lvl="0"/>
            <a:r>
              <a:rPr lang="en-US" sz="3700" b="1" dirty="0" smtClean="0"/>
              <a:t>The whole plan of the </a:t>
            </a:r>
            <a:r>
              <a:rPr lang="en-US" sz="3700" b="1" dirty="0" err="1" smtClean="0"/>
              <a:t>mahal</a:t>
            </a:r>
            <a:r>
              <a:rPr lang="en-US" sz="3700" b="1" dirty="0" smtClean="0"/>
              <a:t> thus reads as a “T” in shape.</a:t>
            </a:r>
            <a:endParaRPr lang="en-US" sz="3700" dirty="0" smtClean="0"/>
          </a:p>
          <a:p>
            <a:pPr lvl="0"/>
            <a:r>
              <a:rPr lang="en-US" sz="3700" b="1" dirty="0" smtClean="0"/>
              <a:t>The ‘cross bar’ and ‘stem’ are both distinct in plan and concept – one simple double height rectangular hall, the other two </a:t>
            </a:r>
            <a:r>
              <a:rPr lang="en-US" sz="3700" b="1" dirty="0" err="1" smtClean="0"/>
              <a:t>storeyed</a:t>
            </a:r>
            <a:r>
              <a:rPr lang="en-US" sz="3700" b="1" dirty="0" smtClean="0"/>
              <a:t> </a:t>
            </a:r>
          </a:p>
          <a:p>
            <a:pPr lvl="0"/>
            <a:r>
              <a:rPr lang="en-US" sz="3700" b="1" dirty="0" smtClean="0"/>
              <a:t>typical </a:t>
            </a:r>
            <a:r>
              <a:rPr lang="en-US" sz="3700" b="1" dirty="0" err="1" smtClean="0"/>
              <a:t>hindu</a:t>
            </a:r>
            <a:r>
              <a:rPr lang="en-US" sz="3700" b="1" dirty="0" smtClean="0"/>
              <a:t> balconies and </a:t>
            </a:r>
            <a:r>
              <a:rPr lang="en-US" sz="3700" b="1" dirty="0" err="1" smtClean="0"/>
              <a:t>jharokhas</a:t>
            </a:r>
            <a:r>
              <a:rPr lang="en-US" sz="3700" b="1" dirty="0" smtClean="0"/>
              <a:t>.</a:t>
            </a:r>
            <a:endParaRPr lang="en-US" sz="3700" dirty="0" smtClean="0"/>
          </a:p>
          <a:p>
            <a:r>
              <a:rPr lang="en-US" sz="3700" b="1" dirty="0" smtClean="0"/>
              <a:t>Material used was sandstone.</a:t>
            </a:r>
            <a:r>
              <a:rPr lang="en-US" sz="3700" dirty="0" smtClean="0"/>
              <a:t> </a:t>
            </a:r>
          </a:p>
          <a:p>
            <a:r>
              <a:rPr lang="en-US" sz="3700" i="1" dirty="0" err="1" smtClean="0"/>
              <a:t>zenana</a:t>
            </a:r>
            <a:r>
              <a:rPr lang="en-US" sz="3700" i="1" dirty="0" smtClean="0"/>
              <a:t> </a:t>
            </a:r>
            <a:r>
              <a:rPr lang="en-US" sz="3700" dirty="0" smtClean="0"/>
              <a:t>place as another storey above the main hall</a:t>
            </a:r>
            <a:r>
              <a:rPr lang="en-US" sz="3700" u="sng" dirty="0" smtClean="0"/>
              <a:t>-</a:t>
            </a:r>
            <a:r>
              <a:rPr lang="en-US" sz="3700" dirty="0" smtClean="0"/>
              <a:t> 35' high.</a:t>
            </a:r>
          </a:p>
          <a:p>
            <a:r>
              <a:rPr lang="en-US" sz="3700" dirty="0" smtClean="0"/>
              <a:t>Each of the long sided has 6 sunken arches with a doorway below and a window above. </a:t>
            </a:r>
          </a:p>
          <a:p>
            <a:r>
              <a:rPr lang="en-US" sz="3700" dirty="0" smtClean="0"/>
              <a:t>The short side has 3 similar arches. The central one is the entrance.</a:t>
            </a:r>
          </a:p>
          <a:p>
            <a:r>
              <a:rPr lang="en-US" sz="3700" dirty="0" smtClean="0"/>
              <a:t>The interior is a large hall 881/2' X 24 1/2' and 32' high </a:t>
            </a:r>
          </a:p>
          <a:p>
            <a:r>
              <a:rPr lang="en-US" sz="3700" dirty="0" smtClean="0"/>
              <a:t>The flat roof rested on timber beams whose sockets are still visible, though the timber portions themselves have disappeared.</a:t>
            </a:r>
          </a:p>
          <a:p>
            <a:pPr>
              <a:buNone/>
            </a:pPr>
            <a:endParaRPr lang="en-US" sz="3700" dirty="0" smtClean="0"/>
          </a:p>
          <a:p>
            <a:pPr>
              <a:buNone/>
            </a:pPr>
            <a:endParaRPr lang="en-US" sz="3700" dirty="0" smtClean="0"/>
          </a:p>
          <a:p>
            <a:pPr lvl="0">
              <a:buNone/>
            </a:pPr>
            <a:endParaRPr lang="en-US" sz="3700" dirty="0" smtClean="0"/>
          </a:p>
          <a:p>
            <a:endParaRPr lang="en-US" dirty="0"/>
          </a:p>
        </p:txBody>
      </p:sp>
      <p:pic>
        <p:nvPicPr>
          <p:cNvPr id="2051" name="Picture 3"/>
          <p:cNvPicPr>
            <a:picLocks noChangeAspect="1" noChangeArrowheads="1"/>
          </p:cNvPicPr>
          <p:nvPr/>
        </p:nvPicPr>
        <p:blipFill>
          <a:blip r:embed="rId4"/>
          <a:srcRect/>
          <a:stretch>
            <a:fillRect/>
          </a:stretch>
        </p:blipFill>
        <p:spPr bwMode="auto">
          <a:xfrm>
            <a:off x="4495800" y="3505200"/>
            <a:ext cx="4648200" cy="28479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5181600" y="152400"/>
            <a:ext cx="3629025" cy="2971800"/>
          </a:xfrm>
          <a:prstGeom prst="rect">
            <a:avLst/>
          </a:prstGeom>
          <a:noFill/>
          <a:ln w="9525">
            <a:noFill/>
            <a:miter lim="800000"/>
            <a:headEnd/>
            <a:tailEnd/>
          </a:ln>
          <a:effectLst/>
        </p:spPr>
      </p:pic>
      <p:sp>
        <p:nvSpPr>
          <p:cNvPr id="2" name="Title 1"/>
          <p:cNvSpPr>
            <a:spLocks noGrp="1"/>
          </p:cNvSpPr>
          <p:nvPr>
            <p:ph type="title"/>
          </p:nvPr>
        </p:nvSpPr>
        <p:spPr>
          <a:xfrm>
            <a:off x="0" y="0"/>
            <a:ext cx="5181600" cy="6858000"/>
          </a:xfrm>
        </p:spPr>
        <p:txBody>
          <a:bodyPr>
            <a:normAutofit fontScale="90000"/>
          </a:bodyPr>
          <a:lstStyle/>
          <a:p>
            <a:pPr algn="l"/>
            <a:r>
              <a:rPr lang="en-US" sz="1600" u="sng" dirty="0" smtClean="0"/>
              <a:t>JAMI MASJID</a:t>
            </a:r>
            <a:r>
              <a:rPr lang="en-US" sz="1600" dirty="0" smtClean="0"/>
              <a:t/>
            </a:r>
            <a:br>
              <a:rPr lang="en-US" sz="1600" dirty="0" smtClean="0"/>
            </a:br>
            <a:r>
              <a:rPr lang="en-US" sz="1600" b="1" dirty="0" smtClean="0"/>
              <a:t>Constructed by </a:t>
            </a:r>
            <a:r>
              <a:rPr lang="en-US" sz="1600" b="1" dirty="0" err="1" smtClean="0"/>
              <a:t>Hoshang</a:t>
            </a:r>
            <a:r>
              <a:rPr lang="en-US" sz="1600" b="1" dirty="0" smtClean="0"/>
              <a:t> Shah.</a:t>
            </a:r>
            <a:r>
              <a:rPr lang="en-US" sz="1600" dirty="0" smtClean="0"/>
              <a:t/>
            </a:r>
            <a:br>
              <a:rPr lang="en-US" sz="1600" dirty="0" smtClean="0"/>
            </a:br>
            <a:r>
              <a:rPr lang="en-US" sz="1600" b="1" dirty="0" smtClean="0"/>
              <a:t>The courtyard is surrounded on three sides by a uniformly proportioned gallery of majestic arches, with just a hint of ogee at the apex.</a:t>
            </a:r>
            <a:br>
              <a:rPr lang="en-US" sz="1600" b="1" dirty="0" smtClean="0"/>
            </a:br>
            <a:r>
              <a:rPr lang="en-US" sz="1600" b="1" dirty="0" smtClean="0"/>
              <a:t>These arches are planted </a:t>
            </a:r>
            <a:r>
              <a:rPr lang="en-US" sz="1600" b="1" dirty="0" err="1" smtClean="0"/>
              <a:t>cylinderical</a:t>
            </a:r>
            <a:r>
              <a:rPr lang="en-US" sz="1600" b="1" dirty="0" smtClean="0"/>
              <a:t> cupolas . The domes rise vertically from their circular base  going near the apex like </a:t>
            </a:r>
            <a:r>
              <a:rPr lang="en-US" sz="1600" b="1" dirty="0" err="1" smtClean="0"/>
              <a:t>shikhra</a:t>
            </a:r>
            <a:r>
              <a:rPr lang="en-US" sz="1600" b="1" dirty="0" smtClean="0"/>
              <a:t> of </a:t>
            </a:r>
            <a:r>
              <a:rPr lang="en-US" sz="1600" b="1" dirty="0" err="1" smtClean="0"/>
              <a:t>orissa</a:t>
            </a:r>
            <a:r>
              <a:rPr lang="en-US" sz="1600" b="1" dirty="0" smtClean="0"/>
              <a:t> temple. </a:t>
            </a:r>
            <a:br>
              <a:rPr lang="en-US" sz="1600" b="1" dirty="0" smtClean="0"/>
            </a:br>
            <a:r>
              <a:rPr lang="en-US" sz="1600" b="1" dirty="0" smtClean="0"/>
              <a:t>Sandstone used in this Jami </a:t>
            </a:r>
            <a:r>
              <a:rPr lang="en-US" sz="1600" b="1" dirty="0" err="1" smtClean="0"/>
              <a:t>Masjid</a:t>
            </a:r>
            <a:r>
              <a:rPr lang="en-US" sz="1600" b="1" dirty="0" smtClean="0"/>
              <a:t> At </a:t>
            </a:r>
            <a:r>
              <a:rPr lang="en-US" sz="1600" b="1" dirty="0" err="1" smtClean="0"/>
              <a:t>Mandu</a:t>
            </a:r>
            <a:r>
              <a:rPr lang="en-US" sz="1600" dirty="0" smtClean="0"/>
              <a:t/>
            </a:r>
            <a:br>
              <a:rPr lang="en-US" sz="1600" dirty="0" smtClean="0"/>
            </a:br>
            <a:r>
              <a:rPr lang="en-US" sz="1600" dirty="0" smtClean="0"/>
              <a:t>Mosque covers a square of 87.7mside </a:t>
            </a:r>
            <a:r>
              <a:rPr lang="en-US" sz="1600" b="1" dirty="0" smtClean="0"/>
              <a:t> with a square </a:t>
            </a:r>
            <a:r>
              <a:rPr lang="en-US" sz="1600" b="1" dirty="0" err="1" smtClean="0"/>
              <a:t>cort</a:t>
            </a:r>
            <a:r>
              <a:rPr lang="en-US" sz="1600" b="1" dirty="0" smtClean="0"/>
              <a:t> of 49.3 m</a:t>
            </a:r>
            <a:r>
              <a:rPr lang="en-US" sz="1600" dirty="0" smtClean="0"/>
              <a:t>, prolonged on eastern front  by a projecting domed entrance hall and a wide flight of steps.</a:t>
            </a:r>
            <a:br>
              <a:rPr lang="en-US" sz="1600" dirty="0" smtClean="0"/>
            </a:br>
            <a:r>
              <a:rPr lang="en-US" sz="1600" dirty="0" smtClean="0"/>
              <a:t>There are also two subsidiary entrances to the north, one for the priests and the other a private entrance for the </a:t>
            </a:r>
            <a:r>
              <a:rPr lang="en-US" sz="1600" i="1" dirty="0" err="1" smtClean="0"/>
              <a:t>zenana</a:t>
            </a:r>
            <a:r>
              <a:rPr lang="en-US" sz="1600" dirty="0" smtClean="0"/>
              <a:t>.</a:t>
            </a:r>
            <a:br>
              <a:rPr lang="en-US" sz="1600" dirty="0" smtClean="0"/>
            </a:br>
            <a:r>
              <a:rPr lang="en-US" sz="1600" dirty="0" smtClean="0"/>
              <a:t>Being raised on a high plinth, this enables the front side of the basement to contain a series of arcaded chambers to be used as a </a:t>
            </a:r>
            <a:r>
              <a:rPr lang="en-US" sz="1600" i="1" dirty="0" err="1" smtClean="0"/>
              <a:t>serai</a:t>
            </a:r>
            <a:r>
              <a:rPr lang="en-US" sz="1600" dirty="0" smtClean="0"/>
              <a:t>.</a:t>
            </a:r>
            <a:br>
              <a:rPr lang="en-US" sz="1600" dirty="0" smtClean="0"/>
            </a:br>
            <a:r>
              <a:rPr lang="en-US" sz="1600" dirty="0" smtClean="0"/>
              <a:t>The entrance hall bears traces of exquisitely </a:t>
            </a:r>
            <a:r>
              <a:rPr lang="en-US" sz="1600" dirty="0" err="1" smtClean="0"/>
              <a:t>coloured</a:t>
            </a:r>
            <a:r>
              <a:rPr lang="en-US" sz="1600" dirty="0" smtClean="0"/>
              <a:t> borders and panels in glazed tiles.</a:t>
            </a:r>
            <a:br>
              <a:rPr lang="en-US" sz="1600" dirty="0" smtClean="0"/>
            </a:br>
            <a:r>
              <a:rPr lang="en-US" sz="1600" dirty="0" smtClean="0"/>
              <a:t> The domed gatehouse responds to the three similar domes of the sanctuary on the opposite side of the courtyard.</a:t>
            </a:r>
            <a:br>
              <a:rPr lang="en-US" sz="1600" dirty="0" smtClean="0"/>
            </a:br>
            <a:r>
              <a:rPr lang="en-US" sz="1600" dirty="0" smtClean="0"/>
              <a:t>The courtyard is  surrounded by arcaded .</a:t>
            </a:r>
            <a:br>
              <a:rPr lang="en-US" sz="1600" dirty="0" smtClean="0"/>
            </a:br>
            <a:r>
              <a:rPr lang="en-US" sz="1600" dirty="0" smtClean="0"/>
              <a:t>In addition to the 3 large domes atop the sanctuary, the entire roof is covered with a symmetrical pattern of cylindrical cupolas, one over each bay of the interior, thus making 158 in all</a:t>
            </a:r>
            <a:br>
              <a:rPr lang="en-US" sz="1600" dirty="0" smtClean="0"/>
            </a:br>
            <a:r>
              <a:rPr lang="en-US" sz="1600" b="1" dirty="0" smtClean="0"/>
              <a:t>.</a:t>
            </a:r>
            <a:r>
              <a:rPr lang="en-US" sz="1600" dirty="0" smtClean="0"/>
              <a:t/>
            </a:r>
            <a:br>
              <a:rPr lang="en-US" sz="1600" dirty="0" smtClean="0"/>
            </a:br>
            <a:r>
              <a:rPr lang="en-US" sz="1600" b="1" dirty="0" smtClean="0"/>
              <a:t> </a:t>
            </a:r>
            <a:r>
              <a:rPr lang="en-US" sz="1600" dirty="0" smtClean="0"/>
              <a:t/>
            </a:r>
            <a:br>
              <a:rPr lang="en-US" sz="1600" dirty="0" smtClean="0"/>
            </a:br>
            <a:r>
              <a:rPr lang="en-US" sz="1600" dirty="0" smtClean="0"/>
              <a:t/>
            </a:r>
            <a:br>
              <a:rPr lang="en-US" sz="1600" dirty="0" smtClean="0"/>
            </a:br>
            <a:endParaRPr lang="en-US" sz="1600" dirty="0"/>
          </a:p>
        </p:txBody>
      </p:sp>
      <p:pic>
        <p:nvPicPr>
          <p:cNvPr id="1027" name="Picture 3"/>
          <p:cNvPicPr>
            <a:picLocks noChangeAspect="1" noChangeArrowheads="1"/>
          </p:cNvPicPr>
          <p:nvPr/>
        </p:nvPicPr>
        <p:blipFill>
          <a:blip r:embed="rId3" cstate="print"/>
          <a:srcRect/>
          <a:stretch>
            <a:fillRect/>
          </a:stretch>
        </p:blipFill>
        <p:spPr bwMode="auto">
          <a:xfrm>
            <a:off x="5105400" y="3048000"/>
            <a:ext cx="3810000" cy="2819400"/>
          </a:xfrm>
          <a:prstGeom prst="rect">
            <a:avLst/>
          </a:prstGeom>
          <a:noFill/>
          <a:ln w="9525">
            <a:noFill/>
            <a:miter lim="800000"/>
            <a:headEnd/>
            <a:tailEnd/>
          </a:ln>
          <a:effectLst/>
        </p:spPr>
      </p:pic>
      <p:sp>
        <p:nvSpPr>
          <p:cNvPr id="9" name="Content Placeholder 8"/>
          <p:cNvSpPr>
            <a:spLocks noGrp="1"/>
          </p:cNvSpPr>
          <p:nvPr>
            <p:ph idx="1"/>
          </p:nvPr>
        </p:nvSpPr>
        <p:spPr>
          <a:xfrm>
            <a:off x="609600" y="6172200"/>
            <a:ext cx="3505200" cy="45719"/>
          </a:xfrm>
        </p:spPr>
        <p:txBody>
          <a:bodyPr>
            <a:normAutofit fontScale="25000" lnSpcReduction="20000"/>
          </a:bodyPr>
          <a:lstStyle/>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1600200"/>
            <a:ext cx="4191000" cy="4525963"/>
          </a:xfrm>
        </p:spPr>
        <p:txBody>
          <a:bodyPr>
            <a:normAutofit/>
          </a:bodyPr>
          <a:lstStyle/>
          <a:p>
            <a:r>
              <a:rPr lang="en-US" u="sng" dirty="0" smtClean="0"/>
              <a:t>DAKHIOL DARWAZA</a:t>
            </a:r>
            <a:endParaRPr lang="en-US" dirty="0" smtClean="0"/>
          </a:p>
          <a:p>
            <a:pPr lvl="0"/>
            <a:r>
              <a:rPr lang="en-US" sz="2000" b="1" dirty="0" smtClean="0"/>
              <a:t>Built by </a:t>
            </a:r>
            <a:r>
              <a:rPr lang="en-US" sz="2000" b="1" dirty="0" err="1" smtClean="0"/>
              <a:t>Barbak</a:t>
            </a:r>
            <a:r>
              <a:rPr lang="en-US" sz="2000" b="1" dirty="0" smtClean="0"/>
              <a:t> Shah.</a:t>
            </a:r>
            <a:endParaRPr lang="en-US" sz="2000" dirty="0" smtClean="0"/>
          </a:p>
          <a:p>
            <a:pPr lvl="0"/>
            <a:r>
              <a:rPr lang="en-US" sz="2000" b="1" dirty="0" smtClean="0"/>
              <a:t>Bricks covered with plaster for ornamentation.</a:t>
            </a:r>
            <a:endParaRPr lang="en-US" sz="2000" dirty="0" smtClean="0"/>
          </a:p>
          <a:p>
            <a:pPr lvl="0"/>
            <a:r>
              <a:rPr lang="en-US" sz="2000" b="1" dirty="0" smtClean="0"/>
              <a:t>Terracotta was used over plaster.</a:t>
            </a:r>
            <a:endParaRPr lang="en-US" sz="2000" dirty="0" smtClean="0"/>
          </a:p>
          <a:p>
            <a:pPr lvl="0"/>
            <a:r>
              <a:rPr lang="en-US" sz="2000" b="1" dirty="0" smtClean="0"/>
              <a:t>Floral </a:t>
            </a:r>
            <a:r>
              <a:rPr lang="en-US" sz="2000" b="1" dirty="0" err="1" smtClean="0"/>
              <a:t>pattern,lantern</a:t>
            </a:r>
            <a:r>
              <a:rPr lang="en-US" sz="2000" b="1" dirty="0" smtClean="0"/>
              <a:t> was used.</a:t>
            </a:r>
            <a:endParaRPr lang="en-US" sz="2000" dirty="0" smtClean="0"/>
          </a:p>
          <a:p>
            <a:pPr lvl="0"/>
            <a:r>
              <a:rPr lang="en-US" sz="2000" b="1" dirty="0" smtClean="0"/>
              <a:t>Total height- 60’.</a:t>
            </a:r>
            <a:endParaRPr lang="en-US" sz="2000" dirty="0" smtClean="0"/>
          </a:p>
          <a:p>
            <a:pPr>
              <a:buNone/>
            </a:pPr>
            <a:endParaRPr lang="en-US" dirty="0"/>
          </a:p>
        </p:txBody>
      </p:sp>
      <p:pic>
        <p:nvPicPr>
          <p:cNvPr id="5" name="Picture 16" descr="scan0030"/>
          <p:cNvPicPr>
            <a:picLocks noChangeAspect="1" noChangeArrowheads="1"/>
          </p:cNvPicPr>
          <p:nvPr/>
        </p:nvPicPr>
        <p:blipFill>
          <a:blip r:embed="rId2"/>
          <a:srcRect/>
          <a:stretch>
            <a:fillRect/>
          </a:stretch>
        </p:blipFill>
        <p:spPr bwMode="auto">
          <a:xfrm>
            <a:off x="6324600" y="762000"/>
            <a:ext cx="2286000" cy="2105025"/>
          </a:xfrm>
          <a:prstGeom prst="rect">
            <a:avLst/>
          </a:prstGeom>
          <a:noFill/>
        </p:spPr>
      </p:pic>
      <p:pic>
        <p:nvPicPr>
          <p:cNvPr id="6" name="Picture 17" descr="scan0031"/>
          <p:cNvPicPr>
            <a:picLocks noChangeAspect="1" noChangeArrowheads="1"/>
          </p:cNvPicPr>
          <p:nvPr/>
        </p:nvPicPr>
        <p:blipFill>
          <a:blip r:embed="rId3"/>
          <a:srcRect/>
          <a:stretch>
            <a:fillRect/>
          </a:stretch>
        </p:blipFill>
        <p:spPr bwMode="auto">
          <a:xfrm>
            <a:off x="4648200" y="3124200"/>
            <a:ext cx="3962400" cy="28003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581400" cy="4525963"/>
          </a:xfrm>
        </p:spPr>
        <p:txBody>
          <a:bodyPr>
            <a:normAutofit lnSpcReduction="10000"/>
          </a:bodyPr>
          <a:lstStyle/>
          <a:p>
            <a:pPr>
              <a:buNone/>
            </a:pPr>
            <a:r>
              <a:rPr lang="en-US" sz="3600" dirty="0" smtClean="0">
                <a:solidFill>
                  <a:srgbClr val="FF0000"/>
                </a:solidFill>
              </a:rPr>
              <a:t>J</a:t>
            </a:r>
            <a:r>
              <a:rPr lang="en-US" sz="1400" dirty="0" smtClean="0"/>
              <a:t>AMI MASJID AHEMDABAD:- It completed in AD 1423 measuring 116m x 79 m In its façade there is a composition of solids and voids .</a:t>
            </a:r>
          </a:p>
          <a:p>
            <a:pPr>
              <a:buNone/>
            </a:pPr>
            <a:r>
              <a:rPr lang="en-US" sz="1400" dirty="0" smtClean="0"/>
              <a:t> The solid , walled buttressed central triple arched composition is flanked by airy lightness of  verandas.</a:t>
            </a:r>
          </a:p>
          <a:p>
            <a:pPr>
              <a:buNone/>
            </a:pPr>
            <a:r>
              <a:rPr lang="en-US" sz="1400" dirty="0" smtClean="0"/>
              <a:t>The </a:t>
            </a:r>
            <a:r>
              <a:rPr lang="en-US" sz="1400" dirty="0" err="1" smtClean="0"/>
              <a:t>liwan</a:t>
            </a:r>
            <a:r>
              <a:rPr lang="en-US" sz="1400" dirty="0" smtClean="0"/>
              <a:t> of this </a:t>
            </a:r>
            <a:r>
              <a:rPr lang="en-US" sz="1400" dirty="0" err="1" smtClean="0"/>
              <a:t>masjid</a:t>
            </a:r>
            <a:r>
              <a:rPr lang="en-US" sz="1400" dirty="0" smtClean="0"/>
              <a:t> consists of 300tall pillars Instead of a huge plain hall.</a:t>
            </a:r>
          </a:p>
          <a:p>
            <a:pPr>
              <a:buNone/>
            </a:pPr>
            <a:r>
              <a:rPr lang="en-US" sz="1400" dirty="0" smtClean="0"/>
              <a:t>, they build central shaft rising vertically the central volume is roofed by a large dome resting on octagonal ring of  column. </a:t>
            </a:r>
          </a:p>
          <a:p>
            <a:pPr>
              <a:buNone/>
            </a:pPr>
            <a:r>
              <a:rPr lang="en-US" sz="1400" dirty="0" smtClean="0"/>
              <a:t>The </a:t>
            </a:r>
            <a:r>
              <a:rPr lang="en-US" sz="1400" dirty="0" err="1" smtClean="0"/>
              <a:t>facede</a:t>
            </a:r>
            <a:r>
              <a:rPr lang="en-US" sz="1400" dirty="0" smtClean="0"/>
              <a:t> is filled with panels of jails. </a:t>
            </a:r>
          </a:p>
          <a:p>
            <a:pPr>
              <a:buNone/>
            </a:pPr>
            <a:r>
              <a:rPr lang="en-US" sz="1400" dirty="0" smtClean="0"/>
              <a:t>The balconies provided a separate apartments for ladies . </a:t>
            </a:r>
          </a:p>
          <a:p>
            <a:pPr>
              <a:buNone/>
            </a:pPr>
            <a:r>
              <a:rPr lang="en-US" sz="1400" dirty="0" smtClean="0"/>
              <a:t>the upper stories of the </a:t>
            </a:r>
            <a:r>
              <a:rPr lang="en-US" sz="1400" dirty="0" err="1" smtClean="0"/>
              <a:t>minrates</a:t>
            </a:r>
            <a:r>
              <a:rPr lang="en-US" sz="1400" dirty="0" smtClean="0"/>
              <a:t> were destroyed in earth quake. The dome &amp; open grills made the environment cool inside. Sand stone is used for the exteriors.</a:t>
            </a:r>
          </a:p>
          <a:p>
            <a:pPr>
              <a:buNone/>
            </a:pPr>
            <a:endParaRPr lang="en-US" sz="1400" dirty="0"/>
          </a:p>
        </p:txBody>
      </p:sp>
      <p:pic>
        <p:nvPicPr>
          <p:cNvPr id="1026" name="Picture 2"/>
          <p:cNvPicPr>
            <a:picLocks noChangeAspect="1" noChangeArrowheads="1"/>
          </p:cNvPicPr>
          <p:nvPr/>
        </p:nvPicPr>
        <p:blipFill>
          <a:blip r:embed="rId2"/>
          <a:srcRect/>
          <a:stretch>
            <a:fillRect/>
          </a:stretch>
        </p:blipFill>
        <p:spPr bwMode="auto">
          <a:xfrm>
            <a:off x="4114800" y="1752600"/>
            <a:ext cx="50292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1169</TotalTime>
  <Words>660</Words>
  <Application>Microsoft Office PowerPoint</Application>
  <PresentationFormat>On-screen Show (4:3)</PresentationFormat>
  <Paragraphs>81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Adobe Gothic Std B</vt:lpstr>
      <vt:lpstr>Adobe Garamond Pro Bold</vt:lpstr>
      <vt:lpstr>Arial</vt:lpstr>
      <vt:lpstr>Calibri</vt:lpstr>
      <vt:lpstr>GothicE</vt:lpstr>
      <vt:lpstr>Office Theme</vt:lpstr>
      <vt:lpstr>PowerPoint Presentation</vt:lpstr>
      <vt:lpstr>.</vt:lpstr>
      <vt:lpstr>ISLAMIC ARCHITECTURE UNDER PROVINCIAL STYLE </vt:lpstr>
      <vt:lpstr>.</vt:lpstr>
      <vt:lpstr>PowerPoint Presentation</vt:lpstr>
      <vt:lpstr>. </vt:lpstr>
      <vt:lpstr>JAMI MASJID Constructed by Hoshang Shah. The courtyard is surrounded on three sides by a uniformly proportioned gallery of majestic arches, with just a hint of ogee at the apex. These arches are planted cylinderical cupolas . The domes rise vertically from their circular base  going near the apex like shikhra of orissa temple.  Sandstone used in this Jami Masjid At Mandu Mosque covers a square of 87.7mside  with a square cort of 49.3 m, prolonged on eastern front  by a projecting domed entrance hall and a wide flight of steps. There are also two subsidiary entrances to the north, one for the priests and the other a private entrance for the zenana. Being raised on a high plinth, this enables the front side of the basement to contain a series of arcaded chambers to be used as a serai. The entrance hall bears traces of exquisitely coloured borders and panels in glazed tiles.  The domed gatehouse responds to the three similar domes of the sanctuary on the opposite side of the courtyard. The courtyard is  surrounded by arcaded . In addition to the 3 large domes atop the sanctuary, the entire roof is covered with a symmetrical pattern of cylindrical cupolas, one over each bay of the interior, thus making 158 in all .    </vt:lpstr>
      <vt:lpstr>.</vt:lpstr>
      <vt:lpstr>PowerPoint Presentation</vt:lpstr>
      <vt:lpstr>GOL GUMBAAZ AT BIJAPUR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POINTED ARCH</dc:title>
  <dc:creator>win 7</dc:creator>
  <cp:lastModifiedBy>Admin</cp:lastModifiedBy>
  <cp:revision>122</cp:revision>
  <dcterms:created xsi:type="dcterms:W3CDTF">2013-07-24T16:48:30Z</dcterms:created>
  <dcterms:modified xsi:type="dcterms:W3CDTF">2022-02-14T17:50:14Z</dcterms:modified>
</cp:coreProperties>
</file>