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sldIdLst>
    <p:sldId id="259" r:id="rId5"/>
    <p:sldId id="281" r:id="rId6"/>
    <p:sldId id="295" r:id="rId7"/>
    <p:sldId id="294" r:id="rId8"/>
    <p:sldId id="308" r:id="rId9"/>
    <p:sldId id="305" r:id="rId10"/>
    <p:sldId id="300" r:id="rId11"/>
    <p:sldId id="310" r:id="rId12"/>
    <p:sldId id="311" r:id="rId13"/>
    <p:sldId id="306" r:id="rId14"/>
    <p:sldId id="312" r:id="rId15"/>
    <p:sldId id="313" r:id="rId16"/>
    <p:sldId id="309"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98" d="100"/>
          <a:sy n="98" d="100"/>
        </p:scale>
        <p:origin x="110" y="158"/>
      </p:cViewPr>
      <p:guideLst/>
    </p:cSldViewPr>
  </p:slideViewPr>
  <p:notesTextViewPr>
    <p:cViewPr>
      <p:scale>
        <a:sx n="1" d="1"/>
        <a:sy n="1" d="1"/>
      </p:scale>
      <p:origin x="0" y="0"/>
    </p:cViewPr>
  </p:notesTextViewPr>
  <p:sorterViewPr>
    <p:cViewPr varScale="1">
      <p:scale>
        <a:sx n="100" d="100"/>
        <a:sy n="100" d="100"/>
      </p:scale>
      <p:origin x="0" y="-6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1/20/2024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a:norm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a:normAutofit/>
          </a:bodyPr>
          <a:lstStyle>
            <a:lvl1pPr>
              <a:defRPr sz="44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a:normAutofit/>
          </a:bodyPr>
          <a:lstStyle>
            <a:lvl1pPr>
              <a:defRPr sz="4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a:lstStyle>
            <a:lvl1pP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r>
              <a:rPr lang="en-US" dirty="0"/>
              <a:t>2/7/20XX</a:t>
            </a:r>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r>
              <a:rPr lang="en-US" dirty="0"/>
              <a:t>2/7/20XX</a:t>
            </a:r>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dirty="0"/>
              <a:t>2/7/20XX</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anchor="t">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anchor="ct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rm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a:normAutofit/>
          </a:bodyPr>
          <a:lstStyle>
            <a:lvl1pPr>
              <a:defRPr sz="44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anchor="b">
            <a:norm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p>
            <a:r>
              <a:rPr lang="en-US"/>
              <a:t>Click icon to add picture</a:t>
            </a:r>
            <a:endParaRPr lang="en-US"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a:noAutofit/>
          </a:bodyPr>
          <a:lstStyle/>
          <a:p>
            <a:r>
              <a:rPr lang="en-US"/>
              <a:t>Click icon to add picture</a:t>
            </a:r>
            <a:endParaRPr lang="en-US"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a:lstStyle/>
          <a:p>
            <a:r>
              <a:rPr lang="en-US"/>
              <a:t>Click icon to add picture</a:t>
            </a:r>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a:lstStyle/>
          <a:p>
            <a:r>
              <a:rPr lang="en-US"/>
              <a:t>Click icon to add picture</a:t>
            </a:r>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a:lstStyle/>
          <a:p>
            <a:r>
              <a:rPr lang="en-US"/>
              <a:t>Click icon to add picture</a:t>
            </a:r>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a:lstStyle/>
          <a:p>
            <a:r>
              <a:rPr lang="en-US"/>
              <a:t>Click icon to add picture</a:t>
            </a:r>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dirty="0"/>
              <a:t>2/7/20XX</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r>
              <a:rPr lang="en-US" dirty="0"/>
              <a:t>2/7/20XX</a:t>
            </a:r>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dirty="0"/>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quoteinspector.com/free-money-finance-images/" TargetMode="External"/><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creativecommons.org/licenses/by-sa/3.0/" TargetMode="Externa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hyperlink" Target="https://mywebscribbles.blogspot.com/2011/12/5-easiest-ways-to-make-money-online.html"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623279" y="0"/>
            <a:ext cx="9568721" cy="6858000"/>
          </a:xfrm>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520697" y="1040001"/>
            <a:ext cx="3338625" cy="3150159"/>
          </a:xfrm>
        </p:spPr>
        <p:txBody>
          <a:bodyPr>
            <a:normAutofit/>
          </a:bodyPr>
          <a:lstStyle/>
          <a:p>
            <a:r>
              <a:rPr lang="en-US" sz="4400" dirty="0">
                <a:effectLst>
                  <a:outerShdw blurRad="38100" dist="38100" dir="2700000" algn="tl">
                    <a:srgbClr val="000000">
                      <a:alpha val="43137"/>
                    </a:srgbClr>
                  </a:outerShdw>
                </a:effectLst>
                <a:latin typeface="Baskerville Old Face" panose="02020602080505020303" pitchFamily="18" charset="0"/>
              </a:rPr>
              <a:t>INCOME </a:t>
            </a:r>
            <a:br>
              <a:rPr lang="en-US" sz="4400" dirty="0">
                <a:effectLst>
                  <a:outerShdw blurRad="38100" dist="38100" dir="2700000" algn="tl">
                    <a:srgbClr val="000000">
                      <a:alpha val="43137"/>
                    </a:srgbClr>
                  </a:outerShdw>
                </a:effectLst>
                <a:latin typeface="Baskerville Old Face" panose="02020602080505020303" pitchFamily="18" charset="0"/>
              </a:rPr>
            </a:br>
            <a:r>
              <a:rPr lang="en-US" sz="4400" dirty="0">
                <a:effectLst>
                  <a:outerShdw blurRad="38100" dist="38100" dir="2700000" algn="tl">
                    <a:srgbClr val="000000">
                      <a:alpha val="43137"/>
                    </a:srgbClr>
                  </a:outerShdw>
                </a:effectLst>
                <a:latin typeface="Baskerville Old Face" panose="02020602080505020303" pitchFamily="18" charset="0"/>
              </a:rPr>
              <a:t>            TAX</a:t>
            </a:r>
          </a:p>
        </p:txBody>
      </p:sp>
    </p:spTree>
    <p:extLst>
      <p:ext uri="{BB962C8B-B14F-4D97-AF65-F5344CB8AC3E}">
        <p14:creationId xmlns:p14="http://schemas.microsoft.com/office/powerpoint/2010/main" val="17096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3C5F2A-97FD-42D5-B08A-F20B3EFD7D84}"/>
              </a:ext>
            </a:extLst>
          </p:cNvPr>
          <p:cNvSpPr>
            <a:spLocks noGrp="1"/>
          </p:cNvSpPr>
          <p:nvPr>
            <p:ph type="dt" sz="half" idx="10"/>
          </p:nvPr>
        </p:nvSpPr>
        <p:spPr>
          <a:xfrm>
            <a:off x="7337102" y="6398878"/>
            <a:ext cx="4193908" cy="365125"/>
          </a:xfrm>
        </p:spPr>
        <p:txBody>
          <a:bodyPr/>
          <a:lstStyle/>
          <a:p>
            <a:r>
              <a:rPr lang="en-US" dirty="0"/>
              <a:t>2/7/20XX</a:t>
            </a:r>
          </a:p>
        </p:txBody>
      </p:sp>
      <p:sp>
        <p:nvSpPr>
          <p:cNvPr id="9" name="Slide Number Placeholder 8">
            <a:extLst>
              <a:ext uri="{FF2B5EF4-FFF2-40B4-BE49-F238E27FC236}">
                <a16:creationId xmlns:a16="http://schemas.microsoft.com/office/drawing/2014/main" id="{203229A0-1321-49E2-9958-3B1F86E2CC8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10</a:t>
            </a:fld>
            <a:endParaRPr lang="en-US" dirty="0"/>
          </a:p>
        </p:txBody>
      </p:sp>
      <p:sp>
        <p:nvSpPr>
          <p:cNvPr id="23" name="TextBox 22">
            <a:extLst>
              <a:ext uri="{FF2B5EF4-FFF2-40B4-BE49-F238E27FC236}">
                <a16:creationId xmlns:a16="http://schemas.microsoft.com/office/drawing/2014/main" id="{D5D0F8AF-667D-3990-0B26-445CBA7B1748}"/>
              </a:ext>
            </a:extLst>
          </p:cNvPr>
          <p:cNvSpPr txBox="1"/>
          <p:nvPr/>
        </p:nvSpPr>
        <p:spPr>
          <a:xfrm>
            <a:off x="1037492" y="685801"/>
            <a:ext cx="9407769" cy="5632311"/>
          </a:xfrm>
          <a:prstGeom prst="rect">
            <a:avLst/>
          </a:prstGeom>
          <a:noFill/>
        </p:spPr>
        <p:txBody>
          <a:bodyPr wrap="square">
            <a:spAutoFit/>
          </a:bodyPr>
          <a:lstStyle/>
          <a:p>
            <a:pPr marL="285750" indent="-285750" algn="l" rtl="0">
              <a:buFont typeface="Wingdings" panose="05000000000000000000" pitchFamily="2" charset="2"/>
              <a:buChar char="Ø"/>
            </a:pPr>
            <a:r>
              <a:rPr lang="en-US" sz="2400" b="0" i="0" dirty="0">
                <a:solidFill>
                  <a:srgbClr val="314259"/>
                </a:solidFill>
                <a:effectLst/>
                <a:latin typeface="Arial" panose="020B0604020202020204" pitchFamily="34" charset="0"/>
                <a:cs typeface="Arial" panose="020B0604020202020204" pitchFamily="34" charset="0"/>
              </a:rPr>
              <a:t>The standard deduction of Rs 50,000 has been introduced under the new tax regime for salaried taxpayers.</a:t>
            </a:r>
          </a:p>
          <a:p>
            <a:pPr marL="285750" indent="-285750">
              <a:buFont typeface="Wingdings" panose="05000000000000000000" pitchFamily="2" charset="2"/>
              <a:buChar char="Ø"/>
            </a:pPr>
            <a:r>
              <a:rPr lang="en-US" sz="2400" b="0" i="0" dirty="0">
                <a:solidFill>
                  <a:srgbClr val="314259"/>
                </a:solidFill>
                <a:effectLst/>
                <a:latin typeface="Arial" panose="020B0604020202020204" pitchFamily="34" charset="0"/>
                <a:cs typeface="Arial" panose="020B0604020202020204" pitchFamily="34" charset="0"/>
              </a:rPr>
              <a:t>The highest surcharge under the new tax regime has been reduced to 25% from 37% for people earning more than Rs 5 crore. This move brings down their tax rate from 42.74% to 39%.</a:t>
            </a:r>
          </a:p>
          <a:p>
            <a:pPr marL="285750" indent="-285750">
              <a:buFont typeface="Wingdings" panose="05000000000000000000" pitchFamily="2" charset="2"/>
              <a:buChar char="Ø"/>
            </a:pPr>
            <a:r>
              <a:rPr lang="en-US" sz="2400" b="0" i="0" dirty="0">
                <a:solidFill>
                  <a:srgbClr val="314259"/>
                </a:solidFill>
                <a:effectLst/>
                <a:latin typeface="Arial" panose="020B0604020202020204" pitchFamily="34" charset="0"/>
                <a:cs typeface="Arial" panose="020B0604020202020204" pitchFamily="34" charset="0"/>
              </a:rPr>
              <a:t>The new IT regime will be the default tax regime. However, taxpayers can choose the old regime.</a:t>
            </a:r>
          </a:p>
          <a:p>
            <a:pPr marL="285750" indent="-285750" algn="l" rtl="0">
              <a:buFont typeface="Wingdings" panose="05000000000000000000" pitchFamily="2" charset="2"/>
              <a:buChar char="Ø"/>
            </a:pPr>
            <a:r>
              <a:rPr lang="en-US" sz="2400" b="0" i="0" dirty="0">
                <a:solidFill>
                  <a:srgbClr val="314259"/>
                </a:solidFill>
                <a:effectLst/>
                <a:latin typeface="Arial" panose="020B0604020202020204" pitchFamily="34" charset="0"/>
                <a:cs typeface="Arial" panose="020B0604020202020204" pitchFamily="34" charset="0"/>
              </a:rPr>
              <a:t>Leave encashment for non-government employees has been increased to Rs 25 lakh from Rs 3 lakh</a:t>
            </a:r>
            <a:r>
              <a:rPr lang="en-US" sz="2400" dirty="0">
                <a:solidFill>
                  <a:srgbClr val="314259"/>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2400" b="0" i="0" dirty="0">
                <a:solidFill>
                  <a:srgbClr val="314259"/>
                </a:solidFill>
                <a:effectLst/>
                <a:latin typeface="Arial" panose="020B0604020202020204" pitchFamily="34" charset="0"/>
                <a:cs typeface="Arial" panose="020B0604020202020204" pitchFamily="34" charset="0"/>
              </a:rPr>
              <a:t>TDS rate reduced to 20% from 30% on withdrawal of EPF.</a:t>
            </a:r>
          </a:p>
          <a:p>
            <a:pPr marL="285750" indent="-285750">
              <a:buFont typeface="Wingdings" panose="05000000000000000000" pitchFamily="2" charset="2"/>
              <a:buChar char="Ø"/>
            </a:pPr>
            <a:r>
              <a:rPr lang="en-US" sz="2400" b="0" i="0" dirty="0">
                <a:solidFill>
                  <a:srgbClr val="314259"/>
                </a:solidFill>
                <a:effectLst/>
                <a:latin typeface="Gilroy"/>
              </a:rPr>
              <a:t>New provision is introduced to allow taxpayers to update the past return and includes omitted income by additional tax payment.</a:t>
            </a:r>
          </a:p>
          <a:p>
            <a:pPr marL="285750" indent="-285750">
              <a:buFont typeface="Wingdings" panose="05000000000000000000" pitchFamily="2" charset="2"/>
              <a:buChar char="Ø"/>
            </a:pPr>
            <a:r>
              <a:rPr lang="en-US" sz="2400" b="0" i="0" dirty="0">
                <a:solidFill>
                  <a:srgbClr val="314259"/>
                </a:solidFill>
                <a:effectLst/>
                <a:latin typeface="Gilroy"/>
              </a:rPr>
              <a:t>Income from the transfer of digital assets such as crypto to be taxed at 30%.</a:t>
            </a:r>
          </a:p>
          <a:p>
            <a:endParaRPr lang="en-US" sz="2400" b="0" i="0" dirty="0">
              <a:solidFill>
                <a:srgbClr val="31425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15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3C5F2A-97FD-42D5-B08A-F20B3EFD7D84}"/>
              </a:ext>
            </a:extLst>
          </p:cNvPr>
          <p:cNvSpPr>
            <a:spLocks noGrp="1"/>
          </p:cNvSpPr>
          <p:nvPr>
            <p:ph type="dt" sz="half" idx="10"/>
          </p:nvPr>
        </p:nvSpPr>
        <p:spPr>
          <a:xfrm>
            <a:off x="7337102" y="6398878"/>
            <a:ext cx="4193908" cy="365125"/>
          </a:xfrm>
        </p:spPr>
        <p:txBody>
          <a:bodyPr/>
          <a:lstStyle/>
          <a:p>
            <a:r>
              <a:rPr lang="en-US" dirty="0"/>
              <a:t>2/7/20XX</a:t>
            </a:r>
          </a:p>
        </p:txBody>
      </p:sp>
      <p:sp>
        <p:nvSpPr>
          <p:cNvPr id="9" name="Slide Number Placeholder 8">
            <a:extLst>
              <a:ext uri="{FF2B5EF4-FFF2-40B4-BE49-F238E27FC236}">
                <a16:creationId xmlns:a16="http://schemas.microsoft.com/office/drawing/2014/main" id="{203229A0-1321-49E2-9958-3B1F86E2CC8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11</a:t>
            </a:fld>
            <a:endParaRPr lang="en-US" dirty="0"/>
          </a:p>
        </p:txBody>
      </p:sp>
      <p:sp>
        <p:nvSpPr>
          <p:cNvPr id="2" name="TextBox 1">
            <a:extLst>
              <a:ext uri="{FF2B5EF4-FFF2-40B4-BE49-F238E27FC236}">
                <a16:creationId xmlns:a16="http://schemas.microsoft.com/office/drawing/2014/main" id="{CA98E4CA-1F69-2040-35A4-36E81528FDE6}"/>
              </a:ext>
            </a:extLst>
          </p:cNvPr>
          <p:cNvSpPr txBox="1"/>
          <p:nvPr/>
        </p:nvSpPr>
        <p:spPr>
          <a:xfrm>
            <a:off x="2268415" y="390726"/>
            <a:ext cx="5890847" cy="584775"/>
          </a:xfrm>
          <a:prstGeom prst="rect">
            <a:avLst/>
          </a:prstGeom>
          <a:noFill/>
        </p:spPr>
        <p:txBody>
          <a:bodyPr wrap="square" rtlCol="0">
            <a:spAutoFit/>
          </a:bodyPr>
          <a:lstStyle/>
          <a:p>
            <a:pPr algn="ctr"/>
            <a:r>
              <a:rPr lang="en-IN" sz="3200" dirty="0">
                <a:effectLst>
                  <a:outerShdw blurRad="38100" dist="38100" dir="2700000" algn="tl">
                    <a:srgbClr val="000000">
                      <a:alpha val="43137"/>
                    </a:srgbClr>
                  </a:outerShdw>
                </a:effectLst>
                <a:latin typeface="Calisto MT" panose="02040603050505030304" pitchFamily="18" charset="0"/>
              </a:rPr>
              <a:t>Income Tax Exemption</a:t>
            </a:r>
          </a:p>
        </p:txBody>
      </p:sp>
      <p:sp>
        <p:nvSpPr>
          <p:cNvPr id="4" name="TextBox 3">
            <a:extLst>
              <a:ext uri="{FF2B5EF4-FFF2-40B4-BE49-F238E27FC236}">
                <a16:creationId xmlns:a16="http://schemas.microsoft.com/office/drawing/2014/main" id="{42D102C8-E23D-17C3-5A25-A7584EFB976F}"/>
              </a:ext>
            </a:extLst>
          </p:cNvPr>
          <p:cNvSpPr txBox="1"/>
          <p:nvPr/>
        </p:nvSpPr>
        <p:spPr>
          <a:xfrm>
            <a:off x="1028699" y="979215"/>
            <a:ext cx="9205546" cy="1938992"/>
          </a:xfrm>
          <a:prstGeom prst="rect">
            <a:avLst/>
          </a:prstGeom>
          <a:noFill/>
        </p:spPr>
        <p:txBody>
          <a:bodyPr wrap="square">
            <a:spAutoFit/>
          </a:bodyPr>
          <a:lstStyle/>
          <a:p>
            <a:r>
              <a:rPr lang="en-US" sz="2000" b="0" i="0" dirty="0">
                <a:solidFill>
                  <a:srgbClr val="202124"/>
                </a:solidFill>
                <a:effectLst/>
                <a:latin typeface="Google Sans"/>
              </a:rPr>
              <a:t>Section 10 of the Income Tax Act, of 1961, provides an extensive list of tax exemptions that can be claimed for reducing the tax burden. Some of them include </a:t>
            </a:r>
            <a:r>
              <a:rPr lang="en-US" sz="2000" b="0" i="0" dirty="0">
                <a:solidFill>
                  <a:srgbClr val="040C28"/>
                </a:solidFill>
                <a:effectLst/>
                <a:latin typeface="Google Sans"/>
              </a:rPr>
              <a:t>House Rent Allowances, Hostel Allowance, Children’s Education Allowance, Leave Travel Allowances, Gratuity</a:t>
            </a:r>
            <a:r>
              <a:rPr lang="en-US" sz="2000" b="0" i="0" dirty="0">
                <a:solidFill>
                  <a:srgbClr val="202124"/>
                </a:solidFill>
                <a:effectLst/>
                <a:latin typeface="Google Sans"/>
              </a:rPr>
              <a:t>, etc.</a:t>
            </a:r>
            <a:r>
              <a:rPr lang="en-US" sz="2000" b="0" i="0" dirty="0">
                <a:solidFill>
                  <a:srgbClr val="34495E"/>
                </a:solidFill>
                <a:effectLst/>
                <a:latin typeface="Lato" panose="020B0604020202020204" pitchFamily="34" charset="0"/>
              </a:rPr>
              <a:t> </a:t>
            </a:r>
            <a:r>
              <a:rPr lang="en-US" sz="2000" i="0" dirty="0">
                <a:solidFill>
                  <a:srgbClr val="34495E"/>
                </a:solidFill>
                <a:latin typeface="Lato" panose="020B0604020202020204" pitchFamily="34" charset="0"/>
              </a:rPr>
              <a:t>I</a:t>
            </a:r>
            <a:r>
              <a:rPr lang="en-US" sz="2000" b="0" dirty="0">
                <a:solidFill>
                  <a:srgbClr val="34495E"/>
                </a:solidFill>
                <a:effectLst/>
                <a:latin typeface="Lato" panose="020B0604020202020204" pitchFamily="34" charset="0"/>
              </a:rPr>
              <a:t>n</a:t>
            </a:r>
            <a:r>
              <a:rPr lang="en-US" sz="2000" b="0" i="0" dirty="0">
                <a:solidFill>
                  <a:srgbClr val="34495E"/>
                </a:solidFill>
                <a:effectLst/>
                <a:latin typeface="Lato" panose="020B0604020202020204" pitchFamily="34" charset="0"/>
              </a:rPr>
              <a:t> the Union Budget 2023, Finance Minister Nirmala Sitharaman announced an increase in tax exemption limit of up to Rs.25 lakh for leave encashment for salaried non-government employees upon retirement.</a:t>
            </a:r>
            <a:endParaRPr lang="en-IN" sz="2000" dirty="0"/>
          </a:p>
        </p:txBody>
      </p:sp>
      <p:pic>
        <p:nvPicPr>
          <p:cNvPr id="2050" name="Picture 2" descr="Exempt Income (Meaning, Types) | How it Works in Tax?">
            <a:extLst>
              <a:ext uri="{FF2B5EF4-FFF2-40B4-BE49-F238E27FC236}">
                <a16:creationId xmlns:a16="http://schemas.microsoft.com/office/drawing/2014/main" id="{0CA8D045-065A-D924-A7EB-E20F7CB39F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083"/>
          <a:stretch/>
        </p:blipFill>
        <p:spPr bwMode="auto">
          <a:xfrm>
            <a:off x="5520735" y="3224557"/>
            <a:ext cx="6010275" cy="2964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come Tax Savings: The best way to get tax exemption">
            <a:extLst>
              <a:ext uri="{FF2B5EF4-FFF2-40B4-BE49-F238E27FC236}">
                <a16:creationId xmlns:a16="http://schemas.microsoft.com/office/drawing/2014/main" id="{139AD4E7-BC70-54CE-75CA-D562FBBD79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77"/>
          <a:stretch/>
        </p:blipFill>
        <p:spPr bwMode="auto">
          <a:xfrm>
            <a:off x="1028699" y="3071333"/>
            <a:ext cx="4004265" cy="327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5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3C5F2A-97FD-42D5-B08A-F20B3EFD7D84}"/>
              </a:ext>
            </a:extLst>
          </p:cNvPr>
          <p:cNvSpPr>
            <a:spLocks noGrp="1"/>
          </p:cNvSpPr>
          <p:nvPr>
            <p:ph type="dt" sz="half" idx="10"/>
          </p:nvPr>
        </p:nvSpPr>
        <p:spPr>
          <a:xfrm>
            <a:off x="7337102" y="6398878"/>
            <a:ext cx="4193908" cy="365125"/>
          </a:xfrm>
        </p:spPr>
        <p:txBody>
          <a:bodyPr/>
          <a:lstStyle/>
          <a:p>
            <a:r>
              <a:rPr lang="en-US" dirty="0"/>
              <a:t>2/7/20XX</a:t>
            </a:r>
          </a:p>
        </p:txBody>
      </p:sp>
      <p:sp>
        <p:nvSpPr>
          <p:cNvPr id="9" name="Slide Number Placeholder 8">
            <a:extLst>
              <a:ext uri="{FF2B5EF4-FFF2-40B4-BE49-F238E27FC236}">
                <a16:creationId xmlns:a16="http://schemas.microsoft.com/office/drawing/2014/main" id="{203229A0-1321-49E2-9958-3B1F86E2CC8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12</a:t>
            </a:fld>
            <a:endParaRPr lang="en-US" dirty="0"/>
          </a:p>
        </p:txBody>
      </p:sp>
      <p:sp>
        <p:nvSpPr>
          <p:cNvPr id="2" name="TextBox 1">
            <a:extLst>
              <a:ext uri="{FF2B5EF4-FFF2-40B4-BE49-F238E27FC236}">
                <a16:creationId xmlns:a16="http://schemas.microsoft.com/office/drawing/2014/main" id="{CA98E4CA-1F69-2040-35A4-36E81528FDE6}"/>
              </a:ext>
            </a:extLst>
          </p:cNvPr>
          <p:cNvSpPr txBox="1"/>
          <p:nvPr/>
        </p:nvSpPr>
        <p:spPr>
          <a:xfrm>
            <a:off x="2268415" y="390726"/>
            <a:ext cx="5890847" cy="584775"/>
          </a:xfrm>
          <a:prstGeom prst="rect">
            <a:avLst/>
          </a:prstGeom>
          <a:noFill/>
        </p:spPr>
        <p:txBody>
          <a:bodyPr wrap="square" rtlCol="0">
            <a:spAutoFit/>
          </a:bodyPr>
          <a:lstStyle/>
          <a:p>
            <a:pPr algn="ctr"/>
            <a:r>
              <a:rPr lang="en-IN" sz="3200" dirty="0">
                <a:effectLst>
                  <a:outerShdw blurRad="38100" dist="38100" dir="2700000" algn="tl">
                    <a:srgbClr val="000000">
                      <a:alpha val="43137"/>
                    </a:srgbClr>
                  </a:outerShdw>
                </a:effectLst>
                <a:latin typeface="Calisto MT" panose="02040603050505030304" pitchFamily="18" charset="0"/>
              </a:rPr>
              <a:t>Income Tax Deduction </a:t>
            </a:r>
          </a:p>
        </p:txBody>
      </p:sp>
      <p:sp>
        <p:nvSpPr>
          <p:cNvPr id="4" name="TextBox 3">
            <a:extLst>
              <a:ext uri="{FF2B5EF4-FFF2-40B4-BE49-F238E27FC236}">
                <a16:creationId xmlns:a16="http://schemas.microsoft.com/office/drawing/2014/main" id="{42D102C8-E23D-17C3-5A25-A7584EFB976F}"/>
              </a:ext>
            </a:extLst>
          </p:cNvPr>
          <p:cNvSpPr txBox="1"/>
          <p:nvPr/>
        </p:nvSpPr>
        <p:spPr>
          <a:xfrm>
            <a:off x="844060" y="1061604"/>
            <a:ext cx="10134602" cy="3139321"/>
          </a:xfrm>
          <a:prstGeom prst="rect">
            <a:avLst/>
          </a:prstGeom>
          <a:noFill/>
        </p:spPr>
        <p:txBody>
          <a:bodyPr wrap="square">
            <a:spAutoFit/>
          </a:bodyPr>
          <a:lstStyle/>
          <a:p>
            <a:pPr algn="l"/>
            <a:r>
              <a:rPr lang="en-US" b="0" i="0" dirty="0">
                <a:solidFill>
                  <a:srgbClr val="202124"/>
                </a:solidFill>
                <a:effectLst/>
                <a:latin typeface="Arial" panose="020B0604020202020204" pitchFamily="34" charset="0"/>
                <a:cs typeface="Arial" panose="020B0604020202020204" pitchFamily="34" charset="0"/>
              </a:rPr>
              <a:t>When you claim an income tax deduction, </a:t>
            </a:r>
            <a:r>
              <a:rPr lang="en-US" b="0" i="0" dirty="0">
                <a:solidFill>
                  <a:srgbClr val="040C28"/>
                </a:solidFill>
                <a:effectLst/>
                <a:latin typeface="Arial" panose="020B0604020202020204" pitchFamily="34" charset="0"/>
                <a:cs typeface="Arial" panose="020B0604020202020204" pitchFamily="34" charset="0"/>
              </a:rPr>
              <a:t>it reduces the amount of your income that is subject to tax</a:t>
            </a:r>
            <a:r>
              <a:rPr lang="en-US" b="0" i="0" dirty="0">
                <a:solidFill>
                  <a:srgbClr val="202124"/>
                </a:solidFill>
                <a:effectLst/>
                <a:latin typeface="Arial" panose="020B0604020202020204" pitchFamily="34" charset="0"/>
                <a:cs typeface="Arial" panose="020B0604020202020204" pitchFamily="34" charset="0"/>
              </a:rPr>
              <a:t>. Reduced taxable income helps you save and invest money in other areas. Tax deduction first reduces the income subject to the highest tax brackets.</a:t>
            </a:r>
            <a:r>
              <a:rPr lang="en-US" b="0" i="0" dirty="0">
                <a:solidFill>
                  <a:srgbClr val="34495E"/>
                </a:solidFill>
                <a:effectLst/>
                <a:latin typeface="Arial" panose="020B0604020202020204" pitchFamily="34" charset="0"/>
                <a:cs typeface="Arial" panose="020B0604020202020204" pitchFamily="34" charset="0"/>
              </a:rPr>
              <a:t> Tax deduction refers to claims made to reduce your taxable income, arising from various investments and expenses incurred by a taxpayer. Thus, an income tax deduction reduces your overall tax liability. It is a kind of tax benefit which helps you save tax. However, the amount of tax you can save depends on the type of tax benefit you claim.</a:t>
            </a:r>
            <a:r>
              <a:rPr lang="en-US" b="0" i="0" dirty="0">
                <a:solidFill>
                  <a:srgbClr val="4D5156"/>
                </a:solidFill>
                <a:effectLst/>
                <a:latin typeface="Google Sans"/>
              </a:rPr>
              <a:t> The amount of standard deduction cannot exceed the salary amount. The amount of deduction will be Rs. 50,000/- or equal to the salary amount, whichever is lower. The principal amount that is paid against a loan taken for higher studies or your dream home is eligible for a standard deduction for </a:t>
            </a:r>
            <a:r>
              <a:rPr lang="en-US" b="0" i="0" dirty="0">
                <a:solidFill>
                  <a:srgbClr val="040C28"/>
                </a:solidFill>
                <a:effectLst/>
                <a:latin typeface="Google Sans"/>
              </a:rPr>
              <a:t>salaried people.</a:t>
            </a:r>
          </a:p>
          <a:p>
            <a:pPr algn="l"/>
            <a:r>
              <a:rPr lang="en-IN" b="1" i="0" dirty="0">
                <a:solidFill>
                  <a:srgbClr val="202124"/>
                </a:solidFill>
                <a:effectLst/>
                <a:latin typeface="Calisto MT" panose="02040603050505030304" pitchFamily="18" charset="0"/>
              </a:rPr>
              <a:t>Several Types of Income Tax Deductions in India</a:t>
            </a:r>
            <a:endParaRPr lang="en-IN" b="0" i="0" dirty="0">
              <a:solidFill>
                <a:srgbClr val="202124"/>
              </a:solidFill>
              <a:effectLst/>
              <a:latin typeface="Calisto MT" panose="02040603050505030304" pitchFamily="18" charset="0"/>
            </a:endParaRPr>
          </a:p>
        </p:txBody>
      </p:sp>
      <p:sp>
        <p:nvSpPr>
          <p:cNvPr id="5" name="TextBox 4">
            <a:extLst>
              <a:ext uri="{FF2B5EF4-FFF2-40B4-BE49-F238E27FC236}">
                <a16:creationId xmlns:a16="http://schemas.microsoft.com/office/drawing/2014/main" id="{85D1423E-FD67-E082-C211-253CBE757154}"/>
              </a:ext>
            </a:extLst>
          </p:cNvPr>
          <p:cNvSpPr txBox="1"/>
          <p:nvPr/>
        </p:nvSpPr>
        <p:spPr>
          <a:xfrm>
            <a:off x="6100060" y="4145740"/>
            <a:ext cx="4950069" cy="2308324"/>
          </a:xfrm>
          <a:prstGeom prst="rect">
            <a:avLst/>
          </a:prstGeom>
          <a:noFill/>
        </p:spPr>
        <p:txBody>
          <a:bodyPr wrap="square" numCol="1">
            <a:spAutoFit/>
          </a:bodyPr>
          <a:lstStyle/>
          <a:p>
            <a:pPr algn="l">
              <a:buFont typeface="Arial" panose="020B0604020202020204" pitchFamily="34" charset="0"/>
              <a:buChar char="•"/>
            </a:pPr>
            <a:r>
              <a:rPr lang="en-IN" b="0" i="0" dirty="0">
                <a:solidFill>
                  <a:srgbClr val="202124"/>
                </a:solidFill>
                <a:effectLst/>
                <a:latin typeface="arial" panose="020B0604020202020204" pitchFamily="34" charset="0"/>
              </a:rPr>
              <a:t>Life Insurance Premiums</a:t>
            </a:r>
          </a:p>
          <a:p>
            <a:pPr algn="l">
              <a:buFont typeface="Arial" panose="020B0604020202020204" pitchFamily="34" charset="0"/>
              <a:buChar char="•"/>
            </a:pPr>
            <a:r>
              <a:rPr lang="en-IN" b="0" i="0" dirty="0">
                <a:solidFill>
                  <a:srgbClr val="202124"/>
                </a:solidFill>
                <a:effectLst/>
                <a:latin typeface="arial" panose="020B0604020202020204" pitchFamily="34" charset="0"/>
              </a:rPr>
              <a:t>Public Provident Fund (PPF) </a:t>
            </a:r>
          </a:p>
          <a:p>
            <a:pPr algn="l">
              <a:buFont typeface="Arial" panose="020B0604020202020204" pitchFamily="34" charset="0"/>
              <a:buChar char="•"/>
            </a:pPr>
            <a:r>
              <a:rPr lang="en-IN" b="0" i="0" dirty="0">
                <a:solidFill>
                  <a:srgbClr val="202124"/>
                </a:solidFill>
                <a:effectLst/>
                <a:latin typeface="arial" panose="020B0604020202020204" pitchFamily="34" charset="0"/>
              </a:rPr>
              <a:t>National Saving Certificate (NSC) </a:t>
            </a:r>
          </a:p>
          <a:p>
            <a:pPr algn="l">
              <a:buFont typeface="Arial" panose="020B0604020202020204" pitchFamily="34" charset="0"/>
              <a:buChar char="•"/>
            </a:pPr>
            <a:r>
              <a:rPr lang="en-IN" b="0" i="0" dirty="0">
                <a:solidFill>
                  <a:srgbClr val="202124"/>
                </a:solidFill>
                <a:effectLst/>
                <a:latin typeface="arial" panose="020B0604020202020204" pitchFamily="34" charset="0"/>
              </a:rPr>
              <a:t>Bank Fixed Deposits (FDs) </a:t>
            </a:r>
          </a:p>
          <a:p>
            <a:pPr algn="l">
              <a:buFont typeface="Arial" panose="020B0604020202020204" pitchFamily="34" charset="0"/>
              <a:buChar char="•"/>
            </a:pPr>
            <a:r>
              <a:rPr lang="en-IN" b="0" i="0" dirty="0">
                <a:solidFill>
                  <a:srgbClr val="202124"/>
                </a:solidFill>
                <a:effectLst/>
                <a:latin typeface="arial" panose="020B0604020202020204" pitchFamily="34" charset="0"/>
              </a:rPr>
              <a:t>Senior Citizen Savings Scheme (SCSS) </a:t>
            </a:r>
          </a:p>
          <a:p>
            <a:pPr algn="l">
              <a:buFont typeface="Arial" panose="020B0604020202020204" pitchFamily="34" charset="0"/>
              <a:buChar char="•"/>
            </a:pPr>
            <a:r>
              <a:rPr lang="en-IN" b="0" i="0" dirty="0">
                <a:solidFill>
                  <a:srgbClr val="202124"/>
                </a:solidFill>
                <a:effectLst/>
                <a:latin typeface="arial" panose="020B0604020202020204" pitchFamily="34" charset="0"/>
              </a:rPr>
              <a:t>Post Office Time Deposit (POTD) </a:t>
            </a:r>
          </a:p>
          <a:p>
            <a:pPr algn="l">
              <a:buFont typeface="Arial" panose="020B0604020202020204" pitchFamily="34" charset="0"/>
              <a:buChar char="•"/>
            </a:pPr>
            <a:r>
              <a:rPr lang="en-IN" b="0" i="0" dirty="0">
                <a:solidFill>
                  <a:srgbClr val="202124"/>
                </a:solidFill>
                <a:effectLst/>
                <a:latin typeface="arial" panose="020B0604020202020204" pitchFamily="34" charset="0"/>
              </a:rPr>
              <a:t>Unit-linked Insurance Plans (ULIP) </a:t>
            </a:r>
          </a:p>
          <a:p>
            <a:pPr algn="l">
              <a:buFont typeface="Arial" panose="020B0604020202020204" pitchFamily="34" charset="0"/>
              <a:buChar char="•"/>
            </a:pPr>
            <a:r>
              <a:rPr lang="en-IN" b="0" i="0" dirty="0">
                <a:solidFill>
                  <a:srgbClr val="202124"/>
                </a:solidFill>
                <a:effectLst/>
                <a:latin typeface="arial" panose="020B0604020202020204" pitchFamily="34" charset="0"/>
              </a:rPr>
              <a:t>Home Loan EMIs.</a:t>
            </a:r>
          </a:p>
        </p:txBody>
      </p:sp>
      <p:pic>
        <p:nvPicPr>
          <p:cNvPr id="6" name="Picture 2" descr="Income Tax Deductions Chart - All Assessment Years - IndiaFilings">
            <a:extLst>
              <a:ext uri="{FF2B5EF4-FFF2-40B4-BE49-F238E27FC236}">
                <a16:creationId xmlns:a16="http://schemas.microsoft.com/office/drawing/2014/main" id="{0E66A4B6-1F3D-DFDD-7D97-0735660D3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50" y="4287028"/>
            <a:ext cx="5462311" cy="243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8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E09-3A82-4E32-88E3-59E694EFE546}"/>
              </a:ext>
            </a:extLst>
          </p:cNvPr>
          <p:cNvSpPr>
            <a:spLocks noGrp="1"/>
          </p:cNvSpPr>
          <p:nvPr>
            <p:ph type="title"/>
          </p:nvPr>
        </p:nvSpPr>
        <p:spPr>
          <a:xfrm>
            <a:off x="1063871" y="543449"/>
            <a:ext cx="5496636" cy="1685898"/>
          </a:xfrm>
        </p:spPr>
        <p:txBody>
          <a:bodyPr/>
          <a:lstStyle/>
          <a:p>
            <a:r>
              <a:rPr lang="en-US" dirty="0"/>
              <a:t>Summary</a:t>
            </a:r>
          </a:p>
        </p:txBody>
      </p:sp>
      <p:sp>
        <p:nvSpPr>
          <p:cNvPr id="3" name="Content Placeholder 2">
            <a:extLst>
              <a:ext uri="{FF2B5EF4-FFF2-40B4-BE49-F238E27FC236}">
                <a16:creationId xmlns:a16="http://schemas.microsoft.com/office/drawing/2014/main" id="{9925E272-AF60-4462-95A9-115739F781AE}"/>
              </a:ext>
            </a:extLst>
          </p:cNvPr>
          <p:cNvSpPr>
            <a:spLocks noGrp="1"/>
          </p:cNvSpPr>
          <p:nvPr>
            <p:ph idx="1"/>
          </p:nvPr>
        </p:nvSpPr>
        <p:spPr>
          <a:xfrm>
            <a:off x="1063871" y="2101363"/>
            <a:ext cx="5575766" cy="3949728"/>
          </a:xfrm>
        </p:spPr>
        <p:txBody>
          <a:bodyPr>
            <a:normAutofit fontScale="92500"/>
          </a:bodyPr>
          <a:lstStyle/>
          <a:p>
            <a:r>
              <a:rPr lang="en-US" b="0" i="0" dirty="0">
                <a:solidFill>
                  <a:srgbClr val="4D5156"/>
                </a:solidFill>
                <a:effectLst/>
                <a:latin typeface="Google Sans"/>
              </a:rPr>
              <a:t>Under existing rules of the IT Act, </a:t>
            </a:r>
            <a:r>
              <a:rPr lang="en-US" b="0" i="0" dirty="0">
                <a:solidFill>
                  <a:srgbClr val="040C28"/>
                </a:solidFill>
                <a:effectLst/>
                <a:latin typeface="Google Sans"/>
              </a:rPr>
              <a:t>any individual/business with income irrespective of the amount earned</a:t>
            </a:r>
            <a:r>
              <a:rPr lang="en-US" b="0" i="0" dirty="0">
                <a:solidFill>
                  <a:srgbClr val="4D5156"/>
                </a:solidFill>
                <a:effectLst/>
                <a:latin typeface="Google Sans"/>
              </a:rPr>
              <a:t> is liable to file income tax returns. But, currently, tax on income is payable only if the net taxable income for a fiscal exceeds Rs. 2.5 lakh. Despite considerable efforts for widening the tax base, still the number of taxpayers in our country is about 82.7 million people which is </a:t>
            </a:r>
            <a:r>
              <a:rPr lang="en-US" b="0" i="0" dirty="0">
                <a:solidFill>
                  <a:srgbClr val="040C28"/>
                </a:solidFill>
                <a:effectLst/>
                <a:latin typeface="Google Sans"/>
              </a:rPr>
              <a:t>6.25 percent</a:t>
            </a:r>
            <a:r>
              <a:rPr lang="en-US" b="0" i="0" dirty="0">
                <a:solidFill>
                  <a:srgbClr val="4D5156"/>
                </a:solidFill>
                <a:effectLst/>
                <a:latin typeface="Google Sans"/>
              </a:rPr>
              <a:t> of the over 132 crore population, which is too small for our country. (2020)</a:t>
            </a:r>
            <a:endParaRPr lang="en-US" dirty="0"/>
          </a:p>
        </p:txBody>
      </p:sp>
      <p:pic>
        <p:nvPicPr>
          <p:cNvPr id="68" name="Picture Placeholder 67" descr="View of city buildings over the water">
            <a:extLst>
              <a:ext uri="{FF2B5EF4-FFF2-40B4-BE49-F238E27FC236}">
                <a16:creationId xmlns:a16="http://schemas.microsoft.com/office/drawing/2014/main" id="{C700B77F-91C5-4642-9ABF-EA81F3CF691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rcRect/>
          <a:stretch/>
        </p:blipFill>
        <p:spPr>
          <a:xfrm>
            <a:off x="7186070" y="0"/>
            <a:ext cx="2463897" cy="3429000"/>
          </a:xfrm>
        </p:spPr>
      </p:pic>
      <p:pic>
        <p:nvPicPr>
          <p:cNvPr id="72" name="Picture Placeholder 71" descr="A picture containing blue glass buildings with reflection">
            <a:extLst>
              <a:ext uri="{FF2B5EF4-FFF2-40B4-BE49-F238E27FC236}">
                <a16:creationId xmlns:a16="http://schemas.microsoft.com/office/drawing/2014/main" id="{781FD203-6B96-4232-92C2-850AD4DA0F7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9649155" y="0"/>
            <a:ext cx="2539797" cy="3429000"/>
          </a:xfrm>
        </p:spPr>
      </p:pic>
      <p:pic>
        <p:nvPicPr>
          <p:cNvPr id="74" name="Picture Placeholder 73" descr="Aerial view of city buildings at sunset">
            <a:extLst>
              <a:ext uri="{FF2B5EF4-FFF2-40B4-BE49-F238E27FC236}">
                <a16:creationId xmlns:a16="http://schemas.microsoft.com/office/drawing/2014/main" id="{A84AF2F7-9744-4960-8C3C-77190198196B}"/>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a:ext>
            </a:extLst>
          </a:blip>
          <a:srcRect/>
          <a:stretch/>
        </p:blipFill>
        <p:spPr>
          <a:xfrm>
            <a:off x="7186070" y="3383280"/>
            <a:ext cx="2463897" cy="3474720"/>
          </a:xfrm>
        </p:spPr>
      </p:pic>
      <p:pic>
        <p:nvPicPr>
          <p:cNvPr id="78" name="Picture Placeholder 77" descr="View of city buildings over the water from a track">
            <a:extLst>
              <a:ext uri="{FF2B5EF4-FFF2-40B4-BE49-F238E27FC236}">
                <a16:creationId xmlns:a16="http://schemas.microsoft.com/office/drawing/2014/main" id="{D76BFBCE-A55E-4F19-9A0A-78307FDBE964}"/>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a:ext>
            </a:extLst>
          </a:blip>
          <a:srcRect/>
          <a:stretch/>
        </p:blipFill>
        <p:spPr>
          <a:xfrm>
            <a:off x="9649155" y="3383280"/>
            <a:ext cx="2539797" cy="3474720"/>
          </a:xfrm>
        </p:spPr>
      </p:pic>
      <p:sp>
        <p:nvSpPr>
          <p:cNvPr id="16" name="Date Placeholder 15">
            <a:extLst>
              <a:ext uri="{FF2B5EF4-FFF2-40B4-BE49-F238E27FC236}">
                <a16:creationId xmlns:a16="http://schemas.microsoft.com/office/drawing/2014/main" id="{4A857185-E16C-40A5-8032-8049177473D1}"/>
              </a:ext>
            </a:extLst>
          </p:cNvPr>
          <p:cNvSpPr>
            <a:spLocks noGrp="1"/>
          </p:cNvSpPr>
          <p:nvPr>
            <p:ph type="dt" sz="half" idx="10"/>
          </p:nvPr>
        </p:nvSpPr>
        <p:spPr>
          <a:xfrm>
            <a:off x="7337102" y="6398878"/>
            <a:ext cx="4193908" cy="365125"/>
          </a:xfrm>
        </p:spPr>
        <p:txBody>
          <a:bodyPr/>
          <a:lstStyle/>
          <a:p>
            <a:r>
              <a:rPr lang="en-US" dirty="0"/>
              <a:t>2/7/20XX</a:t>
            </a:r>
          </a:p>
        </p:txBody>
      </p:sp>
      <p:sp>
        <p:nvSpPr>
          <p:cNvPr id="18" name="Slide Number Placeholder 17">
            <a:extLst>
              <a:ext uri="{FF2B5EF4-FFF2-40B4-BE49-F238E27FC236}">
                <a16:creationId xmlns:a16="http://schemas.microsoft.com/office/drawing/2014/main" id="{70961BC8-7B79-40B2-B578-4EB512140BBB}"/>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13</a:t>
            </a:fld>
            <a:endParaRPr lang="en-US" dirty="0"/>
          </a:p>
        </p:txBody>
      </p:sp>
    </p:spTree>
    <p:extLst>
      <p:ext uri="{BB962C8B-B14F-4D97-AF65-F5344CB8AC3E}">
        <p14:creationId xmlns:p14="http://schemas.microsoft.com/office/powerpoint/2010/main" val="254475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2718-615D-445E-861C-ADF040C4B2A4}"/>
              </a:ext>
            </a:extLst>
          </p:cNvPr>
          <p:cNvSpPr>
            <a:spLocks noGrp="1"/>
          </p:cNvSpPr>
          <p:nvPr>
            <p:ph type="title"/>
          </p:nvPr>
        </p:nvSpPr>
        <p:spPr>
          <a:xfrm>
            <a:off x="5146159" y="685800"/>
            <a:ext cx="6238688" cy="1382233"/>
          </a:xfrm>
        </p:spPr>
        <p:txBody>
          <a:bodyPr/>
          <a:lstStyle/>
          <a:p>
            <a:r>
              <a:rPr lang="en-US" dirty="0"/>
              <a:t>Thank you</a:t>
            </a:r>
          </a:p>
        </p:txBody>
      </p:sp>
      <p:pic>
        <p:nvPicPr>
          <p:cNvPr id="6" name="Picture Placeholder 5" descr="A view of a bridge from below">
            <a:extLst>
              <a:ext uri="{FF2B5EF4-FFF2-40B4-BE49-F238E27FC236}">
                <a16:creationId xmlns:a16="http://schemas.microsoft.com/office/drawing/2014/main" id="{610B39E1-AAA7-4199-8B7C-D12DD364E6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7444"/>
            <a:ext cx="4966447" cy="6846394"/>
          </a:xfrm>
        </p:spPr>
      </p:pic>
      <p:sp>
        <p:nvSpPr>
          <p:cNvPr id="7" name="Date Placeholder 6">
            <a:extLst>
              <a:ext uri="{FF2B5EF4-FFF2-40B4-BE49-F238E27FC236}">
                <a16:creationId xmlns:a16="http://schemas.microsoft.com/office/drawing/2014/main" id="{FF14FC5E-CD12-447F-80A6-B27D30095D2C}"/>
              </a:ext>
            </a:extLst>
          </p:cNvPr>
          <p:cNvSpPr>
            <a:spLocks noGrp="1"/>
          </p:cNvSpPr>
          <p:nvPr>
            <p:ph type="dt" sz="half" idx="10"/>
          </p:nvPr>
        </p:nvSpPr>
        <p:spPr>
          <a:xfrm>
            <a:off x="7337102" y="6398878"/>
            <a:ext cx="4193908" cy="365125"/>
          </a:xfrm>
        </p:spPr>
        <p:txBody>
          <a:bodyPr/>
          <a:lstStyle/>
          <a:p>
            <a:r>
              <a:rPr lang="en-US" dirty="0"/>
              <a:t>2/7/20XX</a:t>
            </a:r>
          </a:p>
        </p:txBody>
      </p:sp>
      <p:sp>
        <p:nvSpPr>
          <p:cNvPr id="9" name="Slide Number Placeholder 8">
            <a:extLst>
              <a:ext uri="{FF2B5EF4-FFF2-40B4-BE49-F238E27FC236}">
                <a16:creationId xmlns:a16="http://schemas.microsoft.com/office/drawing/2014/main" id="{219C547C-C2F1-493E-9B64-E089F9DBC6A3}"/>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14</a:t>
            </a:fld>
            <a:endParaRPr lang="en-US" dirty="0"/>
          </a:p>
        </p:txBody>
      </p:sp>
    </p:spTree>
    <p:extLst>
      <p:ext uri="{BB962C8B-B14F-4D97-AF65-F5344CB8AC3E}">
        <p14:creationId xmlns:p14="http://schemas.microsoft.com/office/powerpoint/2010/main" val="304307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680485" y="675167"/>
            <a:ext cx="3761862" cy="3055078"/>
          </a:xfrm>
        </p:spPr>
        <p:txBody>
          <a:bodyPr/>
          <a:lstStyle/>
          <a:p>
            <a:r>
              <a:rPr lang="en-US" dirty="0"/>
              <a:t>Agenda	</a:t>
            </a:r>
          </a:p>
        </p:txBody>
      </p:sp>
      <p:pic>
        <p:nvPicPr>
          <p:cNvPr id="7" name="Picture Placeholder 6" descr="View of city buildings over the water">
            <a:extLst>
              <a:ext uri="{FF2B5EF4-FFF2-40B4-BE49-F238E27FC236}">
                <a16:creationId xmlns:a16="http://schemas.microsoft.com/office/drawing/2014/main" id="{4C61771D-5836-4E5C-A19A-3F15641B879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9531096" y="17252"/>
            <a:ext cx="2660904" cy="3429000"/>
          </a:xfrm>
        </p:spPr>
      </p:pic>
      <p:pic>
        <p:nvPicPr>
          <p:cNvPr id="9" name="Picture Placeholder 8" descr="Background Graphic with lights">
            <a:extLst>
              <a:ext uri="{FF2B5EF4-FFF2-40B4-BE49-F238E27FC236}">
                <a16:creationId xmlns:a16="http://schemas.microsoft.com/office/drawing/2014/main" id="{51C83C9C-B18C-4D14-8539-EBB0422AB0F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531096" y="3383280"/>
            <a:ext cx="2660904" cy="3474720"/>
          </a:xfrm>
        </p:spPr>
      </p:pic>
      <p:sp>
        <p:nvSpPr>
          <p:cNvPr id="37" name="Slide Number Placeholder 36">
            <a:extLst>
              <a:ext uri="{FF2B5EF4-FFF2-40B4-BE49-F238E27FC236}">
                <a16:creationId xmlns:a16="http://schemas.microsoft.com/office/drawing/2014/main" id="{D3141030-4F7D-4526-B0FC-1EA787D5BF2D}"/>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2</a:t>
            </a:fld>
            <a:endParaRPr lang="en-US" dirty="0"/>
          </a:p>
        </p:txBody>
      </p:sp>
      <p:sp>
        <p:nvSpPr>
          <p:cNvPr id="4" name="TextBox 3">
            <a:extLst>
              <a:ext uri="{FF2B5EF4-FFF2-40B4-BE49-F238E27FC236}">
                <a16:creationId xmlns:a16="http://schemas.microsoft.com/office/drawing/2014/main" id="{61197A47-07B3-3306-D787-5CE76321D057}"/>
              </a:ext>
            </a:extLst>
          </p:cNvPr>
          <p:cNvSpPr txBox="1"/>
          <p:nvPr/>
        </p:nvSpPr>
        <p:spPr>
          <a:xfrm>
            <a:off x="5301761" y="1398121"/>
            <a:ext cx="3761862" cy="3539430"/>
          </a:xfrm>
          <a:prstGeom prst="rect">
            <a:avLst/>
          </a:prstGeom>
          <a:noFill/>
        </p:spPr>
        <p:txBody>
          <a:bodyPr wrap="square" rtlCol="0">
            <a:spAutoFit/>
          </a:bodyPr>
          <a:lstStyle/>
          <a:p>
            <a:pPr marL="285750" indent="-285750">
              <a:buFont typeface="Wingdings" panose="05000000000000000000" pitchFamily="2" charset="2"/>
              <a:buChar char="Ø"/>
            </a:pPr>
            <a:r>
              <a:rPr lang="en-IN" sz="2800" dirty="0">
                <a:latin typeface="Trebuchet MS (Headings)"/>
              </a:rPr>
              <a:t>Introduction</a:t>
            </a:r>
          </a:p>
          <a:p>
            <a:pPr marL="285750" indent="-285750">
              <a:buFont typeface="Wingdings" panose="05000000000000000000" pitchFamily="2" charset="2"/>
              <a:buChar char="Ø"/>
            </a:pPr>
            <a:r>
              <a:rPr lang="en-IN" sz="2800" dirty="0">
                <a:latin typeface="Trebuchet MS (Headings)"/>
              </a:rPr>
              <a:t> Taxation </a:t>
            </a:r>
          </a:p>
          <a:p>
            <a:pPr marL="285750" indent="-285750">
              <a:buFont typeface="Wingdings" panose="05000000000000000000" pitchFamily="2" charset="2"/>
              <a:buChar char="Ø"/>
            </a:pPr>
            <a:r>
              <a:rPr lang="en-IN" sz="2800" dirty="0">
                <a:latin typeface="Trebuchet MS (Headings)"/>
              </a:rPr>
              <a:t>About income tax</a:t>
            </a:r>
          </a:p>
          <a:p>
            <a:pPr marL="285750" indent="-285750">
              <a:buFont typeface="Wingdings" panose="05000000000000000000" pitchFamily="2" charset="2"/>
              <a:buChar char="Ø"/>
            </a:pPr>
            <a:r>
              <a:rPr lang="en-IN" sz="2800" dirty="0">
                <a:latin typeface="Trebuchet MS (Headings)"/>
              </a:rPr>
              <a:t>Income tax exemptions</a:t>
            </a:r>
          </a:p>
          <a:p>
            <a:pPr marL="285750" indent="-285750">
              <a:buFont typeface="Wingdings" panose="05000000000000000000" pitchFamily="2" charset="2"/>
              <a:buChar char="Ø"/>
            </a:pPr>
            <a:r>
              <a:rPr lang="en-IN" sz="2800" dirty="0">
                <a:latin typeface="Trebuchet MS (Headings)"/>
              </a:rPr>
              <a:t>Income tax deductions </a:t>
            </a:r>
          </a:p>
          <a:p>
            <a:pPr marL="285750" indent="-285750">
              <a:buFont typeface="Wingdings" panose="05000000000000000000" pitchFamily="2" charset="2"/>
              <a:buChar char="Ø"/>
            </a:pPr>
            <a:r>
              <a:rPr lang="en-IN" sz="2800" dirty="0">
                <a:latin typeface="Trebuchet MS (Headings)"/>
              </a:rPr>
              <a:t>Summary </a:t>
            </a:r>
          </a:p>
        </p:txBody>
      </p:sp>
    </p:spTree>
    <p:extLst>
      <p:ext uri="{BB962C8B-B14F-4D97-AF65-F5344CB8AC3E}">
        <p14:creationId xmlns:p14="http://schemas.microsoft.com/office/powerpoint/2010/main" val="297629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5693734" y="557304"/>
            <a:ext cx="5355265" cy="1625731"/>
          </a:xfrm>
        </p:spPr>
        <p:txBody>
          <a:bodyPr/>
          <a:lstStyle/>
          <a:p>
            <a:r>
              <a:rPr lang="en-US" dirty="0"/>
              <a:t>Introduction</a:t>
            </a:r>
          </a:p>
        </p:txBody>
      </p:sp>
      <p:pic>
        <p:nvPicPr>
          <p:cNvPr id="7" name="Picture Placeholder 6" descr="Aerial view of city buildings">
            <a:extLst>
              <a:ext uri="{FF2B5EF4-FFF2-40B4-BE49-F238E27FC236}">
                <a16:creationId xmlns:a16="http://schemas.microsoft.com/office/drawing/2014/main" id="{F718B2F1-208E-4A1D-9716-513B0D7093E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 y="0"/>
            <a:ext cx="4742121" cy="3434316"/>
          </a:xfrm>
        </p:spPr>
      </p:pic>
      <p:pic>
        <p:nvPicPr>
          <p:cNvPr id="9" name="Picture Placeholder 8" descr="A picture containing blue glass buildings with reflection">
            <a:extLst>
              <a:ext uri="{FF2B5EF4-FFF2-40B4-BE49-F238E27FC236}">
                <a16:creationId xmlns:a16="http://schemas.microsoft.com/office/drawing/2014/main" id="{D8F748D4-DB82-42E3-894A-0552C0FD2A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 y="3432620"/>
            <a:ext cx="5178056" cy="3425380"/>
          </a:xfrm>
        </p:spPr>
      </p:pic>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3</a:t>
            </a:fld>
            <a:endParaRPr lang="en-US" dirty="0"/>
          </a:p>
        </p:txBody>
      </p:sp>
      <p:sp>
        <p:nvSpPr>
          <p:cNvPr id="5" name="TextBox 4">
            <a:extLst>
              <a:ext uri="{FF2B5EF4-FFF2-40B4-BE49-F238E27FC236}">
                <a16:creationId xmlns:a16="http://schemas.microsoft.com/office/drawing/2014/main" id="{1A02D592-E8B1-A8B8-7D78-E2622010A4DB}"/>
              </a:ext>
            </a:extLst>
          </p:cNvPr>
          <p:cNvSpPr txBox="1"/>
          <p:nvPr/>
        </p:nvSpPr>
        <p:spPr>
          <a:xfrm>
            <a:off x="5328343" y="2183035"/>
            <a:ext cx="6365426" cy="4093428"/>
          </a:xfrm>
          <a:prstGeom prst="rect">
            <a:avLst/>
          </a:prstGeom>
          <a:noFill/>
        </p:spPr>
        <p:txBody>
          <a:bodyPr wrap="square">
            <a:spAutoFit/>
          </a:bodyPr>
          <a:lstStyle/>
          <a:p>
            <a:r>
              <a:rPr lang="en-US" sz="2000" b="0" i="0" dirty="0">
                <a:effectLst/>
                <a:latin typeface="Arial" panose="020B0604020202020204" pitchFamily="34" charset="0"/>
                <a:cs typeface="Arial" panose="020B0604020202020204" pitchFamily="34" charset="0"/>
              </a:rPr>
              <a:t>Tax planning is the process of analyzing a financial plan or a situation from a tax perspective. The objective of tax planning is to make sure there is tax efficiency. With the help of tax planning, one can ensure that all elements of a financial plan can function together with maximum tax efficiency. Personal Financial Planning is a systematic approach whereby an individual maximizes the existing financial resources through proper management of one's finances to best achieve his/her financial goals and objectives. By efficiency of tax planning and financial </a:t>
            </a:r>
          </a:p>
          <a:p>
            <a:r>
              <a:rPr lang="en-US" sz="2000" dirty="0">
                <a:latin typeface="Arial" panose="020B0604020202020204" pitchFamily="34" charset="0"/>
                <a:cs typeface="Arial" panose="020B0604020202020204" pitchFamily="34" charset="0"/>
              </a:rPr>
              <a:t>Planning a person can save money for future investments or for future plans. </a:t>
            </a:r>
          </a:p>
        </p:txBody>
      </p:sp>
    </p:spTree>
    <p:extLst>
      <p:ext uri="{BB962C8B-B14F-4D97-AF65-F5344CB8AC3E}">
        <p14:creationId xmlns:p14="http://schemas.microsoft.com/office/powerpoint/2010/main" val="1790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8101-4ED5-4D91-9EFA-B0E7C1EA6E26}"/>
              </a:ext>
            </a:extLst>
          </p:cNvPr>
          <p:cNvSpPr>
            <a:spLocks noGrp="1"/>
          </p:cNvSpPr>
          <p:nvPr>
            <p:ph type="title"/>
          </p:nvPr>
        </p:nvSpPr>
        <p:spPr>
          <a:xfrm>
            <a:off x="969264" y="2679192"/>
            <a:ext cx="4946904" cy="3273552"/>
          </a:xfrm>
        </p:spPr>
        <p:txBody>
          <a:bodyPr/>
          <a:lstStyle/>
          <a:p>
            <a:r>
              <a:rPr lang="en-IN" b="0" i="0" dirty="0">
                <a:solidFill>
                  <a:srgbClr val="202124"/>
                </a:solidFill>
                <a:effectLst>
                  <a:outerShdw blurRad="38100" dist="38100" dir="2700000" algn="tl">
                    <a:srgbClr val="000000">
                      <a:alpha val="43137"/>
                    </a:srgbClr>
                  </a:outerShdw>
                </a:effectLst>
                <a:latin typeface="Google Sans"/>
              </a:rPr>
              <a:t> </a:t>
            </a:r>
            <a:r>
              <a:rPr lang="en-IN" sz="5400" b="0" i="0" dirty="0">
                <a:solidFill>
                  <a:srgbClr val="202124"/>
                </a:solidFill>
                <a:effectLst>
                  <a:outerShdw blurRad="38100" dist="38100" dir="2700000" algn="tl">
                    <a:srgbClr val="000000">
                      <a:alpha val="43137"/>
                    </a:srgbClr>
                  </a:outerShdw>
                </a:effectLst>
                <a:latin typeface="Garamond" panose="02020404030301010803" pitchFamily="18" charset="0"/>
              </a:rPr>
              <a:t>Taxation</a:t>
            </a:r>
            <a:endParaRPr lang="en-US" dirty="0">
              <a:effectLst>
                <a:outerShdw blurRad="38100" dist="38100" dir="2700000" algn="tl">
                  <a:srgbClr val="000000">
                    <a:alpha val="43137"/>
                  </a:srgbClr>
                </a:outerShdw>
              </a:effectLst>
              <a:latin typeface="Garamond" panose="02020404030301010803" pitchFamily="18" charset="0"/>
            </a:endParaRPr>
          </a:p>
        </p:txBody>
      </p:sp>
      <p:pic>
        <p:nvPicPr>
          <p:cNvPr id="8" name="Picture Placeholder 7">
            <a:extLst>
              <a:ext uri="{FF2B5EF4-FFF2-40B4-BE49-F238E27FC236}">
                <a16:creationId xmlns:a16="http://schemas.microsoft.com/office/drawing/2014/main" id="{5A5996C8-9A00-4071-B24A-D1B22DDFAD6F}"/>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3208292" y="3"/>
            <a:ext cx="8997356" cy="4581079"/>
          </a:xfrm>
        </p:spPr>
      </p:pic>
      <p:pic>
        <p:nvPicPr>
          <p:cNvPr id="10" name="Picture Placeholder 9" descr="View of city buildings over the water">
            <a:extLst>
              <a:ext uri="{FF2B5EF4-FFF2-40B4-BE49-F238E27FC236}">
                <a16:creationId xmlns:a16="http://schemas.microsoft.com/office/drawing/2014/main" id="{C2C517CC-DCFE-4E86-A4E5-F5BFD7BF69FF}"/>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7243070" y="883420"/>
            <a:ext cx="4948931" cy="5974580"/>
          </a:xfrm>
        </p:spPr>
      </p:pic>
      <p:pic>
        <p:nvPicPr>
          <p:cNvPr id="12" name="Picture Placeholder 11" descr="A picture containing glass buildings with reflection">
            <a:extLst>
              <a:ext uri="{FF2B5EF4-FFF2-40B4-BE49-F238E27FC236}">
                <a16:creationId xmlns:a16="http://schemas.microsoft.com/office/drawing/2014/main" id="{90D6ECDF-A0E4-4308-967E-8BAC3E85A4B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a:xfrm>
            <a:off x="4234997" y="4574265"/>
            <a:ext cx="5074516" cy="2298983"/>
          </a:xfrm>
        </p:spPr>
      </p:pic>
    </p:spTree>
    <p:extLst>
      <p:ext uri="{BB962C8B-B14F-4D97-AF65-F5344CB8AC3E}">
        <p14:creationId xmlns:p14="http://schemas.microsoft.com/office/powerpoint/2010/main" val="387156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lue glass buildings with reflection">
            <a:extLst>
              <a:ext uri="{FF2B5EF4-FFF2-40B4-BE49-F238E27FC236}">
                <a16:creationId xmlns:a16="http://schemas.microsoft.com/office/drawing/2014/main" id="{EB5E1FEF-1282-4779-83BA-2F3F6D476B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6822" y="0"/>
            <a:ext cx="4811317" cy="6857998"/>
          </a:xfrm>
        </p:spPr>
      </p:pic>
      <p:sp>
        <p:nvSpPr>
          <p:cNvPr id="2" name="Date Placeholder 1">
            <a:extLst>
              <a:ext uri="{FF2B5EF4-FFF2-40B4-BE49-F238E27FC236}">
                <a16:creationId xmlns:a16="http://schemas.microsoft.com/office/drawing/2014/main" id="{D81ADD0E-60C9-4DBB-AFBA-7492513A4C8F}"/>
              </a:ext>
            </a:extLst>
          </p:cNvPr>
          <p:cNvSpPr>
            <a:spLocks noGrp="1"/>
          </p:cNvSpPr>
          <p:nvPr>
            <p:ph type="dt" sz="half" idx="10"/>
          </p:nvPr>
        </p:nvSpPr>
        <p:spPr>
          <a:xfrm>
            <a:off x="7337102" y="6398878"/>
            <a:ext cx="4193908" cy="365125"/>
          </a:xfrm>
        </p:spPr>
        <p:txBody>
          <a:bodyPr/>
          <a:lstStyle/>
          <a:p>
            <a:r>
              <a:rPr lang="en-US" dirty="0"/>
              <a:t>2/7/20XX</a:t>
            </a:r>
          </a:p>
        </p:txBody>
      </p:sp>
      <p:sp>
        <p:nvSpPr>
          <p:cNvPr id="4" name="Slide Number Placeholder 3">
            <a:extLst>
              <a:ext uri="{FF2B5EF4-FFF2-40B4-BE49-F238E27FC236}">
                <a16:creationId xmlns:a16="http://schemas.microsoft.com/office/drawing/2014/main" id="{05F8C04B-250D-4AE1-9F65-682FB4830BA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5</a:t>
            </a:fld>
            <a:endParaRPr lang="en-US" dirty="0"/>
          </a:p>
        </p:txBody>
      </p:sp>
      <p:sp>
        <p:nvSpPr>
          <p:cNvPr id="13" name="TextBox 12">
            <a:extLst>
              <a:ext uri="{FF2B5EF4-FFF2-40B4-BE49-F238E27FC236}">
                <a16:creationId xmlns:a16="http://schemas.microsoft.com/office/drawing/2014/main" id="{E79414B1-4028-8371-EC87-F1EA0A341BE3}"/>
              </a:ext>
            </a:extLst>
          </p:cNvPr>
          <p:cNvSpPr txBox="1"/>
          <p:nvPr/>
        </p:nvSpPr>
        <p:spPr>
          <a:xfrm rot="10800000" flipH="1" flipV="1">
            <a:off x="4977608" y="1041408"/>
            <a:ext cx="7009781" cy="5047536"/>
          </a:xfrm>
          <a:prstGeom prst="rect">
            <a:avLst/>
          </a:prstGeom>
          <a:noFill/>
        </p:spPr>
        <p:txBody>
          <a:bodyPr wrap="square" rtlCol="0">
            <a:spAutoFit/>
          </a:bodyPr>
          <a:lstStyle/>
          <a:p>
            <a:r>
              <a:rPr lang="en-IN" sz="2800" b="0" i="0" dirty="0">
                <a:solidFill>
                  <a:srgbClr val="202124"/>
                </a:solidFill>
                <a:effectLst/>
                <a:latin typeface="Footlight MT Light" panose="0204060206030A020304" pitchFamily="18" charset="0"/>
              </a:rPr>
              <a:t>What is taxation? </a:t>
            </a:r>
          </a:p>
          <a:p>
            <a:endParaRPr lang="en-IN" sz="1400" b="0" i="0" dirty="0">
              <a:solidFill>
                <a:srgbClr val="202124"/>
              </a:solidFill>
              <a:effectLst/>
              <a:latin typeface="Footlight MT Light" panose="0204060206030A020304" pitchFamily="18" charset="0"/>
            </a:endParaRPr>
          </a:p>
          <a:p>
            <a:pPr algn="l"/>
            <a:r>
              <a:rPr lang="en-US" sz="2000" b="0" i="0" dirty="0">
                <a:effectLst/>
                <a:latin typeface="Calisto MT" panose="02040603050505030304" pitchFamily="18" charset="0"/>
              </a:rPr>
              <a:t>Taxation is the imposition of compulsory levies on individuals or entities by governments in almost every country of the world. Taxation is used primarily to raise revenue for government expenditures, though it can serve other purposes as well. Taxation is a system by which a government levies or imposes charges on citizens and corporate entities to finance its expenses such as defense, welfare (Education, Health Care, Infrastructure), etc. Tax is a compulsory payment to the government under any law. It can be charged by the government on goods, income, or any activity.</a:t>
            </a:r>
          </a:p>
          <a:p>
            <a:pPr algn="l"/>
            <a:r>
              <a:rPr lang="en-US" sz="2000" b="0" i="0" dirty="0">
                <a:effectLst/>
                <a:latin typeface="Calisto MT" panose="02040603050505030304" pitchFamily="18" charset="0"/>
              </a:rPr>
              <a:t>Tax occurs on physical assets, including property and transactions, such as a sale of stock, or a home. Types of taxes include income, corporate, capital gains, property, inheritance, and sales</a:t>
            </a:r>
            <a:r>
              <a:rPr lang="en-US" b="0" i="0" dirty="0">
                <a:solidFill>
                  <a:srgbClr val="040C28"/>
                </a:solidFill>
                <a:effectLst/>
                <a:latin typeface="Google Sans"/>
              </a:rPr>
              <a:t>.</a:t>
            </a:r>
            <a:endParaRPr lang="en-US"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71881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1">
            <a:extLst>
              <a:ext uri="{FF2B5EF4-FFF2-40B4-BE49-F238E27FC236}">
                <a16:creationId xmlns:a16="http://schemas.microsoft.com/office/drawing/2014/main" id="{C6073673-4E9F-409B-AC5C-22C9A8D22565}"/>
              </a:ext>
            </a:extLst>
          </p:cNvPr>
          <p:cNvSpPr>
            <a:spLocks noGrp="1"/>
          </p:cNvSpPr>
          <p:nvPr>
            <p:ph type="dt" sz="half" idx="10"/>
          </p:nvPr>
        </p:nvSpPr>
        <p:spPr>
          <a:xfrm>
            <a:off x="7337102" y="6398878"/>
            <a:ext cx="4193908" cy="365125"/>
          </a:xfrm>
        </p:spPr>
        <p:txBody>
          <a:bodyPr/>
          <a:lstStyle/>
          <a:p>
            <a:r>
              <a:rPr lang="en-US" dirty="0"/>
              <a:t>2/7/20XX</a:t>
            </a:r>
          </a:p>
        </p:txBody>
      </p:sp>
      <p:sp>
        <p:nvSpPr>
          <p:cNvPr id="34" name="Slide Number Placeholder 33">
            <a:extLst>
              <a:ext uri="{FF2B5EF4-FFF2-40B4-BE49-F238E27FC236}">
                <a16:creationId xmlns:a16="http://schemas.microsoft.com/office/drawing/2014/main" id="{97124BB6-5243-455D-83FF-AE2077E38773}"/>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6</a:t>
            </a:fld>
            <a:endParaRPr lang="en-US" dirty="0"/>
          </a:p>
        </p:txBody>
      </p:sp>
      <p:pic>
        <p:nvPicPr>
          <p:cNvPr id="1026" name="Picture 2" descr="Tax | Types of Tax | Direct &amp; Indirect Taxation in India 2023-24">
            <a:extLst>
              <a:ext uri="{FF2B5EF4-FFF2-40B4-BE49-F238E27FC236}">
                <a16:creationId xmlns:a16="http://schemas.microsoft.com/office/drawing/2014/main" id="{31E24197-050C-09CF-22BF-921508167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68" y="2227385"/>
            <a:ext cx="3812798" cy="33854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862C6677-0424-826D-513F-FD777E2AA840}"/>
              </a:ext>
            </a:extLst>
          </p:cNvPr>
          <p:cNvSpPr txBox="1"/>
          <p:nvPr/>
        </p:nvSpPr>
        <p:spPr>
          <a:xfrm>
            <a:off x="2535115" y="747346"/>
            <a:ext cx="5624147" cy="646331"/>
          </a:xfrm>
          <a:prstGeom prst="rect">
            <a:avLst/>
          </a:prstGeom>
          <a:noFill/>
        </p:spPr>
        <p:txBody>
          <a:bodyPr wrap="square" rtlCol="0">
            <a:spAutoFit/>
          </a:bodyPr>
          <a:lstStyle/>
          <a:p>
            <a:pPr algn="ctr"/>
            <a:r>
              <a:rPr lang="en-IN" sz="3600" dirty="0">
                <a:latin typeface="Calisto MT" panose="02040603050505030304" pitchFamily="18" charset="0"/>
              </a:rPr>
              <a:t>Types of taxes</a:t>
            </a:r>
          </a:p>
        </p:txBody>
      </p:sp>
      <p:pic>
        <p:nvPicPr>
          <p:cNvPr id="1028" name="Picture 4" descr="Difference between Direct and Indirect Tax - javatpoint">
            <a:extLst>
              <a:ext uri="{FF2B5EF4-FFF2-40B4-BE49-F238E27FC236}">
                <a16:creationId xmlns:a16="http://schemas.microsoft.com/office/drawing/2014/main" id="{E23ADC9C-F4A4-5EA3-2448-A43C3ECE6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073" y="1907932"/>
            <a:ext cx="6226652" cy="370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Placeholder 67" descr="View of city buildings over the water">
            <a:extLst>
              <a:ext uri="{FF2B5EF4-FFF2-40B4-BE49-F238E27FC236}">
                <a16:creationId xmlns:a16="http://schemas.microsoft.com/office/drawing/2014/main" id="{C700B77F-91C5-4642-9ABF-EA81F3CF691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rcRect/>
          <a:stretch/>
        </p:blipFill>
        <p:spPr>
          <a:xfrm>
            <a:off x="7186070" y="0"/>
            <a:ext cx="2463897" cy="3429000"/>
          </a:xfrm>
        </p:spPr>
      </p:pic>
      <p:pic>
        <p:nvPicPr>
          <p:cNvPr id="72" name="Picture Placeholder 71" descr="A picture containing blue glass buildings with reflection">
            <a:extLst>
              <a:ext uri="{FF2B5EF4-FFF2-40B4-BE49-F238E27FC236}">
                <a16:creationId xmlns:a16="http://schemas.microsoft.com/office/drawing/2014/main" id="{781FD203-6B96-4232-92C2-850AD4DA0F7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9649155" y="0"/>
            <a:ext cx="2539797" cy="3429000"/>
          </a:xfrm>
        </p:spPr>
      </p:pic>
      <p:pic>
        <p:nvPicPr>
          <p:cNvPr id="74" name="Picture Placeholder 73" descr="Aerial view of city buildings at sunset">
            <a:extLst>
              <a:ext uri="{FF2B5EF4-FFF2-40B4-BE49-F238E27FC236}">
                <a16:creationId xmlns:a16="http://schemas.microsoft.com/office/drawing/2014/main" id="{A84AF2F7-9744-4960-8C3C-77190198196B}"/>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a:ext>
            </a:extLst>
          </a:blip>
          <a:srcRect/>
          <a:stretch/>
        </p:blipFill>
        <p:spPr>
          <a:xfrm>
            <a:off x="7186070" y="3383280"/>
            <a:ext cx="2463897" cy="3474720"/>
          </a:xfrm>
        </p:spPr>
      </p:pic>
      <p:pic>
        <p:nvPicPr>
          <p:cNvPr id="78" name="Picture Placeholder 77">
            <a:extLst>
              <a:ext uri="{FF2B5EF4-FFF2-40B4-BE49-F238E27FC236}">
                <a16:creationId xmlns:a16="http://schemas.microsoft.com/office/drawing/2014/main" id="{D76BFBCE-A55E-4F19-9A0A-78307FDBE964}"/>
              </a:ext>
            </a:extLst>
          </p:cNvPr>
          <p:cNvPicPr>
            <a:picLocks noGrp="1" noChangeAspect="1"/>
          </p:cNvPicPr>
          <p:nvPr>
            <p:ph type="pic" sz="quarter" idx="15"/>
          </p:nvPr>
        </p:nvPicPr>
        <p:blipFill>
          <a:blip r:embed="rId5">
            <a:extLst>
              <a:ext uri="{837473B0-CC2E-450A-ABE3-18F120FF3D39}">
                <a1611:picAttrSrcUrl xmlns:a1611="http://schemas.microsoft.com/office/drawing/2016/11/main" r:id="rId6"/>
              </a:ext>
            </a:extLst>
          </a:blip>
          <a:srcRect/>
          <a:stretch/>
        </p:blipFill>
        <p:spPr>
          <a:xfrm>
            <a:off x="9649155" y="3383280"/>
            <a:ext cx="2539797" cy="3474720"/>
          </a:xfrm>
        </p:spPr>
      </p:pic>
      <p:sp>
        <p:nvSpPr>
          <p:cNvPr id="16" name="Date Placeholder 15">
            <a:extLst>
              <a:ext uri="{FF2B5EF4-FFF2-40B4-BE49-F238E27FC236}">
                <a16:creationId xmlns:a16="http://schemas.microsoft.com/office/drawing/2014/main" id="{4A857185-E16C-40A5-8032-8049177473D1}"/>
              </a:ext>
            </a:extLst>
          </p:cNvPr>
          <p:cNvSpPr>
            <a:spLocks noGrp="1"/>
          </p:cNvSpPr>
          <p:nvPr>
            <p:ph type="dt" sz="half" idx="10"/>
          </p:nvPr>
        </p:nvSpPr>
        <p:spPr>
          <a:xfrm>
            <a:off x="7337102" y="6398878"/>
            <a:ext cx="4193908" cy="365125"/>
          </a:xfrm>
        </p:spPr>
        <p:txBody>
          <a:bodyPr/>
          <a:lstStyle/>
          <a:p>
            <a:r>
              <a:rPr lang="en-US" dirty="0"/>
              <a:t>2/7/20XX</a:t>
            </a:r>
          </a:p>
        </p:txBody>
      </p:sp>
      <p:sp>
        <p:nvSpPr>
          <p:cNvPr id="18" name="Slide Number Placeholder 17">
            <a:extLst>
              <a:ext uri="{FF2B5EF4-FFF2-40B4-BE49-F238E27FC236}">
                <a16:creationId xmlns:a16="http://schemas.microsoft.com/office/drawing/2014/main" id="{70961BC8-7B79-40B2-B578-4EB512140BBB}"/>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7</a:t>
            </a:fld>
            <a:endParaRPr lang="en-US" dirty="0"/>
          </a:p>
        </p:txBody>
      </p:sp>
      <p:sp>
        <p:nvSpPr>
          <p:cNvPr id="6" name="TextBox 5">
            <a:extLst>
              <a:ext uri="{FF2B5EF4-FFF2-40B4-BE49-F238E27FC236}">
                <a16:creationId xmlns:a16="http://schemas.microsoft.com/office/drawing/2014/main" id="{2C8A88D2-61B3-8F05-C0CD-6E74F3CF212D}"/>
              </a:ext>
            </a:extLst>
          </p:cNvPr>
          <p:cNvSpPr txBox="1"/>
          <p:nvPr/>
        </p:nvSpPr>
        <p:spPr>
          <a:xfrm>
            <a:off x="1397977" y="589085"/>
            <a:ext cx="4097215" cy="707886"/>
          </a:xfrm>
          <a:prstGeom prst="rect">
            <a:avLst/>
          </a:prstGeom>
          <a:noFill/>
        </p:spPr>
        <p:txBody>
          <a:bodyPr wrap="square" rtlCol="0">
            <a:spAutoFit/>
          </a:bodyPr>
          <a:lstStyle/>
          <a:p>
            <a:pPr algn="ctr"/>
            <a:r>
              <a:rPr lang="en-IN" sz="4000" dirty="0">
                <a:effectLst>
                  <a:outerShdw blurRad="38100" dist="38100" dir="2700000" algn="tl">
                    <a:srgbClr val="000000">
                      <a:alpha val="43137"/>
                    </a:srgbClr>
                  </a:outerShdw>
                </a:effectLst>
                <a:latin typeface="Trebuchet MS" panose="020B0603020202020204" pitchFamily="34" charset="0"/>
              </a:rPr>
              <a:t>Income Tax</a:t>
            </a:r>
          </a:p>
        </p:txBody>
      </p:sp>
      <p:sp>
        <p:nvSpPr>
          <p:cNvPr id="8" name="TextBox 7">
            <a:extLst>
              <a:ext uri="{FF2B5EF4-FFF2-40B4-BE49-F238E27FC236}">
                <a16:creationId xmlns:a16="http://schemas.microsoft.com/office/drawing/2014/main" id="{5B47D59A-BF19-A070-66E7-49A1565E74AB}"/>
              </a:ext>
            </a:extLst>
          </p:cNvPr>
          <p:cNvSpPr txBox="1"/>
          <p:nvPr/>
        </p:nvSpPr>
        <p:spPr>
          <a:xfrm>
            <a:off x="793506" y="1494692"/>
            <a:ext cx="6123842" cy="4401205"/>
          </a:xfrm>
          <a:prstGeom prst="rect">
            <a:avLst/>
          </a:prstGeom>
          <a:noFill/>
        </p:spPr>
        <p:txBody>
          <a:bodyPr wrap="square">
            <a:spAutoFit/>
          </a:bodyPr>
          <a:lstStyle/>
          <a:p>
            <a:r>
              <a:rPr lang="en-US" sz="2000" b="0" i="0" dirty="0">
                <a:effectLst/>
                <a:latin typeface="Arial" panose="020B0604020202020204" pitchFamily="34" charset="0"/>
                <a:cs typeface="Arial" panose="020B0604020202020204" pitchFamily="34" charset="0"/>
              </a:rPr>
              <a:t>Income tax is a type of tax that the central government charges on the income earned during a financial year by individuals and businesses. Taxes are sources of revenue for the government.</a:t>
            </a:r>
          </a:p>
          <a:p>
            <a:r>
              <a:rPr lang="en-US" sz="2000" b="0" i="0" dirty="0">
                <a:effectLst/>
                <a:latin typeface="Arial" panose="020B0604020202020204" pitchFamily="34" charset="0"/>
                <a:cs typeface="Arial" panose="020B0604020202020204" pitchFamily="34" charset="0"/>
              </a:rPr>
              <a:t>The </a:t>
            </a:r>
            <a:r>
              <a:rPr lang="en-US" sz="2000" b="0" i="0" u="sng" dirty="0">
                <a:effectLst/>
                <a:latin typeface="Arial" panose="020B0604020202020204" pitchFamily="34" charset="0"/>
                <a:cs typeface="Arial" panose="020B0604020202020204" pitchFamily="34" charset="0"/>
              </a:rPr>
              <a:t>Income-tax Act, of 1961 </a:t>
            </a:r>
            <a:r>
              <a:rPr lang="en-US" sz="2000" b="0" i="0" dirty="0">
                <a:effectLst/>
                <a:latin typeface="Arial" panose="020B0604020202020204" pitchFamily="34" charset="0"/>
                <a:cs typeface="Arial" panose="020B0604020202020204" pitchFamily="34" charset="0"/>
              </a:rPr>
              <a:t>is the charging statute of Income Tax in India. It provides for the levy, administration, collection, and recovery of Income Tax. The Government of India brought a draft statute called the "Direct Taxes Code" intended to replace the </a:t>
            </a:r>
            <a:r>
              <a:rPr lang="en-US" sz="2000" b="0" i="0" u="sng" dirty="0">
                <a:effectLst/>
                <a:latin typeface="Arial" panose="020B0604020202020204" pitchFamily="34" charset="0"/>
                <a:cs typeface="Arial" panose="020B0604020202020204" pitchFamily="34" charset="0"/>
              </a:rPr>
              <a:t>Income Tax Act, of 1961 </a:t>
            </a:r>
            <a:r>
              <a:rPr lang="en-US" sz="2000" b="0" i="0" dirty="0">
                <a:effectLst/>
                <a:latin typeface="Arial" panose="020B0604020202020204" pitchFamily="34" charset="0"/>
                <a:cs typeface="Arial" panose="020B0604020202020204" pitchFamily="34" charset="0"/>
              </a:rPr>
              <a:t>and the </a:t>
            </a:r>
            <a:r>
              <a:rPr lang="en-US" sz="2000" b="0" i="0" u="sng" dirty="0">
                <a:effectLst/>
                <a:latin typeface="Arial" panose="020B0604020202020204" pitchFamily="34" charset="0"/>
                <a:cs typeface="Arial" panose="020B0604020202020204" pitchFamily="34" charset="0"/>
              </a:rPr>
              <a:t>Wealth Tax Act, of 1957</a:t>
            </a:r>
            <a:r>
              <a:rPr lang="en-US" sz="2000" b="0" i="0" dirty="0">
                <a:effectLst/>
                <a:latin typeface="Arial" panose="020B0604020202020204" pitchFamily="34" charset="0"/>
                <a:cs typeface="Arial" panose="020B0604020202020204" pitchFamily="34" charset="0"/>
              </a:rPr>
              <a:t>. Individual income tax is computed on the basis of income received. It is usually classified as a direct tax because the burden is presumably on the individuals who pay it.</a:t>
            </a:r>
            <a:endParaRPr lang="en-IN"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439891F-533F-4141-ABED-05178193741F}"/>
              </a:ext>
            </a:extLst>
          </p:cNvPr>
          <p:cNvSpPr txBox="1"/>
          <p:nvPr/>
        </p:nvSpPr>
        <p:spPr>
          <a:xfrm>
            <a:off x="9649155" y="6858000"/>
            <a:ext cx="2539797" cy="369332"/>
          </a:xfrm>
          <a:prstGeom prst="rect">
            <a:avLst/>
          </a:prstGeom>
          <a:noFill/>
        </p:spPr>
        <p:txBody>
          <a:bodyPr wrap="square" rtlCol="0">
            <a:spAutoFit/>
          </a:bodyPr>
          <a:lstStyle/>
          <a:p>
            <a:r>
              <a:rPr lang="en-IN" sz="900">
                <a:hlinkClick r:id="rId6" tooltip="https://mywebscribbles.blogspot.com/2011/12/5-easiest-ways-to-make-money-online.html"/>
              </a:rPr>
              <a:t>This Photo</a:t>
            </a:r>
            <a:r>
              <a:rPr lang="en-IN" sz="900"/>
              <a:t> by Unknown Author is licensed under </a:t>
            </a:r>
            <a:r>
              <a:rPr lang="en-IN" sz="900">
                <a:hlinkClick r:id="rId7" tooltip="https://creativecommons.org/licenses/by-sa/3.0/"/>
              </a:rPr>
              <a:t>CC BY-SA</a:t>
            </a:r>
            <a:endParaRPr lang="en-IN" sz="900"/>
          </a:p>
        </p:txBody>
      </p:sp>
    </p:spTree>
    <p:extLst>
      <p:ext uri="{BB962C8B-B14F-4D97-AF65-F5344CB8AC3E}">
        <p14:creationId xmlns:p14="http://schemas.microsoft.com/office/powerpoint/2010/main" val="349526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298F5-F1D9-141E-7C34-6FC7D36512CE}"/>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363F37E3-2047-C956-4A51-4CC4F8C9E173}"/>
              </a:ext>
            </a:extLst>
          </p:cNvPr>
          <p:cNvSpPr>
            <a:spLocks noGrp="1"/>
          </p:cNvSpPr>
          <p:nvPr>
            <p:ph type="sldNum" sz="quarter" idx="12"/>
          </p:nvPr>
        </p:nvSpPr>
        <p:spPr/>
        <p:txBody>
          <a:bodyPr/>
          <a:lstStyle/>
          <a:p>
            <a:fld id="{312CC964-A50B-4C29-B4E4-2C30BB34CCF3}" type="slidenum">
              <a:rPr lang="en-US" smtClean="0"/>
              <a:t>8</a:t>
            </a:fld>
            <a:endParaRPr lang="en-US" dirty="0"/>
          </a:p>
        </p:txBody>
      </p:sp>
      <p:pic>
        <p:nvPicPr>
          <p:cNvPr id="8" name="Picture 7">
            <a:extLst>
              <a:ext uri="{FF2B5EF4-FFF2-40B4-BE49-F238E27FC236}">
                <a16:creationId xmlns:a16="http://schemas.microsoft.com/office/drawing/2014/main" id="{815EBE4B-0E11-2C8C-FBD9-C615751B5281}"/>
              </a:ext>
            </a:extLst>
          </p:cNvPr>
          <p:cNvPicPr>
            <a:picLocks noChangeAspect="1"/>
          </p:cNvPicPr>
          <p:nvPr/>
        </p:nvPicPr>
        <p:blipFill rotWithShape="1">
          <a:blip r:embed="rId2"/>
          <a:srcRect l="2291" t="7075" r="4255" b="5032"/>
          <a:stretch/>
        </p:blipFill>
        <p:spPr>
          <a:xfrm>
            <a:off x="931983" y="971550"/>
            <a:ext cx="5020409" cy="4914900"/>
          </a:xfrm>
          <a:prstGeom prst="rect">
            <a:avLst/>
          </a:prstGeom>
        </p:spPr>
      </p:pic>
      <p:pic>
        <p:nvPicPr>
          <p:cNvPr id="10" name="Picture 9">
            <a:extLst>
              <a:ext uri="{FF2B5EF4-FFF2-40B4-BE49-F238E27FC236}">
                <a16:creationId xmlns:a16="http://schemas.microsoft.com/office/drawing/2014/main" id="{A851FB23-8F51-7AB3-0BFF-0DBCDB13123A}"/>
              </a:ext>
            </a:extLst>
          </p:cNvPr>
          <p:cNvPicPr>
            <a:picLocks noChangeAspect="1"/>
          </p:cNvPicPr>
          <p:nvPr/>
        </p:nvPicPr>
        <p:blipFill rotWithShape="1">
          <a:blip r:embed="rId3"/>
          <a:srcRect l="16106" t="8632" r="18086" b="10170"/>
          <a:stretch/>
        </p:blipFill>
        <p:spPr>
          <a:xfrm>
            <a:off x="6096000" y="879074"/>
            <a:ext cx="5199182" cy="5442595"/>
          </a:xfrm>
          <a:prstGeom prst="rect">
            <a:avLst/>
          </a:prstGeom>
        </p:spPr>
      </p:pic>
    </p:spTree>
    <p:extLst>
      <p:ext uri="{BB962C8B-B14F-4D97-AF65-F5344CB8AC3E}">
        <p14:creationId xmlns:p14="http://schemas.microsoft.com/office/powerpoint/2010/main" val="315557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298F5-F1D9-141E-7C34-6FC7D36512CE}"/>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363F37E3-2047-C956-4A51-4CC4F8C9E173}"/>
              </a:ext>
            </a:extLst>
          </p:cNvPr>
          <p:cNvSpPr>
            <a:spLocks noGrp="1"/>
          </p:cNvSpPr>
          <p:nvPr>
            <p:ph type="sldNum" sz="quarter" idx="12"/>
          </p:nvPr>
        </p:nvSpPr>
        <p:spPr/>
        <p:txBody>
          <a:bodyPr/>
          <a:lstStyle/>
          <a:p>
            <a:fld id="{312CC964-A50B-4C29-B4E4-2C30BB34CCF3}" type="slidenum">
              <a:rPr lang="en-US" smtClean="0"/>
              <a:t>9</a:t>
            </a:fld>
            <a:endParaRPr lang="en-US" dirty="0"/>
          </a:p>
        </p:txBody>
      </p:sp>
      <p:sp>
        <p:nvSpPr>
          <p:cNvPr id="6" name="TextBox 5">
            <a:extLst>
              <a:ext uri="{FF2B5EF4-FFF2-40B4-BE49-F238E27FC236}">
                <a16:creationId xmlns:a16="http://schemas.microsoft.com/office/drawing/2014/main" id="{FA90E061-2FA4-0F0E-9BEF-E94638DC58BE}"/>
              </a:ext>
            </a:extLst>
          </p:cNvPr>
          <p:cNvSpPr txBox="1"/>
          <p:nvPr/>
        </p:nvSpPr>
        <p:spPr>
          <a:xfrm>
            <a:off x="922115" y="668215"/>
            <a:ext cx="10015516" cy="1477328"/>
          </a:xfrm>
          <a:prstGeom prst="rect">
            <a:avLst/>
          </a:prstGeom>
          <a:noFill/>
        </p:spPr>
        <p:txBody>
          <a:bodyPr wrap="square">
            <a:spAutoFit/>
          </a:bodyPr>
          <a:lstStyle/>
          <a:p>
            <a:r>
              <a:rPr lang="en-US" b="0" i="0" dirty="0">
                <a:solidFill>
                  <a:srgbClr val="4D5156"/>
                </a:solidFill>
                <a:effectLst/>
                <a:latin typeface="Gilroy"/>
              </a:rPr>
              <a:t>As per income tax laws, filing income tax returns is mandatory for individuals whose total income during the financial year exceeds the basic exemption limit of more than the gross total income of </a:t>
            </a:r>
            <a:r>
              <a:rPr lang="en-US" b="0" i="0" dirty="0">
                <a:solidFill>
                  <a:srgbClr val="040C28"/>
                </a:solidFill>
                <a:effectLst/>
                <a:latin typeface="Gilroy"/>
              </a:rPr>
              <a:t>₹ 2,50,000 under the old regime or ₹ 7,00,000 under the new regime</a:t>
            </a:r>
            <a:r>
              <a:rPr lang="en-US" b="0" i="0" dirty="0">
                <a:solidFill>
                  <a:srgbClr val="4D5156"/>
                </a:solidFill>
                <a:effectLst/>
                <a:latin typeface="Gilroy"/>
              </a:rPr>
              <a:t>.</a:t>
            </a:r>
            <a:r>
              <a:rPr lang="en-US" b="0" i="0" dirty="0">
                <a:solidFill>
                  <a:srgbClr val="314259"/>
                </a:solidFill>
                <a:effectLst/>
                <a:latin typeface="Gilroy"/>
              </a:rPr>
              <a:t> A tax rebate has been introduced in the New Tax Regime on income up to Rs 7 Lakhs. This implies that you do not have to pay tax if your taxable income is below 7 lakhs under the new tax regime.</a:t>
            </a:r>
          </a:p>
        </p:txBody>
      </p:sp>
      <p:pic>
        <p:nvPicPr>
          <p:cNvPr id="5" name="Picture 4">
            <a:extLst>
              <a:ext uri="{FF2B5EF4-FFF2-40B4-BE49-F238E27FC236}">
                <a16:creationId xmlns:a16="http://schemas.microsoft.com/office/drawing/2014/main" id="{DA0AA361-617B-04BB-D24C-95A350017EF1}"/>
              </a:ext>
            </a:extLst>
          </p:cNvPr>
          <p:cNvPicPr>
            <a:picLocks noChangeAspect="1"/>
          </p:cNvPicPr>
          <p:nvPr/>
        </p:nvPicPr>
        <p:blipFill rotWithShape="1">
          <a:blip r:embed="rId2"/>
          <a:srcRect l="19327" t="28077" r="19519" b="23718"/>
          <a:stretch/>
        </p:blipFill>
        <p:spPr>
          <a:xfrm>
            <a:off x="3112477" y="2901462"/>
            <a:ext cx="7455877" cy="3305908"/>
          </a:xfrm>
          <a:prstGeom prst="rect">
            <a:avLst/>
          </a:prstGeom>
        </p:spPr>
      </p:pic>
      <p:sp>
        <p:nvSpPr>
          <p:cNvPr id="10" name="TextBox 9">
            <a:extLst>
              <a:ext uri="{FF2B5EF4-FFF2-40B4-BE49-F238E27FC236}">
                <a16:creationId xmlns:a16="http://schemas.microsoft.com/office/drawing/2014/main" id="{7ACCE627-A6AF-5D83-EDF7-EEBA3D3951E8}"/>
              </a:ext>
            </a:extLst>
          </p:cNvPr>
          <p:cNvSpPr txBox="1"/>
          <p:nvPr/>
        </p:nvSpPr>
        <p:spPr>
          <a:xfrm>
            <a:off x="995728" y="2248289"/>
            <a:ext cx="6123842" cy="646331"/>
          </a:xfrm>
          <a:prstGeom prst="rect">
            <a:avLst/>
          </a:prstGeom>
          <a:noFill/>
        </p:spPr>
        <p:txBody>
          <a:bodyPr wrap="square">
            <a:spAutoFit/>
          </a:bodyPr>
          <a:lstStyle/>
          <a:p>
            <a:pPr algn="l" rtl="0"/>
            <a:r>
              <a:rPr lang="en-US" b="0" i="0" dirty="0">
                <a:solidFill>
                  <a:srgbClr val="314259"/>
                </a:solidFill>
                <a:effectLst/>
                <a:latin typeface="Gilroy"/>
              </a:rPr>
              <a:t>The new tax slabs under the new tax regime will be</a:t>
            </a:r>
            <a:r>
              <a:rPr lang="en-US" dirty="0">
                <a:solidFill>
                  <a:srgbClr val="314259"/>
                </a:solidFill>
                <a:latin typeface="Gilroy"/>
              </a:rPr>
              <a:t>:</a:t>
            </a:r>
            <a:br>
              <a:rPr lang="en-US" dirty="0"/>
            </a:br>
            <a:endParaRPr lang="en-IN" dirty="0"/>
          </a:p>
        </p:txBody>
      </p:sp>
    </p:spTree>
    <p:extLst>
      <p:ext uri="{BB962C8B-B14F-4D97-AF65-F5344CB8AC3E}">
        <p14:creationId xmlns:p14="http://schemas.microsoft.com/office/powerpoint/2010/main" val="1876039544"/>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C1F5B-A1D0-429A-8E7C-3E271353D1E0}">
  <ds:schemaRefs>
    <ds:schemaRef ds:uri="http://schemas.microsoft.com/sharepoint/v3/contenttype/forms"/>
  </ds:schemaRefs>
</ds:datastoreItem>
</file>

<file path=customXml/itemProps3.xml><?xml version="1.0" encoding="utf-8"?>
<ds:datastoreItem xmlns:ds="http://schemas.openxmlformats.org/officeDocument/2006/customXml" ds:itemID="{B15CABE4-909F-4611-A0E1-6E45080B3C9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Angle lines design</Template>
  <TotalTime>116</TotalTime>
  <Words>1114</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Arial</vt:lpstr>
      <vt:lpstr>Arial</vt:lpstr>
      <vt:lpstr>Baskerville Old Face</vt:lpstr>
      <vt:lpstr>Calibri</vt:lpstr>
      <vt:lpstr>Calisto MT</vt:lpstr>
      <vt:lpstr>Footlight MT Light</vt:lpstr>
      <vt:lpstr>Garamond</vt:lpstr>
      <vt:lpstr>Gilroy</vt:lpstr>
      <vt:lpstr>Google Sans</vt:lpstr>
      <vt:lpstr>Lato</vt:lpstr>
      <vt:lpstr>Trebuchet MS</vt:lpstr>
      <vt:lpstr>Trebuchet MS (Headings)</vt:lpstr>
      <vt:lpstr>Univers Condensed Light</vt:lpstr>
      <vt:lpstr>Walbaum Display Light</vt:lpstr>
      <vt:lpstr>Wingdings</vt:lpstr>
      <vt:lpstr>AngleLinesVTI</vt:lpstr>
      <vt:lpstr>INCOME              TAX</vt:lpstr>
      <vt:lpstr>Agenda </vt:lpstr>
      <vt:lpstr>Introduction</vt:lpstr>
      <vt:lpstr> Taxation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TAX</dc:title>
  <dc:creator>Sasuke Uchiha</dc:creator>
  <cp:lastModifiedBy>Gaurav Singh</cp:lastModifiedBy>
  <cp:revision>4</cp:revision>
  <dcterms:created xsi:type="dcterms:W3CDTF">2023-05-07T21:23:45Z</dcterms:created>
  <dcterms:modified xsi:type="dcterms:W3CDTF">2024-01-20T09:55:39Z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