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57" r:id="rId3"/>
    <p:sldId id="258" r:id="rId4"/>
    <p:sldId id="259" r:id="rId5"/>
    <p:sldId id="261" r:id="rId6"/>
    <p:sldId id="267" r:id="rId7"/>
    <p:sldId id="266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C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1" autoAdjust="0"/>
    <p:restoredTop sz="94660"/>
  </p:normalViewPr>
  <p:slideViewPr>
    <p:cSldViewPr>
      <p:cViewPr varScale="1">
        <p:scale>
          <a:sx n="75" d="100"/>
          <a:sy n="75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DF2D-9E3E-425F-9419-0EB3FF420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D27B5-7FE0-4511-93F8-985E4EEE7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911D9-5810-431F-9C1A-80D98FFB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68F6C-1019-40AD-A013-8CDCE325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EB8DD-3EA1-4E9E-8BA5-7E05E1E3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81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E25B-06F9-44AD-B91B-CE808EF0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D936D-673E-4DF0-8D89-08D1BA7EE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88785-7D07-4336-A0F9-EBBB477A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541F-6809-412F-BBA9-CD4AE1B4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5319-C8E5-429F-BD7F-34FB41E0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36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6005A-D28C-4D91-82D2-6A8D766C1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1C87D-F529-46E5-A0B2-E056FE21E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1A86A-3820-4A49-AB73-D5259EE0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A3E63-55C0-4595-8693-D232724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C255-6F9B-438A-99CC-C4FB1BC3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5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7395-F558-4AFE-9C79-8C7A202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A8EE-0F07-4F57-ADC8-C7D864589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C389E-4525-4367-B65A-B4305D5D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5C7F-6257-4CF5-BADF-FA10E870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6BCB-77EA-41B0-8DD1-EAC9FC1A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DCCC-2592-4CD1-9207-E64D5275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9CF61-9C9F-49EC-AA43-0559F2DFE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75C8-4426-4AD1-BD96-AB947B20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C8DC7-1B97-448D-A04D-5EE8B4C7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E468A-06EE-458A-BEB5-E2AEFA23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5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F3C5-D997-4EB8-9616-23C53822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D307-A4F3-4FEB-A1C9-791BBD5D4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EF6C0-77DC-438B-8592-05E9AC216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96674-B73F-4139-A9CF-DDF57319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582AE-A775-4928-8BCA-6A4E7868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56C7D-35A9-40C8-AC09-84FC7EF4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54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E4C2-BCCD-4DCE-97C9-38722FFB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4584F-5F6C-4CEC-A184-B44826E1D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3B482-0A46-4B8E-A055-822324262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F3A46-EEC1-4316-8D38-38A97A7DF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10BBE-A13C-45AD-AD49-27AD28E60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7BB41-78E6-49CF-80BB-9A4CEF8D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3426D-4B89-453E-B0E2-4BD72CF9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5F603-5A94-4450-A9AC-237A0F59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25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D8FA-4100-4DC3-BA56-A31553A4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E4FE7-545C-4B7E-BCE8-E0BB3FC9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12582-7573-4F5B-9D00-B5E71297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26295-8F41-4451-ABC1-C4C4BB51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7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E6DCE-5624-480C-93E5-127E5287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8C0F2-6213-44CD-8171-A2C127C2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CF8C9-E747-45D9-8F51-F54538BC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2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3495-D363-49F8-B903-AB719F8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CB2D5-BE42-4597-A33B-C39521E6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D7691-11E5-46BB-AB9C-8A5BA649F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0F9D0-95C8-4C7D-B018-538A2E5A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7E4A1-8917-4489-BCC4-A92D5FD4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DCB54-5739-433B-B060-70204C95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70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B4B0-F293-431A-AF18-C26D6EC0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8861A-B859-42CF-BF37-4B85C1AFD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5DE15-CDA0-49DD-8FF1-73F0B744B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92557-FD5B-431C-8128-8C7DEA4F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AC590-39BE-4149-8ECC-24E4B001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10FB9-12A7-4280-922F-C914C44E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79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6CEC4-43BC-4E6A-9BFA-C9A8D32F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56A4D-7CFF-459B-9B43-AAD3346F0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5D8AE-749A-41CD-933C-D86E4FCC9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4754-C736-4E18-9C58-E19BE51E984E}" type="datetimeFigureOut">
              <a:rPr lang="en-US" smtClean="0"/>
              <a:pPr/>
              <a:t>2/14/2022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32157-FD70-44C5-B9E9-18490B67B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F900-71C0-4582-815F-51A7236A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D4A6-AECE-450F-899A-E300C8D23A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9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AA1ED3-6D2C-4DD2-871C-6C15306C0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60" y="44667"/>
            <a:ext cx="1624340" cy="19378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1A83733-502B-4201-9DDB-233367A4825F}"/>
              </a:ext>
            </a:extLst>
          </p:cNvPr>
          <p:cNvSpPr txBox="1">
            <a:spLocks/>
          </p:cNvSpPr>
          <p:nvPr/>
        </p:nvSpPr>
        <p:spPr bwMode="auto">
          <a:xfrm>
            <a:off x="31751" y="4536301"/>
            <a:ext cx="12128500" cy="2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67" u="sng" dirty="0"/>
              <a:t>Subject:</a:t>
            </a:r>
            <a:r>
              <a:rPr lang="en-IN" sz="2667" dirty="0"/>
              <a:t> </a:t>
            </a:r>
            <a:r>
              <a:rPr lang="en-US" sz="2667" spc="-107" dirty="0"/>
              <a:t>Principles Of Human Settlements-I</a:t>
            </a:r>
          </a:p>
          <a:p>
            <a:r>
              <a:rPr lang="en-IN" sz="2667" u="sng" dirty="0"/>
              <a:t>Topic:</a:t>
            </a:r>
            <a:r>
              <a:rPr lang="en-IN" sz="2667" dirty="0"/>
              <a:t> </a:t>
            </a:r>
            <a:r>
              <a:rPr lang="en-US" sz="2667" spc="-107" dirty="0"/>
              <a:t>Human Settlements Introduction</a:t>
            </a:r>
          </a:p>
          <a:p>
            <a:r>
              <a:rPr lang="en-IN" sz="2667" u="sng" dirty="0"/>
              <a:t>Presented by</a:t>
            </a:r>
            <a:r>
              <a:rPr lang="en-IN" sz="2667" dirty="0"/>
              <a:t>: </a:t>
            </a:r>
            <a:r>
              <a:rPr lang="en-IN" sz="2800" dirty="0" err="1"/>
              <a:t>Pallavi</a:t>
            </a:r>
            <a:r>
              <a:rPr lang="en-IN" sz="2800" dirty="0"/>
              <a:t> Tiwari</a:t>
            </a:r>
            <a:endParaRPr lang="en-IN" sz="2667" dirty="0"/>
          </a:p>
        </p:txBody>
      </p:sp>
    </p:spTree>
    <p:extLst>
      <p:ext uri="{BB962C8B-B14F-4D97-AF65-F5344CB8AC3E}">
        <p14:creationId xmlns:p14="http://schemas.microsoft.com/office/powerpoint/2010/main" val="50526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12064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00174"/>
            <a:ext cx="7972452" cy="4855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Hilberseimer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L. (1955)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The Nature of Cities,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Paul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Theobald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Publishers, Chicago.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Chattopadhya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B., B. Gupta and J.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Burman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History of Human Settlements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ITPI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India.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IN" sz="2400" dirty="0">
                <a:solidFill>
                  <a:schemeClr val="accent5">
                    <a:lumMod val="50000"/>
                  </a:schemeClr>
                </a:solidFill>
              </a:rPr>
              <a:t>http://en.wikipedia.org/wiki/Civilization 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Kilian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D. and M. Howells (2005) Human Settlements,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South Africa Environment Outlook,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Issue December, 2005 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accent5">
                    <a:lumMod val="50000"/>
                  </a:schemeClr>
                </a:solidFill>
              </a:rPr>
              <a:t>http://soer.deat.gov.za/dm_documents/Human_Settlement_-_Background_Paper_iwTDC.pdf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4800" cy="1371600"/>
          </a:xfrm>
        </p:spPr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3528" y="3089480"/>
            <a:ext cx="8286807" cy="2571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WHAT IS CIVILIZATION?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GENERAL CHARACTERISTICS OF CIVILIZATION.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WHAT IS SETTLEMENT?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HUMAN SETTLEMENTS AS AN EXPRESSION OF CIVILIZATION</a:t>
            </a:r>
          </a:p>
          <a:p>
            <a:pPr marL="46355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US" dirty="0">
                <a:solidFill>
                  <a:schemeClr val="tx1"/>
                </a:solidFill>
              </a:rPr>
              <a:t>MOHENJO-DARO</a:t>
            </a:r>
          </a:p>
          <a:p>
            <a:pPr marL="46355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IN" dirty="0">
                <a:solidFill>
                  <a:schemeClr val="tx1"/>
                </a:solidFill>
              </a:rPr>
              <a:t>MILETUS</a:t>
            </a:r>
          </a:p>
          <a:p>
            <a:pPr marL="46355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IN" dirty="0">
                <a:solidFill>
                  <a:schemeClr val="tx1"/>
                </a:solidFill>
              </a:rPr>
              <a:t>SHAHJAHANABAD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00" y="71414"/>
            <a:ext cx="7772400" cy="630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CIVILIZATION</a:t>
            </a:r>
            <a:endParaRPr lang="en-IN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72816"/>
            <a:ext cx="8572559" cy="4299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DEFINITION: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USED TO DESCRIBE A CERTAIN KIND OF DEVELOPMENT OF HUMAN SOCIETY, IT IS MORE ABOUT 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MATERIAL DEVELOPMENT.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MOREOVER, IT IS EVOLVED BY GEOGRAPHICAL SPREAD HORIZONTALLY.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GENERAL CHARACTERISTICS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CIVILIZATIONS: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SYSTEM OF GOVERNMENT.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I.E. SOME FORM OF BODY TO ADMINISTER THE RESPONSIBILITY AND HOPES FOR THE FUTURE.</a:t>
            </a:r>
            <a:endParaRPr lang="en-IN" sz="2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SOME PHYSICAL DEVELOPMENT OR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LIVING IN SOCIAL GROUPS.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501122" cy="91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CHARACTERISTICS OF CIVILIZATION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(cont.)</a:t>
            </a:r>
            <a:endParaRPr lang="en-IN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1700808"/>
            <a:ext cx="8572560" cy="4134284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SPECIALIZATION OF LABOR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IN WHICH MEMBERS OF SOCIETY PERFORMS DIFFERENT JOBS – THIS FACILITATED THE PROGRESS AS 1 PERSON WASN’T TRYING TO DO EVERYTHING.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DIFFERENT SOCIAL CLASSES.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SOMETIMES BASED ON CASTE, SOMETIMES ECONOMIC STATUS, ETC. 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SOME FORM OF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COMMUNICATION.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CONCEPT OF A HIGHER BEING.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 RELIGIOUS SYSTEMS, WHICH MIGHT INCLUDE PRIESTS AND TEMPLES.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REGULAR FOOD SUPPLY,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THAT IS NOT LIKELY TO CHANGE SUDDENLY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CONCEPT OF TIME.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I.E. UNDERSTANDING OF PATTERNS LIKE SEASONS, ETC.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9" y="-27384"/>
            <a:ext cx="7972452" cy="914400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HUMAN SETTLEMENT</a:t>
            </a:r>
            <a:endParaRPr lang="en-IN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1336"/>
            <a:ext cx="8496944" cy="4572000"/>
          </a:xfrm>
        </p:spPr>
        <p:txBody>
          <a:bodyPr>
            <a:normAutofit/>
          </a:bodyPr>
          <a:lstStyle/>
          <a:p>
            <a:pPr marL="1588" indent="12700">
              <a:buNone/>
            </a:pPr>
            <a:r>
              <a:rPr lang="en-IN" sz="2000" b="1" dirty="0">
                <a:solidFill>
                  <a:schemeClr val="bg2">
                    <a:lumMod val="50000"/>
                  </a:schemeClr>
                </a:solidFill>
              </a:rPr>
              <a:t>HUMAN SETTLEMENTS ARE PLACES </a:t>
            </a:r>
            <a:r>
              <a:rPr lang="en-IN" sz="2000" dirty="0">
                <a:solidFill>
                  <a:schemeClr val="bg2">
                    <a:lumMod val="50000"/>
                  </a:schemeClr>
                </a:solidFill>
              </a:rPr>
              <a:t>– LARGE AND SMALL, URBAN AND RURAL, FORMAL AND INFORMAL - </a:t>
            </a:r>
            <a:r>
              <a:rPr lang="en-IN" sz="2000" b="1" dirty="0">
                <a:solidFill>
                  <a:schemeClr val="bg2">
                    <a:lumMod val="50000"/>
                  </a:schemeClr>
                </a:solidFill>
              </a:rPr>
              <a:t>WHERE PEOPLE LIVE, LEARN, WORK AND CREATE</a:t>
            </a:r>
            <a:r>
              <a:rPr lang="en-IN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588" indent="12700">
              <a:buNone/>
            </a:pPr>
            <a:endParaRPr lang="en-IN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588" indent="12700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IT CAN BE SEEN THROUGH VARIOUS EXAMPLES THAT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SETTLEMENT FORM OR PATTERN IS AN EXPRESSION OF THE MATERIALISTIC DEVELOPMENT OF PEOPLE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I.E. CIVILIZATION.</a:t>
            </a:r>
            <a:endParaRPr lang="en-IN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588" indent="12700">
              <a:buNone/>
            </a:pPr>
            <a:endParaRPr lang="en-IN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Scan10007.JPG"/>
          <p:cNvPicPr>
            <a:picLocks noChangeAspect="1"/>
          </p:cNvPicPr>
          <p:nvPr/>
        </p:nvPicPr>
        <p:blipFill>
          <a:blip r:embed="rId2" cstate="print"/>
          <a:srcRect l="20562" t="11166" r="14264" b="30182"/>
          <a:stretch>
            <a:fillRect/>
          </a:stretch>
        </p:blipFill>
        <p:spPr>
          <a:xfrm>
            <a:off x="251520" y="404664"/>
            <a:ext cx="8640960" cy="56573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29058" y="3918932"/>
            <a:ext cx="1000132" cy="928694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857488" y="5276254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GOVT. BODY TO ADMINISTER</a:t>
            </a:r>
            <a:endParaRPr lang="en-IN" sz="1200" dirty="0">
              <a:solidFill>
                <a:srgbClr val="A8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43438" y="1204288"/>
            <a:ext cx="1000132" cy="1071570"/>
          </a:xfrm>
          <a:prstGeom prst="ellipse">
            <a:avLst/>
          </a:prstGeom>
          <a:noFill/>
          <a:ln w="38100"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714876" y="2990238"/>
            <a:ext cx="1714512" cy="1071570"/>
          </a:xfrm>
          <a:prstGeom prst="ellipse">
            <a:avLst/>
          </a:prstGeom>
          <a:noFill/>
          <a:ln w="38100"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857884" y="109981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PEOPLE LIVED IN SOCIAL GROUPS TOGETHER</a:t>
            </a:r>
            <a:endParaRPr lang="en-IN" sz="1200" dirty="0">
              <a:solidFill>
                <a:srgbClr val="A8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57356" y="1704354"/>
            <a:ext cx="1000132" cy="178595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214282" y="1301985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RELIGIOUS PLACE – STANDING HIGHER THAN THE REST OF THE AREA ON A MOUND</a:t>
            </a:r>
            <a:endParaRPr lang="en-IN" sz="1200" dirty="0">
              <a:solidFill>
                <a:srgbClr val="A8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3372" y="2990238"/>
            <a:ext cx="642942" cy="7143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3500430" y="270448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80000"/>
                </a:solidFill>
              </a:rPr>
              <a:t>GRANARY</a:t>
            </a:r>
            <a:endParaRPr lang="en-IN" sz="1600" dirty="0">
              <a:solidFill>
                <a:srgbClr val="A8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000760" y="4061808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929190" y="4490436"/>
            <a:ext cx="200026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857488" y="2847362"/>
            <a:ext cx="4071966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0760" y="499050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SOCIAL CLASSES – HIGHER PLACES FOR RELIGIOUS AND THE ROYAL PEOPLE</a:t>
            </a:r>
            <a:endParaRPr lang="en-IN" sz="1200" dirty="0">
              <a:solidFill>
                <a:srgbClr val="A8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43174" y="3347428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43174" y="2561610"/>
            <a:ext cx="2500330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86380" y="2204420"/>
            <a:ext cx="785818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285752" y="3962697"/>
            <a:ext cx="228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DIFFERENT ZONES FOR GRANARY, </a:t>
            </a:r>
          </a:p>
          <a:p>
            <a:r>
              <a:rPr lang="en-US" sz="1200" dirty="0">
                <a:solidFill>
                  <a:srgbClr val="A80000"/>
                </a:solidFill>
              </a:rPr>
              <a:t>INDUSTRY, CRAFTSMEN – INDICATES PEOPLE ENGAGED IN DIFFERENT ACTIVITIES - SPECIALIZATION OF LABOR</a:t>
            </a:r>
            <a:endParaRPr lang="en-IN" sz="1200" dirty="0">
              <a:solidFill>
                <a:srgbClr val="A8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637203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MOHENJO DARO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6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08.JPG"/>
          <p:cNvPicPr>
            <a:picLocks noChangeAspect="1"/>
          </p:cNvPicPr>
          <p:nvPr/>
        </p:nvPicPr>
        <p:blipFill>
          <a:blip r:embed="rId2" cstate="print"/>
          <a:srcRect l="21093" t="4879" r="9375" b="23057"/>
          <a:stretch>
            <a:fillRect/>
          </a:stretch>
        </p:blipFill>
        <p:spPr>
          <a:xfrm>
            <a:off x="2535638" y="332656"/>
            <a:ext cx="6357950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1852" y="99953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PEOPLE LIVED IN SOCIAL GROUPS TOGETHER</a:t>
            </a:r>
            <a:endParaRPr lang="en-IN" sz="1200" dirty="0">
              <a:solidFill>
                <a:srgbClr val="A8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93158" y="3857058"/>
            <a:ext cx="785818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4250150" y="4142810"/>
            <a:ext cx="1000132" cy="50006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4893092" y="2571174"/>
            <a:ext cx="1285884" cy="928694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5250282" y="3499868"/>
            <a:ext cx="857256" cy="357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4321588" y="3142678"/>
            <a:ext cx="642942" cy="64294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3678646" y="4642876"/>
            <a:ext cx="785818" cy="64294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679042" y="2499736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GOVT. BODY TO ADMINISTER</a:t>
            </a:r>
            <a:endParaRPr lang="en-IN" sz="1200" dirty="0">
              <a:solidFill>
                <a:srgbClr val="A8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64596" y="1142414"/>
            <a:ext cx="714380" cy="1857388"/>
          </a:xfrm>
          <a:prstGeom prst="ellipse">
            <a:avLst/>
          </a:prstGeom>
          <a:noFill/>
          <a:ln w="38100"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4535902" y="4642876"/>
            <a:ext cx="1714512" cy="1500198"/>
          </a:xfrm>
          <a:prstGeom prst="ellipse">
            <a:avLst/>
          </a:prstGeom>
          <a:noFill/>
          <a:ln w="38100"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893092" y="2142546"/>
            <a:ext cx="428628" cy="642942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92762" y="2428298"/>
            <a:ext cx="2500330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4"/>
          </p:cNvCxnSpPr>
          <p:nvPr/>
        </p:nvCxnSpPr>
        <p:spPr>
          <a:xfrm flipV="1">
            <a:off x="2392762" y="3857058"/>
            <a:ext cx="328614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92762" y="4642876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92762" y="3571306"/>
            <a:ext cx="192882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374" y="4341593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DIFFERENT USES SHOW THAT PEOPLE ENGAGED IN DIFFERENT ACTIVITIES – SPECIALIZATION OF LABOR</a:t>
            </a:r>
            <a:endParaRPr lang="en-IN" sz="1200" dirty="0">
              <a:solidFill>
                <a:srgbClr val="A80000"/>
              </a:solidFill>
            </a:endParaRPr>
          </a:p>
        </p:txBody>
      </p:sp>
      <p:cxnSp>
        <p:nvCxnSpPr>
          <p:cNvPr id="20" name="Straight Arrow Connector 19"/>
          <p:cNvCxnSpPr>
            <a:endCxn id="5" idx="6"/>
          </p:cNvCxnSpPr>
          <p:nvPr/>
        </p:nvCxnSpPr>
        <p:spPr>
          <a:xfrm rot="10800000">
            <a:off x="5250282" y="4392844"/>
            <a:ext cx="1643074" cy="53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64794" y="485719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80000"/>
                </a:solidFill>
              </a:rPr>
              <a:t>RELIGIOUS BUILDING</a:t>
            </a:r>
            <a:endParaRPr lang="en-IN" sz="1200" dirty="0">
              <a:solidFill>
                <a:srgbClr val="A8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637203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MILETUS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10" y="642918"/>
            <a:ext cx="7050852" cy="578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3929058" y="4214818"/>
            <a:ext cx="1571636" cy="121444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00232" y="4857760"/>
            <a:ext cx="1643074" cy="7858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29190" y="1071546"/>
            <a:ext cx="1500198" cy="32147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15140" y="128586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PEOPLE LIVED IN SOCIAL GROUPS</a:t>
            </a:r>
          </a:p>
        </p:txBody>
      </p:sp>
      <p:sp>
        <p:nvSpPr>
          <p:cNvPr id="11" name="Oval 10"/>
          <p:cNvSpPr/>
          <p:nvPr/>
        </p:nvSpPr>
        <p:spPr>
          <a:xfrm>
            <a:off x="4500562" y="1714488"/>
            <a:ext cx="357190" cy="2428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85852" y="4510094"/>
            <a:ext cx="571504" cy="5619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14678" y="4000504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57290" y="3438524"/>
            <a:ext cx="571504" cy="5619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43108" y="1214422"/>
            <a:ext cx="571504" cy="5619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86116" y="500042"/>
            <a:ext cx="785818" cy="50006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643570" y="652442"/>
            <a:ext cx="785818" cy="50006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214311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FORTIFIED CITY WITH GATES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264" y="221455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DIFFERENT USES SHOWING PEOPLE WERE ENGAGED IN DIFFERENT ACTIVITIES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20" y="571501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RELIGIOUS BUILDING POSITIONED ON HIGHER GROUND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3636" y="5384085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SOCIAL CLASSES – HIGHER PLACES FOR RELIGIOUS AND THE ROYAL PEOPLE (CONCEPT OF HIGHER BEING)</a:t>
            </a:r>
            <a:endParaRPr lang="en-IN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43108" y="1857364"/>
            <a:ext cx="2500330" cy="25003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23" idx="1"/>
          </p:cNvCxnSpPr>
          <p:nvPr/>
        </p:nvCxnSpPr>
        <p:spPr>
          <a:xfrm rot="10800000">
            <a:off x="3571868" y="4429133"/>
            <a:ext cx="2571768" cy="1462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3" idx="1"/>
          </p:cNvCxnSpPr>
          <p:nvPr/>
        </p:nvCxnSpPr>
        <p:spPr>
          <a:xfrm rot="10800000">
            <a:off x="5000628" y="4714885"/>
            <a:ext cx="1143008" cy="1177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85852" y="4286256"/>
            <a:ext cx="2071702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720" y="637203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SHAHJAHANABAD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3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227424"/>
          <a:ext cx="8643996" cy="4846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CHARACTERISTICS OF CIVILIZATION</a:t>
                      </a:r>
                      <a:endParaRPr lang="en-IN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SETTLEMENT OF </a:t>
                      </a:r>
                      <a:r>
                        <a:rPr lang="en-US" sz="1200" dirty="0" err="1"/>
                        <a:t>MOHENJO</a:t>
                      </a:r>
                      <a:r>
                        <a:rPr lang="en-US" sz="1200" dirty="0"/>
                        <a:t>-</a:t>
                      </a:r>
                      <a:r>
                        <a:rPr lang="en-US" sz="1200" dirty="0" err="1"/>
                        <a:t>DARO</a:t>
                      </a:r>
                      <a:r>
                        <a:rPr lang="en-US" sz="1200" baseline="0" dirty="0"/>
                        <a:t> </a:t>
                      </a:r>
                      <a:endParaRPr lang="en-IN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SETTLEMENT</a:t>
                      </a:r>
                      <a:r>
                        <a:rPr lang="en-US" sz="1200" baseline="0" dirty="0"/>
                        <a:t> OF MILETUS</a:t>
                      </a:r>
                      <a:endParaRPr lang="en-IN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SETTLEMENT</a:t>
                      </a:r>
                      <a:r>
                        <a:rPr lang="en-IN" sz="1200" baseline="0" dirty="0"/>
                        <a:t> OF SHAHJAHANABAD</a:t>
                      </a:r>
                      <a:endParaRPr lang="en-IN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1. SYSTEM OF GOVT.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√(ALTHOUGH EVIDENCE SUGGESTS</a:t>
                      </a:r>
                      <a:r>
                        <a:rPr lang="en-IN" sz="1200" baseline="0" dirty="0"/>
                        <a:t> THE PRESENCE OF A LEADER, IT IS FOR CERTAIN THAT A 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SOPHISTICATED SYSTEM OF GOVERNMENT </a:t>
                      </a:r>
                      <a:r>
                        <a:rPr lang="en-IN" sz="1200" baseline="0" dirty="0"/>
                        <a:t>EXISTED AT THIS TIME)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√(A FEW </a:t>
                      </a:r>
                      <a:r>
                        <a:rPr lang="en-IN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VARIANTS OF DEMOCRACY </a:t>
                      </a:r>
                      <a:r>
                        <a:rPr lang="en-IN" sz="1200" dirty="0"/>
                        <a:t>WERE </a:t>
                      </a:r>
                      <a:r>
                        <a:rPr lang="en-IN" sz="1200" baseline="0" dirty="0"/>
                        <a:t>IMPLEMENTED WHICH WERE LATER REPLACED BY THE SYSTEM OF 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OLIGARCHY</a:t>
                      </a:r>
                      <a:r>
                        <a:rPr lang="en-IN" sz="1200" baseline="0" dirty="0"/>
                        <a:t>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</a:t>
                      </a:r>
                      <a:r>
                        <a:rPr lang="en-IN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MONARCHY</a:t>
                      </a:r>
                      <a:r>
                        <a:rPr lang="en-IN" sz="1200" dirty="0"/>
                        <a:t>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2. PEOPLE</a:t>
                      </a:r>
                      <a:r>
                        <a:rPr lang="en-US" sz="1200" b="1" baseline="0" dirty="0"/>
                        <a:t> LIVING IN SOCIAL GROUPS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√(THE</a:t>
                      </a:r>
                      <a:r>
                        <a:rPr lang="en-IN" sz="1200" baseline="0" dirty="0"/>
                        <a:t> SOCIAL GROUPS WERE SEGREGATED ACCORDING TO THE CLASS OF PEOPLE)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√(PRESENCE OF</a:t>
                      </a:r>
                      <a:r>
                        <a:rPr lang="en-IN" sz="1200" baseline="0" dirty="0"/>
                        <a:t> SPACES FOR SOCIAL CONGREGATION)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</a:t>
                      </a:r>
                      <a:r>
                        <a:rPr lang="en-IN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RESIDENTIAL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AREAS WERE CLOSELY KNIT</a:t>
                      </a:r>
                      <a:r>
                        <a:rPr lang="en-IN" sz="1200" baseline="0" dirty="0"/>
                        <a:t>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3. SPECIALIZATION OF LABOR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√(THE </a:t>
                      </a:r>
                      <a:r>
                        <a:rPr lang="en-IN" sz="1200" baseline="0" dirty="0"/>
                        <a:t>PEOPLE WERE INVOLVED IN 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TRADE</a:t>
                      </a:r>
                      <a:r>
                        <a:rPr lang="en-IN" sz="1200" baseline="0" dirty="0"/>
                        <a:t> WITH OTHER CIVILIZATIONS OF THE TIME)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√(THE PEOPLE WERE INVOLVED IN </a:t>
                      </a:r>
                      <a:r>
                        <a:rPr lang="en-IN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TRADE, THE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ARTS AND DEFENCE</a:t>
                      </a:r>
                      <a:r>
                        <a:rPr lang="en-IN" sz="1200" baseline="0" dirty="0"/>
                        <a:t>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√(THE PEOPLE WERE MOSTLY</a:t>
                      </a:r>
                      <a:r>
                        <a:rPr lang="en-IN" sz="1200" baseline="0" dirty="0"/>
                        <a:t> INVOLVED WITH 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TRADE</a:t>
                      </a:r>
                      <a:r>
                        <a:rPr lang="en-IN" sz="1200" baseline="0" dirty="0"/>
                        <a:t>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4. DIFFERENT SOCIAL CLASSES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</a:t>
                      </a:r>
                      <a:r>
                        <a:rPr lang="en-IN" sz="1200" baseline="0" dirty="0"/>
                        <a:t> (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PLACES WHERE PRIESTS AND THE GOVT. BODY LIVED WERE AT A HIGHER </a:t>
                      </a:r>
                      <a:r>
                        <a:rPr lang="en-IN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LEVEL </a:t>
                      </a:r>
                      <a:r>
                        <a:rPr lang="en-IN" sz="1200" baseline="0" dirty="0"/>
                        <a:t>THAN THE COMMON PEOPLE’S RESIDENCE)</a:t>
                      </a:r>
                      <a:endParaRPr lang="en-IN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√(ARTISANS</a:t>
                      </a:r>
                      <a:r>
                        <a:rPr lang="en-IN" sz="1200" baseline="0" dirty="0"/>
                        <a:t> AND HUSBANDMEN INFERIOR TO ARMED DEFENDERS)</a:t>
                      </a:r>
                      <a:endParaRPr lang="en-IN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 (</a:t>
                      </a:r>
                      <a:r>
                        <a:rPr lang="en-IN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CLEAR DISTINCTION BETWEEN CLASSES</a:t>
                      </a:r>
                      <a:r>
                        <a:rPr lang="en-IN" sz="1200" dirty="0"/>
                        <a:t>)</a:t>
                      </a:r>
                      <a:endParaRPr lang="en-IN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6. CONCEPT OF</a:t>
                      </a:r>
                      <a:r>
                        <a:rPr lang="en-US" sz="1200" b="1" baseline="0" dirty="0"/>
                        <a:t> HIGHER BEING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</a:t>
                      </a:r>
                      <a:r>
                        <a:rPr lang="en-IN" sz="1200" baseline="0" dirty="0"/>
                        <a:t> (A SPECIAL PLACE FOR RELIGIOUS BUILDINGS I.E. THE CITADEL)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√(LAND</a:t>
                      </a:r>
                      <a:r>
                        <a:rPr lang="en-IN" sz="1200" baseline="0" dirty="0"/>
                        <a:t> DIVIDED INTO THREE PARTS – ONE FOR SACRED USES)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√(PRESENCE</a:t>
                      </a:r>
                      <a:r>
                        <a:rPr lang="en-IN" sz="1200" baseline="0" dirty="0"/>
                        <a:t> OF MASJID NEXT TO THE FORT SUGGESTS PRIORITY)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7. REGULAR FOOD SUPPLY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</a:t>
                      </a:r>
                      <a:r>
                        <a:rPr lang="en-IN" sz="1200" baseline="0" dirty="0"/>
                        <a:t> (PRESENCE OF 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GRANARY</a:t>
                      </a:r>
                      <a:r>
                        <a:rPr lang="en-IN" sz="1200" baseline="0" dirty="0"/>
                        <a:t> INDICATES A WELL DEVELOPED AGRICULTURAL SYSTEM)</a:t>
                      </a:r>
                      <a:endParaRPr lang="en-IN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</a:t>
                      </a:r>
                      <a:r>
                        <a:rPr lang="en-IN" sz="1200" baseline="0" dirty="0"/>
                        <a:t> (PRESENCE OF 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STORE</a:t>
                      </a:r>
                      <a:r>
                        <a:rPr lang="en-IN" sz="1200" baseline="0" dirty="0"/>
                        <a:t> OR </a:t>
                      </a:r>
                      <a:r>
                        <a:rPr lang="en-IN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GRANARY</a:t>
                      </a:r>
                      <a:r>
                        <a:rPr lang="en-IN" sz="1200" baseline="0" dirty="0"/>
                        <a:t>)</a:t>
                      </a:r>
                      <a:endParaRPr lang="en-IN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√</a:t>
                      </a:r>
                      <a:endParaRPr lang="en-IN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580526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THUS, IT CAN BE SEEN THAT THE HUMAN SETTLEMENT FORM IS AN EXPRESSION OF CIVILIZATION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732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CONTENTS</vt:lpstr>
      <vt:lpstr>CIVILIZATION</vt:lpstr>
      <vt:lpstr>CHARACTERISTICS OF CIVILIZATION (cont.)</vt:lpstr>
      <vt:lpstr>HUMAN SETTLEMENT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Megi</dc:creator>
  <cp:lastModifiedBy>Admin</cp:lastModifiedBy>
  <cp:revision>88</cp:revision>
  <dcterms:created xsi:type="dcterms:W3CDTF">2010-08-10T00:07:05Z</dcterms:created>
  <dcterms:modified xsi:type="dcterms:W3CDTF">2022-02-14T14:57:17Z</dcterms:modified>
</cp:coreProperties>
</file>