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62" r:id="rId2"/>
    <p:sldId id="310" r:id="rId3"/>
    <p:sldId id="318" r:id="rId4"/>
    <p:sldId id="319" r:id="rId5"/>
    <p:sldId id="321" r:id="rId6"/>
    <p:sldId id="322" r:id="rId7"/>
    <p:sldId id="323" r:id="rId8"/>
    <p:sldId id="325" r:id="rId9"/>
    <p:sldId id="326" r:id="rId10"/>
    <p:sldId id="327" r:id="rId11"/>
    <p:sldId id="329" r:id="rId12"/>
    <p:sldId id="330" r:id="rId13"/>
    <p:sldId id="332" r:id="rId14"/>
    <p:sldId id="335" r:id="rId15"/>
    <p:sldId id="336" r:id="rId16"/>
    <p:sldId id="358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1" d="100"/>
          <a:sy n="71" d="100"/>
        </p:scale>
        <p:origin x="132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4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04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0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0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8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9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6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7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32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362200" y="281940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u="sng" spc="-5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GothicE" panose="00000400000000000000" pitchFamily="2" charset="0"/>
              </a:rPr>
              <a:t>Hoysala</a:t>
            </a:r>
            <a:r>
              <a:rPr lang="en-US" sz="6000" b="1" u="sng" spc="-65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GothicE" panose="00000400000000000000" pitchFamily="2" charset="0"/>
              </a:rPr>
              <a:t> </a:t>
            </a:r>
            <a:r>
              <a:rPr lang="en-US" sz="6000" b="1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GothicE" panose="00000400000000000000" pitchFamily="2" charset="0"/>
              </a:rPr>
              <a:t>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594360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/>
              <a:t>Presented by: Ar. </a:t>
            </a:r>
            <a:r>
              <a:rPr lang="en-IN" sz="2000" b="1" u="sng" dirty="0" smtClean="0"/>
              <a:t>Hiba Gul</a:t>
            </a:r>
            <a:endParaRPr lang="en-IN" sz="2000" b="1" u="sng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904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3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84605"/>
            <a:ext cx="8379460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Brihadeshwara </a:t>
            </a:r>
            <a:r>
              <a:rPr sz="2400" spc="-5" dirty="0">
                <a:latin typeface="Times New Roman"/>
                <a:cs typeface="Times New Roman"/>
              </a:rPr>
              <a:t>temple </a:t>
            </a:r>
            <a:r>
              <a:rPr sz="2400" dirty="0">
                <a:latin typeface="Times New Roman"/>
                <a:cs typeface="Times New Roman"/>
              </a:rPr>
              <a:t>- through the gate to the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courtyard  where the 60 </a:t>
            </a:r>
            <a:r>
              <a:rPr sz="2400" spc="-5" dirty="0">
                <a:latin typeface="Times New Roman"/>
                <a:cs typeface="Times New Roman"/>
              </a:rPr>
              <a:t>meter </a:t>
            </a:r>
            <a:r>
              <a:rPr sz="2400" spc="-15" dirty="0">
                <a:latin typeface="Times New Roman"/>
                <a:cs typeface="Times New Roman"/>
              </a:rPr>
              <a:t>tower, </a:t>
            </a:r>
            <a:r>
              <a:rPr sz="2400" dirty="0">
                <a:latin typeface="Times New Roman"/>
                <a:cs typeface="Times New Roman"/>
              </a:rPr>
              <a:t>a feast of Dravidian  </a:t>
            </a:r>
            <a:r>
              <a:rPr sz="2400" spc="-5" dirty="0">
                <a:latin typeface="Times New Roman"/>
                <a:cs typeface="Times New Roman"/>
              </a:rPr>
              <a:t>architecture </a:t>
            </a:r>
            <a:r>
              <a:rPr sz="2400" dirty="0">
                <a:latin typeface="Times New Roman"/>
                <a:cs typeface="Times New Roman"/>
              </a:rPr>
              <a:t>towers into the </a:t>
            </a:r>
            <a:r>
              <a:rPr sz="2400" spc="-5" dirty="0">
                <a:latin typeface="Times New Roman"/>
                <a:cs typeface="Times New Roman"/>
              </a:rPr>
              <a:t>sky </a:t>
            </a:r>
            <a:r>
              <a:rPr sz="2400" dirty="0">
                <a:latin typeface="Times New Roman"/>
                <a:cs typeface="Times New Roman"/>
              </a:rPr>
              <a:t>dwarfing the landscape  </a:t>
            </a:r>
            <a:r>
              <a:rPr sz="2400" spc="-15" dirty="0">
                <a:latin typeface="Times New Roman"/>
                <a:cs typeface="Times New Roman"/>
              </a:rPr>
              <a:t>offers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glimpse </a:t>
            </a:r>
            <a:r>
              <a:rPr sz="2400" dirty="0">
                <a:latin typeface="Times New Roman"/>
                <a:cs typeface="Times New Roman"/>
              </a:rPr>
              <a:t>into the </a:t>
            </a:r>
            <a:r>
              <a:rPr sz="2400" spc="-5" dirty="0">
                <a:latin typeface="Times New Roman"/>
                <a:cs typeface="Times New Roman"/>
              </a:rPr>
              <a:t>mind </a:t>
            </a:r>
            <a:r>
              <a:rPr sz="2400" dirty="0">
                <a:latin typeface="Times New Roman"/>
                <a:cs typeface="Times New Roman"/>
              </a:rPr>
              <a:t>of the once invincible  </a:t>
            </a:r>
            <a:r>
              <a:rPr sz="2400" spc="-5" dirty="0">
                <a:latin typeface="Times New Roman"/>
                <a:cs typeface="Times New Roman"/>
              </a:rPr>
              <a:t>imperial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Cholas.</a:t>
            </a:r>
            <a:endParaRPr sz="2400">
              <a:latin typeface="Times New Roman"/>
              <a:cs typeface="Times New Roman"/>
            </a:endParaRPr>
          </a:p>
          <a:p>
            <a:pPr marL="355600" marR="61087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Built in </a:t>
            </a:r>
            <a:r>
              <a:rPr sz="2400" spc="-25" dirty="0">
                <a:latin typeface="Times New Roman"/>
                <a:cs typeface="Times New Roman"/>
              </a:rPr>
              <a:t>11th </a:t>
            </a:r>
            <a:r>
              <a:rPr sz="2400" dirty="0">
                <a:latin typeface="Times New Roman"/>
                <a:cs typeface="Times New Roman"/>
              </a:rPr>
              <a:t>century by Rajaraja I, it established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power of 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Cholas.</a:t>
            </a:r>
            <a:endParaRPr sz="2400">
              <a:latin typeface="Times New Roman"/>
              <a:cs typeface="Times New Roman"/>
            </a:endParaRPr>
          </a:p>
          <a:p>
            <a:pPr marL="355600" marR="83566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Granite </a:t>
            </a:r>
            <a:r>
              <a:rPr sz="2400" spc="-5" dirty="0">
                <a:latin typeface="Times New Roman"/>
                <a:cs typeface="Times New Roman"/>
              </a:rPr>
              <a:t>blocks </a:t>
            </a:r>
            <a:r>
              <a:rPr sz="2400" dirty="0">
                <a:latin typeface="Times New Roman"/>
                <a:cs typeface="Times New Roman"/>
              </a:rPr>
              <a:t>were brought for the </a:t>
            </a:r>
            <a:r>
              <a:rPr sz="2400" spc="-5" dirty="0">
                <a:latin typeface="Times New Roman"/>
                <a:cs typeface="Times New Roman"/>
              </a:rPr>
              <a:t>temple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a </a:t>
            </a:r>
            <a:r>
              <a:rPr sz="2400" smtClean="0">
                <a:latin typeface="Times New Roman"/>
                <a:cs typeface="Times New Roman"/>
              </a:rPr>
              <a:t>distance </a:t>
            </a:r>
            <a:r>
              <a:rPr sz="2400" dirty="0">
                <a:latin typeface="Times New Roman"/>
                <a:cs typeface="Times New Roman"/>
              </a:rPr>
              <a:t>of 50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km.</a:t>
            </a:r>
            <a:endParaRPr sz="2400">
              <a:latin typeface="Times New Roman"/>
              <a:cs typeface="Times New Roman"/>
            </a:endParaRPr>
          </a:p>
          <a:p>
            <a:pPr marL="355600" marR="8064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 tower or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vimana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soars to height of 60.96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metres</a:t>
            </a:r>
            <a:r>
              <a:rPr sz="24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 the stone cupola at the top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weighs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81.284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tonnes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Long plinths were used to put the stones in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457" y="210058"/>
            <a:ext cx="724014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Meenakshi </a:t>
            </a:r>
            <a:r>
              <a:rPr sz="4000" spc="-55" dirty="0"/>
              <a:t>Temple,</a:t>
            </a:r>
            <a:r>
              <a:rPr sz="4000" spc="-70" dirty="0"/>
              <a:t> </a:t>
            </a:r>
            <a:r>
              <a:rPr sz="4000" spc="-5" dirty="0"/>
              <a:t>Madurai.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4191000" y="1219200"/>
            <a:ext cx="47244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219200"/>
            <a:ext cx="3542157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7819"/>
            <a:ext cx="8280400" cy="46652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temple </a:t>
            </a:r>
            <a:r>
              <a:rPr sz="2200" spc="-5" dirty="0">
                <a:latin typeface="Times New Roman"/>
                <a:cs typeface="Times New Roman"/>
              </a:rPr>
              <a:t>complex is divided into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a number of</a:t>
            </a:r>
            <a:r>
              <a:rPr sz="220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concentric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quadrangular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enclosures contained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by high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masonary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walls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65532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It is one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few temples in </a:t>
            </a:r>
            <a:r>
              <a:rPr sz="2200" spc="-40" dirty="0">
                <a:latin typeface="Times New Roman"/>
                <a:cs typeface="Times New Roman"/>
              </a:rPr>
              <a:t>Tamil </a:t>
            </a:r>
            <a:r>
              <a:rPr sz="2200" spc="-5" dirty="0">
                <a:latin typeface="Times New Roman"/>
                <a:cs typeface="Times New Roman"/>
              </a:rPr>
              <a:t>Nadu to have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four entrances  facing four directions.</a:t>
            </a:r>
            <a:endParaRPr sz="2200">
              <a:latin typeface="Times New Roman"/>
              <a:cs typeface="Times New Roman"/>
            </a:endParaRPr>
          </a:p>
          <a:p>
            <a:pPr marL="355600" marR="200025" indent="-342900">
              <a:lnSpc>
                <a:spcPct val="801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Times New Roman"/>
                <a:cs typeface="Times New Roman"/>
              </a:rPr>
              <a:t>Vishwantha </a:t>
            </a:r>
            <a:r>
              <a:rPr sz="2200" spc="-5" dirty="0">
                <a:latin typeface="Times New Roman"/>
                <a:cs typeface="Times New Roman"/>
              </a:rPr>
              <a:t>Nayaka allegedly redesigned the city of Madurai in  accordance with the principles laid down by </a:t>
            </a:r>
            <a:r>
              <a:rPr sz="2200" i="1" dirty="0">
                <a:latin typeface="Times New Roman"/>
                <a:cs typeface="Times New Roman"/>
              </a:rPr>
              <a:t>Shilpa </a:t>
            </a:r>
            <a:r>
              <a:rPr sz="2200" i="1" spc="-5" dirty="0">
                <a:latin typeface="Times New Roman"/>
                <a:cs typeface="Times New Roman"/>
              </a:rPr>
              <a:t>Shastras </a:t>
            </a:r>
            <a:r>
              <a:rPr sz="2200" spc="-5" dirty="0">
                <a:latin typeface="Times New Roman"/>
                <a:cs typeface="Times New Roman"/>
              </a:rPr>
              <a:t>relevant  to urban </a:t>
            </a:r>
            <a:r>
              <a:rPr sz="2200" dirty="0">
                <a:latin typeface="Times New Roman"/>
                <a:cs typeface="Times New Roman"/>
              </a:rPr>
              <a:t>planning.</a:t>
            </a:r>
            <a:endParaRPr sz="2200">
              <a:latin typeface="Times New Roman"/>
              <a:cs typeface="Times New Roman"/>
            </a:endParaRPr>
          </a:p>
          <a:p>
            <a:pPr marL="355600" marR="69215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city was laid </a:t>
            </a:r>
            <a:r>
              <a:rPr sz="2200" dirty="0">
                <a:latin typeface="Times New Roman"/>
                <a:cs typeface="Times New Roman"/>
              </a:rPr>
              <a:t>out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shape of square with a series of concentric  streets originating from the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temple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30226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smtClean="0">
                <a:latin typeface="Times New Roman"/>
                <a:cs typeface="Times New Roman"/>
              </a:rPr>
              <a:t>Ancient </a:t>
            </a:r>
            <a:r>
              <a:rPr sz="2200" spc="-40" dirty="0">
                <a:latin typeface="Times New Roman"/>
                <a:cs typeface="Times New Roman"/>
              </a:rPr>
              <a:t>Tamil </a:t>
            </a:r>
            <a:r>
              <a:rPr sz="2200" spc="-5" dirty="0">
                <a:latin typeface="Times New Roman"/>
                <a:cs typeface="Times New Roman"/>
              </a:rPr>
              <a:t>classics mention that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temple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was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center of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city and the streets happened to be radiating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out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like lotus and its  petals.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smtClean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complex is in a compound of 45 acres </a:t>
            </a:r>
            <a:r>
              <a:rPr sz="2200" dirty="0">
                <a:latin typeface="Times New Roman"/>
                <a:cs typeface="Times New Roman"/>
              </a:rPr>
              <a:t>(180,000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>
                <a:latin typeface="Times New Roman"/>
                <a:cs typeface="Times New Roman"/>
              </a:rPr>
              <a:t>m</a:t>
            </a:r>
            <a:r>
              <a:rPr sz="2175" spc="-15" baseline="24904">
                <a:latin typeface="Times New Roman"/>
                <a:cs typeface="Times New Roman"/>
              </a:rPr>
              <a:t>2</a:t>
            </a:r>
            <a:r>
              <a:rPr sz="2200" spc="-10" smtClean="0">
                <a:latin typeface="Times New Roman"/>
                <a:cs typeface="Times New Roman"/>
              </a:rPr>
              <a:t>)</a:t>
            </a:r>
            <a:endParaRPr lang="en-IN" sz="2200" spc="-1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400" dirty="0" smtClean="0"/>
              <a:t> is also the largest temple complex in India, which greets about 10,000 visitors everyday.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3917"/>
            <a:ext cx="8013065" cy="52387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354965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Designed </a:t>
            </a:r>
            <a:r>
              <a:rPr sz="3000" spc="-5" dirty="0">
                <a:latin typeface="Times New Roman"/>
                <a:cs typeface="Times New Roman"/>
              </a:rPr>
              <a:t>as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5" dirty="0">
                <a:latin typeface="Times New Roman"/>
                <a:cs typeface="Times New Roman"/>
              </a:rPr>
              <a:t>series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-5" dirty="0">
                <a:latin typeface="Times New Roman"/>
                <a:cs typeface="Times New Roman"/>
              </a:rPr>
              <a:t>concentric courtyards </a:t>
            </a:r>
            <a:r>
              <a:rPr sz="3000" dirty="0">
                <a:latin typeface="Times New Roman"/>
                <a:cs typeface="Times New Roman"/>
              </a:rPr>
              <a:t>or  PRAKARMAS</a:t>
            </a:r>
            <a:endParaRPr sz="3000">
              <a:latin typeface="Times New Roman"/>
              <a:cs typeface="Times New Roman"/>
            </a:endParaRPr>
          </a:p>
          <a:p>
            <a:pPr marL="355600" marR="207010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Outermost circle </a:t>
            </a:r>
            <a:r>
              <a:rPr sz="3000" dirty="0">
                <a:latin typeface="Times New Roman"/>
                <a:cs typeface="Times New Roman"/>
              </a:rPr>
              <a:t>– </a:t>
            </a:r>
            <a:r>
              <a:rPr sz="3000" spc="-5" dirty="0">
                <a:latin typeface="Times New Roman"/>
                <a:cs typeface="Times New Roman"/>
              </a:rPr>
              <a:t>edifices </a:t>
            </a:r>
            <a:r>
              <a:rPr sz="3000" dirty="0">
                <a:latin typeface="Times New Roman"/>
                <a:cs typeface="Times New Roman"/>
              </a:rPr>
              <a:t>of a </a:t>
            </a:r>
            <a:r>
              <a:rPr sz="3000" spc="-5" dirty="0">
                <a:latin typeface="Times New Roman"/>
                <a:cs typeface="Times New Roman"/>
              </a:rPr>
              <a:t>practical nature  </a:t>
            </a:r>
            <a:r>
              <a:rPr sz="3000" dirty="0">
                <a:latin typeface="Times New Roman"/>
                <a:cs typeface="Times New Roman"/>
              </a:rPr>
              <a:t>than </a:t>
            </a:r>
            <a:r>
              <a:rPr sz="3000" spc="-5" dirty="0">
                <a:latin typeface="Times New Roman"/>
                <a:cs typeface="Times New Roman"/>
              </a:rPr>
              <a:t>spiritual </a:t>
            </a:r>
            <a:r>
              <a:rPr sz="3000" dirty="0">
                <a:latin typeface="Times New Roman"/>
                <a:cs typeface="Times New Roman"/>
              </a:rPr>
              <a:t>such </a:t>
            </a:r>
            <a:r>
              <a:rPr sz="3000" spc="-5" dirty="0">
                <a:latin typeface="Times New Roman"/>
                <a:cs typeface="Times New Roman"/>
              </a:rPr>
              <a:t>as </a:t>
            </a:r>
            <a:r>
              <a:rPr sz="3000" dirty="0">
                <a:latin typeface="Times New Roman"/>
                <a:cs typeface="Times New Roman"/>
              </a:rPr>
              <a:t>account </a:t>
            </a:r>
            <a:r>
              <a:rPr sz="3000" spc="-5" dirty="0">
                <a:latin typeface="Times New Roman"/>
                <a:cs typeface="Times New Roman"/>
              </a:rPr>
              <a:t>ofices, dormitories  </a:t>
            </a:r>
            <a:r>
              <a:rPr sz="3000" dirty="0">
                <a:latin typeface="Times New Roman"/>
                <a:cs typeface="Times New Roman"/>
              </a:rPr>
              <a:t>for </a:t>
            </a:r>
            <a:r>
              <a:rPr sz="3000" spc="-5" dirty="0">
                <a:latin typeface="Times New Roman"/>
                <a:cs typeface="Times New Roman"/>
              </a:rPr>
              <a:t>pilgrims, kitchens, shops, maintenance  workshops </a:t>
            </a:r>
            <a:r>
              <a:rPr sz="3000" dirty="0">
                <a:latin typeface="Times New Roman"/>
                <a:cs typeface="Times New Roman"/>
              </a:rPr>
              <a:t>etc. and </a:t>
            </a:r>
            <a:r>
              <a:rPr sz="3000" spc="-5" dirty="0">
                <a:latin typeface="Times New Roman"/>
                <a:cs typeface="Times New Roman"/>
              </a:rPr>
              <a:t>parking </a:t>
            </a:r>
            <a:r>
              <a:rPr sz="3000" dirty="0">
                <a:latin typeface="Times New Roman"/>
                <a:cs typeface="Times New Roman"/>
              </a:rPr>
              <a:t>for wooden </a:t>
            </a:r>
            <a:r>
              <a:rPr sz="3000" spc="-5" dirty="0">
                <a:latin typeface="Times New Roman"/>
                <a:cs typeface="Times New Roman"/>
              </a:rPr>
              <a:t>festive  chariots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Inner </a:t>
            </a:r>
            <a:r>
              <a:rPr sz="3000" spc="-5" dirty="0">
                <a:latin typeface="Times New Roman"/>
                <a:cs typeface="Times New Roman"/>
              </a:rPr>
              <a:t>prakarmas </a:t>
            </a:r>
            <a:r>
              <a:rPr sz="3000" dirty="0">
                <a:latin typeface="Times New Roman"/>
                <a:cs typeface="Times New Roman"/>
              </a:rPr>
              <a:t>– </a:t>
            </a:r>
            <a:r>
              <a:rPr sz="3000" spc="-5" dirty="0">
                <a:latin typeface="Times New Roman"/>
                <a:cs typeface="Times New Roman"/>
              </a:rPr>
              <a:t>pavilions </a:t>
            </a:r>
            <a:r>
              <a:rPr sz="3000" dirty="0">
                <a:latin typeface="Times New Roman"/>
                <a:cs typeface="Times New Roman"/>
              </a:rPr>
              <a:t>or </a:t>
            </a:r>
            <a:r>
              <a:rPr sz="3000" spc="-5" dirty="0">
                <a:latin typeface="Times New Roman"/>
                <a:cs typeface="Times New Roman"/>
              </a:rPr>
              <a:t>devotional songs 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story telling, bathing </a:t>
            </a:r>
            <a:r>
              <a:rPr sz="3000" dirty="0">
                <a:latin typeface="Times New Roman"/>
                <a:cs typeface="Times New Roman"/>
              </a:rPr>
              <a:t>tanks for ritual </a:t>
            </a:r>
            <a:r>
              <a:rPr sz="3000" spc="-5" dirty="0">
                <a:latin typeface="Times New Roman"/>
                <a:cs typeface="Times New Roman"/>
              </a:rPr>
              <a:t>ablutions 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guest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houses</a:t>
            </a:r>
            <a:endParaRPr sz="3000">
              <a:latin typeface="Times New Roman"/>
              <a:cs typeface="Times New Roman"/>
            </a:endParaRPr>
          </a:p>
          <a:p>
            <a:pPr marL="355600" marR="142494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Innermost </a:t>
            </a:r>
            <a:r>
              <a:rPr sz="3000" dirty="0">
                <a:latin typeface="Times New Roman"/>
                <a:cs typeface="Times New Roman"/>
              </a:rPr>
              <a:t>courts – </a:t>
            </a:r>
            <a:r>
              <a:rPr sz="3000" spc="-5" dirty="0">
                <a:latin typeface="Times New Roman"/>
                <a:cs typeface="Times New Roman"/>
              </a:rPr>
              <a:t>kitchen </a:t>
            </a:r>
            <a:r>
              <a:rPr sz="3000" dirty="0">
                <a:latin typeface="Times New Roman"/>
                <a:cs typeface="Times New Roman"/>
              </a:rPr>
              <a:t>for </a:t>
            </a:r>
            <a:r>
              <a:rPr sz="3000" spc="-5" dirty="0">
                <a:latin typeface="Times New Roman"/>
                <a:cs typeface="Times New Roman"/>
              </a:rPr>
              <a:t>brahmins,  pavilions </a:t>
            </a:r>
            <a:r>
              <a:rPr sz="3000" dirty="0">
                <a:latin typeface="Times New Roman"/>
                <a:cs typeface="Times New Roman"/>
              </a:rPr>
              <a:t>or dancing </a:t>
            </a:r>
            <a:r>
              <a:rPr sz="3000" spc="-5" dirty="0">
                <a:latin typeface="Times New Roman"/>
                <a:cs typeface="Times New Roman"/>
              </a:rPr>
              <a:t>girls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treasury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Actual </a:t>
            </a:r>
            <a:r>
              <a:rPr sz="3000" spc="-5" dirty="0">
                <a:latin typeface="Times New Roman"/>
                <a:cs typeface="Times New Roman"/>
              </a:rPr>
              <a:t>cella </a:t>
            </a:r>
            <a:r>
              <a:rPr sz="3000" dirty="0">
                <a:latin typeface="Times New Roman"/>
                <a:cs typeface="Times New Roman"/>
              </a:rPr>
              <a:t>– open only to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priests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685800"/>
            <a:ext cx="8356981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09600"/>
            <a:ext cx="83058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rchitectural features of Meenakshi te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"/>
            <a:ext cx="5486400" cy="4091941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383540" y="4419600"/>
            <a:ext cx="8074660" cy="2177519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Hall of thousand pillars – </a:t>
            </a:r>
            <a:r>
              <a:rPr sz="2000" spc="5" dirty="0">
                <a:latin typeface="Times New Roman"/>
                <a:cs typeface="Times New Roman"/>
              </a:rPr>
              <a:t>985 </a:t>
            </a:r>
            <a:r>
              <a:rPr sz="2000" dirty="0">
                <a:latin typeface="Times New Roman"/>
                <a:cs typeface="Times New Roman"/>
              </a:rPr>
              <a:t>pillars, 240ft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X250ft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Soaring gopurams – 150ft </a:t>
            </a:r>
            <a:r>
              <a:rPr sz="2000" spc="-5" dirty="0">
                <a:latin typeface="Times New Roman"/>
                <a:cs typeface="Times New Roman"/>
              </a:rPr>
              <a:t>(48m) </a:t>
            </a:r>
            <a:r>
              <a:rPr sz="2000">
                <a:latin typeface="Times New Roman"/>
                <a:cs typeface="Times New Roman"/>
              </a:rPr>
              <a:t>high</a:t>
            </a:r>
            <a:r>
              <a:rPr sz="2000" spc="-14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gopuram</a:t>
            </a:r>
            <a:endParaRPr lang="en-IN" sz="20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000" dirty="0" smtClean="0"/>
              <a:t> The tall gateways known as </a:t>
            </a:r>
            <a:r>
              <a:rPr lang="en-IN" sz="2000" dirty="0" err="1" smtClean="0"/>
              <a:t>gopuram</a:t>
            </a:r>
            <a:r>
              <a:rPr lang="en-IN" sz="2000" dirty="0" smtClean="0"/>
              <a:t> is of height of 45 to 50 m welcomes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000" dirty="0" smtClean="0"/>
              <a:t>The gods and goddess are painted in unique bright </a:t>
            </a:r>
            <a:r>
              <a:rPr lang="en-IN" sz="2000" dirty="0" err="1" smtClean="0"/>
              <a:t>colors</a:t>
            </a:r>
            <a:endParaRPr lang="en-IN" sz="2000" dirty="0" smtClean="0"/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N" sz="2000" dirty="0" smtClean="0"/>
              <a:t>The most amazing part of the temple is the southern gateway, which holds whooping 1500 sculptures 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6" y="286257"/>
            <a:ext cx="3826003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Hoysala</a:t>
            </a:r>
            <a:r>
              <a:rPr sz="3200" spc="-114" dirty="0"/>
              <a:t> </a:t>
            </a:r>
            <a:r>
              <a:rPr sz="3200" dirty="0"/>
              <a:t>style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892810"/>
            <a:ext cx="8020684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5" dirty="0">
                <a:latin typeface="Times New Roman"/>
                <a:cs typeface="Times New Roman"/>
              </a:rPr>
              <a:t>merging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Dravidian and North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Indian styles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created a temple that is unique, so </a:t>
            </a:r>
            <a:r>
              <a:rPr sz="2800" spc="-10" dirty="0">
                <a:latin typeface="Times New Roman"/>
                <a:cs typeface="Times New Roman"/>
              </a:rPr>
              <a:t>much </a:t>
            </a:r>
            <a:r>
              <a:rPr sz="2800" spc="-5" dirty="0">
                <a:latin typeface="Times New Roman"/>
                <a:cs typeface="Times New Roman"/>
              </a:rPr>
              <a:t>so that it is  often classified as the </a:t>
            </a:r>
            <a:r>
              <a:rPr sz="2800" i="1" spc="-5" dirty="0">
                <a:latin typeface="Times New Roman"/>
                <a:cs typeface="Times New Roman"/>
              </a:rPr>
              <a:t>Hoysala</a:t>
            </a:r>
            <a:r>
              <a:rPr sz="2800" i="1" spc="-3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style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353" y="2819400"/>
            <a:ext cx="8375396" cy="368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Dravidian</a:t>
            </a:r>
            <a:r>
              <a:rPr spc="-75" dirty="0"/>
              <a:t> </a:t>
            </a:r>
            <a:r>
              <a:rPr spc="-15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319530"/>
            <a:ext cx="4495800" cy="35272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83234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There are excavated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pillared  halls and </a:t>
            </a:r>
            <a:r>
              <a:rPr sz="2000" spc="-5" dirty="0">
                <a:latin typeface="Times New Roman"/>
                <a:cs typeface="Times New Roman"/>
              </a:rPr>
              <a:t>monolithic </a:t>
            </a:r>
            <a:r>
              <a:rPr sz="2000" dirty="0">
                <a:latin typeface="Times New Roman"/>
                <a:cs typeface="Times New Roman"/>
              </a:rPr>
              <a:t>shrines  </a:t>
            </a:r>
            <a:r>
              <a:rPr sz="2000" spc="5" dirty="0">
                <a:latin typeface="Times New Roman"/>
                <a:cs typeface="Times New Roman"/>
              </a:rPr>
              <a:t>known 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i="1" dirty="0">
                <a:latin typeface="Times New Roman"/>
                <a:cs typeface="Times New Roman"/>
              </a:rPr>
              <a:t>rathas </a:t>
            </a:r>
            <a:r>
              <a:rPr sz="2000" dirty="0">
                <a:latin typeface="Times New Roman"/>
                <a:cs typeface="Times New Roman"/>
              </a:rPr>
              <a:t>in  </a:t>
            </a:r>
            <a:r>
              <a:rPr sz="2000" spc="-5" dirty="0">
                <a:latin typeface="Times New Roman"/>
                <a:cs typeface="Times New Roman"/>
              </a:rPr>
              <a:t>Mahabalipuram.</a:t>
            </a:r>
            <a:endParaRPr sz="2000">
              <a:latin typeface="Times New Roman"/>
              <a:cs typeface="Times New Roman"/>
            </a:endParaRPr>
          </a:p>
          <a:p>
            <a:pPr marL="355600" marR="65532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Early </a:t>
            </a:r>
            <a:r>
              <a:rPr sz="2000" spc="-5" dirty="0">
                <a:latin typeface="Times New Roman"/>
                <a:cs typeface="Times New Roman"/>
              </a:rPr>
              <a:t>temples </a:t>
            </a:r>
            <a:r>
              <a:rPr sz="2000" dirty="0">
                <a:latin typeface="Times New Roman"/>
                <a:cs typeface="Times New Roman"/>
              </a:rPr>
              <a:t>were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mostly  </a:t>
            </a:r>
            <a:r>
              <a:rPr sz="2000" dirty="0">
                <a:latin typeface="Times New Roman"/>
                <a:cs typeface="Times New Roman"/>
              </a:rPr>
              <a:t>dedicated to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Shiva.</a:t>
            </a:r>
            <a:endParaRPr sz="2000">
              <a:latin typeface="Times New Roman"/>
              <a:cs typeface="Times New Roman"/>
            </a:endParaRPr>
          </a:p>
          <a:p>
            <a:pPr marL="355600" marR="32512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Kailasanatha </a:t>
            </a:r>
            <a:r>
              <a:rPr sz="2000" spc="-5" dirty="0">
                <a:latin typeface="Times New Roman"/>
                <a:cs typeface="Times New Roman"/>
              </a:rPr>
              <a:t>temple  </a:t>
            </a:r>
            <a:r>
              <a:rPr sz="2000" dirty="0">
                <a:latin typeface="Times New Roman"/>
                <a:cs typeface="Times New Roman"/>
              </a:rPr>
              <a:t>inKanchipuram and the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Shore  </a:t>
            </a:r>
            <a:r>
              <a:rPr sz="2000" spc="-30">
                <a:latin typeface="Times New Roman"/>
                <a:cs typeface="Times New Roman"/>
              </a:rPr>
              <a:t>Temple</a:t>
            </a:r>
            <a:r>
              <a:rPr sz="2000" spc="-15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built</a:t>
            </a:r>
            <a:r>
              <a:rPr lang="en-IN" sz="2000" dirty="0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Narasimhavarman </a:t>
            </a:r>
            <a:r>
              <a:rPr sz="2000" dirty="0">
                <a:latin typeface="Times New Roman"/>
                <a:cs typeface="Times New Roman"/>
              </a:rPr>
              <a:t>II, rock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cut  </a:t>
            </a:r>
            <a:r>
              <a:rPr sz="2000" spc="-5">
                <a:latin typeface="Times New Roman"/>
                <a:cs typeface="Times New Roman"/>
              </a:rPr>
              <a:t>temple </a:t>
            </a:r>
            <a:r>
              <a:rPr sz="2000" smtClean="0">
                <a:latin typeface="Times New Roman"/>
                <a:cs typeface="Times New Roman"/>
              </a:rPr>
              <a:t>i</a:t>
            </a:r>
            <a:r>
              <a:rPr lang="en-IN" sz="2000" dirty="0" smtClean="0">
                <a:latin typeface="Times New Roman"/>
                <a:cs typeface="Times New Roman"/>
              </a:rPr>
              <a:t>n</a:t>
            </a:r>
            <a:r>
              <a:rPr sz="2000" smtClean="0">
                <a:latin typeface="Times New Roman"/>
                <a:cs typeface="Times New Roman"/>
              </a:rPr>
              <a:t>Mahendravadi </a:t>
            </a:r>
            <a:r>
              <a:rPr sz="2000" dirty="0">
                <a:latin typeface="Times New Roman"/>
                <a:cs typeface="Times New Roman"/>
              </a:rPr>
              <a:t>by  </a:t>
            </a:r>
            <a:r>
              <a:rPr sz="2000" spc="-5" dirty="0">
                <a:latin typeface="Times New Roman"/>
                <a:cs typeface="Times New Roman"/>
              </a:rPr>
              <a:t>Mahendravarman </a:t>
            </a:r>
            <a:r>
              <a:rPr sz="2000" dirty="0">
                <a:latin typeface="Times New Roman"/>
                <a:cs typeface="Times New Roman"/>
              </a:rPr>
              <a:t>are fine  </a:t>
            </a:r>
            <a:r>
              <a:rPr sz="2000" spc="-5" dirty="0">
                <a:latin typeface="Times New Roman"/>
                <a:cs typeface="Times New Roman"/>
              </a:rPr>
              <a:t>examples </a:t>
            </a:r>
            <a:r>
              <a:rPr sz="2000" dirty="0">
                <a:latin typeface="Times New Roman"/>
                <a:cs typeface="Times New Roman"/>
              </a:rPr>
              <a:t>of the Pallava </a:t>
            </a:r>
            <a:r>
              <a:rPr sz="2000" spc="-5" dirty="0">
                <a:latin typeface="Times New Roman"/>
                <a:cs typeface="Times New Roman"/>
              </a:rPr>
              <a:t>style  temples.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3326" y="1447800"/>
            <a:ext cx="4554474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Dravidian</a:t>
            </a:r>
            <a:r>
              <a:rPr spc="-75" dirty="0"/>
              <a:t> </a:t>
            </a:r>
            <a:r>
              <a:rPr spc="-15" dirty="0"/>
              <a:t>culture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19530"/>
            <a:ext cx="5210810" cy="45146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349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five ratha </a:t>
            </a:r>
            <a:r>
              <a:rPr sz="2000" spc="-5" dirty="0">
                <a:latin typeface="Times New Roman"/>
                <a:cs typeface="Times New Roman"/>
              </a:rPr>
              <a:t>temples commonly </a:t>
            </a:r>
            <a:r>
              <a:rPr sz="2000" spc="5" dirty="0">
                <a:latin typeface="Times New Roman"/>
                <a:cs typeface="Times New Roman"/>
              </a:rPr>
              <a:t>known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Pancha Rathas </a:t>
            </a:r>
            <a:r>
              <a:rPr sz="2000" dirty="0">
                <a:latin typeface="Times New Roman"/>
                <a:cs typeface="Times New Roman"/>
              </a:rPr>
              <a:t>or five chariots </a:t>
            </a:r>
            <a:r>
              <a:rPr sz="2000" spc="-5" dirty="0">
                <a:latin typeface="Times New Roman"/>
                <a:cs typeface="Times New Roman"/>
              </a:rPr>
              <a:t>stand  majestically </a:t>
            </a:r>
            <a:r>
              <a:rPr sz="2000" dirty="0">
                <a:latin typeface="Times New Roman"/>
                <a:cs typeface="Times New Roman"/>
              </a:rPr>
              <a:t>on the southernmost </a:t>
            </a:r>
            <a:r>
              <a:rPr sz="2000" spc="-5" dirty="0">
                <a:latin typeface="Times New Roman"/>
                <a:cs typeface="Times New Roman"/>
              </a:rPr>
              <a:t>extreme </a:t>
            </a:r>
            <a:r>
              <a:rPr sz="2000" dirty="0">
                <a:latin typeface="Times New Roman"/>
                <a:cs typeface="Times New Roman"/>
              </a:rPr>
              <a:t>of  </a:t>
            </a:r>
            <a:r>
              <a:rPr sz="2000" spc="-5" dirty="0">
                <a:latin typeface="Times New Roman"/>
                <a:cs typeface="Times New Roman"/>
              </a:rPr>
              <a:t>Mahabalipuram.</a:t>
            </a:r>
            <a:endParaRPr sz="2000">
              <a:latin typeface="Times New Roman"/>
              <a:cs typeface="Times New Roman"/>
            </a:endParaRPr>
          </a:p>
          <a:p>
            <a:pPr marL="355600" marR="120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Built </a:t>
            </a:r>
            <a:r>
              <a:rPr sz="2000" dirty="0">
                <a:latin typeface="Times New Roman"/>
                <a:cs typeface="Times New Roman"/>
              </a:rPr>
              <a:t>by the Pallava ruler </a:t>
            </a:r>
            <a:r>
              <a:rPr sz="2000" spc="-5" dirty="0">
                <a:latin typeface="Times New Roman"/>
                <a:cs typeface="Times New Roman"/>
              </a:rPr>
              <a:t>Narsimha </a:t>
            </a:r>
            <a:r>
              <a:rPr sz="2000" spc="-40" dirty="0">
                <a:latin typeface="Times New Roman"/>
                <a:cs typeface="Times New Roman"/>
              </a:rPr>
              <a:t>Varman </a:t>
            </a:r>
            <a:r>
              <a:rPr sz="2000" dirty="0">
                <a:latin typeface="Times New Roman"/>
                <a:cs typeface="Times New Roman"/>
              </a:rPr>
              <a:t>1  (AD </a:t>
            </a:r>
            <a:r>
              <a:rPr sz="2000" spc="5" dirty="0">
                <a:latin typeface="Times New Roman"/>
                <a:cs typeface="Times New Roman"/>
              </a:rPr>
              <a:t>630- 68) </a:t>
            </a:r>
            <a:r>
              <a:rPr sz="2000" spc="-5" dirty="0">
                <a:latin typeface="Times New Roman"/>
                <a:cs typeface="Times New Roman"/>
              </a:rPr>
              <a:t>alias Mamalla </a:t>
            </a:r>
            <a:r>
              <a:rPr sz="2000" dirty="0">
                <a:latin typeface="Times New Roman"/>
                <a:cs typeface="Times New Roman"/>
              </a:rPr>
              <a:t>in the 7th and 8th  centuries,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each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temple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is a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monolith,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carved</a:t>
            </a:r>
            <a:r>
              <a:rPr sz="20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out 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of a single</a:t>
            </a:r>
            <a:r>
              <a:rPr sz="20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rock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6413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temples </a:t>
            </a:r>
            <a:r>
              <a:rPr sz="2000" dirty="0">
                <a:latin typeface="Times New Roman"/>
                <a:cs typeface="Times New Roman"/>
              </a:rPr>
              <a:t>which </a:t>
            </a:r>
            <a:r>
              <a:rPr sz="2000">
                <a:latin typeface="Times New Roman"/>
                <a:cs typeface="Times New Roman"/>
              </a:rPr>
              <a:t>are </a:t>
            </a:r>
            <a:r>
              <a:rPr sz="2000" spc="-5" smtClean="0">
                <a:latin typeface="Times New Roman"/>
                <a:cs typeface="Times New Roman"/>
              </a:rPr>
              <a:t>different</a:t>
            </a:r>
            <a:r>
              <a:rPr sz="2000" spc="-15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cut  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out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from a huge rock, sloping from south </a:t>
            </a:r>
            <a:r>
              <a:rPr sz="2000">
                <a:solidFill>
                  <a:srgbClr val="FF0000"/>
                </a:solidFill>
                <a:latin typeface="Times New Roman"/>
                <a:cs typeface="Times New Roman"/>
              </a:rPr>
              <a:t>to  </a:t>
            </a:r>
            <a:r>
              <a:rPr sz="2000" spc="5" smtClean="0">
                <a:solidFill>
                  <a:srgbClr val="FF0000"/>
                </a:solidFill>
                <a:latin typeface="Times New Roman"/>
                <a:cs typeface="Times New Roman"/>
              </a:rPr>
              <a:t>north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These individual 'rathas' are </a:t>
            </a:r>
            <a:r>
              <a:rPr sz="2000" spc="-5" dirty="0">
                <a:latin typeface="Times New Roman"/>
                <a:cs typeface="Times New Roman"/>
              </a:rPr>
              <a:t>named after </a:t>
            </a:r>
            <a:r>
              <a:rPr sz="2000" dirty="0">
                <a:latin typeface="Times New Roman"/>
                <a:cs typeface="Times New Roman"/>
              </a:rPr>
              <a:t>the  Pandava brothers </a:t>
            </a:r>
            <a:r>
              <a:rPr sz="2000" spc="-25" dirty="0">
                <a:latin typeface="Times New Roman"/>
                <a:cs typeface="Times New Roman"/>
              </a:rPr>
              <a:t>Yudhistara </a:t>
            </a:r>
            <a:r>
              <a:rPr sz="2000" dirty="0">
                <a:latin typeface="Times New Roman"/>
                <a:cs typeface="Times New Roman"/>
              </a:rPr>
              <a:t>(Dharmaraja),  Arjuna, </a:t>
            </a:r>
            <a:r>
              <a:rPr sz="2000" spc="-5" dirty="0">
                <a:latin typeface="Times New Roman"/>
                <a:cs typeface="Times New Roman"/>
              </a:rPr>
              <a:t>Bhima, </a:t>
            </a:r>
            <a:r>
              <a:rPr sz="2000" dirty="0">
                <a:latin typeface="Times New Roman"/>
                <a:cs typeface="Times New Roman"/>
              </a:rPr>
              <a:t>Nakula &amp; Sahadeva of the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Epic  Mahabharata and their wife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Draupadi.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8880" y="1447800"/>
            <a:ext cx="336512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94565"/>
            <a:ext cx="7744562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Shore </a:t>
            </a:r>
            <a:r>
              <a:rPr sz="4000" spc="-60" dirty="0"/>
              <a:t>Temple,</a:t>
            </a:r>
            <a:r>
              <a:rPr sz="4000" spc="-45" dirty="0"/>
              <a:t> </a:t>
            </a:r>
            <a:r>
              <a:rPr sz="4000" spc="-5" dirty="0"/>
              <a:t>Mahabalipuram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938530"/>
            <a:ext cx="370586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The Shore </a:t>
            </a:r>
            <a:r>
              <a:rPr sz="2000" spc="-30" dirty="0">
                <a:latin typeface="Times New Roman"/>
                <a:cs typeface="Times New Roman"/>
              </a:rPr>
              <a:t>Temple </a:t>
            </a:r>
            <a:r>
              <a:rPr sz="2000" dirty="0">
                <a:latin typeface="Times New Roman"/>
                <a:cs typeface="Times New Roman"/>
              </a:rPr>
              <a:t>is 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five-storeyed  structural Hindu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temple </a:t>
            </a:r>
            <a:r>
              <a:rPr sz="2000" dirty="0">
                <a:latin typeface="Times New Roman"/>
                <a:cs typeface="Times New Roman"/>
              </a:rPr>
              <a:t>rather  than rock-cut as are the other  </a:t>
            </a:r>
            <a:r>
              <a:rPr sz="2000" spc="-5" dirty="0">
                <a:latin typeface="Times New Roman"/>
                <a:cs typeface="Times New Roman"/>
              </a:rPr>
              <a:t>monuments </a:t>
            </a:r>
            <a:r>
              <a:rPr sz="2000" dirty="0">
                <a:latin typeface="Times New Roman"/>
                <a:cs typeface="Times New Roman"/>
              </a:rPr>
              <a:t>at 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site.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It is the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earliest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important</a:t>
            </a:r>
            <a:r>
              <a:rPr sz="20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structural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temple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in Southern</a:t>
            </a:r>
            <a:r>
              <a:rPr sz="2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India.</a:t>
            </a:r>
            <a:endParaRPr sz="2000">
              <a:latin typeface="Times New Roman"/>
              <a:cs typeface="Times New Roman"/>
            </a:endParaRPr>
          </a:p>
          <a:p>
            <a:pPr marL="355600" marR="110489" indent="-342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Its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pyramidal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structure is 60 ft</a:t>
            </a:r>
            <a:r>
              <a:rPr sz="2000" spc="-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high  and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sits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on a 50 ft square 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platform.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There is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small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temple in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front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which was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original</a:t>
            </a:r>
            <a:r>
              <a:rPr sz="20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porch</a:t>
            </a:r>
            <a:endParaRPr sz="2000">
              <a:latin typeface="Times New Roman"/>
              <a:cs typeface="Times New Roman"/>
            </a:endParaRPr>
          </a:p>
          <a:p>
            <a:pPr marL="355600" marR="376555" indent="-28067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It is </a:t>
            </a:r>
            <a:r>
              <a:rPr sz="2000" spc="-5" dirty="0">
                <a:latin typeface="Times New Roman"/>
                <a:cs typeface="Times New Roman"/>
              </a:rPr>
              <a:t>made </a:t>
            </a:r>
            <a:r>
              <a:rPr sz="2000" spc="5" dirty="0">
                <a:latin typeface="Times New Roman"/>
                <a:cs typeface="Times New Roman"/>
              </a:rPr>
              <a:t>out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finely cut</a:t>
            </a:r>
            <a:r>
              <a:rPr sz="200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local  granite.</a:t>
            </a:r>
            <a:endParaRPr sz="2000">
              <a:latin typeface="Times New Roman"/>
              <a:cs typeface="Times New Roman"/>
            </a:endParaRPr>
          </a:p>
          <a:p>
            <a:pPr marL="355600" marR="253365" indent="-3429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Times New Roman"/>
                <a:cs typeface="Times New Roman"/>
              </a:rPr>
              <a:t>Recent excavations have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revealed  new structures here under the  sand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1500" y="2362200"/>
            <a:ext cx="47624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708405"/>
            <a:ext cx="8048625" cy="551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spc="-10" dirty="0">
                <a:latin typeface="Times New Roman"/>
                <a:cs typeface="Times New Roman"/>
              </a:rPr>
              <a:t>temple </a:t>
            </a:r>
            <a:r>
              <a:rPr sz="2500" spc="-5" dirty="0">
                <a:latin typeface="Times New Roman"/>
                <a:cs typeface="Times New Roman"/>
              </a:rPr>
              <a:t>is a </a:t>
            </a: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combination of three</a:t>
            </a:r>
            <a:r>
              <a:rPr sz="25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shrines</a:t>
            </a:r>
            <a:r>
              <a:rPr sz="2500" spc="-5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355600" marR="781685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spc="-10" dirty="0">
                <a:latin typeface="Times New Roman"/>
                <a:cs typeface="Times New Roman"/>
              </a:rPr>
              <a:t>main </a:t>
            </a:r>
            <a:r>
              <a:rPr sz="2500" spc="-5" dirty="0">
                <a:latin typeface="Times New Roman"/>
                <a:cs typeface="Times New Roman"/>
              </a:rPr>
              <a:t>shrine is dedicated to Shiva as is the smaller  second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shrine.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A </a:t>
            </a:r>
            <a:r>
              <a:rPr sz="2500" spc="-10" dirty="0">
                <a:latin typeface="Times New Roman"/>
                <a:cs typeface="Times New Roman"/>
              </a:rPr>
              <a:t>small </a:t>
            </a:r>
            <a:r>
              <a:rPr sz="2500" spc="-5" dirty="0">
                <a:latin typeface="Times New Roman"/>
                <a:cs typeface="Times New Roman"/>
              </a:rPr>
              <a:t>third shrine, between the two, is dedicated to a  reclining </a:t>
            </a:r>
            <a:r>
              <a:rPr sz="2500" spc="-30" dirty="0">
                <a:latin typeface="Times New Roman"/>
                <a:cs typeface="Times New Roman"/>
              </a:rPr>
              <a:t>Vishnu </a:t>
            </a:r>
            <a:r>
              <a:rPr sz="2500" spc="-5" dirty="0">
                <a:latin typeface="Times New Roman"/>
                <a:cs typeface="Times New Roman"/>
              </a:rPr>
              <a:t>and </a:t>
            </a:r>
            <a:r>
              <a:rPr sz="2500" spc="-10" dirty="0">
                <a:latin typeface="Times New Roman"/>
                <a:cs typeface="Times New Roman"/>
              </a:rPr>
              <a:t>may </a:t>
            </a:r>
            <a:r>
              <a:rPr sz="2500" spc="-5" dirty="0">
                <a:latin typeface="Times New Roman"/>
                <a:cs typeface="Times New Roman"/>
              </a:rPr>
              <a:t>have had water channeled into the  </a:t>
            </a:r>
            <a:r>
              <a:rPr sz="2500" spc="-10" dirty="0">
                <a:latin typeface="Times New Roman"/>
                <a:cs typeface="Times New Roman"/>
              </a:rPr>
              <a:t>temple, </a:t>
            </a:r>
            <a:r>
              <a:rPr sz="2500" spc="-5" dirty="0">
                <a:latin typeface="Times New Roman"/>
                <a:cs typeface="Times New Roman"/>
              </a:rPr>
              <a:t>entering the </a:t>
            </a:r>
            <a:r>
              <a:rPr sz="2500" spc="-30" dirty="0">
                <a:latin typeface="Times New Roman"/>
                <a:cs typeface="Times New Roman"/>
              </a:rPr>
              <a:t>Vishnu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shrine.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two Shiva shrines are orthogonal in</a:t>
            </a:r>
            <a:r>
              <a:rPr sz="2500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configuration</a:t>
            </a:r>
            <a:r>
              <a:rPr sz="2500" spc="-5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entrance is through a transverse barrel vault</a:t>
            </a:r>
            <a:r>
              <a:rPr sz="2500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gopuram</a:t>
            </a:r>
            <a:r>
              <a:rPr sz="2500" spc="-5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  <a:p>
            <a:pPr marL="355600" marR="14604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spc="-5" dirty="0">
                <a:solidFill>
                  <a:srgbClr val="FF0000"/>
                </a:solidFill>
                <a:latin typeface="Times New Roman"/>
                <a:cs typeface="Times New Roman"/>
              </a:rPr>
              <a:t>two shikharas have a pyramidal outline, each individual  tier is distinct </a:t>
            </a:r>
            <a:r>
              <a:rPr sz="2500" spc="-5" dirty="0">
                <a:latin typeface="Times New Roman"/>
                <a:cs typeface="Times New Roman"/>
              </a:rPr>
              <a:t>with overhanging eaves that cast dark  shadows.</a:t>
            </a:r>
            <a:endParaRPr sz="2500">
              <a:latin typeface="Times New Roman"/>
              <a:cs typeface="Times New Roman"/>
            </a:endParaRPr>
          </a:p>
          <a:p>
            <a:pPr marL="355600" marR="111125" indent="-342900" algn="just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outer wall of the shrine to </a:t>
            </a:r>
            <a:r>
              <a:rPr sz="2500" spc="-30" dirty="0">
                <a:latin typeface="Times New Roman"/>
                <a:cs typeface="Times New Roman"/>
              </a:rPr>
              <a:t>Vishnu </a:t>
            </a:r>
            <a:r>
              <a:rPr sz="2500" spc="-5" dirty="0">
                <a:latin typeface="Times New Roman"/>
                <a:cs typeface="Times New Roman"/>
              </a:rPr>
              <a:t>and the inner side of  the boundary wall are extensively sculptured and topped by  </a:t>
            </a:r>
            <a:r>
              <a:rPr sz="2500" spc="-15" dirty="0">
                <a:latin typeface="Times New Roman"/>
                <a:cs typeface="Times New Roman"/>
              </a:rPr>
              <a:t>large </a:t>
            </a:r>
            <a:r>
              <a:rPr sz="2500" spc="-5" dirty="0">
                <a:latin typeface="Times New Roman"/>
                <a:cs typeface="Times New Roman"/>
              </a:rPr>
              <a:t>sculptures of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Nandi</a:t>
            </a:r>
            <a:endParaRPr sz="2500">
              <a:latin typeface="Times New Roman"/>
              <a:cs typeface="Times New Roman"/>
            </a:endParaRPr>
          </a:p>
          <a:p>
            <a:pPr marL="355600" marR="31877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temple's outer walls are divided by plasters into bays,  the lower part being carved into a series of rearing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lions.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314958"/>
            <a:ext cx="7646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Times New Roman"/>
                <a:cs typeface="Times New Roman"/>
              </a:rPr>
              <a:t>Dravidian Order </a:t>
            </a:r>
            <a:r>
              <a:rPr sz="3000" dirty="0">
                <a:latin typeface="Times New Roman"/>
                <a:cs typeface="Times New Roman"/>
              </a:rPr>
              <a:t>- </a:t>
            </a:r>
            <a:r>
              <a:rPr sz="3000" spc="-5" dirty="0">
                <a:latin typeface="Times New Roman"/>
                <a:cs typeface="Times New Roman"/>
              </a:rPr>
              <a:t>Brihadishwara </a:t>
            </a:r>
            <a:r>
              <a:rPr sz="3000" spc="-35" dirty="0">
                <a:latin typeface="Times New Roman"/>
                <a:cs typeface="Times New Roman"/>
              </a:rPr>
              <a:t>Temple,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Tanjore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3175" y="2057400"/>
            <a:ext cx="61722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44" y="381000"/>
            <a:ext cx="7916417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226</TotalTime>
  <Words>760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Gothic Std B</vt:lpstr>
      <vt:lpstr>Arial</vt:lpstr>
      <vt:lpstr>Century Gothic</vt:lpstr>
      <vt:lpstr>GothicE</vt:lpstr>
      <vt:lpstr>Times New Roman</vt:lpstr>
      <vt:lpstr>Wingdings 3</vt:lpstr>
      <vt:lpstr>Ion</vt:lpstr>
      <vt:lpstr>PowerPoint Presentation</vt:lpstr>
      <vt:lpstr>Hoysala style</vt:lpstr>
      <vt:lpstr>Dravidian culture</vt:lpstr>
      <vt:lpstr>Dravidian culture</vt:lpstr>
      <vt:lpstr>Shore Temple, Mahabalipuram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Meenakshi Temple, Madurai.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TEMPLE ARCHITECTURE</dc:title>
  <dc:creator>user</dc:creator>
  <cp:lastModifiedBy>Admin</cp:lastModifiedBy>
  <cp:revision>14</cp:revision>
  <dcterms:created xsi:type="dcterms:W3CDTF">2018-01-26T18:36:13Z</dcterms:created>
  <dcterms:modified xsi:type="dcterms:W3CDTF">2022-02-14T17:51:50Z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2018-01-26T00:00:00Z</vt:filetime>
  </property>
</Properties>
</file>