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7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78E6-C4D7-4093-9249-4EC58EAFCE80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E736A-E8C2-496C-AC9E-1E0EF38AE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649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78E6-C4D7-4093-9249-4EC58EAFCE80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E736A-E8C2-496C-AC9E-1E0EF38AE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78E6-C4D7-4093-9249-4EC58EAFCE80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E736A-E8C2-496C-AC9E-1E0EF38AE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6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78E6-C4D7-4093-9249-4EC58EAFCE80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E736A-E8C2-496C-AC9E-1E0EF38AE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966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78E6-C4D7-4093-9249-4EC58EAFCE80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E736A-E8C2-496C-AC9E-1E0EF38AE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293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78E6-C4D7-4093-9249-4EC58EAFCE80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E736A-E8C2-496C-AC9E-1E0EF38AE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459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78E6-C4D7-4093-9249-4EC58EAFCE80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E736A-E8C2-496C-AC9E-1E0EF38AE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720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78E6-C4D7-4093-9249-4EC58EAFCE80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E736A-E8C2-496C-AC9E-1E0EF38AE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26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78E6-C4D7-4093-9249-4EC58EAFCE80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E736A-E8C2-496C-AC9E-1E0EF38AE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150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78E6-C4D7-4093-9249-4EC58EAFCE80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E736A-E8C2-496C-AC9E-1E0EF38AE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50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78E6-C4D7-4093-9249-4EC58EAFCE80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E736A-E8C2-496C-AC9E-1E0EF38AE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352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C78E6-C4D7-4093-9249-4EC58EAFCE80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E736A-E8C2-496C-AC9E-1E0EF38AE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73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6309320"/>
            <a:ext cx="1763688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Straight Connector 4"/>
          <p:cNvCxnSpPr/>
          <p:nvPr/>
        </p:nvCxnSpPr>
        <p:spPr>
          <a:xfrm>
            <a:off x="3215680" y="6453336"/>
            <a:ext cx="745232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2" name="Picture 2" descr="http://t3.gstatic.com/images?q=tbn:ANd9GcSauezlGGk7n8sp-4X7zzP9nOBaK9fbIpArz6JhRr7p1yYsajVTX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28448" y="6095774"/>
            <a:ext cx="539552" cy="762226"/>
          </a:xfrm>
          <a:prstGeom prst="rect">
            <a:avLst/>
          </a:prstGeom>
          <a:noFill/>
        </p:spPr>
      </p:pic>
      <p:pic>
        <p:nvPicPr>
          <p:cNvPr id="10244" name="Picture 4" descr="http://topnews.ae/images/Red-Cros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9912425" y="6597352"/>
            <a:ext cx="354023" cy="260648"/>
          </a:xfrm>
          <a:prstGeom prst="rect">
            <a:avLst/>
          </a:prstGeom>
          <a:noFill/>
        </p:spPr>
      </p:pic>
      <p:cxnSp>
        <p:nvCxnSpPr>
          <p:cNvPr id="19" name="Straight Connector 18"/>
          <p:cNvCxnSpPr/>
          <p:nvPr/>
        </p:nvCxnSpPr>
        <p:spPr>
          <a:xfrm flipH="1">
            <a:off x="3359696" y="6525344"/>
            <a:ext cx="64087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524000" y="6597352"/>
            <a:ext cx="7236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>
          <a:xfrm>
            <a:off x="10488488" y="6669360"/>
            <a:ext cx="179512" cy="188640"/>
          </a:xfrm>
        </p:spPr>
        <p:txBody>
          <a:bodyPr/>
          <a:lstStyle/>
          <a:p>
            <a:fld id="{C68882D0-9D5E-4B84-9989-DB4C4E55ED81}" type="slidenum">
              <a:rPr lang="en-IN" smtClean="0">
                <a:solidFill>
                  <a:schemeClr val="tx1"/>
                </a:solidFill>
              </a:rPr>
              <a:pPr/>
              <a:t>1</a:t>
            </a:fld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00" y="623731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oper Black" pitchFamily="18" charset="0"/>
              </a:rPr>
              <a:t>HOSPITAL</a:t>
            </a:r>
            <a:endParaRPr lang="en-IN" sz="2400" dirty="0">
              <a:latin typeface="Cooper Black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47528" y="260648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latin typeface="Times New Roman" pitchFamily="18" charset="0"/>
                <a:cs typeface="Times New Roman" pitchFamily="18" charset="0"/>
              </a:rPr>
              <a:t>                        </a:t>
            </a:r>
          </a:p>
        </p:txBody>
      </p:sp>
      <p:pic>
        <p:nvPicPr>
          <p:cNvPr id="1026" name="Picture 2" descr="C:\Users\Shivam\Desktop\Hospital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1" y="0"/>
            <a:ext cx="9144000" cy="6246872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8112224" y="5439661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PRESENTED BY:-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ATUL SETYA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22FCCAB-8F45-4B9C-9DDA-3D92A674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1528" y="21314"/>
            <a:ext cx="1019343" cy="1217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682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6309320"/>
            <a:ext cx="1763688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Straight Connector 4"/>
          <p:cNvCxnSpPr/>
          <p:nvPr/>
        </p:nvCxnSpPr>
        <p:spPr>
          <a:xfrm>
            <a:off x="3215680" y="6453336"/>
            <a:ext cx="745232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2" name="Picture 2" descr="http://t3.gstatic.com/images?q=tbn:ANd9GcSauezlGGk7n8sp-4X7zzP9nOBaK9fbIpArz6JhRr7p1yYsajVTX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28448" y="6095774"/>
            <a:ext cx="539552" cy="762226"/>
          </a:xfrm>
          <a:prstGeom prst="rect">
            <a:avLst/>
          </a:prstGeom>
          <a:noFill/>
        </p:spPr>
      </p:pic>
      <p:pic>
        <p:nvPicPr>
          <p:cNvPr id="10244" name="Picture 4" descr="http://topnews.ae/images/Red-Cros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9912425" y="6597352"/>
            <a:ext cx="354023" cy="260648"/>
          </a:xfrm>
          <a:prstGeom prst="rect">
            <a:avLst/>
          </a:prstGeom>
          <a:noFill/>
        </p:spPr>
      </p:pic>
      <p:cxnSp>
        <p:nvCxnSpPr>
          <p:cNvPr id="19" name="Straight Connector 18"/>
          <p:cNvCxnSpPr/>
          <p:nvPr/>
        </p:nvCxnSpPr>
        <p:spPr>
          <a:xfrm flipH="1">
            <a:off x="3359696" y="6525344"/>
            <a:ext cx="64087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524000" y="6597352"/>
            <a:ext cx="7236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>
          <a:xfrm>
            <a:off x="10488488" y="6669360"/>
            <a:ext cx="179512" cy="188640"/>
          </a:xfrm>
        </p:spPr>
        <p:txBody>
          <a:bodyPr/>
          <a:lstStyle/>
          <a:p>
            <a:fld id="{C68882D0-9D5E-4B84-9989-DB4C4E55ED81}" type="slidenum">
              <a:rPr lang="en-IN" smtClean="0">
                <a:solidFill>
                  <a:schemeClr val="tx1"/>
                </a:solidFill>
              </a:rPr>
              <a:pPr/>
              <a:t>10</a:t>
            </a:fld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00" y="623731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oper Black" pitchFamily="18" charset="0"/>
              </a:rPr>
              <a:t>HOSPITAL</a:t>
            </a:r>
            <a:endParaRPr lang="en-IN" sz="2400" dirty="0">
              <a:latin typeface="Cooper Black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95472" y="500042"/>
            <a:ext cx="81439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09720" y="500042"/>
            <a:ext cx="850112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STORAGE :-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STORAGE  FACILITIES  INCLUDE  THOSE  FOR  REFRIGERATION ,  REAGENTS  AND SUPPLIES ,  MAINTENANCE  OF PATIENTS  RECORDS  AND  WATER  PURIFICATION.  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SEPRATE  STORAGE  FOR FLAMMABLE  LIQUIDS  SHOULD  BE  PROVIDED.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SEPRATE  FACILITIES  SHOULD ALSO  BE  PROVIDED  FOR  INCOMPATIBLE  MATERIAL  LIKE  ACIDS  AND BASES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SAFETY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:-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THERE SHOULD  BE  PROVISION  FOR  SAFETY ,  INCLUDING  EYE  FLUSHING  DEVISES,  EMERGENCY  SHOWER,  AND FIRE  EXTINGUISHER</a:t>
            </a:r>
          </a:p>
          <a:p>
            <a:pPr marL="342900" indent="-342900"/>
            <a:endParaRPr lang="en-US" sz="14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WORK STATION :-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WORK COUNTER WITH SPACE  FOR  EQUIPMENT, MICROSCOPES,  INCUBATORS, CENTRIFUGE, UNDER  THE  CABINET  AND  OVERHEAD  CABINET SHOULD  BE PROVIDED.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THEY  SHOULD  BE   EQUIPPED  WITH  VACCUM GAS ,  ELECTRICAL SERVICES,  SINKS  AND  WATER  SUPPLY.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14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THE  DRAINAGE  WHERE  HIGHLY CORROSIVE  LIQUID  ARE USED  SHOULD  CONSIST  OF GLASS  LINED  IRON  TRAPS  AND  PIPES.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COUNTER SINK  FOR  HANDWASHING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086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6309320"/>
            <a:ext cx="1763688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Straight Connector 4"/>
          <p:cNvCxnSpPr/>
          <p:nvPr/>
        </p:nvCxnSpPr>
        <p:spPr>
          <a:xfrm>
            <a:off x="3215680" y="6453336"/>
            <a:ext cx="745232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2" name="Picture 2" descr="http://t3.gstatic.com/images?q=tbn:ANd9GcSauezlGGk7n8sp-4X7zzP9nOBaK9fbIpArz6JhRr7p1yYsajVTX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28448" y="6095774"/>
            <a:ext cx="539552" cy="762226"/>
          </a:xfrm>
          <a:prstGeom prst="rect">
            <a:avLst/>
          </a:prstGeom>
          <a:noFill/>
        </p:spPr>
      </p:pic>
      <p:pic>
        <p:nvPicPr>
          <p:cNvPr id="10244" name="Picture 4" descr="http://topnews.ae/images/Red-Cros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9912425" y="6597352"/>
            <a:ext cx="354023" cy="260648"/>
          </a:xfrm>
          <a:prstGeom prst="rect">
            <a:avLst/>
          </a:prstGeom>
          <a:noFill/>
        </p:spPr>
      </p:pic>
      <p:cxnSp>
        <p:nvCxnSpPr>
          <p:cNvPr id="19" name="Straight Connector 18"/>
          <p:cNvCxnSpPr/>
          <p:nvPr/>
        </p:nvCxnSpPr>
        <p:spPr>
          <a:xfrm flipH="1">
            <a:off x="3359696" y="6525344"/>
            <a:ext cx="64087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524000" y="6597352"/>
            <a:ext cx="7236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>
          <a:xfrm>
            <a:off x="10488488" y="6669360"/>
            <a:ext cx="179512" cy="188640"/>
          </a:xfrm>
        </p:spPr>
        <p:txBody>
          <a:bodyPr/>
          <a:lstStyle/>
          <a:p>
            <a:fld id="{C68882D0-9D5E-4B84-9989-DB4C4E55ED81}" type="slidenum">
              <a:rPr lang="en-IN" smtClean="0">
                <a:solidFill>
                  <a:schemeClr val="tx1"/>
                </a:solidFill>
              </a:rPr>
              <a:pPr/>
              <a:t>11</a:t>
            </a:fld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00" y="623731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oper Black" pitchFamily="18" charset="0"/>
              </a:rPr>
              <a:t>HOSPITAL</a:t>
            </a:r>
            <a:endParaRPr lang="en-IN" sz="2400" dirty="0">
              <a:latin typeface="Cooper Black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95472" y="500042"/>
            <a:ext cx="81439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09720" y="500042"/>
            <a:ext cx="850112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LIGHTNING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:-  </a:t>
            </a:r>
          </a:p>
          <a:p>
            <a:r>
              <a:rPr lang="en-US" sz="1400" b="1" i="1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Font typeface="Arial" pitchFamily="34" charset="0"/>
              <a:buChar char="•"/>
            </a:pPr>
            <a:r>
              <a:rPr lang="en-US" sz="1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NATURAL  LIGHT  IS  VERY  USEFUL  IN  HOSPITAL.</a:t>
            </a:r>
          </a:p>
          <a:p>
            <a:pPr>
              <a:buFont typeface="Arial" pitchFamily="34" charset="0"/>
              <a:buChar char="•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RECEPTION AREA, STORAGE  AREA  REQUIRE   200 LUX</a:t>
            </a:r>
          </a:p>
          <a:p>
            <a:pPr>
              <a:buFont typeface="Arial" pitchFamily="34" charset="0"/>
              <a:buChar char="•"/>
            </a:pPr>
            <a:endParaRPr lang="en-US" sz="14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OFFICE  REQUIRE  300 LUX  AND WORKING  SPACE  REQUIRE  500 LUX</a:t>
            </a:r>
          </a:p>
          <a:p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EMERGENCY  BACKUP  IS ALSO  ESSENTIAL  FOR  SOME  EQUIPMENTS</a:t>
            </a:r>
          </a:p>
          <a:p>
            <a:pPr>
              <a:buFont typeface="Arial" pitchFamily="34" charset="0"/>
              <a:buChar char="•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FUME HOOD 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THESE  ARE  PARTICULARLY  REQUIRED  IN  LABORATARIES  WHERE 			RADIOACTIVE  SUBSTANCES  ARE  USED.</a:t>
            </a:r>
          </a:p>
          <a:p>
            <a:pPr>
              <a:buFont typeface="Arial" pitchFamily="34" charset="0"/>
              <a:buChar char="•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  FORCED VENTILATION  SHOULD  BE  ACCOMPANIED  BY  AN  EXTRACTION  SYSTEM.</a:t>
            </a:r>
          </a:p>
          <a:p>
            <a:pPr>
              <a:buFont typeface="Arial" pitchFamily="34" charset="0"/>
              <a:buChar char="•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  THE  FUME  HOOD  SHOULD  BE  LOCATED  AWAY  FROM  THE TRAFFIC  AREA  AND DOORWAYS  </a:t>
            </a:r>
          </a:p>
          <a:p>
            <a:pPr>
              <a:buFont typeface="Arial" pitchFamily="34" charset="0"/>
              <a:buChar char="•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F:\hospital 300 bed\220px-Fume_hood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09984" y="4357694"/>
            <a:ext cx="3857652" cy="2095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06684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6309320"/>
            <a:ext cx="1763688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Straight Connector 4"/>
          <p:cNvCxnSpPr/>
          <p:nvPr/>
        </p:nvCxnSpPr>
        <p:spPr>
          <a:xfrm>
            <a:off x="3215680" y="6453336"/>
            <a:ext cx="745232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2" name="Picture 2" descr="http://t3.gstatic.com/images?q=tbn:ANd9GcSauezlGGk7n8sp-4X7zzP9nOBaK9fbIpArz6JhRr7p1yYsajVTX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28448" y="6095774"/>
            <a:ext cx="539552" cy="762226"/>
          </a:xfrm>
          <a:prstGeom prst="rect">
            <a:avLst/>
          </a:prstGeom>
          <a:noFill/>
        </p:spPr>
      </p:pic>
      <p:pic>
        <p:nvPicPr>
          <p:cNvPr id="10244" name="Picture 4" descr="http://topnews.ae/images/Red-Cros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9912425" y="6597352"/>
            <a:ext cx="354023" cy="260648"/>
          </a:xfrm>
          <a:prstGeom prst="rect">
            <a:avLst/>
          </a:prstGeom>
          <a:noFill/>
        </p:spPr>
      </p:pic>
      <p:cxnSp>
        <p:nvCxnSpPr>
          <p:cNvPr id="19" name="Straight Connector 18"/>
          <p:cNvCxnSpPr/>
          <p:nvPr/>
        </p:nvCxnSpPr>
        <p:spPr>
          <a:xfrm flipH="1">
            <a:off x="3359696" y="6525344"/>
            <a:ext cx="64087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524000" y="6597352"/>
            <a:ext cx="7236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>
          <a:xfrm>
            <a:off x="10488488" y="6669360"/>
            <a:ext cx="179512" cy="188640"/>
          </a:xfrm>
        </p:spPr>
        <p:txBody>
          <a:bodyPr/>
          <a:lstStyle/>
          <a:p>
            <a:fld id="{C68882D0-9D5E-4B84-9989-DB4C4E55ED81}" type="slidenum">
              <a:rPr lang="en-IN" smtClean="0">
                <a:solidFill>
                  <a:schemeClr val="tx1"/>
                </a:solidFill>
              </a:rPr>
              <a:pPr/>
              <a:t>12</a:t>
            </a:fld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00" y="623731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oper Black" pitchFamily="18" charset="0"/>
              </a:rPr>
              <a:t>HOSPITAL</a:t>
            </a:r>
            <a:endParaRPr lang="en-IN" sz="2400" dirty="0">
              <a:latin typeface="Cooper Black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95472" y="500042"/>
            <a:ext cx="81439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38282" y="285728"/>
            <a:ext cx="850112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FLOORS 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</a:p>
          <a:p>
            <a:pPr>
              <a:buFont typeface="Arial" pitchFamily="34" charset="0"/>
              <a:buChar char="•"/>
            </a:pP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MATERIAL OF FLOOR SHOULD BE CLEANED AND DISINFECTED EASILY</a:t>
            </a:r>
          </a:p>
          <a:p>
            <a:pPr>
              <a:buFont typeface="Arial" pitchFamily="34" charset="0"/>
              <a:buChar char="•"/>
            </a:pPr>
            <a:endParaRPr lang="en-US" sz="14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THE USE OF SEAMLESS OR SELF-LEVELING  FLOORING  IS DESIRABLE  OPTION</a:t>
            </a:r>
          </a:p>
          <a:p>
            <a:pPr>
              <a:buFont typeface="Arial" pitchFamily="34" charset="0"/>
              <a:buChar char="•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ISOLATED FLOORING IS USED</a:t>
            </a:r>
          </a:p>
          <a:p>
            <a:pPr>
              <a:buFont typeface="Arial" pitchFamily="34" charset="0"/>
              <a:buChar char="•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VINYL AND RUBBER FLOORING IS BEST IN HOSPITAL</a:t>
            </a:r>
          </a:p>
          <a:p>
            <a:pPr>
              <a:buFont typeface="Arial" pitchFamily="34" charset="0"/>
              <a:buChar char="•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DOORS 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LABORATORY DOORS SHOULD NOT BE LESS THAN  1 M  WIDE.  SOME  DOUBLE  		     DOORS  OF TOTAL WIDTH OF 1.50 M  SHOULD BE  CONSTRUCTED</a:t>
            </a: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CORRIDORS: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- WIDTH OF THE CORRIDORS  IS RECOMMENDED  TO BE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2.5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M  TO FACILITATE  MOVEMENT  OF  PATEINT  </a:t>
            </a: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BENCHES :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-  COUNTER TOP HEIGHT (750-900 MM) VARY DEPENDING UPON THE WORK</a:t>
            </a: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DEPTH OF THE WALL TABLE IS 700 MM</a:t>
            </a:r>
          </a:p>
          <a:p>
            <a:pPr>
              <a:buFont typeface="Arial" pitchFamily="34" charset="0"/>
              <a:buChar char="•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LENGTH OF THE  BENCH  IS FROM 1.6 M TO 1.8 M</a:t>
            </a:r>
          </a:p>
          <a:p>
            <a:pPr>
              <a:buFont typeface="Arial" pitchFamily="34" charset="0"/>
              <a:buChar char="•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EACH  BENCH  HAVE  SINK  WITH  FACILITY OF HOT AND COLD WATER.   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8267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6309320"/>
            <a:ext cx="1763688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Straight Connector 4"/>
          <p:cNvCxnSpPr/>
          <p:nvPr/>
        </p:nvCxnSpPr>
        <p:spPr>
          <a:xfrm>
            <a:off x="3215680" y="6453336"/>
            <a:ext cx="745232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2" name="Picture 2" descr="http://t3.gstatic.com/images?q=tbn:ANd9GcSauezlGGk7n8sp-4X7zzP9nOBaK9fbIpArz6JhRr7p1yYsajVTX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28448" y="6095774"/>
            <a:ext cx="539552" cy="762226"/>
          </a:xfrm>
          <a:prstGeom prst="rect">
            <a:avLst/>
          </a:prstGeom>
          <a:noFill/>
        </p:spPr>
      </p:pic>
      <p:pic>
        <p:nvPicPr>
          <p:cNvPr id="10244" name="Picture 4" descr="http://topnews.ae/images/Red-Cros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9912425" y="6597352"/>
            <a:ext cx="354023" cy="260648"/>
          </a:xfrm>
          <a:prstGeom prst="rect">
            <a:avLst/>
          </a:prstGeom>
          <a:noFill/>
        </p:spPr>
      </p:pic>
      <p:cxnSp>
        <p:nvCxnSpPr>
          <p:cNvPr id="19" name="Straight Connector 18"/>
          <p:cNvCxnSpPr/>
          <p:nvPr/>
        </p:nvCxnSpPr>
        <p:spPr>
          <a:xfrm flipH="1">
            <a:off x="3359696" y="6525344"/>
            <a:ext cx="64087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524000" y="6597352"/>
            <a:ext cx="7236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>
          <a:xfrm>
            <a:off x="10488488" y="6669360"/>
            <a:ext cx="179512" cy="188640"/>
          </a:xfrm>
        </p:spPr>
        <p:txBody>
          <a:bodyPr/>
          <a:lstStyle/>
          <a:p>
            <a:fld id="{C68882D0-9D5E-4B84-9989-DB4C4E55ED81}" type="slidenum">
              <a:rPr lang="en-IN" smtClean="0">
                <a:solidFill>
                  <a:schemeClr val="tx1"/>
                </a:solidFill>
              </a:rPr>
              <a:pPr/>
              <a:t>13</a:t>
            </a:fld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00" y="623731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oper Black" pitchFamily="18" charset="0"/>
              </a:rPr>
              <a:t>HOSPITAL</a:t>
            </a:r>
            <a:endParaRPr lang="en-IN" sz="2400" dirty="0">
              <a:latin typeface="Cooper Black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95472" y="500042"/>
            <a:ext cx="81439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38282" y="285729"/>
            <a:ext cx="850112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AUTOPSY ROOM AND MORGUE :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-  </a:t>
            </a: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AUTOPSY  HAS  GREATLY  CONTRIBUTED  TO  THE ADVANCMENT OF SCIENTIFIC KNOWLEDGE  AND TO THE CONQUEST  OF DISEASES .  MEDICAL  STAFF  SHOULD  BE INTRESTED  IN  THE  ADVANCEMENT  OF  KNOWLEDGE  THROUGH  AUTOPSY</a:t>
            </a: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THE  FOLLOWING  FACILITIES   ARE  REQUIRED</a:t>
            </a: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AUTOPSY TABLE  MADE  OF STAINLESS STEEL  WITH  SINK  AT  THE  FOOT END  AND SHADOW  LAMP  FITTED  OVER  THE  TABLE</a:t>
            </a:r>
          </a:p>
          <a:p>
            <a:pPr marL="342900" indent="-342900">
              <a:buFont typeface="+mj-lt"/>
              <a:buAutoNum type="arabicPeriod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STORAGE  ROOM  FOR  EQUIPMENT</a:t>
            </a:r>
          </a:p>
          <a:p>
            <a:pPr marL="342900" indent="-342900">
              <a:buFont typeface="+mj-lt"/>
              <a:buAutoNum type="arabicPeriod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DOCTOR’S OFFICE  FOR WRITING  REPORTS, DISCUSSION etc</a:t>
            </a:r>
          </a:p>
          <a:p>
            <a:pPr marL="342900" indent="-342900">
              <a:buFont typeface="+mj-lt"/>
              <a:buAutoNum type="arabicPeriod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VISITOR WAITING ROOM</a:t>
            </a:r>
          </a:p>
          <a:p>
            <a:pPr marL="342900" indent="-342900">
              <a:buFont typeface="+mj-lt"/>
              <a:buAutoNum type="arabicPeriod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REFRIGERATED FACILITIES FOR STORING  BODIES    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425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6309320"/>
            <a:ext cx="1763688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Straight Connector 4"/>
          <p:cNvCxnSpPr/>
          <p:nvPr/>
        </p:nvCxnSpPr>
        <p:spPr>
          <a:xfrm>
            <a:off x="3215680" y="6453336"/>
            <a:ext cx="745232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2" name="Picture 2" descr="http://t3.gstatic.com/images?q=tbn:ANd9GcSauezlGGk7n8sp-4X7zzP9nOBaK9fbIpArz6JhRr7p1yYsajVTX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28448" y="6095774"/>
            <a:ext cx="539552" cy="762226"/>
          </a:xfrm>
          <a:prstGeom prst="rect">
            <a:avLst/>
          </a:prstGeom>
          <a:noFill/>
        </p:spPr>
      </p:pic>
      <p:pic>
        <p:nvPicPr>
          <p:cNvPr id="10244" name="Picture 4" descr="http://topnews.ae/images/Red-Cros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9912425" y="6597352"/>
            <a:ext cx="354023" cy="260648"/>
          </a:xfrm>
          <a:prstGeom prst="rect">
            <a:avLst/>
          </a:prstGeom>
          <a:noFill/>
        </p:spPr>
      </p:pic>
      <p:cxnSp>
        <p:nvCxnSpPr>
          <p:cNvPr id="19" name="Straight Connector 18"/>
          <p:cNvCxnSpPr/>
          <p:nvPr/>
        </p:nvCxnSpPr>
        <p:spPr>
          <a:xfrm flipH="1">
            <a:off x="3359696" y="6525344"/>
            <a:ext cx="64087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524000" y="6597352"/>
            <a:ext cx="7236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>
          <a:xfrm>
            <a:off x="10488488" y="6669360"/>
            <a:ext cx="179512" cy="188640"/>
          </a:xfrm>
        </p:spPr>
        <p:txBody>
          <a:bodyPr/>
          <a:lstStyle/>
          <a:p>
            <a:fld id="{C68882D0-9D5E-4B84-9989-DB4C4E55ED81}" type="slidenum">
              <a:rPr lang="en-IN" smtClean="0">
                <a:solidFill>
                  <a:schemeClr val="tx1"/>
                </a:solidFill>
              </a:rPr>
              <a:pPr/>
              <a:t>2</a:t>
            </a:fld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00" y="623731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oper Black" pitchFamily="18" charset="0"/>
              </a:rPr>
              <a:t>HOSPITAL</a:t>
            </a:r>
            <a:endParaRPr lang="en-IN" sz="2400" dirty="0">
              <a:latin typeface="Cooper Black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09720" y="642919"/>
            <a:ext cx="8176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</a:t>
            </a:r>
          </a:p>
        </p:txBody>
      </p:sp>
      <p:pic>
        <p:nvPicPr>
          <p:cNvPr id="2050" name="Picture 2" descr="C:\Users\Shivam\Desktop\images1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1" y="285728"/>
            <a:ext cx="3922413" cy="3571900"/>
          </a:xfrm>
          <a:prstGeom prst="rect">
            <a:avLst/>
          </a:prstGeom>
          <a:noFill/>
        </p:spPr>
      </p:pic>
      <p:pic>
        <p:nvPicPr>
          <p:cNvPr id="2051" name="Picture 3" descr="C:\Users\Shivam\Desktop\Hamlet_111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81554" y="2786058"/>
            <a:ext cx="5573320" cy="37167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26999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6309320"/>
            <a:ext cx="1763688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Straight Connector 4"/>
          <p:cNvCxnSpPr/>
          <p:nvPr/>
        </p:nvCxnSpPr>
        <p:spPr>
          <a:xfrm>
            <a:off x="3215680" y="6453336"/>
            <a:ext cx="745232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2" name="Picture 2" descr="http://t3.gstatic.com/images?q=tbn:ANd9GcSauezlGGk7n8sp-4X7zzP9nOBaK9fbIpArz6JhRr7p1yYsajVTX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28448" y="6095774"/>
            <a:ext cx="539552" cy="762226"/>
          </a:xfrm>
          <a:prstGeom prst="rect">
            <a:avLst/>
          </a:prstGeom>
          <a:noFill/>
        </p:spPr>
      </p:pic>
      <p:pic>
        <p:nvPicPr>
          <p:cNvPr id="10244" name="Picture 4" descr="http://topnews.ae/images/Red-Cros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9912425" y="6597352"/>
            <a:ext cx="354023" cy="260648"/>
          </a:xfrm>
          <a:prstGeom prst="rect">
            <a:avLst/>
          </a:prstGeom>
          <a:noFill/>
        </p:spPr>
      </p:pic>
      <p:cxnSp>
        <p:nvCxnSpPr>
          <p:cNvPr id="19" name="Straight Connector 18"/>
          <p:cNvCxnSpPr/>
          <p:nvPr/>
        </p:nvCxnSpPr>
        <p:spPr>
          <a:xfrm flipH="1">
            <a:off x="3359696" y="6525344"/>
            <a:ext cx="64087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524000" y="6597352"/>
            <a:ext cx="7236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>
          <a:xfrm>
            <a:off x="10488488" y="6669360"/>
            <a:ext cx="179512" cy="188640"/>
          </a:xfrm>
        </p:spPr>
        <p:txBody>
          <a:bodyPr/>
          <a:lstStyle/>
          <a:p>
            <a:fld id="{C68882D0-9D5E-4B84-9989-DB4C4E55ED81}" type="slidenum">
              <a:rPr lang="en-IN" smtClean="0">
                <a:solidFill>
                  <a:schemeClr val="tx1"/>
                </a:solidFill>
              </a:rPr>
              <a:pPr/>
              <a:t>3</a:t>
            </a:fld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00" y="623731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oper Black" pitchFamily="18" charset="0"/>
              </a:rPr>
              <a:t>HOSPITAL</a:t>
            </a:r>
            <a:endParaRPr lang="en-IN" sz="2400" dirty="0">
              <a:latin typeface="Cooper Black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63552" y="404664"/>
            <a:ext cx="8318728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LABORATORY</a:t>
            </a: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INTRODUCTION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THE  PRIMARY  FUNCTION OF THE  CLINICAL  LABORATORY  TESTS WHICH  WILL  PROVIDE  SERVICE  FOR THE  PREVENTION, DIAGNOSIS  AND  TREATMENT  OF THE  DISEASES</a:t>
            </a: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FUNCTION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THE  MAIN  FUNCTION OF LABORATORY  ARE</a:t>
            </a: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PROVISION OF COMPREHENSIVE AND ANLYTICAL TEST  RESULT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ASSISTANCE IN CONFIRMING/REJECTING A  DIAGNOSIS ,PROGNOSIS  AND FOLLOW UP THEORY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DETECTION OF DISEASES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TRAINING AND RESEARCH</a:t>
            </a:r>
          </a:p>
          <a:p>
            <a:pPr marL="342900" indent="-342900"/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i="1" dirty="0">
                <a:latin typeface="Times New Roman" pitchFamily="18" charset="0"/>
                <a:cs typeface="Times New Roman" pitchFamily="18" charset="0"/>
              </a:rPr>
              <a:t>OBJECTIVES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THE MAIN OBJECTIVES OF PLANNING AND DESIGNING  OF LABORATORY ARE </a:t>
            </a:r>
          </a:p>
          <a:p>
            <a:pPr marL="342900" indent="-342900"/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THE STRUCTURAL DESIGN  SHOULD BE CONSISTENT WITH THE EXISTING LEVEL OF SPECIALIZATION,AUTOMATION  AND SCOPE  OF FUTURE  EXPANSION</a:t>
            </a:r>
          </a:p>
          <a:p>
            <a:pPr marL="342900" indent="-342900">
              <a:buFont typeface="+mj-lt"/>
              <a:buAutoNum type="arabicPeriod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PLAN FOR  A SAFE,COMFOTABLE AND CONTROLLED ENVIRONMENT.</a:t>
            </a:r>
          </a:p>
          <a:p>
            <a:pPr marL="342900" indent="-342900">
              <a:buFont typeface="+mj-lt"/>
              <a:buAutoNum type="arabicPeriod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BUILDING  LAYOUT  ENABLE  FUTURE  FLEXIBILITY</a:t>
            </a:r>
          </a:p>
          <a:p>
            <a:pPr marL="342900" indent="-342900">
              <a:buFont typeface="+mj-lt"/>
              <a:buAutoNum type="arabicPeriod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PROVISION SHOULD BE  MADE  FOR PNEUMATIC  TUBE  SYSTEM, EITHER FOR  PRESENT  OR  FOR  FUTURE  EXPANSION .       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953679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6309320"/>
            <a:ext cx="1763688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Straight Connector 4"/>
          <p:cNvCxnSpPr/>
          <p:nvPr/>
        </p:nvCxnSpPr>
        <p:spPr>
          <a:xfrm>
            <a:off x="3215680" y="6453336"/>
            <a:ext cx="745232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2" name="Picture 2" descr="http://t3.gstatic.com/images?q=tbn:ANd9GcSauezlGGk7n8sp-4X7zzP9nOBaK9fbIpArz6JhRr7p1yYsajVTX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28448" y="6095774"/>
            <a:ext cx="539552" cy="762226"/>
          </a:xfrm>
          <a:prstGeom prst="rect">
            <a:avLst/>
          </a:prstGeom>
          <a:noFill/>
        </p:spPr>
      </p:pic>
      <p:pic>
        <p:nvPicPr>
          <p:cNvPr id="10244" name="Picture 4" descr="http://topnews.ae/images/Red-Cros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9912425" y="6597352"/>
            <a:ext cx="354023" cy="260648"/>
          </a:xfrm>
          <a:prstGeom prst="rect">
            <a:avLst/>
          </a:prstGeom>
          <a:noFill/>
        </p:spPr>
      </p:pic>
      <p:cxnSp>
        <p:nvCxnSpPr>
          <p:cNvPr id="21" name="Straight Connector 20"/>
          <p:cNvCxnSpPr/>
          <p:nvPr/>
        </p:nvCxnSpPr>
        <p:spPr>
          <a:xfrm>
            <a:off x="1524000" y="6597352"/>
            <a:ext cx="7236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>
          <a:xfrm>
            <a:off x="10488488" y="6669360"/>
            <a:ext cx="179512" cy="188640"/>
          </a:xfrm>
        </p:spPr>
        <p:txBody>
          <a:bodyPr/>
          <a:lstStyle/>
          <a:p>
            <a:fld id="{C68882D0-9D5E-4B84-9989-DB4C4E55ED81}" type="slidenum">
              <a:rPr lang="en-IN" smtClean="0">
                <a:solidFill>
                  <a:schemeClr val="tx1"/>
                </a:solidFill>
              </a:rPr>
              <a:pPr/>
              <a:t>4</a:t>
            </a:fld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00" y="623731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oper Black" pitchFamily="18" charset="0"/>
              </a:rPr>
              <a:t>HOSPITAL</a:t>
            </a:r>
            <a:endParaRPr lang="en-IN" sz="2400" dirty="0">
              <a:latin typeface="Cooper Black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38282" y="571480"/>
            <a:ext cx="87154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5 .    SPECIAL PLUMBING AND VENTILATION  AND  ANTI -VIBRATION  DESIGN  MEASURE  SHOULD  BE  INCORPORATED</a:t>
            </a:r>
          </a:p>
          <a:p>
            <a:pPr marL="342900" indent="-342900"/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AutoNum type="arabicPeriod" startAt="6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DAYLIGHT  TO BE  UTILIZED MAXIMALLY</a:t>
            </a:r>
          </a:p>
          <a:p>
            <a:pPr marL="342900" indent="-342900">
              <a:buAutoNum type="arabicPeriod" startAt="6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6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THERE  SHOULD  BE  EASY  AND  DISTINCT  ROUTE  FOR THE  DISPOSAL  OF WASTE  FROM  THE PRINCIPAL  WORK   AREA</a:t>
            </a:r>
          </a:p>
          <a:p>
            <a:pPr marL="342900" indent="-342900">
              <a:buAutoNum type="arabicPeriod" startAt="6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6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IT  IS IMPORTANT  TO  PLAN  FOR  INTRA  AND  INTERDEPARTMENTAL  RELATIONSHIP</a:t>
            </a:r>
          </a:p>
          <a:p>
            <a:pPr marL="342900" indent="-342900">
              <a:buAutoNum type="arabicPeriod" startAt="6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6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AIR  LOCK SHOULD  BE  PROVIDED  AT  THE  ENTRANCE  OF  THE LABORATORY</a:t>
            </a:r>
          </a:p>
          <a:p>
            <a:pPr marL="342900" indent="-342900">
              <a:buAutoNum type="arabicPeriod" startAt="6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6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CHEMICAL RESISTANT  AND  STAIN  RESISTANT  MATERIAL  SHOULD  BE  USED  IN  THE  WORKTOP  AND  WORK  STATION  FINISHES</a:t>
            </a:r>
          </a:p>
          <a:p>
            <a:pPr marL="342900" indent="-342900">
              <a:buAutoNum type="arabicPeriod" startAt="6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6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:\hospital 300 bed\library study\1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10050" y="3571877"/>
            <a:ext cx="3786168" cy="27381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69407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6309320"/>
            <a:ext cx="1763688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Straight Connector 4"/>
          <p:cNvCxnSpPr/>
          <p:nvPr/>
        </p:nvCxnSpPr>
        <p:spPr>
          <a:xfrm>
            <a:off x="3215680" y="6453336"/>
            <a:ext cx="745232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2" name="Picture 2" descr="http://t3.gstatic.com/images?q=tbn:ANd9GcSauezlGGk7n8sp-4X7zzP9nOBaK9fbIpArz6JhRr7p1yYsajVTX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66447" y="6232885"/>
            <a:ext cx="442496" cy="625115"/>
          </a:xfrm>
          <a:prstGeom prst="rect">
            <a:avLst/>
          </a:prstGeom>
          <a:noFill/>
        </p:spPr>
      </p:pic>
      <p:pic>
        <p:nvPicPr>
          <p:cNvPr id="10244" name="Picture 4" descr="http://topnews.ae/images/Red-Cros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9912425" y="6597352"/>
            <a:ext cx="354023" cy="260648"/>
          </a:xfrm>
          <a:prstGeom prst="rect">
            <a:avLst/>
          </a:prstGeom>
          <a:noFill/>
        </p:spPr>
      </p:pic>
      <p:cxnSp>
        <p:nvCxnSpPr>
          <p:cNvPr id="19" name="Straight Connector 18"/>
          <p:cNvCxnSpPr/>
          <p:nvPr/>
        </p:nvCxnSpPr>
        <p:spPr>
          <a:xfrm flipH="1">
            <a:off x="3359696" y="6525344"/>
            <a:ext cx="64087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524000" y="6597352"/>
            <a:ext cx="7236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>
          <a:xfrm>
            <a:off x="10488488" y="6669360"/>
            <a:ext cx="179512" cy="188640"/>
          </a:xfrm>
        </p:spPr>
        <p:txBody>
          <a:bodyPr/>
          <a:lstStyle/>
          <a:p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00" y="623731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oper Black" pitchFamily="18" charset="0"/>
              </a:rPr>
              <a:t>HOSPITAL</a:t>
            </a:r>
            <a:endParaRPr lang="en-IN" sz="2400" dirty="0">
              <a:latin typeface="Cooper Black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38282" y="571480"/>
            <a:ext cx="871543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dirty="0">
                <a:latin typeface="Times New Roman" pitchFamily="18" charset="0"/>
                <a:cs typeface="Times New Roman" pitchFamily="18" charset="0"/>
              </a:rPr>
              <a:t>AREAS :-</a:t>
            </a:r>
          </a:p>
          <a:p>
            <a:pPr marL="342900" indent="-34290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HEMATOLOGY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:- 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OFFICE,  HEMATOLOGY   LABORATORY,  STOOL,  VIRUS  EXAMINATION  WITH SPECIAL CUBICAL</a:t>
            </a:r>
          </a:p>
          <a:p>
            <a:pPr marL="342900" indent="-342900">
              <a:buFont typeface="+mj-lt"/>
              <a:buAutoNum type="arabicPeriod"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MICROBIOLOGY :- 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OFFICE ,  BATERIOLOGY  LABORATORY,  MYCOLOGY  LABORATORY,  INCUBATOR  ROOM,  COLD STORAGE,  STERLIZATION ROOM, </a:t>
            </a:r>
          </a:p>
          <a:p>
            <a:pPr marL="342900" indent="-342900">
              <a:buFont typeface="+mj-lt"/>
              <a:buAutoNum type="arabicPeriod"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VIROLOGY :-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OFFICE,  SEROLOGY  LABORATORY,  TISSUE CULTURE ROOM,  ANIMAL ROOM</a:t>
            </a:r>
          </a:p>
          <a:p>
            <a:pPr marL="342900" indent="-342900">
              <a:buFont typeface="+mj-lt"/>
              <a:buAutoNum type="arabicPeriod"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BIOCHEMISTRY :- 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OFFICE,  BIO-CHEMISTRY LAB,  PHOTOMETRY,  CHROMATOGRAPHY AND ELECTROPHORESIS</a:t>
            </a:r>
          </a:p>
          <a:p>
            <a:pPr marL="342900" indent="-342900">
              <a:buFont typeface="+mj-lt"/>
              <a:buAutoNum type="arabicPeriod"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IMMUNOLOGY</a:t>
            </a:r>
          </a:p>
          <a:p>
            <a:pPr marL="342900" indent="-342900">
              <a:buFont typeface="+mj-lt"/>
              <a:buAutoNum type="arabicPeriod"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GROSS TISSUE</a:t>
            </a:r>
          </a:p>
          <a:p>
            <a:pPr marL="342900" indent="-342900">
              <a:buFont typeface="+mj-lt"/>
              <a:buAutoNum type="arabicPeriod"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PATHOLOGY, HISTOLOGY AND CYTOLOGY  :- 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OFFICE, HISTOPATHOLOGY  LAB,  CYTOLOGY  LAB ,  SPECIMEN  STORES,  MICOROPHOTOGRAPHY  ROOM,  FNAC ROOM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PHOTOMETRY</a:t>
            </a:r>
          </a:p>
        </p:txBody>
      </p:sp>
    </p:spTree>
    <p:extLst>
      <p:ext uri="{BB962C8B-B14F-4D97-AF65-F5344CB8AC3E}">
        <p14:creationId xmlns:p14="http://schemas.microsoft.com/office/powerpoint/2010/main" val="4123731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6309320"/>
            <a:ext cx="1763688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Straight Connector 4"/>
          <p:cNvCxnSpPr/>
          <p:nvPr/>
        </p:nvCxnSpPr>
        <p:spPr>
          <a:xfrm>
            <a:off x="3215680" y="6453336"/>
            <a:ext cx="745232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2" name="Picture 2" descr="http://t3.gstatic.com/images?q=tbn:ANd9GcSauezlGGk7n8sp-4X7zzP9nOBaK9fbIpArz6JhRr7p1yYsajVTX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28448" y="6095774"/>
            <a:ext cx="539552" cy="762226"/>
          </a:xfrm>
          <a:prstGeom prst="rect">
            <a:avLst/>
          </a:prstGeom>
          <a:noFill/>
        </p:spPr>
      </p:pic>
      <p:pic>
        <p:nvPicPr>
          <p:cNvPr id="10244" name="Picture 4" descr="http://topnews.ae/images/Red-Cros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9912425" y="6597352"/>
            <a:ext cx="354023" cy="260648"/>
          </a:xfrm>
          <a:prstGeom prst="rect">
            <a:avLst/>
          </a:prstGeom>
          <a:noFill/>
        </p:spPr>
      </p:pic>
      <p:cxnSp>
        <p:nvCxnSpPr>
          <p:cNvPr id="21" name="Straight Connector 20"/>
          <p:cNvCxnSpPr/>
          <p:nvPr/>
        </p:nvCxnSpPr>
        <p:spPr>
          <a:xfrm>
            <a:off x="1524000" y="6597352"/>
            <a:ext cx="7236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>
          <a:xfrm>
            <a:off x="10488488" y="6669360"/>
            <a:ext cx="179512" cy="188640"/>
          </a:xfrm>
        </p:spPr>
        <p:txBody>
          <a:bodyPr/>
          <a:lstStyle/>
          <a:p>
            <a:fld id="{C68882D0-9D5E-4B84-9989-DB4C4E55ED81}" type="slidenum">
              <a:rPr lang="en-IN" smtClean="0">
                <a:solidFill>
                  <a:schemeClr val="tx1"/>
                </a:solidFill>
              </a:rPr>
              <a:pPr/>
              <a:t>6</a:t>
            </a:fld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00" y="623731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oper Black" pitchFamily="18" charset="0"/>
              </a:rPr>
              <a:t>HOSPITAL</a:t>
            </a:r>
            <a:endParaRPr lang="en-IN" sz="2400" dirty="0">
              <a:latin typeface="Cooper Black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38282" y="571481"/>
            <a:ext cx="8715436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9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WAITING AREA , EXAMINATION CUBICLES  AND  TOILET  FOR  PATIENTS</a:t>
            </a:r>
          </a:p>
          <a:p>
            <a:pPr marL="342900" indent="-342900">
              <a:buAutoNum type="arabicPeriod" startAt="9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9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SPECIMEN  AND  BLOOD  COLLECTION  AREA  HAVING  WORK  BENCH  SPACE  FOR  PATEINT  SEATING ,  HANDWASHING  FACILITIES,</a:t>
            </a:r>
          </a:p>
          <a:p>
            <a:pPr marL="342900" indent="-342900">
              <a:buAutoNum type="arabicPeriod" startAt="9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9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AUTOPSY</a:t>
            </a:r>
          </a:p>
          <a:p>
            <a:pPr marL="342900" indent="-342900">
              <a:buAutoNum type="arabicPeriod" startAt="9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9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SPECIMEN  DISPOSAL ,  SLUICE  ROOM</a:t>
            </a:r>
          </a:p>
          <a:p>
            <a:pPr marL="342900" indent="-342900">
              <a:buAutoNum type="arabicPeriod" startAt="9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9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STAFF  LOCKER</a:t>
            </a:r>
          </a:p>
          <a:p>
            <a:pPr marL="342900" indent="-342900">
              <a:buAutoNum type="arabicPeriod" startAt="9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9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STORAGE  FCILITIES  FOR  REAGENTS, SUPPLIES, STAINED SPECIMEN MICROSCOPE SLIDES.</a:t>
            </a:r>
          </a:p>
          <a:p>
            <a:pPr marL="342900" indent="-342900">
              <a:buAutoNum type="arabicPeriod" startAt="9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9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OFFICE</a:t>
            </a:r>
          </a:p>
          <a:p>
            <a:pPr marL="342900" indent="-342900">
              <a:buAutoNum type="arabicPeriod" startAt="9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9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CULTURE  MEDIA  PREPARATION  ROOM,  STERLIZING  AREA,  STORAGE  AREA  FOR SURGICAL  SPECIMEN</a:t>
            </a:r>
          </a:p>
          <a:p>
            <a:pPr marL="342900" indent="-342900"/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5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6309320"/>
            <a:ext cx="1763688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Straight Connector 4"/>
          <p:cNvCxnSpPr/>
          <p:nvPr/>
        </p:nvCxnSpPr>
        <p:spPr>
          <a:xfrm>
            <a:off x="3215680" y="6453336"/>
            <a:ext cx="745232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2" name="Picture 2" descr="http://t3.gstatic.com/images?q=tbn:ANd9GcSauezlGGk7n8sp-4X7zzP9nOBaK9fbIpArz6JhRr7p1yYsajVTX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28448" y="6095774"/>
            <a:ext cx="539552" cy="762226"/>
          </a:xfrm>
          <a:prstGeom prst="rect">
            <a:avLst/>
          </a:prstGeom>
          <a:noFill/>
        </p:spPr>
      </p:pic>
      <p:pic>
        <p:nvPicPr>
          <p:cNvPr id="10244" name="Picture 4" descr="http://topnews.ae/images/Red-Cros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9912425" y="6597352"/>
            <a:ext cx="354023" cy="260648"/>
          </a:xfrm>
          <a:prstGeom prst="rect">
            <a:avLst/>
          </a:prstGeom>
          <a:noFill/>
        </p:spPr>
      </p:pic>
      <p:cxnSp>
        <p:nvCxnSpPr>
          <p:cNvPr id="19" name="Straight Connector 18"/>
          <p:cNvCxnSpPr/>
          <p:nvPr/>
        </p:nvCxnSpPr>
        <p:spPr>
          <a:xfrm flipH="1">
            <a:off x="3359696" y="6525344"/>
            <a:ext cx="64087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524000" y="6597352"/>
            <a:ext cx="7236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>
          <a:xfrm>
            <a:off x="10488488" y="6669360"/>
            <a:ext cx="179512" cy="188640"/>
          </a:xfrm>
        </p:spPr>
        <p:txBody>
          <a:bodyPr/>
          <a:lstStyle/>
          <a:p>
            <a:fld id="{C68882D0-9D5E-4B84-9989-DB4C4E55ED81}" type="slidenum">
              <a:rPr lang="en-IN" smtClean="0">
                <a:solidFill>
                  <a:schemeClr val="tx1"/>
                </a:solidFill>
              </a:rPr>
              <a:pPr/>
              <a:t>7</a:t>
            </a:fld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00" y="623731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oper Black" pitchFamily="18" charset="0"/>
              </a:rPr>
              <a:t>HOSPITAL</a:t>
            </a:r>
            <a:endParaRPr lang="en-IN" sz="2400" dirty="0">
              <a:latin typeface="Cooper Black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38282" y="3286125"/>
            <a:ext cx="871543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i="1" dirty="0">
                <a:latin typeface="Times New Roman" pitchFamily="18" charset="0"/>
                <a:cs typeface="Times New Roman" pitchFamily="18" charset="0"/>
              </a:rPr>
              <a:t>LOCATION OF LABORATORY :-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/>
            <a:endParaRPr lang="en-US" sz="1400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IT  SHOULD  BE  PREFERABY  SITUATED  ON  THE  GROUND FLOOR/ FIRST FLOOR.  IN  CLOSE  TO AMBULATORY  AND  ACUTE  PATEINT  CARE  AREAS  AS WELL  AS INPATIENT AREAS.</a:t>
            </a:r>
          </a:p>
          <a:p>
            <a:pPr marL="342900" indent="-342900">
              <a:buFont typeface="+mj-lt"/>
              <a:buAutoNum type="arabicPeriod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THE  PROCESSING AREAS  OF THE  LABORATORY  IS  NOT ACCESIBLE  TO THE  PATEINTS  BUT  THE  COLLECTOR  POINT  FOR  SPECIMEN  MUST  BE  CONVENIENTLY LOCATED</a:t>
            </a:r>
          </a:p>
          <a:p>
            <a:pPr marL="342900" indent="-342900">
              <a:buFont typeface="+mj-lt"/>
              <a:buAutoNum type="arabicPeriod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DUE  TO  HIGHER  VOLUME  OF TEST  BIOCHEMISTRY AND HEMATOLOGY  LOCATED  CLOSER  TO SPECIMEN  RECEPTION AREA  AND  MICROBIOLOGY  IS LOCATED FARTHEST  DUE  TO  LESSER VOLUME  OF TEST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F:\hospital 300 bed\library study\2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24232" y="214290"/>
            <a:ext cx="4467204" cy="29116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73222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6309320"/>
            <a:ext cx="1763688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Straight Connector 4"/>
          <p:cNvCxnSpPr/>
          <p:nvPr/>
        </p:nvCxnSpPr>
        <p:spPr>
          <a:xfrm>
            <a:off x="3215680" y="6453336"/>
            <a:ext cx="745232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2" name="Picture 2" descr="http://t3.gstatic.com/images?q=tbn:ANd9GcSauezlGGk7n8sp-4X7zzP9nOBaK9fbIpArz6JhRr7p1yYsajVTX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28448" y="6095774"/>
            <a:ext cx="539552" cy="762226"/>
          </a:xfrm>
          <a:prstGeom prst="rect">
            <a:avLst/>
          </a:prstGeom>
          <a:noFill/>
        </p:spPr>
      </p:pic>
      <p:pic>
        <p:nvPicPr>
          <p:cNvPr id="10244" name="Picture 4" descr="http://topnews.ae/images/Red-Cros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9912425" y="6597352"/>
            <a:ext cx="354023" cy="260648"/>
          </a:xfrm>
          <a:prstGeom prst="rect">
            <a:avLst/>
          </a:prstGeom>
          <a:noFill/>
        </p:spPr>
      </p:pic>
      <p:cxnSp>
        <p:nvCxnSpPr>
          <p:cNvPr id="19" name="Straight Connector 18"/>
          <p:cNvCxnSpPr/>
          <p:nvPr/>
        </p:nvCxnSpPr>
        <p:spPr>
          <a:xfrm flipH="1">
            <a:off x="3359696" y="6525344"/>
            <a:ext cx="64087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524000" y="6597352"/>
            <a:ext cx="7236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>
          <a:xfrm>
            <a:off x="10488488" y="6669360"/>
            <a:ext cx="179512" cy="188640"/>
          </a:xfrm>
        </p:spPr>
        <p:txBody>
          <a:bodyPr/>
          <a:lstStyle/>
          <a:p>
            <a:fld id="{C68882D0-9D5E-4B84-9989-DB4C4E55ED81}" type="slidenum">
              <a:rPr lang="en-IN" smtClean="0">
                <a:solidFill>
                  <a:schemeClr val="tx1"/>
                </a:solidFill>
              </a:rPr>
              <a:pPr/>
              <a:t>8</a:t>
            </a:fld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00" y="623731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oper Black" pitchFamily="18" charset="0"/>
              </a:rPr>
              <a:t>HOSPITAL</a:t>
            </a:r>
            <a:endParaRPr lang="en-IN" sz="2400" dirty="0">
              <a:latin typeface="Cooper Black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67306" y="5786454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LAYOUT PLAN</a:t>
            </a:r>
          </a:p>
        </p:txBody>
      </p:sp>
      <p:pic>
        <p:nvPicPr>
          <p:cNvPr id="1026" name="Picture 2" descr="F:\hospital 300 bed\library study\5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52663" y="357167"/>
            <a:ext cx="7391401" cy="49815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94699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6309320"/>
            <a:ext cx="1763688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Straight Connector 4"/>
          <p:cNvCxnSpPr/>
          <p:nvPr/>
        </p:nvCxnSpPr>
        <p:spPr>
          <a:xfrm>
            <a:off x="3215680" y="6453336"/>
            <a:ext cx="745232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2" name="Picture 2" descr="http://t3.gstatic.com/images?q=tbn:ANd9GcSauezlGGk7n8sp-4X7zzP9nOBaK9fbIpArz6JhRr7p1yYsajVTX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28448" y="6095774"/>
            <a:ext cx="539552" cy="762226"/>
          </a:xfrm>
          <a:prstGeom prst="rect">
            <a:avLst/>
          </a:prstGeom>
          <a:noFill/>
        </p:spPr>
      </p:pic>
      <p:pic>
        <p:nvPicPr>
          <p:cNvPr id="10244" name="Picture 4" descr="http://topnews.ae/images/Red-Cros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9912425" y="6597352"/>
            <a:ext cx="354023" cy="260648"/>
          </a:xfrm>
          <a:prstGeom prst="rect">
            <a:avLst/>
          </a:prstGeom>
          <a:noFill/>
        </p:spPr>
      </p:pic>
      <p:cxnSp>
        <p:nvCxnSpPr>
          <p:cNvPr id="19" name="Straight Connector 18"/>
          <p:cNvCxnSpPr/>
          <p:nvPr/>
        </p:nvCxnSpPr>
        <p:spPr>
          <a:xfrm flipH="1">
            <a:off x="3359696" y="6525344"/>
            <a:ext cx="64087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524000" y="6597352"/>
            <a:ext cx="7236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>
          <a:xfrm>
            <a:off x="10488488" y="6669360"/>
            <a:ext cx="179512" cy="188640"/>
          </a:xfrm>
        </p:spPr>
        <p:txBody>
          <a:bodyPr/>
          <a:lstStyle/>
          <a:p>
            <a:fld id="{C68882D0-9D5E-4B84-9989-DB4C4E55ED81}" type="slidenum">
              <a:rPr lang="en-IN" smtClean="0">
                <a:solidFill>
                  <a:schemeClr val="tx1"/>
                </a:solidFill>
              </a:rPr>
              <a:pPr/>
              <a:t>9</a:t>
            </a:fld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00" y="623731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oper Black" pitchFamily="18" charset="0"/>
              </a:rPr>
              <a:t>HOSPITAL</a:t>
            </a:r>
            <a:endParaRPr lang="en-IN" sz="2400" dirty="0">
              <a:latin typeface="Cooper Black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95472" y="500043"/>
            <a:ext cx="8143932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SPACE REQUIREMENT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:-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THE  MAIN  DETERMINANTS  OF SPACE  IN  A   LABORATORY        			ARE  THE  EXTENT  OF  AUTOMATION  AND  TYPE  OF  TECHNOLOGY  USED  IN  IT. </a:t>
            </a: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A  STANDING  HUMAN  REQUIRES  4 SQUARE  FEET  SPACE.  WHEREAS  SITTING  REQUIRES  6  SQUARE  FEET  SPACE.  </a:t>
            </a: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THE WORKING SPACE  SHOULD  BE ADEQUATE  WITH  MATERIAL  AND  EQUIPMENT.  </a:t>
            </a:r>
          </a:p>
          <a:p>
            <a:pPr>
              <a:buFont typeface="Arial" pitchFamily="34" charset="0"/>
              <a:buChar char="•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 FOR  WORK  STATION  , THE  MODULE  MAY BE  10 FEET  BY 20 FEET  WITH WORK  BENCHES 12  FEET LONG  AND 30  INCHES HIGH.</a:t>
            </a:r>
          </a:p>
          <a:p>
            <a:pPr>
              <a:buFont typeface="Arial" pitchFamily="34" charset="0"/>
              <a:buChar char="•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F:\hospital 300 bed\library study\IMG_20130210_02222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67108" y="3071811"/>
            <a:ext cx="4357718" cy="32682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64372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720</Words>
  <Application>Microsoft Office PowerPoint</Application>
  <PresentationFormat>Widescreen</PresentationFormat>
  <Paragraphs>224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Cooper Black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created xsi:type="dcterms:W3CDTF">2022-02-10T14:57:22Z</dcterms:created>
  <dcterms:modified xsi:type="dcterms:W3CDTF">2022-02-14T17:32:06Z</dcterms:modified>
</cp:coreProperties>
</file>