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07" r:id="rId3"/>
    <p:sldId id="259" r:id="rId4"/>
    <p:sldId id="262" r:id="rId5"/>
    <p:sldId id="264" r:id="rId6"/>
    <p:sldId id="260" r:id="rId7"/>
    <p:sldId id="263" r:id="rId8"/>
    <p:sldId id="266" r:id="rId9"/>
    <p:sldId id="267" r:id="rId10"/>
    <p:sldId id="268" r:id="rId11"/>
    <p:sldId id="30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4AD2-CBE7-4DF8-8394-133900ECD058}" type="datetimeFigureOut">
              <a:rPr lang="en-IN" smtClean="0"/>
              <a:pPr/>
              <a:t>14-02-2022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2EE14-0516-4E2E-B526-17212A29DE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9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AC9-E74C-4214-BF99-DCCECA10424E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C98-64F5-407F-87E3-783BED0FD01C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E076-1982-4491-A13D-4AD6241A7745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385C-A100-4AF2-B587-8B4EA99CFF18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67C-EA86-4BAA-A1DC-5D2FF85E6D96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5FB0-B9E9-4C82-871C-706117B49617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50A-5025-4EB1-AF58-5707A71B6493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210B-2411-456A-B00D-A8BC1C1A9767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B550-DD80-4F67-9261-200199828EA0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F8D-C9A7-46DC-B5C2-88139B9827CD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54AE-A24F-436A-8470-94EC2AA87406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B01D-1F34-49A2-8E08-9298A4E0D772}" type="datetime1">
              <a:rPr lang="en-IN" smtClean="0"/>
              <a:pPr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82D0-9D5E-4B84-9989-DB4C4E55ED8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ivam\Desktop\Hospit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62468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88224" y="54396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PRESENTED BY:-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ATUL SETYA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63" y="27849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10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18"/>
            <a:ext cx="817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1026" name="Picture 2" descr="H:\akhilesh\emergency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401" y="928670"/>
            <a:ext cx="9180401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11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18"/>
            <a:ext cx="817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2050" name="Picture 2" descr="C:\Users\Shivam\Desktop\images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3922413" cy="3571900"/>
          </a:xfrm>
          <a:prstGeom prst="rect">
            <a:avLst/>
          </a:prstGeom>
          <a:noFill/>
        </p:spPr>
      </p:pic>
      <p:pic>
        <p:nvPicPr>
          <p:cNvPr id="2051" name="Picture 3" descr="C:\Users\Shivam\Desktop\Hamlet_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786058"/>
            <a:ext cx="5573320" cy="3716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12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4664"/>
            <a:ext cx="83187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LABORATORY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 PRIMARY  FUNCTION OF THE  CLINICAL  LABORATORY  TESTS WHICH  WILL  PROVIDE  SERVICE  FOR THE  PREVENTION, DIAGNOSIS  AND  TREATMENT  OF THE  DISEASES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 MAIN  FUNCTION OF LABORATORY  ARE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PROVISION OF COMPREHENSIVE AND ANLYTICAL TEST  RESULT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ASSISTANCE IN CONFIRMING/REJECTING A  DIAGNOSIS ,PROGNOSIS  AND FOLLOW UP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DETECTION OF DISEASES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TRAINING AND RESEARCH</a:t>
            </a: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MAIN OBJECTIVES OF PLANNING AND DESIGNING  OF LABORATORY ARE </a:t>
            </a: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STRUCTURAL DESIGN  SHOULD BE CONSISTENT WITH THE EXISTING LEVEL OF SPECIALIZATION,AUTOMATION  AND SCOPE  OF FUTURE  EXPANSION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PLAN FOR  A SAFE,COMFOTABLE AND CONTROLLED ENVIRONMENT.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BUILDING  LAYOUT  ENABLE  FUTURE  FLEXIBILITY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PROVISION SHOULD BE  MADE  FOR PNEUMATIC  TUBE  SYSTEM, EITHER FOR  PRESENT  OR  FOR  FUTURE  EXPANSION .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13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71480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 .    SPECIAL PLUMBING AND VENTILATION  AND  ANTI -VIBRATION  DESIGN  MEASURE  SHOULD  BE  INCORPORATED</a:t>
            </a:r>
          </a:p>
          <a:p>
            <a:pPr marL="342900" indent="-3429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 startAt="6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DAYLIGHT  TO BE  UTILIZED MAXIMALLY</a:t>
            </a:r>
          </a:p>
          <a:p>
            <a:pPr marL="342900" indent="-342900">
              <a:buAutoNum type="arabicPeriod" startAt="6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6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THERE  SHOULD  BE  EASY  AND  DISTINCT  ROUTE  FOR THE  DISPOSAL  OF WASTE  FROM  THE PRINCIPAL  WORK   AREA</a:t>
            </a:r>
          </a:p>
          <a:p>
            <a:pPr marL="342900" indent="-342900">
              <a:buAutoNum type="arabicPeriod" startAt="6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6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 IS IMPORTANT  TO  PLAN  FOR  INTRA  AND  INTERDEPARTMENTAL  RELATIONSHIP</a:t>
            </a:r>
          </a:p>
          <a:p>
            <a:pPr marL="342900" indent="-342900">
              <a:buAutoNum type="arabicPeriod" startAt="6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6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AIR  LOCK SHOULD  BE  PROVIDED  AT  THE  ENTRANCE  OF  THE LABORATORY</a:t>
            </a:r>
          </a:p>
          <a:p>
            <a:pPr marL="342900" indent="-342900">
              <a:buAutoNum type="arabicPeriod" startAt="6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6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CHEMICAL RESISTANT  AND  STAIN  RESISTANT  MATERIAL  SHOULD  BE  USED  IN  THE  WORKTOP  AND  WORK  STATION  FINISHES</a:t>
            </a:r>
          </a:p>
          <a:p>
            <a:pPr marL="342900" indent="-342900">
              <a:buAutoNum type="arabicPeriod" startAt="6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6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hospital 300 bed\library study\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571876"/>
            <a:ext cx="3786168" cy="273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2447" y="6232884"/>
            <a:ext cx="442496" cy="625115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71480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 :-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HEMATOLOGY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:-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OFFICE,  HEMATOLOGY   LABORATORY,  STOOL,  VIRUS  EXAMINATION  WITH SPECIAL CUBICAL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MICROBIOLOGY :-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OFFICE ,  BATERIOLOGY  LABORATORY,  MYCOLOGY  LABORATORY,  INCUBATOR  ROOM,  COLD STORAGE,  STERLIZATION ROOM, 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VIROLOGY :-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OFFICE,  SEROLOGY  LABORATORY,  TISSUE CULTURE ROOM,  ANIMAL ROOM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BIOCHEMISTRY :-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OFFICE,  BIO-CHEMISTRY LAB,  PHOTOMETRY,  CHROMATOGRAPHY AND ELECTROPHORESIS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IMMUNOLOGY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GROSS TISSUE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PATHOLOGY, HISTOLOGY AND CYTOLOGY  :-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OFFICE, HISTOPATHOLOGY  LAB,  CYTOLOGY  LAB ,  SPECIMEN  STORES,  MICOROPHOTOGRAPHY  ROOM,  FNAC ROOM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PHOTOMETRY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15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71480"/>
            <a:ext cx="87154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WAITING AREA , EXAMINATION CUBICLES  AND  TOILET  FOR  PATIENTS</a:t>
            </a:r>
          </a:p>
          <a:p>
            <a:pPr marL="342900" indent="-342900">
              <a:buAutoNum type="arabicPeriod" startAt="9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SPECIMEN  AND  BLOOD  COLLECTION  AREA  HAVING  WORK  BENCH  SPACE  FOR  PATEINT  SEATING ,  HANDWASHING  FACILITIES,</a:t>
            </a:r>
          </a:p>
          <a:p>
            <a:pPr marL="342900" indent="-342900">
              <a:buAutoNum type="arabicPeriod" startAt="9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AUTOPSY</a:t>
            </a:r>
          </a:p>
          <a:p>
            <a:pPr marL="342900" indent="-342900">
              <a:buAutoNum type="arabicPeriod" startAt="9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SPECIMEN  DISPOSAL ,  SLUICE  ROOM</a:t>
            </a:r>
          </a:p>
          <a:p>
            <a:pPr marL="342900" indent="-342900">
              <a:buAutoNum type="arabicPeriod" startAt="9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STAFF  LOCKER</a:t>
            </a:r>
          </a:p>
          <a:p>
            <a:pPr marL="342900" indent="-342900">
              <a:buAutoNum type="arabicPeriod" startAt="9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STORAGE  FCILITIES  FOR  REAGENTS, SUPPLIES, STAINED SPECIMEN MICROSCOPE SLIDES.</a:t>
            </a:r>
          </a:p>
          <a:p>
            <a:pPr marL="342900" indent="-342900">
              <a:buAutoNum type="arabicPeriod" startAt="9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OFFICE</a:t>
            </a:r>
          </a:p>
          <a:p>
            <a:pPr marL="342900" indent="-342900">
              <a:buAutoNum type="arabicPeriod" startAt="9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CULTURE  MEDIA  PREPARATION  ROOM,  STERLIZING  AREA,  STORAGE  AREA  FOR SURGICAL  SPECIMEN</a:t>
            </a: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16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3286124"/>
            <a:ext cx="8715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LOCATION OF LABORATORY :-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 SHOULD  BE  PREFERABY  SITUATED  ON  THE  GROUND FLOOR/ FIRST FLOOR.  IN  CLOSE  TO AMBULATORY  AND  ACUTE  PATEINT  CARE  AREAS  AS WELL  AS INPATIENT AREAS.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 PROCESSING AREAS  OF THE  LABORATORY  IS  NOT ACCESIBLE  TO THE  PATEINTS  BUT  THE  COLLECTOR  POINT  FOR  SPECIMEN  MUST  BE  CONVENIENTLY LOCATED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DUE  TO  HIGHER  VOLUME  OF TEST  BIOCHEMISTRY AND HEMATOLOGY  LOCATED  CLOSER  TO SPECIMEN  RECEPTION AREA  AND  MICROBIOLOGY  IS LOCATED FARTHEST  DUE  TO  LESSER VOLUME  OF TEST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hospital 300 bed\library study\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14290"/>
            <a:ext cx="4467204" cy="2911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17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578645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LAYOUT PLAN</a:t>
            </a:r>
            <a:endParaRPr lang="en-US" dirty="0"/>
          </a:p>
        </p:txBody>
      </p:sp>
      <p:pic>
        <p:nvPicPr>
          <p:cNvPr id="1026" name="Picture 2" descr="F:\hospital 300 bed\library study\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66"/>
            <a:ext cx="7391401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18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00042"/>
            <a:ext cx="81439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SPACE REQUIREMENT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 MAIN  DETERMINANTS  OF SPACE  IN  A   LABORATORY        			ARE  THE  EXTENT  OF  AUTOMATION  AND  TYPE  OF  TECHNOLOGY  USED  IN  IT.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  STANDING  HUMAN  REQUIRES  4 SQUARE  FEET  SPACE.  WHEREAS  SITTING  REQUIRES  6  SQUARE  FEET  SPACE. 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WORKING SPACE  SHOULD  BE ADEQUATE  WITH  MATERIAL  AND  EQUIPMENT. 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FOR  WORK  STATION  , THE  MODULE  MAY BE  10 FEET  BY 20 FEET  WITH WORK  BENCHES 12  FEET LONG  AND 30  INCHES HIGH.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hospital 300 bed\library study\IMG_20130210_022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071810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19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00042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00042"/>
            <a:ext cx="8501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STORAGE :-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STORAGE  FACILITIES  INCLUDE  THOSE  FOR  REFRIGERATION ,  REAGENTS  AND SUPPLIES ,  MAINTENANCE  OF PATIENTS  RECORDS  AND  WATER  PURIFICATION.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SEPRATE  STORAGE  FOR FLAMMABLE  LIQUIDS  SHOULD  BE  PROVIDED.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SEPRATE  FACILITIES  SHOULD ALSO  BE  PROVIDED  FOR  INCOMPATIBLE  MATERIAL  LIKE  ACIDS  AND BASES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THERE SHOULD  BE  PROVISION  FOR  SAFETY ,  INCLUDING  EYE  FLUSHING  DEVISES,  EMERGENCY  SHOWER,  AND FIRE  EXTINGUISHER</a:t>
            </a:r>
          </a:p>
          <a:p>
            <a:pPr marL="342900" indent="-342900"/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WORK STATION 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WORK COUNTER WITH SPACE  FOR  EQUIPMENT, MICROSCOPES,  INCUBATORS, CENTRIFUGE, UNDER  THE  CABINET  AND  OVERHEAD  CABINET SHOULD  BE PROVIDED.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THEY  SHOULD  BE   EQUIPPED  WITH  VACCUM GAS ,  ELECTRICAL SERVICES,  SINKS  AND  WATER  SUPPLY.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 DRAINAGE  WHERE  HIGHLY CORROSIVE  LIQUID  ARE USED  SHOULD  CONSIST  OF GLASS  LINED  IRON  TRAPS  AND  PIPES.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COUNTER SINK  FOR  HANDWASHING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2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               OUTPATIENT DEPARTMENT AND IT’S SERVICES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05273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OPD  department is the part of the hospital that provides facilities for the diagnosis and treatment of patients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do not need hospitalization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offer only basic minor services.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27687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FUNCTIONS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Consultations,Dignosis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trearment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Preventive of diseases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Education, Research and training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50100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To provide quality, surgical, dental and nursing care to patients who come for                         consultation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20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00042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00042"/>
            <a:ext cx="85011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LIGHTNING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:-  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NATURAL  LIGHT  IS  VERY  USEFUL  IN  HOSPITAL.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RECEPTION AREA, STORAGE  AREA  REQUIRE   200 LUX</a:t>
            </a:r>
          </a:p>
          <a:p>
            <a:pPr>
              <a:buFont typeface="Arial" pitchFamily="34" charset="0"/>
              <a:buChar char="•"/>
            </a:pP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OFFICE  REQUIRE  300 LUX  AND WORKING  SPACE  REQUIRE  500 LUX</a:t>
            </a:r>
          </a:p>
          <a:p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EMERGENCY  BACKUP  IS ALSO  ESSENTIAL  FOR  SOME  EQUIPMENTS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FUME HOOD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THESE  ARE  PARTICULARLY  REQUIRED  IN  LABORATARIES  WHERE 			RADIOACTIVE  SUBSTANCES  ARE  USED.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FORCED VENTILATION  SHOULD  BE  ACCOMPANIED  BY  AN  EXTRACTION  SYSTEM.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THE  FUME  HOOD  SHOULD  BE  LOCATED  AWAY  FROM  THE TRAFFIC  AREA  AND DOORWAYS 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hospital 300 bed\220px-Fume_ho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357694"/>
            <a:ext cx="3857652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21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00042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85728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FLOORS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MATERIAL OF FLOOR SHOULD BE CLEANED AND DISINFECTED EASILY</a:t>
            </a:r>
          </a:p>
          <a:p>
            <a:pPr>
              <a:buFont typeface="Arial" pitchFamily="34" charset="0"/>
              <a:buChar char="•"/>
            </a:pP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USE OF SEAMLESS OR SELF-LEVELING  FLOORING  IS DESIRABLE  OPTION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ISOLATED FLOORING IS USED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VINYL AND RUBBER FLOORING IS BEST IN HOSPITAL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DOORS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LABORATORY DOORS SHOULD NOT BE LESS THAN  1 M  WIDE.  SOME  DOUBLE  		     DOORS  OF TOTAL WIDTH OF 1.50 M  SHOULD BE  CONSTRUCTED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CORRIDORS: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WIDTH OF THE CORRIDORS  IS RECOMMENDED  TO BE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  TO FACILITATE  MOVEMENT  OF  PATEINT 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BENCHES 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 COUNTER TOP HEIGHT (750-900 MM) VARY DEPENDING UPON THE WORK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DEPTH OF THE WALL TABLE IS 700 MM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LENGTH OF THE  BENCH  IS FROM 1.6 M TO 1.8 M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EACH  BENCH  HAVE  SINK  WITH  FACILITY OF HOT AND COLD WATER.  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22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00042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85728"/>
            <a:ext cx="850112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AUTOPSY ROOM AND MORGUE 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AUTOPSY  HAS  GREATLY  CONTRIBUTED  TO  THE ADVANCMENT OF SCIENTIFIC KNOWLEDGE  AND TO THE CONQUEST  OF DISEASES .  MEDICAL  STAFF  SHOULD  BE INTRESTED  IN  THE  ADVANCEMENT  OF  KNOWLEDGE  THROUGH  AUTOPSY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 FOLLOWING  FACILITIES   ARE  REQUIRED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AUTOPSY TABLE  MADE  OF STAINLESS STEEL  WITH  SINK  AT  THE  FOOT END  AND SHADOW  LAMP  FITTED  OVER  THE  TABLE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STORAGE  ROOM  FOR  EQUIPMENT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DOCTOR’S OFFICE  FOR WRITING  REPORTS, DISCUSSION etc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VISITOR WAITING ROOM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REFRIGERATED FACILITIES FOR STORING  BODIES   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3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48680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LOCATION OF OUTPATIENT DEPARTMNET</a:t>
            </a:r>
          </a:p>
          <a:p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outpatient department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shoul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convinienntly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located adjacent or in close to vital services such as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registration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medical records, admitting , emergency and social services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should be easily accessible and rapid services should be available from the laboratories, radiology, pharmacy and physical therapy department.</a:t>
            </a:r>
          </a:p>
          <a:p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Attention should be paid to circulation which should result in the smooth flow of the various traffic lines traversing the department.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Laboratory should be closed to the outpatient department, if it is located at the different floor or at a distance so it is recommended that a laboratory substation is located at the outpatient department.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outpatient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departmnent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should be on the ground level , preferably with a separate entrance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edequate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parking facilities.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040" y="508518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513293" y="-1323528"/>
            <a:ext cx="10339279" cy="9145016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68370F"/>
                </a:solidFill>
              </a:rPr>
              <a:t>                                  FLOW CHART</a:t>
            </a:r>
          </a:p>
          <a:p>
            <a:pPr eaLnBrk="1" hangingPunct="1"/>
            <a:endParaRPr lang="en-US" sz="1600" dirty="0" smtClean="0">
              <a:solidFill>
                <a:srgbClr val="68370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7796" y="1044576"/>
            <a:ext cx="1761393" cy="314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RECEPTION &amp; REGISTRATION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40959" y="1358901"/>
            <a:ext cx="147676" cy="33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74151" y="1698625"/>
            <a:ext cx="881292" cy="3127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ADMIT</a:t>
            </a:r>
          </a:p>
        </p:txBody>
      </p:sp>
      <p:sp>
        <p:nvSpPr>
          <p:cNvPr id="12" name="Bent-Up Arrow 11"/>
          <p:cNvSpPr/>
          <p:nvPr/>
        </p:nvSpPr>
        <p:spPr>
          <a:xfrm rot="10800000">
            <a:off x="2631967" y="1782763"/>
            <a:ext cx="1342184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1037" y="2011364"/>
            <a:ext cx="1121861" cy="384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INPATIENT WARD</a:t>
            </a:r>
          </a:p>
        </p:txBody>
      </p:sp>
      <p:sp>
        <p:nvSpPr>
          <p:cNvPr id="18" name="Bent Arrow 17"/>
          <p:cNvSpPr/>
          <p:nvPr/>
        </p:nvSpPr>
        <p:spPr>
          <a:xfrm rot="5400000">
            <a:off x="5625412" y="1035812"/>
            <a:ext cx="228600" cy="1773302"/>
          </a:xfrm>
          <a:prstGeom prst="bentArrow">
            <a:avLst>
              <a:gd name="adj1" fmla="val 25000"/>
              <a:gd name="adj2" fmla="val 25000"/>
              <a:gd name="adj3" fmla="val 20405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40766" y="2379663"/>
            <a:ext cx="1094469" cy="4556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RECORDS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7607" y="2066925"/>
            <a:ext cx="881292" cy="3127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OUT PATIENT</a:t>
            </a:r>
          </a:p>
        </p:txBody>
      </p:sp>
      <p:sp>
        <p:nvSpPr>
          <p:cNvPr id="22" name="Bent-Up Arrow 21"/>
          <p:cNvSpPr/>
          <p:nvPr/>
        </p:nvSpPr>
        <p:spPr>
          <a:xfrm rot="-5400000">
            <a:off x="4755776" y="1702765"/>
            <a:ext cx="1327150" cy="2107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4853061" y="2287588"/>
            <a:ext cx="747907" cy="296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960246" y="2252663"/>
            <a:ext cx="1263582" cy="50006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40766" y="3224214"/>
            <a:ext cx="1094469" cy="454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DIAGNOSTIC &amp; TREATMENT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4313567" y="2884489"/>
            <a:ext cx="147676" cy="33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83371" y="2262188"/>
            <a:ext cx="655014" cy="48101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49985" y="4062414"/>
            <a:ext cx="2933273" cy="509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PHARMACY</a:t>
            </a:r>
          </a:p>
        </p:txBody>
      </p:sp>
      <p:sp>
        <p:nvSpPr>
          <p:cNvPr id="35" name="Bent-Up Arrow 34"/>
          <p:cNvSpPr/>
          <p:nvPr/>
        </p:nvSpPr>
        <p:spPr>
          <a:xfrm rot="5400000">
            <a:off x="1958746" y="3270018"/>
            <a:ext cx="1938337" cy="2655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Bent Arrow 35"/>
          <p:cNvSpPr/>
          <p:nvPr/>
        </p:nvSpPr>
        <p:spPr>
          <a:xfrm rot="10800000">
            <a:off x="6009459" y="2379663"/>
            <a:ext cx="219132" cy="1992312"/>
          </a:xfrm>
          <a:prstGeom prst="bentArrow">
            <a:avLst>
              <a:gd name="adj1" fmla="val 25000"/>
              <a:gd name="adj2" fmla="val 25000"/>
              <a:gd name="adj3" fmla="val 20405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191321" y="2409825"/>
            <a:ext cx="0" cy="233203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872887" y="2381251"/>
            <a:ext cx="22627" cy="230187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872150" y="4684714"/>
            <a:ext cx="881292" cy="312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DISCHARGE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52371" y="4683126"/>
            <a:ext cx="881292" cy="314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DISCHARGE</a:t>
            </a:r>
          </a:p>
        </p:txBody>
      </p:sp>
      <p:sp>
        <p:nvSpPr>
          <p:cNvPr id="47" name="Bent-Up Arrow 46"/>
          <p:cNvSpPr/>
          <p:nvPr/>
        </p:nvSpPr>
        <p:spPr>
          <a:xfrm rot="10800000">
            <a:off x="2446181" y="4446589"/>
            <a:ext cx="614523" cy="2365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Bent Arrow 48"/>
          <p:cNvSpPr/>
          <p:nvPr/>
        </p:nvSpPr>
        <p:spPr>
          <a:xfrm rot="5400000">
            <a:off x="6111911" y="4293720"/>
            <a:ext cx="233362" cy="545448"/>
          </a:xfrm>
          <a:prstGeom prst="bentArrow">
            <a:avLst>
              <a:gd name="adj1" fmla="val 25000"/>
              <a:gd name="adj2" fmla="val 25000"/>
              <a:gd name="adj3" fmla="val 20405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70153" y="5272089"/>
            <a:ext cx="3277454" cy="454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POST HOSPITAL CARE</a:t>
            </a:r>
          </a:p>
        </p:txBody>
      </p:sp>
      <p:sp>
        <p:nvSpPr>
          <p:cNvPr id="53" name="Bent-Up Arrow 52"/>
          <p:cNvSpPr/>
          <p:nvPr/>
        </p:nvSpPr>
        <p:spPr>
          <a:xfrm rot="5400000">
            <a:off x="2459163" y="5202410"/>
            <a:ext cx="615950" cy="20603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5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pic>
        <p:nvPicPr>
          <p:cNvPr id="2050" name="Picture 2" descr="C:\Users\Akhilesh\Desktop\HOSPITAL\entr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32656"/>
            <a:ext cx="4979229" cy="571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6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pic>
        <p:nvPicPr>
          <p:cNvPr id="1026" name="Picture 2" descr="C:\Users\Akhilesh\Desktop\HOSPITAL\op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2656"/>
            <a:ext cx="7632848" cy="589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7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60648"/>
            <a:ext cx="86409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Adequate parking facilities.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Entrance located at ground level and designed to handle wheelchairs and stretchers.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Storage areas for wheel chairs and stretchers.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Lobby and lounge to provide seating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acommodation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for the largest number of person.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Large number of person crowding in one single please  creates an impression of  cold impersonality and inefficiency ,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 to improve the atmosphere  sub waiting areas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adjacen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 the clinic 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opd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Elevators easily accessible to the lobby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 the hospital has an outpatient surgery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, a room should be equipped for minor surgeries.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recovery room to hold to the  patients for observation after surgery should be adjacent to the minor surgery room,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it should be visible from the nurse’s station for nurse’s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superbision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and observation.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Other facilities that may be provided are toilets, a place where patients could change from their street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colthes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 hospital gowns if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necessaery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relative’s waiting area and of course , scrub and change rooms for doctors and nurses.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Doctor’s office.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8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-2738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EMERGENCY  SERVICES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Over View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99075"/>
            <a:ext cx="8176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planning  and designing  emergency services ,  a Designer must be aware of the fact that  patients often seek emergency services  for situations other than  acute medical  condition.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emergency  department  is required  to render  a comprehensive  range  of  services  right  from the  elementary  first  aid  and  general  out-patience  services.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It  might  define  an emergency  as a  life  and  death  situation  involving  an injury  or  acute  illness  threatening  life , limb  or  sight , a situation  which  warrants  immediate  treatment , the  patient’s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preception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of  what   constitutes  an emergency  is  often  less  well  defined .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Clock  care  is  every  time  available  for  unexpected  injuries  and emergency 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AN IMPORTANT POINT WHILE DESIGNING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Hospital  planners  must  take  cognizance  of these  changes  in the  concept ,  functions  and  demand  on  the  emergency  department  and  incorporate  flexibility  in  the  design  of  the  department  to  handle  a wide  range  of  cases  in  the  most  economical  and  efficient  manner  in  terms  of   space , equipment , personal  and  supplies 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176368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691680" y="6453336"/>
            <a:ext cx="74523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3.gstatic.com/images?q=tbn:ANd9GcSauezlGGk7n8sp-4X7zzP9nOBaK9fbIpArz6JhRr7p1yYsajVT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095774"/>
            <a:ext cx="539552" cy="762226"/>
          </a:xfrm>
          <a:prstGeom prst="rect">
            <a:avLst/>
          </a:prstGeom>
          <a:noFill/>
        </p:spPr>
      </p:pic>
      <p:pic>
        <p:nvPicPr>
          <p:cNvPr id="10244" name="Picture 4" descr="http://topnews.ae/images/Red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424" y="6597352"/>
            <a:ext cx="354023" cy="2606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H="1">
            <a:off x="1835696" y="65253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97352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964488" y="6669360"/>
            <a:ext cx="179512" cy="188640"/>
          </a:xfrm>
        </p:spPr>
        <p:txBody>
          <a:bodyPr/>
          <a:lstStyle/>
          <a:p>
            <a:fld id="{C68882D0-9D5E-4B84-9989-DB4C4E55ED81}" type="slidenum">
              <a:rPr lang="en-IN" smtClean="0">
                <a:solidFill>
                  <a:schemeClr val="tx1"/>
                </a:solidFill>
              </a:rPr>
              <a:pPr/>
              <a:t>9</a:t>
            </a:fld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HOSPITAL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EMERGENCY  SERVICES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18"/>
            <a:ext cx="81769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 entrance  to  the  emergency  should  be  sheltered  to  protect  ambulance  patients  from  the  weather  while  unloading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 ambulance  entrance  should  be  large  enough  to  admit  one  or  more  ambulances  negotiating  with  stretchers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 design  should  facilitate  good  public  relation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No  unsatisfactory  arrangements , congestion , delays and inefficient  operation  due  to  faulty  design  will  present  a poor  image of the hospital  in the  eyes  of the  emergency  patients and  their  relatives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 separate  entrance and exit  to  this  particular  department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Space should be clearly divide and the sub-division should be focusing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emphassing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PHYSICAL FACILITIES AND SPACE REQUIREMENTS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Trauma care area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Medical examining area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Splintage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casting area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Observation beds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Inpatient area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1455</Words>
  <Application>Microsoft Office PowerPoint</Application>
  <PresentationFormat>On-screen Show (4:3)</PresentationFormat>
  <Paragraphs>328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Cooper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29</cp:revision>
  <dcterms:created xsi:type="dcterms:W3CDTF">2013-02-09T13:46:34Z</dcterms:created>
  <dcterms:modified xsi:type="dcterms:W3CDTF">2022-02-14T17:31:40Z</dcterms:modified>
</cp:coreProperties>
</file>