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sldIdLst>
    <p:sldId id="256" r:id="rId3"/>
    <p:sldId id="328" r:id="rId4"/>
    <p:sldId id="259" r:id="rId5"/>
    <p:sldId id="330" r:id="rId6"/>
    <p:sldId id="261" r:id="rId7"/>
    <p:sldId id="262" r:id="rId8"/>
    <p:sldId id="263" r:id="rId9"/>
    <p:sldId id="264" r:id="rId10"/>
    <p:sldId id="265" r:id="rId11"/>
    <p:sldId id="273" r:id="rId12"/>
    <p:sldId id="341" r:id="rId13"/>
    <p:sldId id="276" r:id="rId14"/>
    <p:sldId id="278" r:id="rId15"/>
    <p:sldId id="334" r:id="rId16"/>
    <p:sldId id="280" r:id="rId17"/>
    <p:sldId id="283" r:id="rId18"/>
    <p:sldId id="284" r:id="rId19"/>
    <p:sldId id="291" r:id="rId20"/>
    <p:sldId id="337" r:id="rId21"/>
    <p:sldId id="33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EAFB"/>
    <a:srgbClr val="08385D"/>
    <a:srgbClr val="48C0B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CF9498-A3AA-414C-AC8D-4527E72DC0FD}" type="datetimeFigureOut">
              <a:rPr lang="en-IN" smtClean="0"/>
              <a:t>21-01-2022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C357F-F6D2-4B68-ADD9-81D545DC659D}" type="slidenum">
              <a:rPr lang="en-IN" smtClean="0"/>
              <a:t>‹#›</a:t>
            </a:fld>
            <a:endParaRPr lang="en-IN"/>
          </a:p>
        </p:txBody>
      </p:sp>
    </p:spTree>
    <p:extLst>
      <p:ext uri="{BB962C8B-B14F-4D97-AF65-F5344CB8AC3E}">
        <p14:creationId xmlns:p14="http://schemas.microsoft.com/office/powerpoint/2010/main" val="5930078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2306" name="Rectangle 2">
            <a:extLst>
              <a:ext uri="{FF2B5EF4-FFF2-40B4-BE49-F238E27FC236}">
                <a16:creationId xmlns:a16="http://schemas.microsoft.com/office/drawing/2014/main" id="{A0842C76-5FEC-4A7B-952D-63CB38C737DB}"/>
              </a:ext>
            </a:extLst>
          </p:cNvPr>
          <p:cNvSpPr>
            <a:spLocks noGrp="1" noRot="1" noChangeAspect="1" noChangeArrowheads="1" noTextEdit="1"/>
          </p:cNvSpPr>
          <p:nvPr>
            <p:ph type="sldImg"/>
          </p:nvPr>
        </p:nvSpPr>
        <p:spPr>
          <a:xfrm>
            <a:off x="393700" y="692150"/>
            <a:ext cx="6070600" cy="3416300"/>
          </a:xfrm>
          <a:ln/>
        </p:spPr>
      </p:sp>
      <p:sp>
        <p:nvSpPr>
          <p:cNvPr id="482307" name="Rectangle 3">
            <a:extLst>
              <a:ext uri="{FF2B5EF4-FFF2-40B4-BE49-F238E27FC236}">
                <a16:creationId xmlns:a16="http://schemas.microsoft.com/office/drawing/2014/main" id="{88EA909C-1907-40BA-B78C-34C8272A28EF}"/>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9474" name="Rectangle 2">
            <a:extLst>
              <a:ext uri="{FF2B5EF4-FFF2-40B4-BE49-F238E27FC236}">
                <a16:creationId xmlns:a16="http://schemas.microsoft.com/office/drawing/2014/main" id="{93A12C6A-6895-4ED8-9AD1-EF88C681E1B1}"/>
              </a:ext>
            </a:extLst>
          </p:cNvPr>
          <p:cNvSpPr>
            <a:spLocks noGrp="1" noRot="1" noChangeAspect="1" noChangeArrowheads="1" noTextEdit="1"/>
          </p:cNvSpPr>
          <p:nvPr>
            <p:ph type="sldImg"/>
          </p:nvPr>
        </p:nvSpPr>
        <p:spPr>
          <a:xfrm>
            <a:off x="393700" y="692150"/>
            <a:ext cx="6070600" cy="3416300"/>
          </a:xfrm>
          <a:ln/>
        </p:spPr>
      </p:sp>
      <p:sp>
        <p:nvSpPr>
          <p:cNvPr id="489475" name="Rectangle 3">
            <a:extLst>
              <a:ext uri="{FF2B5EF4-FFF2-40B4-BE49-F238E27FC236}">
                <a16:creationId xmlns:a16="http://schemas.microsoft.com/office/drawing/2014/main" id="{BA7DAF88-C984-4E18-9DF0-AD1DCCF1C0F5}"/>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2370" name="Rectangle 2">
            <a:extLst>
              <a:ext uri="{FF2B5EF4-FFF2-40B4-BE49-F238E27FC236}">
                <a16:creationId xmlns:a16="http://schemas.microsoft.com/office/drawing/2014/main" id="{DED8683B-5300-45F0-9F2D-F12BC2897B2B}"/>
              </a:ext>
            </a:extLst>
          </p:cNvPr>
          <p:cNvSpPr>
            <a:spLocks noGrp="1" noRot="1" noChangeAspect="1" noChangeArrowheads="1" noTextEdit="1"/>
          </p:cNvSpPr>
          <p:nvPr>
            <p:ph type="sldImg"/>
          </p:nvPr>
        </p:nvSpPr>
        <p:spPr>
          <a:xfrm>
            <a:off x="393700" y="692150"/>
            <a:ext cx="6070600" cy="3416300"/>
          </a:xfrm>
          <a:ln/>
        </p:spPr>
      </p:sp>
      <p:sp>
        <p:nvSpPr>
          <p:cNvPr id="442371" name="Rectangle 3">
            <a:extLst>
              <a:ext uri="{FF2B5EF4-FFF2-40B4-BE49-F238E27FC236}">
                <a16:creationId xmlns:a16="http://schemas.microsoft.com/office/drawing/2014/main" id="{57A70F18-AD89-4156-BAA5-91ABF66F11A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a:extLst>
              <a:ext uri="{FF2B5EF4-FFF2-40B4-BE49-F238E27FC236}">
                <a16:creationId xmlns:a16="http://schemas.microsoft.com/office/drawing/2014/main" id="{3633B949-9C5E-4EFE-A27F-4656E540A10F}"/>
              </a:ext>
            </a:extLst>
          </p:cNvPr>
          <p:cNvSpPr>
            <a:spLocks noGrp="1" noRot="1" noChangeAspect="1" noChangeArrowheads="1" noTextEdit="1"/>
          </p:cNvSpPr>
          <p:nvPr>
            <p:ph type="sldImg"/>
          </p:nvPr>
        </p:nvSpPr>
        <p:spPr>
          <a:xfrm>
            <a:off x="393700" y="692150"/>
            <a:ext cx="6070600" cy="3416300"/>
          </a:xfrm>
          <a:ln/>
        </p:spPr>
      </p:sp>
      <p:sp>
        <p:nvSpPr>
          <p:cNvPr id="444419" name="Rectangle 3">
            <a:extLst>
              <a:ext uri="{FF2B5EF4-FFF2-40B4-BE49-F238E27FC236}">
                <a16:creationId xmlns:a16="http://schemas.microsoft.com/office/drawing/2014/main" id="{F5DF959F-9D96-4A08-8B93-7B386FF0251E}"/>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9714" name="Rectangle 2">
            <a:extLst>
              <a:ext uri="{FF2B5EF4-FFF2-40B4-BE49-F238E27FC236}">
                <a16:creationId xmlns:a16="http://schemas.microsoft.com/office/drawing/2014/main" id="{906073A7-9008-4224-8CB0-9C74AF41327F}"/>
              </a:ext>
            </a:extLst>
          </p:cNvPr>
          <p:cNvSpPr>
            <a:spLocks noGrp="1" noRot="1" noChangeAspect="1" noChangeArrowheads="1" noTextEdit="1"/>
          </p:cNvSpPr>
          <p:nvPr>
            <p:ph type="sldImg"/>
          </p:nvPr>
        </p:nvSpPr>
        <p:spPr>
          <a:xfrm>
            <a:off x="393700" y="692150"/>
            <a:ext cx="6070600" cy="3416300"/>
          </a:xfrm>
          <a:ln/>
        </p:spPr>
      </p:sp>
      <p:sp>
        <p:nvSpPr>
          <p:cNvPr id="499715" name="Rectangle 3">
            <a:extLst>
              <a:ext uri="{FF2B5EF4-FFF2-40B4-BE49-F238E27FC236}">
                <a16:creationId xmlns:a16="http://schemas.microsoft.com/office/drawing/2014/main" id="{66A33E08-2600-4B06-B5D2-F5DAAA3B11E9}"/>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6466" name="Rectangle 2">
            <a:extLst>
              <a:ext uri="{FF2B5EF4-FFF2-40B4-BE49-F238E27FC236}">
                <a16:creationId xmlns:a16="http://schemas.microsoft.com/office/drawing/2014/main" id="{17835C0B-BC20-4502-9F97-C8B5C2F17DCF}"/>
              </a:ext>
            </a:extLst>
          </p:cNvPr>
          <p:cNvSpPr>
            <a:spLocks noGrp="1" noRot="1" noChangeAspect="1" noChangeArrowheads="1" noTextEdit="1"/>
          </p:cNvSpPr>
          <p:nvPr>
            <p:ph type="sldImg"/>
          </p:nvPr>
        </p:nvSpPr>
        <p:spPr>
          <a:xfrm>
            <a:off x="393700" y="692150"/>
            <a:ext cx="6070600" cy="3416300"/>
          </a:xfrm>
          <a:ln/>
        </p:spPr>
      </p:sp>
      <p:sp>
        <p:nvSpPr>
          <p:cNvPr id="446467" name="Rectangle 3">
            <a:extLst>
              <a:ext uri="{FF2B5EF4-FFF2-40B4-BE49-F238E27FC236}">
                <a16:creationId xmlns:a16="http://schemas.microsoft.com/office/drawing/2014/main" id="{6B3B734C-A4C9-4029-A24E-193F9E35318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a:extLst>
              <a:ext uri="{FF2B5EF4-FFF2-40B4-BE49-F238E27FC236}">
                <a16:creationId xmlns:a16="http://schemas.microsoft.com/office/drawing/2014/main" id="{48B52D17-7D49-41B4-A2F1-71681EFB127B}"/>
              </a:ext>
            </a:extLst>
          </p:cNvPr>
          <p:cNvSpPr>
            <a:spLocks noGrp="1" noRot="1" noChangeAspect="1" noChangeArrowheads="1" noTextEdit="1"/>
          </p:cNvSpPr>
          <p:nvPr>
            <p:ph type="sldImg"/>
          </p:nvPr>
        </p:nvSpPr>
        <p:spPr>
          <a:xfrm>
            <a:off x="393700" y="692150"/>
            <a:ext cx="6070600" cy="3416300"/>
          </a:xfrm>
          <a:ln/>
        </p:spPr>
      </p:sp>
      <p:sp>
        <p:nvSpPr>
          <p:cNvPr id="449539" name="Rectangle 3">
            <a:extLst>
              <a:ext uri="{FF2B5EF4-FFF2-40B4-BE49-F238E27FC236}">
                <a16:creationId xmlns:a16="http://schemas.microsoft.com/office/drawing/2014/main" id="{F2850B5B-4B20-444E-BDF1-E24E2A41D0A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a:extLst>
              <a:ext uri="{FF2B5EF4-FFF2-40B4-BE49-F238E27FC236}">
                <a16:creationId xmlns:a16="http://schemas.microsoft.com/office/drawing/2014/main" id="{1D5CFA82-22B9-42B7-A0A5-F400C6482E84}"/>
              </a:ext>
            </a:extLst>
          </p:cNvPr>
          <p:cNvSpPr>
            <a:spLocks noGrp="1" noRot="1" noChangeAspect="1" noChangeArrowheads="1" noTextEdit="1"/>
          </p:cNvSpPr>
          <p:nvPr>
            <p:ph type="sldImg"/>
          </p:nvPr>
        </p:nvSpPr>
        <p:spPr>
          <a:xfrm>
            <a:off x="393700" y="692150"/>
            <a:ext cx="6070600" cy="3416300"/>
          </a:xfrm>
          <a:ln/>
        </p:spPr>
      </p:sp>
      <p:sp>
        <p:nvSpPr>
          <p:cNvPr id="450563" name="Rectangle 3">
            <a:extLst>
              <a:ext uri="{FF2B5EF4-FFF2-40B4-BE49-F238E27FC236}">
                <a16:creationId xmlns:a16="http://schemas.microsoft.com/office/drawing/2014/main" id="{B769DB0D-9281-47A1-9890-BCF1344023D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6706" name="Rectangle 2">
            <a:extLst>
              <a:ext uri="{FF2B5EF4-FFF2-40B4-BE49-F238E27FC236}">
                <a16:creationId xmlns:a16="http://schemas.microsoft.com/office/drawing/2014/main" id="{35C2245B-5DD0-4796-9D6A-49F4C78F6B0B}"/>
              </a:ext>
            </a:extLst>
          </p:cNvPr>
          <p:cNvSpPr>
            <a:spLocks noGrp="1" noRot="1" noChangeAspect="1" noChangeArrowheads="1" noTextEdit="1"/>
          </p:cNvSpPr>
          <p:nvPr>
            <p:ph type="sldImg"/>
          </p:nvPr>
        </p:nvSpPr>
        <p:spPr>
          <a:xfrm>
            <a:off x="393700" y="692150"/>
            <a:ext cx="6070600" cy="3416300"/>
          </a:xfrm>
          <a:ln/>
        </p:spPr>
      </p:sp>
      <p:sp>
        <p:nvSpPr>
          <p:cNvPr id="456707" name="Rectangle 3">
            <a:extLst>
              <a:ext uri="{FF2B5EF4-FFF2-40B4-BE49-F238E27FC236}">
                <a16:creationId xmlns:a16="http://schemas.microsoft.com/office/drawing/2014/main" id="{1E3A2CFC-A6A3-4CEE-954F-040C60791CE8}"/>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074" name="Rectangle 2">
            <a:extLst>
              <a:ext uri="{FF2B5EF4-FFF2-40B4-BE49-F238E27FC236}">
                <a16:creationId xmlns:a16="http://schemas.microsoft.com/office/drawing/2014/main" id="{B072D197-79DE-403D-A6B3-BD86886E4953}"/>
              </a:ext>
            </a:extLst>
          </p:cNvPr>
          <p:cNvSpPr>
            <a:spLocks noGrp="1" noRot="1" noChangeAspect="1" noChangeArrowheads="1" noTextEdit="1"/>
          </p:cNvSpPr>
          <p:nvPr>
            <p:ph type="sldImg"/>
          </p:nvPr>
        </p:nvSpPr>
        <p:spPr>
          <a:xfrm>
            <a:off x="393700" y="692150"/>
            <a:ext cx="6070600" cy="3416300"/>
          </a:xfrm>
          <a:ln/>
        </p:spPr>
      </p:sp>
      <p:sp>
        <p:nvSpPr>
          <p:cNvPr id="515075" name="Rectangle 3">
            <a:extLst>
              <a:ext uri="{FF2B5EF4-FFF2-40B4-BE49-F238E27FC236}">
                <a16:creationId xmlns:a16="http://schemas.microsoft.com/office/drawing/2014/main" id="{3F22BE3B-0A19-4588-968C-93029AADF4B0}"/>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26" name="Rectangle 2">
            <a:extLst>
              <a:ext uri="{FF2B5EF4-FFF2-40B4-BE49-F238E27FC236}">
                <a16:creationId xmlns:a16="http://schemas.microsoft.com/office/drawing/2014/main" id="{D948BBA0-70C5-44C6-A684-D2B01DEB14A7}"/>
              </a:ext>
            </a:extLst>
          </p:cNvPr>
          <p:cNvSpPr>
            <a:spLocks noGrp="1" noRot="1" noChangeAspect="1" noChangeArrowheads="1" noTextEdit="1"/>
          </p:cNvSpPr>
          <p:nvPr>
            <p:ph type="sldImg"/>
          </p:nvPr>
        </p:nvSpPr>
        <p:spPr>
          <a:xfrm>
            <a:off x="393700" y="692150"/>
            <a:ext cx="6070600" cy="3416300"/>
          </a:xfrm>
          <a:ln/>
        </p:spPr>
      </p:sp>
      <p:sp>
        <p:nvSpPr>
          <p:cNvPr id="513027" name="Rectangle 3">
            <a:extLst>
              <a:ext uri="{FF2B5EF4-FFF2-40B4-BE49-F238E27FC236}">
                <a16:creationId xmlns:a16="http://schemas.microsoft.com/office/drawing/2014/main" id="{2D799EB7-F559-49CA-A8A9-70C9BF76C724}"/>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5986" name="Rectangle 2">
            <a:extLst>
              <a:ext uri="{FF2B5EF4-FFF2-40B4-BE49-F238E27FC236}">
                <a16:creationId xmlns:a16="http://schemas.microsoft.com/office/drawing/2014/main" id="{E40C6EA8-506F-4D1C-9245-BE0C8E59D3B1}"/>
              </a:ext>
            </a:extLst>
          </p:cNvPr>
          <p:cNvSpPr>
            <a:spLocks noGrp="1" noRot="1" noChangeAspect="1" noChangeArrowheads="1" noTextEdit="1"/>
          </p:cNvSpPr>
          <p:nvPr>
            <p:ph type="sldImg"/>
          </p:nvPr>
        </p:nvSpPr>
        <p:spPr>
          <a:xfrm>
            <a:off x="393700" y="692150"/>
            <a:ext cx="6070600" cy="3416300"/>
          </a:xfrm>
          <a:ln/>
        </p:spPr>
      </p:sp>
      <p:sp>
        <p:nvSpPr>
          <p:cNvPr id="425987" name="Rectangle 3">
            <a:extLst>
              <a:ext uri="{FF2B5EF4-FFF2-40B4-BE49-F238E27FC236}">
                <a16:creationId xmlns:a16="http://schemas.microsoft.com/office/drawing/2014/main" id="{A3CEE7C4-8608-4490-9B72-D372295D69E7}"/>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a:extLst>
              <a:ext uri="{FF2B5EF4-FFF2-40B4-BE49-F238E27FC236}">
                <a16:creationId xmlns:a16="http://schemas.microsoft.com/office/drawing/2014/main" id="{E2A34ED7-335A-4D41-B55A-53DD4BCF105D}"/>
              </a:ext>
            </a:extLst>
          </p:cNvPr>
          <p:cNvSpPr>
            <a:spLocks noGrp="1" noRot="1" noChangeAspect="1" noChangeArrowheads="1" noTextEdit="1"/>
          </p:cNvSpPr>
          <p:nvPr>
            <p:ph type="sldImg"/>
          </p:nvPr>
        </p:nvSpPr>
        <p:spPr>
          <a:xfrm>
            <a:off x="393700" y="692150"/>
            <a:ext cx="6070600" cy="3416300"/>
          </a:xfrm>
          <a:ln/>
        </p:spPr>
      </p:sp>
      <p:sp>
        <p:nvSpPr>
          <p:cNvPr id="484355" name="Rectangle 3">
            <a:extLst>
              <a:ext uri="{FF2B5EF4-FFF2-40B4-BE49-F238E27FC236}">
                <a16:creationId xmlns:a16="http://schemas.microsoft.com/office/drawing/2014/main" id="{AC542B93-B616-4F61-A66A-694B21CBFC0E}"/>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2914" name="Rectangle 2">
            <a:extLst>
              <a:ext uri="{FF2B5EF4-FFF2-40B4-BE49-F238E27FC236}">
                <a16:creationId xmlns:a16="http://schemas.microsoft.com/office/drawing/2014/main" id="{81348A50-A2CE-4C51-A4D0-23A35236F1F7}"/>
              </a:ext>
            </a:extLst>
          </p:cNvPr>
          <p:cNvSpPr>
            <a:spLocks noGrp="1" noRot="1" noChangeAspect="1" noChangeArrowheads="1" noTextEdit="1"/>
          </p:cNvSpPr>
          <p:nvPr>
            <p:ph type="sldImg"/>
          </p:nvPr>
        </p:nvSpPr>
        <p:spPr>
          <a:xfrm>
            <a:off x="393700" y="692150"/>
            <a:ext cx="6070600" cy="3416300"/>
          </a:xfrm>
          <a:ln/>
        </p:spPr>
      </p:sp>
      <p:sp>
        <p:nvSpPr>
          <p:cNvPr id="422915" name="Rectangle 3">
            <a:extLst>
              <a:ext uri="{FF2B5EF4-FFF2-40B4-BE49-F238E27FC236}">
                <a16:creationId xmlns:a16="http://schemas.microsoft.com/office/drawing/2014/main" id="{59A0C8B2-A23B-448B-9B64-3F99A92594CC}"/>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8034" name="Rectangle 2">
            <a:extLst>
              <a:ext uri="{FF2B5EF4-FFF2-40B4-BE49-F238E27FC236}">
                <a16:creationId xmlns:a16="http://schemas.microsoft.com/office/drawing/2014/main" id="{FA6A32A4-C562-4966-B9F7-8DBA7C94BE9B}"/>
              </a:ext>
            </a:extLst>
          </p:cNvPr>
          <p:cNvSpPr>
            <a:spLocks noGrp="1" noRot="1" noChangeAspect="1" noChangeArrowheads="1" noTextEdit="1"/>
          </p:cNvSpPr>
          <p:nvPr>
            <p:ph type="sldImg"/>
          </p:nvPr>
        </p:nvSpPr>
        <p:spPr>
          <a:xfrm>
            <a:off x="393700" y="692150"/>
            <a:ext cx="6070600" cy="3416300"/>
          </a:xfrm>
          <a:ln/>
        </p:spPr>
      </p:sp>
      <p:sp>
        <p:nvSpPr>
          <p:cNvPr id="428035" name="Rectangle 3">
            <a:extLst>
              <a:ext uri="{FF2B5EF4-FFF2-40B4-BE49-F238E27FC236}">
                <a16:creationId xmlns:a16="http://schemas.microsoft.com/office/drawing/2014/main" id="{7F8AE3ED-480E-4022-B4D6-9783774D1F0E}"/>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9058" name="Rectangle 2">
            <a:extLst>
              <a:ext uri="{FF2B5EF4-FFF2-40B4-BE49-F238E27FC236}">
                <a16:creationId xmlns:a16="http://schemas.microsoft.com/office/drawing/2014/main" id="{71DBAF33-B153-44CA-9709-F1A1FFC41C36}"/>
              </a:ext>
            </a:extLst>
          </p:cNvPr>
          <p:cNvSpPr>
            <a:spLocks noGrp="1" noRot="1" noChangeAspect="1" noChangeArrowheads="1" noTextEdit="1"/>
          </p:cNvSpPr>
          <p:nvPr>
            <p:ph type="sldImg"/>
          </p:nvPr>
        </p:nvSpPr>
        <p:spPr>
          <a:xfrm>
            <a:off x="393700" y="692150"/>
            <a:ext cx="6070600" cy="3416300"/>
          </a:xfrm>
          <a:ln/>
        </p:spPr>
      </p:sp>
      <p:sp>
        <p:nvSpPr>
          <p:cNvPr id="429059" name="Rectangle 3">
            <a:extLst>
              <a:ext uri="{FF2B5EF4-FFF2-40B4-BE49-F238E27FC236}">
                <a16:creationId xmlns:a16="http://schemas.microsoft.com/office/drawing/2014/main" id="{1783879F-F91C-451A-9AD8-20D71161B346}"/>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82" name="Rectangle 2">
            <a:extLst>
              <a:ext uri="{FF2B5EF4-FFF2-40B4-BE49-F238E27FC236}">
                <a16:creationId xmlns:a16="http://schemas.microsoft.com/office/drawing/2014/main" id="{0D920C4E-F598-424E-84E6-DA12AA68E515}"/>
              </a:ext>
            </a:extLst>
          </p:cNvPr>
          <p:cNvSpPr>
            <a:spLocks noGrp="1" noRot="1" noChangeAspect="1" noChangeArrowheads="1" noTextEdit="1"/>
          </p:cNvSpPr>
          <p:nvPr>
            <p:ph type="sldImg"/>
          </p:nvPr>
        </p:nvSpPr>
        <p:spPr>
          <a:xfrm>
            <a:off x="393700" y="692150"/>
            <a:ext cx="6070600" cy="3416300"/>
          </a:xfrm>
          <a:ln/>
        </p:spPr>
      </p:sp>
      <p:sp>
        <p:nvSpPr>
          <p:cNvPr id="430083" name="Rectangle 3">
            <a:extLst>
              <a:ext uri="{FF2B5EF4-FFF2-40B4-BE49-F238E27FC236}">
                <a16:creationId xmlns:a16="http://schemas.microsoft.com/office/drawing/2014/main" id="{144322B8-53FA-4608-B50B-8A2B4009CBAB}"/>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1106" name="Rectangle 2">
            <a:extLst>
              <a:ext uri="{FF2B5EF4-FFF2-40B4-BE49-F238E27FC236}">
                <a16:creationId xmlns:a16="http://schemas.microsoft.com/office/drawing/2014/main" id="{488642D8-6127-4856-94F2-D653FC30DFFA}"/>
              </a:ext>
            </a:extLst>
          </p:cNvPr>
          <p:cNvSpPr>
            <a:spLocks noGrp="1" noRot="1" noChangeAspect="1" noChangeArrowheads="1" noTextEdit="1"/>
          </p:cNvSpPr>
          <p:nvPr>
            <p:ph type="sldImg"/>
          </p:nvPr>
        </p:nvSpPr>
        <p:spPr>
          <a:xfrm>
            <a:off x="393700" y="692150"/>
            <a:ext cx="6070600" cy="3416300"/>
          </a:xfrm>
          <a:ln/>
        </p:spPr>
      </p:sp>
      <p:sp>
        <p:nvSpPr>
          <p:cNvPr id="431107" name="Rectangle 3">
            <a:extLst>
              <a:ext uri="{FF2B5EF4-FFF2-40B4-BE49-F238E27FC236}">
                <a16:creationId xmlns:a16="http://schemas.microsoft.com/office/drawing/2014/main" id="{27D32C42-E6A1-4953-A9AC-7689E2F152E4}"/>
              </a:ext>
            </a:extLst>
          </p:cNvPr>
          <p:cNvSpPr>
            <a:spLocks noGrp="1" noChangeArrowheads="1"/>
          </p:cNvSpPr>
          <p:nvPr>
            <p:ph type="body" idx="1"/>
          </p:nvPr>
        </p:nvSpPr>
        <p:spPr/>
        <p:txBody>
          <a:bodyPr/>
          <a:lstStyle/>
          <a:p>
            <a:endParaRPr lang="en-GB"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9298" name="Rectangle 2">
            <a:extLst>
              <a:ext uri="{FF2B5EF4-FFF2-40B4-BE49-F238E27FC236}">
                <a16:creationId xmlns:a16="http://schemas.microsoft.com/office/drawing/2014/main" id="{F8B8E001-086A-42C5-A2E1-B67989F5F4B0}"/>
              </a:ext>
            </a:extLst>
          </p:cNvPr>
          <p:cNvSpPr>
            <a:spLocks noGrp="1" noRot="1" noChangeAspect="1" noChangeArrowheads="1" noTextEdit="1"/>
          </p:cNvSpPr>
          <p:nvPr>
            <p:ph type="sldImg"/>
          </p:nvPr>
        </p:nvSpPr>
        <p:spPr>
          <a:xfrm>
            <a:off x="393700" y="692150"/>
            <a:ext cx="6070600" cy="3416300"/>
          </a:xfrm>
          <a:ln/>
        </p:spPr>
      </p:sp>
      <p:sp>
        <p:nvSpPr>
          <p:cNvPr id="439299" name="Rectangle 3">
            <a:extLst>
              <a:ext uri="{FF2B5EF4-FFF2-40B4-BE49-F238E27FC236}">
                <a16:creationId xmlns:a16="http://schemas.microsoft.com/office/drawing/2014/main" id="{67EC59FF-3F33-4C64-AA8C-24AF43C4C1FC}"/>
              </a:ext>
            </a:extLst>
          </p:cNvPr>
          <p:cNvSpPr>
            <a:spLocks noGrp="1" noChangeArrowheads="1"/>
          </p:cNvSpPr>
          <p:nvPr>
            <p:ph type="body" idx="1"/>
          </p:nvPr>
        </p:nvSpPr>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0BC46-E9D4-4439-98D9-01ECA0E227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C732E2BD-83A1-4A34-9F36-58EB5C3EC0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505E0BC0-622C-409A-AAF8-0FFE82E890AB}"/>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A182900B-E26D-4FB3-8A5E-9EEB8344CD2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418A5B9-16B8-4E61-9B38-52C1C5705844}"/>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13667765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64E5A-521F-40AF-A981-3BDEBFE33DB7}"/>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CDA564B-C5DD-44DE-93D9-8B1CF8A6A4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3107FD05-9D2D-4FD4-B668-7EE1B2257137}"/>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409831E9-B389-4836-9242-C09D6C63A65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B0787A-39A4-4BEA-9EAE-647CA08D18D9}"/>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971646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A8EA48-FC7E-4AAA-9A3D-7F65B3930EE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CF89776-C0D8-497C-8773-C0AD4857C25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2615D62-F0BA-421E-B8E1-B612F475C349}"/>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26429FDD-A06F-4511-B0E5-8BBCC6AC545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55E443B-DB11-47D5-914A-CB85112B1B6D}"/>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31722370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53282" name="Rectangle 2">
            <a:extLst>
              <a:ext uri="{FF2B5EF4-FFF2-40B4-BE49-F238E27FC236}">
                <a16:creationId xmlns:a16="http://schemas.microsoft.com/office/drawing/2014/main" id="{ED87A795-1FBD-4EBC-8C41-68643B479EEA}"/>
              </a:ext>
            </a:extLst>
          </p:cNvPr>
          <p:cNvSpPr>
            <a:spLocks noChangeArrowheads="1"/>
          </p:cNvSpPr>
          <p:nvPr/>
        </p:nvSpPr>
        <p:spPr bwMode="hidden">
          <a:xfrm>
            <a:off x="2336800" y="1600200"/>
            <a:ext cx="9855200" cy="5257800"/>
          </a:xfrm>
          <a:prstGeom prst="rect">
            <a:avLst/>
          </a:prstGeom>
          <a:gradFill rotWithShape="0">
            <a:gsLst>
              <a:gs pos="0">
                <a:schemeClr val="bg2"/>
              </a:gs>
              <a:gs pos="50000">
                <a:schemeClr val="bg1"/>
              </a:gs>
              <a:gs pos="100000">
                <a:schemeClr val="bg2"/>
              </a:gs>
            </a:gsLst>
            <a:lin ang="27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IN" sz="1800"/>
          </a:p>
        </p:txBody>
      </p:sp>
      <p:pic>
        <p:nvPicPr>
          <p:cNvPr id="353288" name="Picture 8" descr="earth">
            <a:extLst>
              <a:ext uri="{FF2B5EF4-FFF2-40B4-BE49-F238E27FC236}">
                <a16:creationId xmlns:a16="http://schemas.microsoft.com/office/drawing/2014/main" id="{05BC8632-5584-43DD-B5E5-4280CAECD6A2}"/>
              </a:ext>
            </a:extLst>
          </p:cNvPr>
          <p:cNvPicPr>
            <a:picLocks noChangeAspect="1" noChangeArrowheads="1"/>
          </p:cNvPicPr>
          <p:nvPr userDrawn="1"/>
        </p:nvPicPr>
        <p:blipFill>
          <a:blip r:embed="rId2">
            <a:clrChange>
              <a:clrFrom>
                <a:srgbClr val="000000"/>
              </a:clrFrom>
              <a:clrTo>
                <a:srgbClr val="000000">
                  <a:alpha val="0"/>
                </a:srgbClr>
              </a:clrTo>
            </a:clrChange>
            <a:extLst>
              <a:ext uri="{28A0092B-C50C-407E-A947-70E740481C1C}">
                <a14:useLocalDpi xmlns:a14="http://schemas.microsoft.com/office/drawing/2010/main" val="0"/>
              </a:ext>
            </a:extLst>
          </a:blip>
          <a:srcRect/>
          <a:stretch>
            <a:fillRect/>
          </a:stretch>
        </p:blipFill>
        <p:spPr bwMode="gray">
          <a:xfrm>
            <a:off x="711201" y="2486026"/>
            <a:ext cx="1460500" cy="1019175"/>
          </a:xfrm>
          <a:prstGeom prst="rect">
            <a:avLst/>
          </a:prstGeom>
          <a:noFill/>
          <a:extLst>
            <a:ext uri="{909E8E84-426E-40DD-AFC4-6F175D3DCCD1}">
              <a14:hiddenFill xmlns:a14="http://schemas.microsoft.com/office/drawing/2010/main">
                <a:solidFill>
                  <a:srgbClr val="FFFFFF"/>
                </a:solidFill>
              </a14:hiddenFill>
            </a:ext>
          </a:extLst>
        </p:spPr>
      </p:pic>
      <p:sp>
        <p:nvSpPr>
          <p:cNvPr id="353289" name="Rectangle 9">
            <a:extLst>
              <a:ext uri="{FF2B5EF4-FFF2-40B4-BE49-F238E27FC236}">
                <a16:creationId xmlns:a16="http://schemas.microsoft.com/office/drawing/2014/main" id="{875E278F-C624-4D21-A048-93FB2E2C84D1}"/>
              </a:ext>
            </a:extLst>
          </p:cNvPr>
          <p:cNvSpPr>
            <a:spLocks noGrp="1" noChangeArrowheads="1"/>
          </p:cNvSpPr>
          <p:nvPr>
            <p:ph type="ctrTitle"/>
          </p:nvPr>
        </p:nvSpPr>
        <p:spPr>
          <a:xfrm>
            <a:off x="2235200" y="1828800"/>
            <a:ext cx="9245600" cy="2362200"/>
          </a:xfrm>
        </p:spPr>
        <p:txBody>
          <a:bodyPr/>
          <a:lstStyle>
            <a:lvl1pPr>
              <a:defRPr/>
            </a:lvl1pPr>
          </a:lstStyle>
          <a:p>
            <a:pPr lvl="0"/>
            <a:r>
              <a:rPr lang="en-GB" altLang="en-US" noProof="0"/>
              <a:t>Click to edit Master title style</a:t>
            </a:r>
          </a:p>
        </p:txBody>
      </p:sp>
      <p:pic>
        <p:nvPicPr>
          <p:cNvPr id="353290" name="Picture 10">
            <a:extLst>
              <a:ext uri="{FF2B5EF4-FFF2-40B4-BE49-F238E27FC236}">
                <a16:creationId xmlns:a16="http://schemas.microsoft.com/office/drawing/2014/main" id="{FEA0CA54-4929-4A14-9C0A-81995F15E1A3}"/>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12192000" cy="908050"/>
          </a:xfrm>
          <a:prstGeom prst="rect">
            <a:avLst/>
          </a:prstGeom>
          <a:noFill/>
          <a:extLst>
            <a:ext uri="{909E8E84-426E-40DD-AFC4-6F175D3DCCD1}">
              <a14:hiddenFill xmlns:a14="http://schemas.microsoft.com/office/drawing/2010/main">
                <a:solidFill>
                  <a:srgbClr val="FFFFFF"/>
                </a:solidFill>
              </a14:hiddenFill>
            </a:ext>
          </a:extLst>
        </p:spPr>
      </p:pic>
      <p:sp>
        <p:nvSpPr>
          <p:cNvPr id="353291" name="Line 11">
            <a:extLst>
              <a:ext uri="{FF2B5EF4-FFF2-40B4-BE49-F238E27FC236}">
                <a16:creationId xmlns:a16="http://schemas.microsoft.com/office/drawing/2014/main" id="{D5E38BB3-BD52-425D-BD9E-7E40C381F930}"/>
              </a:ext>
            </a:extLst>
          </p:cNvPr>
          <p:cNvSpPr>
            <a:spLocks noChangeShapeType="1"/>
          </p:cNvSpPr>
          <p:nvPr userDrawn="1"/>
        </p:nvSpPr>
        <p:spPr bwMode="auto">
          <a:xfrm>
            <a:off x="0" y="981075"/>
            <a:ext cx="12192000" cy="0"/>
          </a:xfrm>
          <a:prstGeom prst="line">
            <a:avLst/>
          </a:prstGeom>
          <a:noFill/>
          <a:ln w="571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IN" sz="1800"/>
          </a:p>
        </p:txBody>
      </p:sp>
      <p:sp>
        <p:nvSpPr>
          <p:cNvPr id="353292" name="Text Box 12">
            <a:extLst>
              <a:ext uri="{FF2B5EF4-FFF2-40B4-BE49-F238E27FC236}">
                <a16:creationId xmlns:a16="http://schemas.microsoft.com/office/drawing/2014/main" id="{F9B1F17D-5FA6-466B-A258-32F932BE170F}"/>
              </a:ext>
            </a:extLst>
          </p:cNvPr>
          <p:cNvSpPr txBox="1">
            <a:spLocks noChangeArrowheads="1"/>
          </p:cNvSpPr>
          <p:nvPr userDrawn="1"/>
        </p:nvSpPr>
        <p:spPr bwMode="auto">
          <a:xfrm>
            <a:off x="1295401" y="4508500"/>
            <a:ext cx="6913033" cy="11079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0011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en-GB" altLang="en-US" sz="1800">
                <a:latin typeface="Tahoma" panose="020B0604030504040204" pitchFamily="34" charset="0"/>
              </a:rPr>
              <a:t>Joana Barros</a:t>
            </a:r>
          </a:p>
          <a:p>
            <a:pPr algn="l">
              <a:spcBef>
                <a:spcPct val="50000"/>
              </a:spcBef>
            </a:pPr>
            <a:r>
              <a:rPr lang="en-GB" altLang="en-US" sz="1600">
                <a:latin typeface="Tahoma" panose="020B0604030504040204" pitchFamily="34" charset="0"/>
              </a:rPr>
              <a:t>Email: j.barros@bbk.ac.uk</a:t>
            </a:r>
          </a:p>
          <a:p>
            <a:pPr algn="l">
              <a:spcBef>
                <a:spcPct val="50000"/>
              </a:spcBef>
            </a:pPr>
            <a:r>
              <a:rPr lang="en-GB" altLang="en-US" sz="1600">
                <a:latin typeface="Tahoma" panose="020B0604030504040204" pitchFamily="34" charset="0"/>
              </a:rPr>
              <a:t>Tel: 020 7079 0644</a:t>
            </a:r>
          </a:p>
        </p:txBody>
      </p:sp>
    </p:spTree>
    <p:extLst>
      <p:ext uri="{BB962C8B-B14F-4D97-AF65-F5344CB8AC3E}">
        <p14:creationId xmlns:p14="http://schemas.microsoft.com/office/powerpoint/2010/main" val="383012886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A93A9-6E09-4F80-B87F-48FE3372B24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B6622FC-F7E4-4D69-9729-62E4D67FFB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6357405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873E0-D979-4792-9010-5A7690AA469F}"/>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F0A9D9CF-541F-430D-82CF-847F25BC6386}"/>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27485468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AAF37-758A-45D5-A9CA-A3244C0E1D25}"/>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11552E-FE8F-4496-900A-A32D15C78DD2}"/>
              </a:ext>
            </a:extLst>
          </p:cNvPr>
          <p:cNvSpPr>
            <a:spLocks noGrp="1"/>
          </p:cNvSpPr>
          <p:nvPr>
            <p:ph sz="half" idx="1"/>
          </p:nvPr>
        </p:nvSpPr>
        <p:spPr>
          <a:xfrm>
            <a:off x="914400" y="2147888"/>
            <a:ext cx="5080000" cy="4449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8CE3C99-00EE-4320-BCFA-43719B963CB9}"/>
              </a:ext>
            </a:extLst>
          </p:cNvPr>
          <p:cNvSpPr>
            <a:spLocks noGrp="1"/>
          </p:cNvSpPr>
          <p:nvPr>
            <p:ph sz="half" idx="2"/>
          </p:nvPr>
        </p:nvSpPr>
        <p:spPr>
          <a:xfrm>
            <a:off x="6197600" y="2147888"/>
            <a:ext cx="5080000" cy="44497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7580326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0E835-D7F4-41ED-A333-6B141C3E57B1}"/>
              </a:ext>
            </a:extLst>
          </p:cNvPr>
          <p:cNvSpPr>
            <a:spLocks noGrp="1"/>
          </p:cNvSpPr>
          <p:nvPr>
            <p:ph type="title"/>
          </p:nvPr>
        </p:nvSpPr>
        <p:spPr>
          <a:xfrm>
            <a:off x="840317" y="365126"/>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5CED804B-A4BA-4FC9-AF94-7B3B18C16B36}"/>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AEA391-4405-4BCA-B832-341079E32B3D}"/>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D7D50F72-F262-4B22-864C-D797017F184B}"/>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CAB224-420A-4A7A-B51A-86C9037EDA64}"/>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4423533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AB5C-E68D-45D1-9FA4-3155045791D1}"/>
              </a:ext>
            </a:extLst>
          </p:cNvPr>
          <p:cNvSpPr>
            <a:spLocks noGrp="1"/>
          </p:cNvSpPr>
          <p:nvPr>
            <p:ph type="title"/>
          </p:nvPr>
        </p:nvSpPr>
        <p:spPr/>
        <p:txBody>
          <a:bodyPr/>
          <a:lstStyle/>
          <a:p>
            <a:r>
              <a:rPr lang="en-US"/>
              <a:t>Click to edit Master title style</a:t>
            </a:r>
            <a:endParaRPr lang="en-IN"/>
          </a:p>
        </p:txBody>
      </p:sp>
    </p:spTree>
    <p:extLst>
      <p:ext uri="{BB962C8B-B14F-4D97-AF65-F5344CB8AC3E}">
        <p14:creationId xmlns:p14="http://schemas.microsoft.com/office/powerpoint/2010/main" val="20962671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02700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EFB0C-C683-4F93-A04E-63D6EB0CC5E6}"/>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9D62F8E7-073A-458E-9B5D-09F9EE49733C}"/>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F40F543-8B7B-4526-8CE0-6F2486F35F4F}"/>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467139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9D45C-1427-4F7C-B32F-AB8F0F8F1E9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F70045B-1D8F-4ADE-A60E-8247BA0F9ED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7B04D37-854B-4A1E-8F82-D9BAC7A8E670}"/>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935B1AE9-5A95-4D29-A486-BC8394D4D82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6122B26-3B67-456B-B777-FC7F779A6FBB}"/>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42095808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26B14-D97C-4E86-9E3D-918DF5557AA8}"/>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D7FF2CA-FD7F-45D8-9CF2-52421807A04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9AFC1387-3BB4-4B8D-8DDC-3C7BB1FA6BF8}"/>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003582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63576C-5801-4734-8E90-B3880C9C04F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7B444A1A-A4E1-4264-90ED-738F83F4285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31596594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98B84D9-A2E2-48CD-92A1-25289DE59104}"/>
              </a:ext>
            </a:extLst>
          </p:cNvPr>
          <p:cNvSpPr>
            <a:spLocks noGrp="1"/>
          </p:cNvSpPr>
          <p:nvPr>
            <p:ph type="title" orient="vert"/>
          </p:nvPr>
        </p:nvSpPr>
        <p:spPr>
          <a:xfrm>
            <a:off x="8540752" y="930276"/>
            <a:ext cx="2736849" cy="5667375"/>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8614B25-A2C3-4B49-BB0F-2852B0641073}"/>
              </a:ext>
            </a:extLst>
          </p:cNvPr>
          <p:cNvSpPr>
            <a:spLocks noGrp="1"/>
          </p:cNvSpPr>
          <p:nvPr>
            <p:ph type="body" orient="vert" idx="1"/>
          </p:nvPr>
        </p:nvSpPr>
        <p:spPr>
          <a:xfrm>
            <a:off x="328084" y="930276"/>
            <a:ext cx="8009467" cy="5667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p14="http://schemas.microsoft.com/office/powerpoint/2010/main" val="12490234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E4A1A-A1D0-44FD-AB42-421F460A0EC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B4C2DF4C-8377-442D-8E04-C7C869EB18C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495287-3612-431B-AEB3-CB57301B44EB}"/>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84289B98-D836-4270-9DC5-C395EC4B9B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691CABB-05FA-4F49-9E2B-966DB608C174}"/>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9702851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BB624-6B1A-4E50-AEA7-21EE706310C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63EA049-E430-4EED-8721-93B17CF5C5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A25EFA5-8AEB-4DEA-8889-ED2AC7C6E56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65EE723-427C-4445-8694-9966BC14A92E}"/>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6" name="Footer Placeholder 5">
            <a:extLst>
              <a:ext uri="{FF2B5EF4-FFF2-40B4-BE49-F238E27FC236}">
                <a16:creationId xmlns:a16="http://schemas.microsoft.com/office/drawing/2014/main" id="{635BAA02-7643-4C22-AEE9-414F64429BD2}"/>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D470233A-7EA4-4B9C-9DE6-94DD4B4F9834}"/>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33712386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3CD70F-AB7A-40E6-85E5-8C3297315DC9}"/>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3B2BB321-3FBD-403B-95BA-6EA1FC63CEC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96378FB-B2AA-4215-A8D7-8D1A1FB576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8A5E45C-7F4D-44DB-A731-317BC52A0E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B175806-5344-4DBE-95E4-B04ACC47D4F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1E87B024-8BC3-49A7-A9AF-7CA2236A014C}"/>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8" name="Footer Placeholder 7">
            <a:extLst>
              <a:ext uri="{FF2B5EF4-FFF2-40B4-BE49-F238E27FC236}">
                <a16:creationId xmlns:a16="http://schemas.microsoft.com/office/drawing/2014/main" id="{C73BBB49-C766-42CF-9DB9-9BD2E8ECB45F}"/>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7193354F-5872-4518-8F4E-41D28C1FE0D5}"/>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16794591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47802-93FA-4535-BD03-3A6EF3DC125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72795D6-0337-4E0F-9C8F-C7BF7984B7A1}"/>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4" name="Footer Placeholder 3">
            <a:extLst>
              <a:ext uri="{FF2B5EF4-FFF2-40B4-BE49-F238E27FC236}">
                <a16:creationId xmlns:a16="http://schemas.microsoft.com/office/drawing/2014/main" id="{5991CF07-F981-4E87-A083-EE136AC1CE5B}"/>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2C3B0061-1D7B-4ECB-9B16-6A341F472E1B}"/>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16382216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11D56A-C360-45BF-9AA0-141266D3C354}"/>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3" name="Footer Placeholder 2">
            <a:extLst>
              <a:ext uri="{FF2B5EF4-FFF2-40B4-BE49-F238E27FC236}">
                <a16:creationId xmlns:a16="http://schemas.microsoft.com/office/drawing/2014/main" id="{8552AE8B-7492-449D-ABC6-B7B1DCD64D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30DA3BE4-4B8D-4041-889E-ED7B0C0321BA}"/>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10017265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7155E-6FFC-4DC3-8608-C26D9F295A4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802F7A9-0566-4AF2-BD8B-44401042B9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B9F45DCB-E1AB-449C-B7A7-C618D88FEC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02C8B7-CBEA-419B-8F29-FBB770B37AB3}"/>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6" name="Footer Placeholder 5">
            <a:extLst>
              <a:ext uri="{FF2B5EF4-FFF2-40B4-BE49-F238E27FC236}">
                <a16:creationId xmlns:a16="http://schemas.microsoft.com/office/drawing/2014/main" id="{C9F5A268-6A56-4479-9B07-B842F45E4D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5E84BC6-4531-443E-B7B9-222CCF5A5A0D}"/>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38436481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72729-F082-48F5-B01B-25EB136D82B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232BF4AB-ABEF-455D-B62F-2711B845552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FD59875-83AE-43FB-86AE-4181DC8EEC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72854B5-A67D-4A0E-95F9-04D95462AEE1}"/>
              </a:ext>
            </a:extLst>
          </p:cNvPr>
          <p:cNvSpPr>
            <a:spLocks noGrp="1"/>
          </p:cNvSpPr>
          <p:nvPr>
            <p:ph type="dt" sz="half" idx="10"/>
          </p:nvPr>
        </p:nvSpPr>
        <p:spPr/>
        <p:txBody>
          <a:bodyPr/>
          <a:lstStyle/>
          <a:p>
            <a:fld id="{11B8B4CC-C851-41E9-B972-CCA1D56F32E1}" type="datetimeFigureOut">
              <a:rPr lang="en-IN" smtClean="0"/>
              <a:t>21-01-2022</a:t>
            </a:fld>
            <a:endParaRPr lang="en-IN"/>
          </a:p>
        </p:txBody>
      </p:sp>
      <p:sp>
        <p:nvSpPr>
          <p:cNvPr id="6" name="Footer Placeholder 5">
            <a:extLst>
              <a:ext uri="{FF2B5EF4-FFF2-40B4-BE49-F238E27FC236}">
                <a16:creationId xmlns:a16="http://schemas.microsoft.com/office/drawing/2014/main" id="{03922E28-2DB4-4233-AFC1-8F226280B965}"/>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8EEC6B0-03B8-436D-8072-2296ACD8E953}"/>
              </a:ext>
            </a:extLst>
          </p:cNvPr>
          <p:cNvSpPr>
            <a:spLocks noGrp="1"/>
          </p:cNvSpPr>
          <p:nvPr>
            <p:ph type="sldNum" sz="quarter" idx="12"/>
          </p:nvPr>
        </p:nvSpPr>
        <p:spPr/>
        <p:txBody>
          <a:bodyPr/>
          <a:lstStyle/>
          <a:p>
            <a:fld id="{64490A02-9BB9-4050-ABC5-E8B252F6B9C2}" type="slidenum">
              <a:rPr lang="en-IN" smtClean="0"/>
              <a:t>‹#›</a:t>
            </a:fld>
            <a:endParaRPr lang="en-IN"/>
          </a:p>
        </p:txBody>
      </p:sp>
    </p:spTree>
    <p:extLst>
      <p:ext uri="{BB962C8B-B14F-4D97-AF65-F5344CB8AC3E}">
        <p14:creationId xmlns:p14="http://schemas.microsoft.com/office/powerpoint/2010/main" val="10540643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3.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AE02F2C-95F2-42A5-A54B-F757DB0801B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B07A9F4-8B5D-4E4B-A089-40D7D94536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B59071E-5C9A-4139-9334-59BD026EAC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B8B4CC-C851-41E9-B972-CCA1D56F32E1}" type="datetimeFigureOut">
              <a:rPr lang="en-IN" smtClean="0"/>
              <a:t>21-01-2022</a:t>
            </a:fld>
            <a:endParaRPr lang="en-IN"/>
          </a:p>
        </p:txBody>
      </p:sp>
      <p:sp>
        <p:nvSpPr>
          <p:cNvPr id="5" name="Footer Placeholder 4">
            <a:extLst>
              <a:ext uri="{FF2B5EF4-FFF2-40B4-BE49-F238E27FC236}">
                <a16:creationId xmlns:a16="http://schemas.microsoft.com/office/drawing/2014/main" id="{0940822C-E8DD-4774-9F44-1008CA730DE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CA47BF93-34B5-4873-A18E-42839D79A0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490A02-9BB9-4050-ABC5-E8B252F6B9C2}" type="slidenum">
              <a:rPr lang="en-IN" smtClean="0"/>
              <a:t>‹#›</a:t>
            </a:fld>
            <a:endParaRPr lang="en-IN"/>
          </a:p>
        </p:txBody>
      </p:sp>
    </p:spTree>
    <p:extLst>
      <p:ext uri="{BB962C8B-B14F-4D97-AF65-F5344CB8AC3E}">
        <p14:creationId xmlns:p14="http://schemas.microsoft.com/office/powerpoint/2010/main" val="20585267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352258" name="Oval 2">
            <a:extLst>
              <a:ext uri="{FF2B5EF4-FFF2-40B4-BE49-F238E27FC236}">
                <a16:creationId xmlns:a16="http://schemas.microsoft.com/office/drawing/2014/main" id="{1DC1A01E-2275-4600-BA30-6209335EB581}"/>
              </a:ext>
            </a:extLst>
          </p:cNvPr>
          <p:cNvSpPr>
            <a:spLocks noChangeArrowheads="1"/>
          </p:cNvSpPr>
          <p:nvPr/>
        </p:nvSpPr>
        <p:spPr bwMode="auto">
          <a:xfrm>
            <a:off x="84666" y="203875"/>
            <a:ext cx="259766" cy="519351"/>
          </a:xfrm>
          <a:prstGeom prst="ellipse">
            <a:avLst/>
          </a:prstGeom>
          <a:solidFill>
            <a:schemeClr val="bg1"/>
          </a:solidFill>
          <a:ln>
            <a:noFill/>
          </a:ln>
          <a:effectLst/>
          <a:extLst>
            <a:ext uri="{91240B29-F687-4F45-9708-019B960494DF}">
              <a14:hiddenLine xmlns:a14="http://schemas.microsoft.com/office/drawing/2010/main" w="57150">
                <a:solidFill>
                  <a:srgbClr val="0011B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en-IN" sz="1800"/>
          </a:p>
        </p:txBody>
      </p:sp>
      <p:sp>
        <p:nvSpPr>
          <p:cNvPr id="352265" name="Rectangle 9">
            <a:extLst>
              <a:ext uri="{FF2B5EF4-FFF2-40B4-BE49-F238E27FC236}">
                <a16:creationId xmlns:a16="http://schemas.microsoft.com/office/drawing/2014/main" id="{B478F3B7-CAF5-46BF-A4CB-397B2ED74B2F}"/>
              </a:ext>
            </a:extLst>
          </p:cNvPr>
          <p:cNvSpPr>
            <a:spLocks noGrp="1" noChangeArrowheads="1"/>
          </p:cNvSpPr>
          <p:nvPr>
            <p:ph type="title"/>
          </p:nvPr>
        </p:nvSpPr>
        <p:spPr bwMode="auto">
          <a:xfrm>
            <a:off x="328084" y="930275"/>
            <a:ext cx="103632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alpha val="50000"/>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352266" name="Rectangle 10">
            <a:extLst>
              <a:ext uri="{FF2B5EF4-FFF2-40B4-BE49-F238E27FC236}">
                <a16:creationId xmlns:a16="http://schemas.microsoft.com/office/drawing/2014/main" id="{C548293C-ACEF-47AF-A63C-040FC228F922}"/>
              </a:ext>
            </a:extLst>
          </p:cNvPr>
          <p:cNvSpPr>
            <a:spLocks noGrp="1" noChangeArrowheads="1"/>
          </p:cNvSpPr>
          <p:nvPr>
            <p:ph type="body" idx="1"/>
          </p:nvPr>
        </p:nvSpPr>
        <p:spPr bwMode="auto">
          <a:xfrm>
            <a:off x="914400" y="2147888"/>
            <a:ext cx="10363200" cy="44497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pic>
        <p:nvPicPr>
          <p:cNvPr id="352267" name="Picture 11">
            <a:extLst>
              <a:ext uri="{FF2B5EF4-FFF2-40B4-BE49-F238E27FC236}">
                <a16:creationId xmlns:a16="http://schemas.microsoft.com/office/drawing/2014/main" id="{D0C49BF3-8919-4A48-95BE-B4C245FF8E35}"/>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12192000" cy="908050"/>
          </a:xfrm>
          <a:prstGeom prst="rect">
            <a:avLst/>
          </a:prstGeom>
          <a:noFill/>
          <a:extLst>
            <a:ext uri="{909E8E84-426E-40DD-AFC4-6F175D3DCCD1}">
              <a14:hiddenFill xmlns:a14="http://schemas.microsoft.com/office/drawing/2010/main">
                <a:solidFill>
                  <a:srgbClr val="FFFFFF"/>
                </a:solidFill>
              </a14:hiddenFill>
            </a:ext>
          </a:extLst>
        </p:spPr>
      </p:pic>
      <p:sp>
        <p:nvSpPr>
          <p:cNvPr id="352268" name="Line 12">
            <a:extLst>
              <a:ext uri="{FF2B5EF4-FFF2-40B4-BE49-F238E27FC236}">
                <a16:creationId xmlns:a16="http://schemas.microsoft.com/office/drawing/2014/main" id="{B9984EFD-CC24-4CA5-AE2E-718F9AAC311C}"/>
              </a:ext>
            </a:extLst>
          </p:cNvPr>
          <p:cNvSpPr>
            <a:spLocks noChangeShapeType="1"/>
          </p:cNvSpPr>
          <p:nvPr userDrawn="1"/>
        </p:nvSpPr>
        <p:spPr bwMode="auto">
          <a:xfrm>
            <a:off x="0" y="981075"/>
            <a:ext cx="12192000" cy="0"/>
          </a:xfrm>
          <a:prstGeom prst="line">
            <a:avLst/>
          </a:prstGeom>
          <a:noFill/>
          <a:ln w="57150">
            <a:solidFill>
              <a:schemeClr val="folHlink"/>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IN" sz="1800"/>
          </a:p>
        </p:txBody>
      </p:sp>
    </p:spTree>
    <p:extLst>
      <p:ext uri="{BB962C8B-B14F-4D97-AF65-F5344CB8AC3E}">
        <p14:creationId xmlns:p14="http://schemas.microsoft.com/office/powerpoint/2010/main" val="6712316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3600" kern="12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anose="020B0604030504040204" pitchFamily="34" charset="0"/>
        </a:defRPr>
      </a:lvl2pPr>
      <a:lvl3pPr algn="l" rtl="0" fontAlgn="base">
        <a:spcBef>
          <a:spcPct val="0"/>
        </a:spcBef>
        <a:spcAft>
          <a:spcPct val="0"/>
        </a:spcAft>
        <a:defRPr sz="3600">
          <a:solidFill>
            <a:schemeClr val="tx2"/>
          </a:solidFill>
          <a:latin typeface="Tahoma" panose="020B0604030504040204" pitchFamily="34" charset="0"/>
        </a:defRPr>
      </a:lvl3pPr>
      <a:lvl4pPr algn="l" rtl="0" fontAlgn="base">
        <a:spcBef>
          <a:spcPct val="0"/>
        </a:spcBef>
        <a:spcAft>
          <a:spcPct val="0"/>
        </a:spcAft>
        <a:defRPr sz="3600">
          <a:solidFill>
            <a:schemeClr val="tx2"/>
          </a:solidFill>
          <a:latin typeface="Tahoma" panose="020B0604030504040204" pitchFamily="34" charset="0"/>
        </a:defRPr>
      </a:lvl4pPr>
      <a:lvl5pPr algn="l" rtl="0" fontAlgn="base">
        <a:spcBef>
          <a:spcPct val="0"/>
        </a:spcBef>
        <a:spcAft>
          <a:spcPct val="0"/>
        </a:spcAft>
        <a:defRPr sz="3600">
          <a:solidFill>
            <a:schemeClr val="tx2"/>
          </a:solidFill>
          <a:latin typeface="Tahoma" panose="020B0604030504040204" pitchFamily="34" charset="0"/>
        </a:defRPr>
      </a:lvl5pPr>
      <a:lvl6pPr marL="457200" algn="l" rtl="0" fontAlgn="base">
        <a:spcBef>
          <a:spcPct val="0"/>
        </a:spcBef>
        <a:spcAft>
          <a:spcPct val="0"/>
        </a:spcAft>
        <a:defRPr sz="3600">
          <a:solidFill>
            <a:schemeClr val="tx2"/>
          </a:solidFill>
          <a:latin typeface="Tahoma" panose="020B0604030504040204" pitchFamily="34" charset="0"/>
        </a:defRPr>
      </a:lvl6pPr>
      <a:lvl7pPr marL="914400" algn="l" rtl="0" fontAlgn="base">
        <a:spcBef>
          <a:spcPct val="0"/>
        </a:spcBef>
        <a:spcAft>
          <a:spcPct val="0"/>
        </a:spcAft>
        <a:defRPr sz="3600">
          <a:solidFill>
            <a:schemeClr val="tx2"/>
          </a:solidFill>
          <a:latin typeface="Tahoma" panose="020B0604030504040204" pitchFamily="34" charset="0"/>
        </a:defRPr>
      </a:lvl7pPr>
      <a:lvl8pPr marL="1371600" algn="l" rtl="0" fontAlgn="base">
        <a:spcBef>
          <a:spcPct val="0"/>
        </a:spcBef>
        <a:spcAft>
          <a:spcPct val="0"/>
        </a:spcAft>
        <a:defRPr sz="3600">
          <a:solidFill>
            <a:schemeClr val="tx2"/>
          </a:solidFill>
          <a:latin typeface="Tahoma" panose="020B0604030504040204" pitchFamily="34" charset="0"/>
        </a:defRPr>
      </a:lvl8pPr>
      <a:lvl9pPr marL="1828800" algn="l" rtl="0" fontAlgn="base">
        <a:spcBef>
          <a:spcPct val="0"/>
        </a:spcBef>
        <a:spcAft>
          <a:spcPct val="0"/>
        </a:spcAft>
        <a:defRPr sz="3600">
          <a:solidFill>
            <a:schemeClr val="tx2"/>
          </a:solidFill>
          <a:latin typeface="Tahoma" panose="020B0604030504040204" pitchFamily="34" charset="0"/>
        </a:defRPr>
      </a:lvl9pPr>
    </p:titleStyle>
    <p:bodyStyle>
      <a:lvl1pPr marL="342900" indent="-342900" algn="l" rtl="0" fontAlgn="base">
        <a:spcBef>
          <a:spcPct val="20000"/>
        </a:spcBef>
        <a:spcAft>
          <a:spcPct val="0"/>
        </a:spcAft>
        <a:buBlip>
          <a:blip r:embed="rId14"/>
        </a:buBlip>
        <a:defRPr sz="2800" kern="1200">
          <a:solidFill>
            <a:schemeClr val="tx1"/>
          </a:solidFill>
          <a:latin typeface="+mn-lt"/>
          <a:ea typeface="+mn-ea"/>
          <a:cs typeface="+mn-cs"/>
        </a:defRPr>
      </a:lvl1pPr>
      <a:lvl2pPr marL="742950" indent="-285750" algn="l" rtl="0" fontAlgn="base">
        <a:spcBef>
          <a:spcPct val="20000"/>
        </a:spcBef>
        <a:spcAft>
          <a:spcPct val="0"/>
        </a:spcAft>
        <a:buSzPct val="75000"/>
        <a:buBlip>
          <a:blip r:embed="rId15"/>
        </a:buBlip>
        <a:defRPr sz="2400" kern="1200">
          <a:solidFill>
            <a:schemeClr val="tx1"/>
          </a:solidFill>
          <a:latin typeface="+mn-lt"/>
          <a:ea typeface="+mn-ea"/>
          <a:cs typeface="+mn-cs"/>
        </a:defRPr>
      </a:lvl2pPr>
      <a:lvl3pPr marL="1143000" indent="-228600" algn="l" rtl="0" fontAlgn="base">
        <a:spcBef>
          <a:spcPct val="20000"/>
        </a:spcBef>
        <a:spcAft>
          <a:spcPct val="0"/>
        </a:spcAft>
        <a:buChar char="•"/>
        <a:defRPr sz="2000" kern="1200">
          <a:solidFill>
            <a:schemeClr val="tx1"/>
          </a:solidFill>
          <a:latin typeface="+mn-lt"/>
          <a:ea typeface="+mn-ea"/>
          <a:cs typeface="+mn-cs"/>
        </a:defRPr>
      </a:lvl3pPr>
      <a:lvl4pPr marL="1600200" indent="-228600" algn="l" rtl="0" fontAlgn="base">
        <a:spcBef>
          <a:spcPct val="20000"/>
        </a:spcBef>
        <a:spcAft>
          <a:spcPct val="0"/>
        </a:spcAft>
        <a:buChar char="–"/>
        <a:defRPr kern="1200">
          <a:solidFill>
            <a:schemeClr val="tx1"/>
          </a:solidFill>
          <a:latin typeface="+mn-lt"/>
          <a:ea typeface="+mn-ea"/>
          <a:cs typeface="+mn-cs"/>
        </a:defRPr>
      </a:lvl4pPr>
      <a:lvl5pPr marL="2057400" indent="-228600" algn="l" rtl="0" fontAlgn="base">
        <a:spcBef>
          <a:spcPct val="20000"/>
        </a:spcBef>
        <a:spcAft>
          <a:spcPct val="0"/>
        </a:spcAft>
        <a:buClr>
          <a:schemeClr val="tx2"/>
        </a:buClr>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15.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6.xml"/><Relationship Id="rId1" Type="http://schemas.openxmlformats.org/officeDocument/2006/relationships/slideLayout" Target="../slideLayouts/slideLayout17.xml"/><Relationship Id="rId4" Type="http://schemas.openxmlformats.org/officeDocument/2006/relationships/image" Target="../media/image11.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9.xml"/><Relationship Id="rId1" Type="http://schemas.openxmlformats.org/officeDocument/2006/relationships/slideLayout" Target="../slideLayouts/slideLayout13.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E1BB034C-CEE3-4D4E-9C63-9B7879DC2525}"/>
              </a:ext>
            </a:extLst>
          </p:cNvPr>
          <p:cNvSpPr txBox="1"/>
          <p:nvPr/>
        </p:nvSpPr>
        <p:spPr>
          <a:xfrm>
            <a:off x="0" y="3105834"/>
            <a:ext cx="12192000" cy="646331"/>
          </a:xfrm>
          <a:prstGeom prst="rect">
            <a:avLst/>
          </a:prstGeom>
          <a:noFill/>
        </p:spPr>
        <p:txBody>
          <a:bodyPr wrap="square" rtlCol="0">
            <a:spAutoFit/>
          </a:bodyPr>
          <a:lstStyle/>
          <a:p>
            <a:pPr algn="ctr"/>
            <a:r>
              <a:rPr lang="en-US" sz="3600" b="1" dirty="0">
                <a:latin typeface="Century Gothic" panose="020B0502020202020204" pitchFamily="34" charset="0"/>
              </a:rPr>
              <a:t>GIS &amp; REMOTE SENSING </a:t>
            </a:r>
            <a:endParaRPr lang="en-IN" sz="3600" b="1" dirty="0">
              <a:latin typeface="Century Gothic" panose="020B0502020202020204" pitchFamily="34" charset="0"/>
            </a:endParaRPr>
          </a:p>
        </p:txBody>
      </p:sp>
      <p:sp>
        <p:nvSpPr>
          <p:cNvPr id="3" name="TextBox 3">
            <a:extLst>
              <a:ext uri="{FF2B5EF4-FFF2-40B4-BE49-F238E27FC236}">
                <a16:creationId xmlns:a16="http://schemas.microsoft.com/office/drawing/2014/main" id="{7493ED81-3307-4781-BA75-AD32427D7797}"/>
              </a:ext>
            </a:extLst>
          </p:cNvPr>
          <p:cNvSpPr txBox="1">
            <a:spLocks noChangeArrowheads="1"/>
          </p:cNvSpPr>
          <p:nvPr/>
        </p:nvSpPr>
        <p:spPr bwMode="auto">
          <a:xfrm>
            <a:off x="318222" y="5565198"/>
            <a:ext cx="7945437"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US" altLang="en-US" sz="1800" dirty="0">
              <a:latin typeface="Century Gothic" panose="020B0502020202020204" pitchFamily="34" charset="0"/>
            </a:endParaRPr>
          </a:p>
          <a:p>
            <a:pPr eaLnBrk="1" hangingPunct="1">
              <a:spcBef>
                <a:spcPct val="0"/>
              </a:spcBef>
              <a:buFontTx/>
              <a:buNone/>
            </a:pPr>
            <a:r>
              <a:rPr lang="en-US" altLang="en-US" sz="1800" dirty="0">
                <a:latin typeface="Century Gothic" panose="020B0502020202020204" pitchFamily="34" charset="0"/>
              </a:rPr>
              <a:t>Subject: GIS Studio</a:t>
            </a:r>
          </a:p>
          <a:p>
            <a:pPr eaLnBrk="1" hangingPunct="1">
              <a:spcBef>
                <a:spcPct val="0"/>
              </a:spcBef>
              <a:buFontTx/>
              <a:buNone/>
            </a:pPr>
            <a:r>
              <a:rPr lang="en-US" altLang="en-US" sz="1800" dirty="0">
                <a:latin typeface="Century Gothic" panose="020B0502020202020204" pitchFamily="34" charset="0"/>
              </a:rPr>
              <a:t>Topic: Georeferencing</a:t>
            </a:r>
          </a:p>
          <a:p>
            <a:pPr eaLnBrk="1" hangingPunct="1">
              <a:spcBef>
                <a:spcPct val="0"/>
              </a:spcBef>
              <a:buFontTx/>
              <a:buNone/>
            </a:pPr>
            <a:r>
              <a:rPr lang="en-US" altLang="en-US" sz="1800" dirty="0">
                <a:latin typeface="Century Gothic" panose="020B0502020202020204" pitchFamily="34" charset="0"/>
              </a:rPr>
              <a:t>Presented by: Pallavi Tiwari</a:t>
            </a:r>
          </a:p>
        </p:txBody>
      </p:sp>
      <p:pic>
        <p:nvPicPr>
          <p:cNvPr id="5" name="Picture 7">
            <a:extLst>
              <a:ext uri="{FF2B5EF4-FFF2-40B4-BE49-F238E27FC236}">
                <a16:creationId xmlns:a16="http://schemas.microsoft.com/office/drawing/2014/main" id="{B6238A44-9693-4CB7-BACB-48B0AE8510A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93927" y="0"/>
            <a:ext cx="1651000" cy="197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032268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1778" name="Rectangle 2">
            <a:extLst>
              <a:ext uri="{FF2B5EF4-FFF2-40B4-BE49-F238E27FC236}">
                <a16:creationId xmlns:a16="http://schemas.microsoft.com/office/drawing/2014/main" id="{FAA4FB25-D166-43B1-8C62-9A5C714AF8E5}"/>
              </a:ext>
            </a:extLst>
          </p:cNvPr>
          <p:cNvSpPr>
            <a:spLocks noGrp="1" noChangeArrowheads="1"/>
          </p:cNvSpPr>
          <p:nvPr>
            <p:ph type="title"/>
          </p:nvPr>
        </p:nvSpPr>
        <p:spPr/>
        <p:txBody>
          <a:bodyPr/>
          <a:lstStyle/>
          <a:p>
            <a:r>
              <a:rPr lang="en-US" altLang="en-US">
                <a:latin typeface="Century Gothic" panose="020B0502020202020204" pitchFamily="34" charset="0"/>
              </a:rPr>
              <a:t>Latitude and Longitude</a:t>
            </a:r>
          </a:p>
        </p:txBody>
      </p:sp>
      <p:sp>
        <p:nvSpPr>
          <p:cNvPr id="331779" name="Rectangle 3">
            <a:extLst>
              <a:ext uri="{FF2B5EF4-FFF2-40B4-BE49-F238E27FC236}">
                <a16:creationId xmlns:a16="http://schemas.microsoft.com/office/drawing/2014/main" id="{CA1347BF-43BA-4F81-B8FA-5EB5F7B59B52}"/>
              </a:ext>
            </a:extLst>
          </p:cNvPr>
          <p:cNvSpPr>
            <a:spLocks noGrp="1" noChangeArrowheads="1"/>
          </p:cNvSpPr>
          <p:nvPr>
            <p:ph type="body" idx="1"/>
          </p:nvPr>
        </p:nvSpPr>
        <p:spPr>
          <a:xfrm>
            <a:off x="2209800" y="2147888"/>
            <a:ext cx="7772400" cy="4114800"/>
          </a:xfrm>
        </p:spPr>
        <p:txBody>
          <a:bodyPr/>
          <a:lstStyle/>
          <a:p>
            <a:r>
              <a:rPr lang="en-US" altLang="en-US" sz="2400">
                <a:latin typeface="Century Gothic" panose="020B0502020202020204" pitchFamily="34" charset="0"/>
              </a:rPr>
              <a:t>The most comprehensive and powerful method of georeferencing</a:t>
            </a:r>
          </a:p>
          <a:p>
            <a:pPr lvl="1"/>
            <a:r>
              <a:rPr lang="en-US" altLang="en-US" sz="2000">
                <a:latin typeface="Century Gothic" panose="020B0502020202020204" pitchFamily="34" charset="0"/>
              </a:rPr>
              <a:t>Provides potential for very fine spatial resolution</a:t>
            </a:r>
          </a:p>
          <a:p>
            <a:pPr lvl="1"/>
            <a:r>
              <a:rPr lang="en-US" altLang="en-US" sz="2000">
                <a:latin typeface="Century Gothic" panose="020B0502020202020204" pitchFamily="34" charset="0"/>
              </a:rPr>
              <a:t>Allows distance to be computed between pairs of locations</a:t>
            </a:r>
          </a:p>
          <a:p>
            <a:pPr lvl="1"/>
            <a:r>
              <a:rPr lang="en-US" altLang="en-US" sz="2000">
                <a:latin typeface="Century Gothic" panose="020B0502020202020204" pitchFamily="34" charset="0"/>
              </a:rPr>
              <a:t>Supports other forms of spatial analysis</a:t>
            </a:r>
          </a:p>
          <a:p>
            <a:pPr lvl="1"/>
            <a:endParaRPr lang="en-US" altLang="en-US" sz="2000">
              <a:latin typeface="Century Gothic" panose="020B0502020202020204" pitchFamily="34" charset="0"/>
            </a:endParaRPr>
          </a:p>
          <a:p>
            <a:r>
              <a:rPr lang="en-US" altLang="en-US" sz="2400">
                <a:latin typeface="Century Gothic" panose="020B0502020202020204" pitchFamily="34" charset="0"/>
              </a:rPr>
              <a:t>Uses a well-defined and fixed reference frame</a:t>
            </a:r>
          </a:p>
          <a:p>
            <a:pPr lvl="1"/>
            <a:r>
              <a:rPr lang="en-US" altLang="en-US" sz="2000">
                <a:latin typeface="Century Gothic" panose="020B0502020202020204" pitchFamily="34" charset="0"/>
              </a:rPr>
              <a:t>Based on the Earth’s rotation and center of mass, and the Greenwich Meridian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8450" name="Rectangle 2">
            <a:extLst>
              <a:ext uri="{FF2B5EF4-FFF2-40B4-BE49-F238E27FC236}">
                <a16:creationId xmlns:a16="http://schemas.microsoft.com/office/drawing/2014/main" id="{720A010F-A210-4C34-922C-74F8953D9A70}"/>
              </a:ext>
            </a:extLst>
          </p:cNvPr>
          <p:cNvSpPr>
            <a:spLocks noGrp="1" noChangeArrowheads="1"/>
          </p:cNvSpPr>
          <p:nvPr>
            <p:ph type="title"/>
          </p:nvPr>
        </p:nvSpPr>
        <p:spPr/>
        <p:txBody>
          <a:bodyPr/>
          <a:lstStyle/>
          <a:p>
            <a:r>
              <a:rPr lang="en-US" altLang="en-US">
                <a:latin typeface="Century Gothic" panose="020B0502020202020204" pitchFamily="34" charset="0"/>
              </a:rPr>
              <a:t>Latitude and Longitude</a:t>
            </a:r>
            <a:endParaRPr lang="en-GB" altLang="en-US">
              <a:latin typeface="Century Gothic" panose="020B0502020202020204" pitchFamily="34" charset="0"/>
            </a:endParaRPr>
          </a:p>
        </p:txBody>
      </p:sp>
      <p:sp>
        <p:nvSpPr>
          <p:cNvPr id="488451" name="Rectangle 3">
            <a:extLst>
              <a:ext uri="{FF2B5EF4-FFF2-40B4-BE49-F238E27FC236}">
                <a16:creationId xmlns:a16="http://schemas.microsoft.com/office/drawing/2014/main" id="{77E46CF9-924B-4656-AD40-FF3A9492717B}"/>
              </a:ext>
            </a:extLst>
          </p:cNvPr>
          <p:cNvSpPr>
            <a:spLocks noGrp="1" noChangeArrowheads="1"/>
          </p:cNvSpPr>
          <p:nvPr>
            <p:ph type="body" idx="1"/>
          </p:nvPr>
        </p:nvSpPr>
        <p:spPr>
          <a:xfrm>
            <a:off x="2209800" y="1905001"/>
            <a:ext cx="8229600" cy="4449763"/>
          </a:xfrm>
        </p:spPr>
        <p:txBody>
          <a:bodyPr/>
          <a:lstStyle/>
          <a:p>
            <a:pPr>
              <a:buFontTx/>
              <a:buNone/>
            </a:pPr>
            <a:r>
              <a:rPr lang="en-GB" altLang="en-US" sz="1800" b="1">
                <a:latin typeface="Century Gothic" panose="020B0502020202020204" pitchFamily="34" charset="0"/>
              </a:rPr>
              <a:t>Latitude</a:t>
            </a:r>
            <a:r>
              <a:rPr lang="en-GB" altLang="en-US" sz="1800">
                <a:latin typeface="Century Gothic" panose="020B0502020202020204" pitchFamily="34" charset="0"/>
              </a:rPr>
              <a:t>: is the angular distance, in degrees, minutes, and seconds of a point north or south of the Equator. Lines of latitude are often referred to as parallels. </a:t>
            </a:r>
          </a:p>
          <a:p>
            <a:pPr>
              <a:buFontTx/>
              <a:buNone/>
            </a:pPr>
            <a:r>
              <a:rPr lang="en-GB" altLang="en-US" sz="1800" b="1">
                <a:latin typeface="Century Gothic" panose="020B0502020202020204" pitchFamily="34" charset="0"/>
              </a:rPr>
              <a:t>Longitude</a:t>
            </a:r>
            <a:r>
              <a:rPr lang="en-GB" altLang="en-US" sz="1800">
                <a:latin typeface="Century Gothic" panose="020B0502020202020204" pitchFamily="34" charset="0"/>
              </a:rPr>
              <a:t>: is the angular distance, in degrees, minutes, and seconds, of a point east or west of the Prime (</a:t>
            </a:r>
            <a:r>
              <a:rPr lang="en-GB" altLang="en-US" sz="1800" i="1">
                <a:latin typeface="Century Gothic" panose="020B0502020202020204" pitchFamily="34" charset="0"/>
              </a:rPr>
              <a:t>Greenwich</a:t>
            </a:r>
            <a:r>
              <a:rPr lang="en-GB" altLang="en-US" sz="1800">
                <a:latin typeface="Century Gothic" panose="020B0502020202020204" pitchFamily="34" charset="0"/>
              </a:rPr>
              <a:t>) Meridian. Lines of longitude are often referred to as meridians. </a:t>
            </a:r>
            <a:br>
              <a:rPr lang="en-GB" altLang="en-US" sz="1800">
                <a:latin typeface="Century Gothic" panose="020B0502020202020204" pitchFamily="34" charset="0"/>
              </a:rPr>
            </a:br>
            <a:br>
              <a:rPr lang="en-GB" altLang="en-US" sz="2000">
                <a:latin typeface="Century Gothic" panose="020B0502020202020204" pitchFamily="34" charset="0"/>
              </a:rPr>
            </a:br>
            <a:br>
              <a:rPr lang="en-GB" altLang="en-US" sz="2000">
                <a:latin typeface="Century Gothic" panose="020B0502020202020204" pitchFamily="34" charset="0"/>
              </a:rPr>
            </a:br>
            <a:endParaRPr lang="en-GB" altLang="en-US" sz="2000">
              <a:latin typeface="Century Gothic" panose="020B0502020202020204" pitchFamily="34" charset="0"/>
            </a:endParaRPr>
          </a:p>
        </p:txBody>
      </p:sp>
      <p:pic>
        <p:nvPicPr>
          <p:cNvPr id="488452" name="Picture 4" descr="latitude_and_longitude">
            <a:extLst>
              <a:ext uri="{FF2B5EF4-FFF2-40B4-BE49-F238E27FC236}">
                <a16:creationId xmlns:a16="http://schemas.microsoft.com/office/drawing/2014/main" id="{C3854EAD-8CF7-45B3-A09B-B617057A32B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71800" y="3748089"/>
            <a:ext cx="5638800" cy="307498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4851" name="Rectangle 3">
            <a:extLst>
              <a:ext uri="{FF2B5EF4-FFF2-40B4-BE49-F238E27FC236}">
                <a16:creationId xmlns:a16="http://schemas.microsoft.com/office/drawing/2014/main" id="{F792F911-9E3A-4206-B0A6-63D76FF065DE}"/>
              </a:ext>
            </a:extLst>
          </p:cNvPr>
          <p:cNvSpPr>
            <a:spLocks noGrp="1" noChangeArrowheads="1"/>
          </p:cNvSpPr>
          <p:nvPr>
            <p:ph type="body" idx="1"/>
          </p:nvPr>
        </p:nvSpPr>
        <p:spPr>
          <a:xfrm>
            <a:off x="2209800" y="2147888"/>
            <a:ext cx="7772400" cy="4114800"/>
          </a:xfrm>
        </p:spPr>
        <p:txBody>
          <a:bodyPr/>
          <a:lstStyle/>
          <a:p>
            <a:pPr>
              <a:lnSpc>
                <a:spcPct val="90000"/>
              </a:lnSpc>
            </a:pPr>
            <a:r>
              <a:rPr lang="en-US" altLang="en-US" sz="2400">
                <a:latin typeface="Century Gothic" panose="020B0502020202020204" pitchFamily="34" charset="0"/>
              </a:rPr>
              <a:t>Because the Earth is not shaped precisely as an ellipsoid, initially each country felt free to adopt its own as the most accurate approximation to its own part of the Earth</a:t>
            </a:r>
          </a:p>
          <a:p>
            <a:pPr>
              <a:lnSpc>
                <a:spcPct val="90000"/>
              </a:lnSpc>
            </a:pPr>
            <a:endParaRPr lang="en-US" altLang="en-US" sz="900">
              <a:latin typeface="Century Gothic" panose="020B0502020202020204" pitchFamily="34" charset="0"/>
            </a:endParaRPr>
          </a:p>
          <a:p>
            <a:pPr>
              <a:lnSpc>
                <a:spcPct val="90000"/>
              </a:lnSpc>
            </a:pPr>
            <a:r>
              <a:rPr lang="en-US" altLang="en-US" sz="2400">
                <a:latin typeface="Century Gothic" panose="020B0502020202020204" pitchFamily="34" charset="0"/>
              </a:rPr>
              <a:t>Without a single standard the maps produced by different countries using different ellipsoids could never be made to fit together</a:t>
            </a:r>
          </a:p>
          <a:p>
            <a:pPr>
              <a:lnSpc>
                <a:spcPct val="90000"/>
              </a:lnSpc>
            </a:pPr>
            <a:endParaRPr lang="en-US" altLang="en-US" sz="900">
              <a:latin typeface="Century Gothic" panose="020B0502020202020204" pitchFamily="34" charset="0"/>
            </a:endParaRPr>
          </a:p>
          <a:p>
            <a:pPr>
              <a:lnSpc>
                <a:spcPct val="90000"/>
              </a:lnSpc>
            </a:pPr>
            <a:r>
              <a:rPr lang="en-US" altLang="en-US" sz="2400">
                <a:latin typeface="Century Gothic" panose="020B0502020202020204" pitchFamily="34" charset="0"/>
              </a:rPr>
              <a:t>Today an international standard has been adopted known as WGS 84 (the World Geodesic System of 1984)</a:t>
            </a:r>
          </a:p>
          <a:p>
            <a:pPr>
              <a:lnSpc>
                <a:spcPct val="90000"/>
              </a:lnSpc>
            </a:pPr>
            <a:endParaRPr lang="en-US" altLang="en-US" sz="2400">
              <a:latin typeface="Century Gothic" panose="020B0502020202020204"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a:extLst>
              <a:ext uri="{FF2B5EF4-FFF2-40B4-BE49-F238E27FC236}">
                <a16:creationId xmlns:a16="http://schemas.microsoft.com/office/drawing/2014/main" id="{72F799A8-2961-4F87-8EEC-547BAD9C1D5B}"/>
              </a:ext>
            </a:extLst>
          </p:cNvPr>
          <p:cNvSpPr>
            <a:spLocks noGrp="1" noChangeArrowheads="1"/>
          </p:cNvSpPr>
          <p:nvPr>
            <p:ph type="title"/>
          </p:nvPr>
        </p:nvSpPr>
        <p:spPr/>
        <p:txBody>
          <a:bodyPr/>
          <a:lstStyle/>
          <a:p>
            <a:r>
              <a:rPr lang="en-US" altLang="en-US">
                <a:latin typeface="Century Gothic" panose="020B0502020202020204" pitchFamily="34" charset="0"/>
              </a:rPr>
              <a:t>Projections and Coordinates</a:t>
            </a:r>
          </a:p>
        </p:txBody>
      </p:sp>
      <p:sp>
        <p:nvSpPr>
          <p:cNvPr id="336899" name="Rectangle 3">
            <a:extLst>
              <a:ext uri="{FF2B5EF4-FFF2-40B4-BE49-F238E27FC236}">
                <a16:creationId xmlns:a16="http://schemas.microsoft.com/office/drawing/2014/main" id="{E9D31135-533B-44BA-AA1D-3A190C5DC363}"/>
              </a:ext>
            </a:extLst>
          </p:cNvPr>
          <p:cNvSpPr>
            <a:spLocks noGrp="1" noChangeArrowheads="1"/>
          </p:cNvSpPr>
          <p:nvPr>
            <p:ph type="body" idx="1"/>
          </p:nvPr>
        </p:nvSpPr>
        <p:spPr>
          <a:xfrm>
            <a:off x="2209800" y="2147888"/>
            <a:ext cx="7772400" cy="4114800"/>
          </a:xfrm>
        </p:spPr>
        <p:txBody>
          <a:bodyPr/>
          <a:lstStyle/>
          <a:p>
            <a:pPr>
              <a:lnSpc>
                <a:spcPct val="90000"/>
              </a:lnSpc>
            </a:pPr>
            <a:r>
              <a:rPr lang="en-US" altLang="en-US">
                <a:latin typeface="Century Gothic" panose="020B0502020202020204" pitchFamily="34" charset="0"/>
              </a:rPr>
              <a:t>There are many reasons for wanting to project the Earth’s surface onto a plane, rather than deal with the curved surface</a:t>
            </a:r>
          </a:p>
          <a:p>
            <a:pPr lvl="1">
              <a:lnSpc>
                <a:spcPct val="90000"/>
              </a:lnSpc>
            </a:pPr>
            <a:r>
              <a:rPr lang="en-US" altLang="en-US">
                <a:latin typeface="Century Gothic" panose="020B0502020202020204" pitchFamily="34" charset="0"/>
              </a:rPr>
              <a:t>The paper used to output GIS maps is flat</a:t>
            </a:r>
          </a:p>
          <a:p>
            <a:pPr lvl="1">
              <a:lnSpc>
                <a:spcPct val="90000"/>
              </a:lnSpc>
            </a:pPr>
            <a:r>
              <a:rPr lang="en-US" altLang="en-US">
                <a:latin typeface="Century Gothic" panose="020B0502020202020204" pitchFamily="34" charset="0"/>
              </a:rPr>
              <a:t>Flat maps are scanned and digitized to create GIS databases</a:t>
            </a:r>
          </a:p>
          <a:p>
            <a:pPr lvl="1">
              <a:lnSpc>
                <a:spcPct val="90000"/>
              </a:lnSpc>
            </a:pPr>
            <a:r>
              <a:rPr lang="en-US" altLang="en-US">
                <a:latin typeface="Century Gothic" panose="020B0502020202020204" pitchFamily="34" charset="0"/>
              </a:rPr>
              <a:t>Square and rectangular rasters are flat</a:t>
            </a:r>
          </a:p>
          <a:p>
            <a:pPr lvl="1">
              <a:lnSpc>
                <a:spcPct val="90000"/>
              </a:lnSpc>
            </a:pPr>
            <a:r>
              <a:rPr lang="en-US" altLang="en-US">
                <a:latin typeface="Century Gothic" panose="020B0502020202020204" pitchFamily="34" charset="0"/>
              </a:rPr>
              <a:t>The Earth has to be projected to see all of it at once</a:t>
            </a:r>
          </a:p>
          <a:p>
            <a:pPr lvl="1">
              <a:lnSpc>
                <a:spcPct val="90000"/>
              </a:lnSpc>
            </a:pPr>
            <a:r>
              <a:rPr lang="en-US" altLang="en-US">
                <a:latin typeface="Century Gothic" panose="020B0502020202020204" pitchFamily="34" charset="0"/>
              </a:rPr>
              <a:t>It’s much easier to measure distance on a plane</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7666" name="Rectangle 2">
            <a:extLst>
              <a:ext uri="{FF2B5EF4-FFF2-40B4-BE49-F238E27FC236}">
                <a16:creationId xmlns:a16="http://schemas.microsoft.com/office/drawing/2014/main" id="{D702CC41-5CF0-41A6-8352-5190B71476F9}"/>
              </a:ext>
            </a:extLst>
          </p:cNvPr>
          <p:cNvSpPr>
            <a:spLocks noGrp="1" noChangeArrowheads="1"/>
          </p:cNvSpPr>
          <p:nvPr>
            <p:ph type="title"/>
          </p:nvPr>
        </p:nvSpPr>
        <p:spPr/>
        <p:txBody>
          <a:bodyPr/>
          <a:lstStyle/>
          <a:p>
            <a:r>
              <a:rPr lang="pt-BR" altLang="en-US">
                <a:latin typeface="Century Gothic" panose="020B0502020202020204" pitchFamily="34" charset="0"/>
              </a:rPr>
              <a:t>Map projections</a:t>
            </a:r>
            <a:endParaRPr lang="en-GB" altLang="en-US">
              <a:latin typeface="Century Gothic" panose="020B0502020202020204" pitchFamily="34" charset="0"/>
            </a:endParaRPr>
          </a:p>
        </p:txBody>
      </p:sp>
      <p:sp>
        <p:nvSpPr>
          <p:cNvPr id="497667" name="Rectangle 3">
            <a:extLst>
              <a:ext uri="{FF2B5EF4-FFF2-40B4-BE49-F238E27FC236}">
                <a16:creationId xmlns:a16="http://schemas.microsoft.com/office/drawing/2014/main" id="{18E02164-8634-445F-8C4A-2C4919A52EBD}"/>
              </a:ext>
            </a:extLst>
          </p:cNvPr>
          <p:cNvSpPr>
            <a:spLocks noGrp="1" noChangeArrowheads="1"/>
          </p:cNvSpPr>
          <p:nvPr>
            <p:ph type="body" idx="1"/>
          </p:nvPr>
        </p:nvSpPr>
        <p:spPr>
          <a:xfrm>
            <a:off x="1828800" y="3733800"/>
            <a:ext cx="3505200" cy="2057400"/>
          </a:xfrm>
        </p:spPr>
        <p:txBody>
          <a:bodyPr/>
          <a:lstStyle/>
          <a:p>
            <a:r>
              <a:rPr lang="pt-BR" altLang="en-US" sz="2400">
                <a:latin typeface="Century Gothic" panose="020B0502020202020204" pitchFamily="34" charset="0"/>
              </a:rPr>
              <a:t>Azimuthal or planar - </a:t>
            </a:r>
            <a:r>
              <a:rPr lang="pt-BR" altLang="en-US" sz="2000">
                <a:latin typeface="Century Gothic" panose="020B0502020202020204" pitchFamily="34" charset="0"/>
              </a:rPr>
              <a:t>analogous to touching the Earth with a sheet of flat paper</a:t>
            </a:r>
            <a:endParaRPr lang="en-GB" altLang="en-US" sz="2000">
              <a:latin typeface="Century Gothic" panose="020B0502020202020204" pitchFamily="34" charset="0"/>
            </a:endParaRPr>
          </a:p>
        </p:txBody>
      </p:sp>
      <p:pic>
        <p:nvPicPr>
          <p:cNvPr id="497669" name="Picture 5" descr="mapprojections">
            <a:extLst>
              <a:ext uri="{FF2B5EF4-FFF2-40B4-BE49-F238E27FC236}">
                <a16:creationId xmlns:a16="http://schemas.microsoft.com/office/drawing/2014/main" id="{D0242E6C-8C5B-4241-BBE5-7934936032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511551"/>
            <a:ext cx="5029200" cy="2836863"/>
          </a:xfrm>
          <a:prstGeom prst="rect">
            <a:avLst/>
          </a:prstGeom>
          <a:noFill/>
          <a:extLst>
            <a:ext uri="{909E8E84-426E-40DD-AFC4-6F175D3DCCD1}">
              <a14:hiddenFill xmlns:a14="http://schemas.microsoft.com/office/drawing/2010/main">
                <a:solidFill>
                  <a:srgbClr val="FFFFFF"/>
                </a:solidFill>
              </a14:hiddenFill>
            </a:ext>
          </a:extLst>
        </p:spPr>
      </p:pic>
      <p:sp>
        <p:nvSpPr>
          <p:cNvPr id="497671" name="Rectangle 7">
            <a:extLst>
              <a:ext uri="{FF2B5EF4-FFF2-40B4-BE49-F238E27FC236}">
                <a16:creationId xmlns:a16="http://schemas.microsoft.com/office/drawing/2014/main" id="{7451BB79-B5FB-41D8-96E8-AE0FDF5C1BF7}"/>
              </a:ext>
            </a:extLst>
          </p:cNvPr>
          <p:cNvSpPr>
            <a:spLocks noChangeArrowheads="1"/>
          </p:cNvSpPr>
          <p:nvPr/>
        </p:nvSpPr>
        <p:spPr bwMode="auto">
          <a:xfrm>
            <a:off x="1828800" y="1905000"/>
            <a:ext cx="8458200" cy="1905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l">
              <a:spcBef>
                <a:spcPct val="20000"/>
              </a:spcBef>
              <a:buBlip>
                <a:blip r:embed="rId4"/>
              </a:buBlip>
              <a:defRPr sz="2800">
                <a:solidFill>
                  <a:schemeClr val="tx1"/>
                </a:solidFill>
                <a:latin typeface="Tahoma" panose="020B0604030504040204" pitchFamily="34" charset="0"/>
              </a:defRPr>
            </a:lvl1pPr>
            <a:lvl2pPr marL="742950" indent="-285750" algn="l">
              <a:spcBef>
                <a:spcPct val="20000"/>
              </a:spcBef>
              <a:buSzPct val="75000"/>
              <a:buBlip>
                <a:blip r:embed="rId5"/>
              </a:buBlip>
              <a:defRPr sz="2400">
                <a:solidFill>
                  <a:schemeClr val="tx1"/>
                </a:solidFill>
                <a:latin typeface="Tahoma" panose="020B0604030504040204" pitchFamily="34" charset="0"/>
              </a:defRPr>
            </a:lvl2pPr>
            <a:lvl3pPr marL="1143000" indent="-228600" algn="l">
              <a:spcBef>
                <a:spcPct val="20000"/>
              </a:spcBef>
              <a:buChar char="•"/>
              <a:defRPr sz="2000">
                <a:solidFill>
                  <a:schemeClr val="tx1"/>
                </a:solidFill>
                <a:latin typeface="Tahoma" panose="020B0604030504040204" pitchFamily="34" charset="0"/>
              </a:defRPr>
            </a:lvl3pPr>
            <a:lvl4pPr marL="1600200" indent="-228600" algn="l">
              <a:spcBef>
                <a:spcPct val="20000"/>
              </a:spcBef>
              <a:buChar char="–"/>
              <a:defRPr>
                <a:solidFill>
                  <a:schemeClr val="tx1"/>
                </a:solidFill>
                <a:latin typeface="Tahoma" panose="020B0604030504040204" pitchFamily="34" charset="0"/>
              </a:defRPr>
            </a:lvl4pPr>
            <a:lvl5pPr marL="2057400" indent="-228600" algn="l">
              <a:spcBef>
                <a:spcPct val="20000"/>
              </a:spcBef>
              <a:buClr>
                <a:schemeClr val="tx2"/>
              </a:buClr>
              <a:buChar char="–"/>
              <a:defRPr>
                <a:solidFill>
                  <a:schemeClr val="tx1"/>
                </a:solidFill>
                <a:latin typeface="Tahoma" panose="020B0604030504040204" pitchFamily="34" charset="0"/>
              </a:defRPr>
            </a:lvl5pPr>
            <a:lvl6pPr marL="2514600" indent="-228600" fontAlgn="base">
              <a:spcBef>
                <a:spcPct val="20000"/>
              </a:spcBef>
              <a:spcAft>
                <a:spcPct val="0"/>
              </a:spcAft>
              <a:buClr>
                <a:schemeClr val="tx2"/>
              </a:buClr>
              <a:buChar char="–"/>
              <a:defRPr>
                <a:solidFill>
                  <a:schemeClr val="tx1"/>
                </a:solidFill>
                <a:latin typeface="Tahoma" panose="020B0604030504040204" pitchFamily="34" charset="0"/>
              </a:defRPr>
            </a:lvl6pPr>
            <a:lvl7pPr marL="2971800" indent="-228600" fontAlgn="base">
              <a:spcBef>
                <a:spcPct val="20000"/>
              </a:spcBef>
              <a:spcAft>
                <a:spcPct val="0"/>
              </a:spcAft>
              <a:buClr>
                <a:schemeClr val="tx2"/>
              </a:buClr>
              <a:buChar char="–"/>
              <a:defRPr>
                <a:solidFill>
                  <a:schemeClr val="tx1"/>
                </a:solidFill>
                <a:latin typeface="Tahoma" panose="020B0604030504040204" pitchFamily="34" charset="0"/>
              </a:defRPr>
            </a:lvl7pPr>
            <a:lvl8pPr marL="3429000" indent="-228600" fontAlgn="base">
              <a:spcBef>
                <a:spcPct val="20000"/>
              </a:spcBef>
              <a:spcAft>
                <a:spcPct val="0"/>
              </a:spcAft>
              <a:buClr>
                <a:schemeClr val="tx2"/>
              </a:buClr>
              <a:buChar char="–"/>
              <a:defRPr>
                <a:solidFill>
                  <a:schemeClr val="tx1"/>
                </a:solidFill>
                <a:latin typeface="Tahoma" panose="020B0604030504040204" pitchFamily="34" charset="0"/>
              </a:defRPr>
            </a:lvl8pPr>
            <a:lvl9pPr marL="3886200" indent="-228600" fontAlgn="base">
              <a:spcBef>
                <a:spcPct val="20000"/>
              </a:spcBef>
              <a:spcAft>
                <a:spcPct val="0"/>
              </a:spcAft>
              <a:buClr>
                <a:schemeClr val="tx2"/>
              </a:buClr>
              <a:buChar char="–"/>
              <a:defRPr>
                <a:solidFill>
                  <a:schemeClr val="tx1"/>
                </a:solidFill>
                <a:latin typeface="Tahoma" panose="020B0604030504040204" pitchFamily="34" charset="0"/>
              </a:defRPr>
            </a:lvl9pPr>
          </a:lstStyle>
          <a:p>
            <a:pPr fontAlgn="base">
              <a:spcAft>
                <a:spcPct val="0"/>
              </a:spcAft>
            </a:pPr>
            <a:r>
              <a:rPr lang="pt-BR" altLang="en-US" sz="2400">
                <a:solidFill>
                  <a:srgbClr val="000000"/>
                </a:solidFill>
                <a:latin typeface="Century Gothic" panose="020B0502020202020204" pitchFamily="34" charset="0"/>
              </a:rPr>
              <a:t>Cylindrical - </a:t>
            </a:r>
            <a:r>
              <a:rPr lang="pt-BR" altLang="en-US" sz="2000">
                <a:solidFill>
                  <a:srgbClr val="000000"/>
                </a:solidFill>
                <a:latin typeface="Century Gothic" panose="020B0502020202020204" pitchFamily="34" charset="0"/>
              </a:rPr>
              <a:t>analogous to wrapping a cylinder of paper around the Earth, projecting the Earth’s features onto it, and then unwrapping the cylinder </a:t>
            </a:r>
          </a:p>
          <a:p>
            <a:pPr fontAlgn="base">
              <a:spcAft>
                <a:spcPct val="0"/>
              </a:spcAft>
            </a:pPr>
            <a:r>
              <a:rPr lang="pt-BR" altLang="en-US" sz="2400">
                <a:solidFill>
                  <a:srgbClr val="000000"/>
                </a:solidFill>
                <a:latin typeface="Century Gothic" panose="020B0502020202020204" pitchFamily="34" charset="0"/>
              </a:rPr>
              <a:t>Conical – </a:t>
            </a:r>
            <a:r>
              <a:rPr lang="pt-BR" altLang="en-US" sz="2000">
                <a:solidFill>
                  <a:srgbClr val="000000"/>
                </a:solidFill>
                <a:latin typeface="Century Gothic" panose="020B0502020202020204" pitchFamily="34" charset="0"/>
              </a:rPr>
              <a:t>analogous to wrapping a sheet of paper around the Earth in a cone</a:t>
            </a:r>
            <a:endParaRPr lang="en-GB" altLang="en-US" sz="2000">
              <a:solidFill>
                <a:srgbClr val="000000"/>
              </a:solidFill>
              <a:latin typeface="Century Gothic" panose="020B0502020202020204"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8946" name="Rectangle 2">
            <a:extLst>
              <a:ext uri="{FF2B5EF4-FFF2-40B4-BE49-F238E27FC236}">
                <a16:creationId xmlns:a16="http://schemas.microsoft.com/office/drawing/2014/main" id="{0604AD61-4554-4CA9-A771-64485D54128D}"/>
              </a:ext>
            </a:extLst>
          </p:cNvPr>
          <p:cNvSpPr>
            <a:spLocks noGrp="1" noChangeArrowheads="1"/>
          </p:cNvSpPr>
          <p:nvPr>
            <p:ph type="title"/>
          </p:nvPr>
        </p:nvSpPr>
        <p:spPr/>
        <p:txBody>
          <a:bodyPr/>
          <a:lstStyle/>
          <a:p>
            <a:r>
              <a:rPr lang="en-US" altLang="en-US">
                <a:latin typeface="Century Gothic" panose="020B0502020202020204" pitchFamily="34" charset="0"/>
              </a:rPr>
              <a:t>Cylindrical Projections</a:t>
            </a:r>
          </a:p>
        </p:txBody>
      </p:sp>
      <p:sp>
        <p:nvSpPr>
          <p:cNvPr id="338947" name="Rectangle 3">
            <a:extLst>
              <a:ext uri="{FF2B5EF4-FFF2-40B4-BE49-F238E27FC236}">
                <a16:creationId xmlns:a16="http://schemas.microsoft.com/office/drawing/2014/main" id="{D0048C50-65A3-4492-A106-9E6DA10573E2}"/>
              </a:ext>
            </a:extLst>
          </p:cNvPr>
          <p:cNvSpPr>
            <a:spLocks noGrp="1" noChangeArrowheads="1"/>
          </p:cNvSpPr>
          <p:nvPr>
            <p:ph type="body" sz="half" idx="1"/>
          </p:nvPr>
        </p:nvSpPr>
        <p:spPr>
          <a:xfrm>
            <a:off x="1524000" y="3124201"/>
            <a:ext cx="4267200" cy="4449763"/>
          </a:xfrm>
        </p:spPr>
        <p:txBody>
          <a:bodyPr/>
          <a:lstStyle/>
          <a:p>
            <a:pPr lvl="1"/>
            <a:r>
              <a:rPr lang="en-US" altLang="en-US" sz="2000">
                <a:latin typeface="Century Gothic" panose="020B0502020202020204" pitchFamily="34" charset="0"/>
              </a:rPr>
              <a:t>The cylinder is wrapped around the Equator</a:t>
            </a:r>
          </a:p>
          <a:p>
            <a:pPr lvl="1"/>
            <a:r>
              <a:rPr lang="en-US" altLang="en-US" sz="2000">
                <a:latin typeface="Century Gothic" panose="020B0502020202020204" pitchFamily="34" charset="0"/>
              </a:rPr>
              <a:t>The projection is conformal</a:t>
            </a:r>
          </a:p>
          <a:p>
            <a:pPr lvl="2"/>
            <a:r>
              <a:rPr lang="en-US" altLang="en-US" sz="1800">
                <a:latin typeface="Century Gothic" panose="020B0502020202020204" pitchFamily="34" charset="0"/>
              </a:rPr>
              <a:t>At any point scale is the same in both directions</a:t>
            </a:r>
          </a:p>
          <a:p>
            <a:pPr lvl="2"/>
            <a:r>
              <a:rPr lang="en-US" altLang="en-US" sz="1800">
                <a:latin typeface="Century Gothic" panose="020B0502020202020204" pitchFamily="34" charset="0"/>
              </a:rPr>
              <a:t>Shape of small features is preserved</a:t>
            </a:r>
          </a:p>
          <a:p>
            <a:pPr lvl="2"/>
            <a:r>
              <a:rPr lang="en-US" altLang="en-US" sz="1800">
                <a:latin typeface="Century Gothic" panose="020B0502020202020204" pitchFamily="34" charset="0"/>
              </a:rPr>
              <a:t>Features in high latitudes are significantly enlarged</a:t>
            </a:r>
          </a:p>
          <a:p>
            <a:pPr lvl="1"/>
            <a:endParaRPr lang="en-US" altLang="en-US">
              <a:latin typeface="Century Gothic" panose="020B0502020202020204" pitchFamily="34" charset="0"/>
            </a:endParaRPr>
          </a:p>
        </p:txBody>
      </p:sp>
      <p:sp>
        <p:nvSpPr>
          <p:cNvPr id="338953" name="Rectangle 9">
            <a:extLst>
              <a:ext uri="{FF2B5EF4-FFF2-40B4-BE49-F238E27FC236}">
                <a16:creationId xmlns:a16="http://schemas.microsoft.com/office/drawing/2014/main" id="{A3672BB8-2907-4357-A583-B32681628518}"/>
              </a:ext>
            </a:extLst>
          </p:cNvPr>
          <p:cNvSpPr>
            <a:spLocks noGrp="1" noChangeArrowheads="1"/>
          </p:cNvSpPr>
          <p:nvPr>
            <p:ph type="body" sz="half" idx="2"/>
          </p:nvPr>
        </p:nvSpPr>
        <p:spPr>
          <a:xfrm>
            <a:off x="1752600" y="2147888"/>
            <a:ext cx="8915400" cy="976312"/>
          </a:xfrm>
        </p:spPr>
        <p:txBody>
          <a:bodyPr/>
          <a:lstStyle/>
          <a:p>
            <a:r>
              <a:rPr lang="en-US" altLang="en-US" sz="2400">
                <a:latin typeface="Century Gothic" panose="020B0502020202020204" pitchFamily="34" charset="0"/>
              </a:rPr>
              <a:t>The Mercator projection is the best-known cylindrical projection</a:t>
            </a:r>
          </a:p>
          <a:p>
            <a:endParaRPr lang="en-GB" altLang="en-US" sz="2400">
              <a:latin typeface="Century Gothic" panose="020B0502020202020204" pitchFamily="34" charset="0"/>
            </a:endParaRPr>
          </a:p>
        </p:txBody>
      </p:sp>
      <p:pic>
        <p:nvPicPr>
          <p:cNvPr id="338952" name="Picture 8" descr="mercator">
            <a:extLst>
              <a:ext uri="{FF2B5EF4-FFF2-40B4-BE49-F238E27FC236}">
                <a16:creationId xmlns:a16="http://schemas.microsoft.com/office/drawing/2014/main" id="{2D7D2218-6568-4B0A-9950-164D7E82003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3200401"/>
            <a:ext cx="4648200" cy="27225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Rectangle 2">
            <a:extLst>
              <a:ext uri="{FF2B5EF4-FFF2-40B4-BE49-F238E27FC236}">
                <a16:creationId xmlns:a16="http://schemas.microsoft.com/office/drawing/2014/main" id="{C2E53DD2-51B4-4FD9-9A85-A111B0D408C2}"/>
              </a:ext>
            </a:extLst>
          </p:cNvPr>
          <p:cNvSpPr>
            <a:spLocks noGrp="1" noChangeArrowheads="1"/>
          </p:cNvSpPr>
          <p:nvPr>
            <p:ph type="title"/>
          </p:nvPr>
        </p:nvSpPr>
        <p:spPr>
          <a:xfrm>
            <a:off x="1770063" y="1066800"/>
            <a:ext cx="7772400" cy="1143000"/>
          </a:xfrm>
        </p:spPr>
        <p:txBody>
          <a:bodyPr/>
          <a:lstStyle/>
          <a:p>
            <a:r>
              <a:rPr lang="en-US" altLang="en-US">
                <a:latin typeface="Century Gothic" panose="020B0502020202020204" pitchFamily="34" charset="0"/>
              </a:rPr>
              <a:t>The Universal Transverse Mercator 	(UTM) Projection</a:t>
            </a:r>
          </a:p>
        </p:txBody>
      </p:sp>
      <p:sp>
        <p:nvSpPr>
          <p:cNvPr id="343044" name="Rectangle 4">
            <a:extLst>
              <a:ext uri="{FF2B5EF4-FFF2-40B4-BE49-F238E27FC236}">
                <a16:creationId xmlns:a16="http://schemas.microsoft.com/office/drawing/2014/main" id="{E1A39194-FEBD-44DD-A4F2-66E85DA0B8D5}"/>
              </a:ext>
            </a:extLst>
          </p:cNvPr>
          <p:cNvSpPr>
            <a:spLocks noGrp="1" noChangeArrowheads="1"/>
          </p:cNvSpPr>
          <p:nvPr>
            <p:ph type="body" sz="half" idx="2"/>
          </p:nvPr>
        </p:nvSpPr>
        <p:spPr>
          <a:xfrm>
            <a:off x="1828800" y="2438400"/>
            <a:ext cx="5486400" cy="4495800"/>
          </a:xfrm>
        </p:spPr>
        <p:txBody>
          <a:bodyPr/>
          <a:lstStyle/>
          <a:p>
            <a:r>
              <a:rPr lang="en-US" altLang="en-US" sz="2400" dirty="0">
                <a:latin typeface="Century Gothic" panose="020B0502020202020204" pitchFamily="34" charset="0"/>
              </a:rPr>
              <a:t>A type of cylindrical projection</a:t>
            </a:r>
          </a:p>
          <a:p>
            <a:r>
              <a:rPr lang="en-US" altLang="en-US" sz="2400" dirty="0">
                <a:latin typeface="Century Gothic" panose="020B0502020202020204" pitchFamily="34" charset="0"/>
              </a:rPr>
              <a:t>Implemented as an international standard coordinate system</a:t>
            </a:r>
          </a:p>
          <a:p>
            <a:pPr lvl="1"/>
            <a:r>
              <a:rPr lang="en-US" altLang="en-US" sz="2000" dirty="0">
                <a:latin typeface="Century Gothic" panose="020B0502020202020204" pitchFamily="34" charset="0"/>
              </a:rPr>
              <a:t>Initially devised as a military standard</a:t>
            </a:r>
            <a:r>
              <a:rPr lang="en-US" altLang="en-US" sz="1600" dirty="0">
                <a:latin typeface="Century Gothic" panose="020B0502020202020204" pitchFamily="34" charset="0"/>
              </a:rPr>
              <a:t> </a:t>
            </a:r>
          </a:p>
          <a:p>
            <a:pPr lvl="1"/>
            <a:r>
              <a:rPr lang="en-US" altLang="en-US" sz="2000" dirty="0">
                <a:latin typeface="Century Gothic" panose="020B0502020202020204" pitchFamily="34" charset="0"/>
              </a:rPr>
              <a:t>Uses a system of 60 zones</a:t>
            </a:r>
          </a:p>
          <a:p>
            <a:pPr lvl="1"/>
            <a:r>
              <a:rPr lang="en-US" altLang="en-US" sz="2000" dirty="0">
                <a:latin typeface="Century Gothic" panose="020B0502020202020204" pitchFamily="34" charset="0"/>
              </a:rPr>
              <a:t>Maximum distortion is 0.04%</a:t>
            </a:r>
          </a:p>
          <a:p>
            <a:r>
              <a:rPr lang="en-US" altLang="en-US" sz="2400" i="1" dirty="0">
                <a:latin typeface="Century Gothic" panose="020B0502020202020204" pitchFamily="34" charset="0"/>
              </a:rPr>
              <a:t>Transverse</a:t>
            </a:r>
            <a:r>
              <a:rPr lang="en-US" altLang="en-US" sz="2400" dirty="0">
                <a:latin typeface="Century Gothic" panose="020B0502020202020204" pitchFamily="34" charset="0"/>
              </a:rPr>
              <a:t> Mercator because the cylinder is wrapped around the Poles, not the Equator</a:t>
            </a:r>
            <a:endParaRPr lang="en-US" altLang="en-US" sz="2400" i="1" dirty="0">
              <a:latin typeface="Century Gothic" panose="020B0502020202020204" pitchFamily="34" charset="0"/>
            </a:endParaRPr>
          </a:p>
          <a:p>
            <a:endParaRPr lang="en-US" altLang="en-US" sz="2400" dirty="0">
              <a:latin typeface="Century Gothic" panose="020B0502020202020204" pitchFamily="34" charset="0"/>
            </a:endParaRPr>
          </a:p>
          <a:p>
            <a:endParaRPr lang="en-GB" altLang="en-US" sz="2600" dirty="0">
              <a:latin typeface="Century Gothic" panose="020B0502020202020204" pitchFamily="34" charset="0"/>
            </a:endParaRPr>
          </a:p>
        </p:txBody>
      </p:sp>
      <p:pic>
        <p:nvPicPr>
          <p:cNvPr id="343046" name="Picture 6">
            <a:extLst>
              <a:ext uri="{FF2B5EF4-FFF2-40B4-BE49-F238E27FC236}">
                <a16:creationId xmlns:a16="http://schemas.microsoft.com/office/drawing/2014/main" id="{E7A1F4CC-9317-4127-B050-E2ECCBEA04B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05676" y="2514600"/>
            <a:ext cx="2733675" cy="3886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4067" name="Text Box 3">
            <a:extLst>
              <a:ext uri="{FF2B5EF4-FFF2-40B4-BE49-F238E27FC236}">
                <a16:creationId xmlns:a16="http://schemas.microsoft.com/office/drawing/2014/main" id="{2D3C75CA-E755-426B-813A-13ACEF85D168}"/>
              </a:ext>
            </a:extLst>
          </p:cNvPr>
          <p:cNvSpPr txBox="1">
            <a:spLocks noChangeArrowheads="1"/>
          </p:cNvSpPr>
          <p:nvPr/>
        </p:nvSpPr>
        <p:spPr bwMode="auto">
          <a:xfrm>
            <a:off x="9577100" y="5747390"/>
            <a:ext cx="2410691"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0011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fontAlgn="base">
              <a:spcBef>
                <a:spcPct val="50000"/>
              </a:spcBef>
              <a:spcAft>
                <a:spcPct val="0"/>
              </a:spcAft>
            </a:pPr>
            <a:r>
              <a:rPr lang="en-US" altLang="en-US" sz="1400" dirty="0">
                <a:solidFill>
                  <a:srgbClr val="000000"/>
                </a:solidFill>
                <a:latin typeface="Century Gothic" panose="020B0502020202020204" pitchFamily="34" charset="0"/>
              </a:rPr>
              <a:t>Zones are each six degrees of longitude, numbered as shown at the top, from W to E</a:t>
            </a:r>
          </a:p>
        </p:txBody>
      </p:sp>
      <p:sp>
        <p:nvSpPr>
          <p:cNvPr id="344069" name="Rectangle 5">
            <a:extLst>
              <a:ext uri="{FF2B5EF4-FFF2-40B4-BE49-F238E27FC236}">
                <a16:creationId xmlns:a16="http://schemas.microsoft.com/office/drawing/2014/main" id="{77850D97-98A4-4E07-9CCD-DA882CA1120F}"/>
              </a:ext>
            </a:extLst>
          </p:cNvPr>
          <p:cNvSpPr>
            <a:spLocks noGrp="1" noChangeArrowheads="1"/>
          </p:cNvSpPr>
          <p:nvPr>
            <p:ph type="title"/>
          </p:nvPr>
        </p:nvSpPr>
        <p:spPr>
          <a:xfrm>
            <a:off x="0" y="633556"/>
            <a:ext cx="10768300" cy="1143000"/>
          </a:xfrm>
        </p:spPr>
        <p:txBody>
          <a:bodyPr/>
          <a:lstStyle/>
          <a:p>
            <a:r>
              <a:rPr lang="en-US" altLang="en-US" sz="2800" dirty="0">
                <a:latin typeface="Century Gothic" panose="020B0502020202020204" pitchFamily="34" charset="0"/>
              </a:rPr>
              <a:t>The Universal Transverse Mercator (UTM) Projection</a:t>
            </a:r>
            <a:endParaRPr lang="en-GB" altLang="en-US" sz="2800" dirty="0">
              <a:latin typeface="Century Gothic" panose="020B0502020202020204" pitchFamily="34" charset="0"/>
            </a:endParaRPr>
          </a:p>
        </p:txBody>
      </p:sp>
      <p:pic>
        <p:nvPicPr>
          <p:cNvPr id="344071" name="Picture 7">
            <a:extLst>
              <a:ext uri="{FF2B5EF4-FFF2-40B4-BE49-F238E27FC236}">
                <a16:creationId xmlns:a16="http://schemas.microsoft.com/office/drawing/2014/main" id="{7B4C2152-1225-441F-AE01-0AA5B65138E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890" y="1379595"/>
            <a:ext cx="8967210" cy="5478405"/>
          </a:xfrm>
          <a:prstGeom prst="rect">
            <a:avLst/>
          </a:prstGeom>
          <a:noFill/>
          <a:extLst>
            <a:ext uri="{909E8E84-426E-40DD-AFC4-6F175D3DCCD1}">
              <a14:hiddenFill xmlns:a14="http://schemas.microsoft.com/office/drawing/2010/main">
                <a:solidFill>
                  <a:srgbClr val="FFFFFF"/>
                </a:solidFill>
              </a14:hiddenFill>
            </a:ext>
          </a:extLst>
        </p:spPr>
      </p:pic>
      <p:pic>
        <p:nvPicPr>
          <p:cNvPr id="344072" name="Picture 8">
            <a:extLst>
              <a:ext uri="{FF2B5EF4-FFF2-40B4-BE49-F238E27FC236}">
                <a16:creationId xmlns:a16="http://schemas.microsoft.com/office/drawing/2014/main" id="{31621843-1253-4E53-8FE5-CFE31937AAD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491372" y="1138180"/>
            <a:ext cx="2090738" cy="43402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5330" name="Rectangle 2">
            <a:extLst>
              <a:ext uri="{FF2B5EF4-FFF2-40B4-BE49-F238E27FC236}">
                <a16:creationId xmlns:a16="http://schemas.microsoft.com/office/drawing/2014/main" id="{092AD260-21CF-4777-8C45-03BD9D6F2D22}"/>
              </a:ext>
            </a:extLst>
          </p:cNvPr>
          <p:cNvSpPr>
            <a:spLocks noGrp="1" noChangeArrowheads="1"/>
          </p:cNvSpPr>
          <p:nvPr>
            <p:ph type="title"/>
          </p:nvPr>
        </p:nvSpPr>
        <p:spPr/>
        <p:txBody>
          <a:bodyPr/>
          <a:lstStyle/>
          <a:p>
            <a:r>
              <a:rPr lang="en-US" altLang="en-US">
                <a:latin typeface="Century Gothic" panose="020B0502020202020204" pitchFamily="34" charset="0"/>
              </a:rPr>
              <a:t>The Global Positioning System (GPS)</a:t>
            </a:r>
          </a:p>
        </p:txBody>
      </p:sp>
      <p:sp>
        <p:nvSpPr>
          <p:cNvPr id="355331" name="Rectangle 3">
            <a:extLst>
              <a:ext uri="{FF2B5EF4-FFF2-40B4-BE49-F238E27FC236}">
                <a16:creationId xmlns:a16="http://schemas.microsoft.com/office/drawing/2014/main" id="{61EB7967-01A5-4CF3-9E03-008B95173330}"/>
              </a:ext>
            </a:extLst>
          </p:cNvPr>
          <p:cNvSpPr>
            <a:spLocks noGrp="1" noChangeArrowheads="1"/>
          </p:cNvSpPr>
          <p:nvPr>
            <p:ph type="body" idx="1"/>
          </p:nvPr>
        </p:nvSpPr>
        <p:spPr>
          <a:xfrm>
            <a:off x="2209800" y="2147888"/>
            <a:ext cx="7772400" cy="4114800"/>
          </a:xfrm>
        </p:spPr>
        <p:txBody>
          <a:bodyPr/>
          <a:lstStyle/>
          <a:p>
            <a:r>
              <a:rPr lang="en-US" altLang="en-US">
                <a:latin typeface="Century Gothic" panose="020B0502020202020204" pitchFamily="34" charset="0"/>
              </a:rPr>
              <a:t>Allows direct, accurate measurement of latitude and longitude</a:t>
            </a:r>
          </a:p>
          <a:p>
            <a:r>
              <a:rPr lang="en-US" altLang="en-US">
                <a:latin typeface="Century Gothic" panose="020B0502020202020204" pitchFamily="34" charset="0"/>
              </a:rPr>
              <a:t>Accuracy of 10m from a simple, cheap unit</a:t>
            </a:r>
          </a:p>
          <a:p>
            <a:pPr lvl="1"/>
            <a:r>
              <a:rPr lang="en-US" altLang="en-US">
                <a:latin typeface="Century Gothic" panose="020B0502020202020204" pitchFamily="34" charset="0"/>
              </a:rPr>
              <a:t>Differential GPS capable of sub-meter accuracy</a:t>
            </a:r>
          </a:p>
          <a:p>
            <a:pPr lvl="1"/>
            <a:r>
              <a:rPr lang="en-US" altLang="en-US">
                <a:latin typeface="Century Gothic" panose="020B0502020202020204" pitchFamily="34" charset="0"/>
              </a:rPr>
              <a:t>Sub-centimeter accuracy if observations are averaged over long periods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4050" name="Rectangle 2">
            <a:extLst>
              <a:ext uri="{FF2B5EF4-FFF2-40B4-BE49-F238E27FC236}">
                <a16:creationId xmlns:a16="http://schemas.microsoft.com/office/drawing/2014/main" id="{F95B14F7-DE88-4500-8D9D-7BFDB761841C}"/>
              </a:ext>
            </a:extLst>
          </p:cNvPr>
          <p:cNvSpPr>
            <a:spLocks noGrp="1" noChangeArrowheads="1"/>
          </p:cNvSpPr>
          <p:nvPr>
            <p:ph type="title"/>
          </p:nvPr>
        </p:nvSpPr>
        <p:spPr>
          <a:xfrm>
            <a:off x="914400" y="930275"/>
            <a:ext cx="9220201" cy="1143000"/>
          </a:xfrm>
        </p:spPr>
        <p:txBody>
          <a:bodyPr/>
          <a:lstStyle/>
          <a:p>
            <a:r>
              <a:rPr lang="en-US" altLang="en-US" dirty="0">
                <a:latin typeface="Century Gothic" panose="020B0502020202020204" pitchFamily="34" charset="0"/>
              </a:rPr>
              <a:t>What is the Global Positioning System?</a:t>
            </a:r>
            <a:endParaRPr lang="en-GB" altLang="en-US" dirty="0">
              <a:latin typeface="Century Gothic" panose="020B0502020202020204" pitchFamily="34" charset="0"/>
            </a:endParaRPr>
          </a:p>
        </p:txBody>
      </p:sp>
      <p:sp>
        <p:nvSpPr>
          <p:cNvPr id="514051" name="Rectangle 3">
            <a:extLst>
              <a:ext uri="{FF2B5EF4-FFF2-40B4-BE49-F238E27FC236}">
                <a16:creationId xmlns:a16="http://schemas.microsoft.com/office/drawing/2014/main" id="{71B7AAEA-63B4-4DCB-A178-84CDAF262D9B}"/>
              </a:ext>
            </a:extLst>
          </p:cNvPr>
          <p:cNvSpPr>
            <a:spLocks noGrp="1" noChangeArrowheads="1"/>
          </p:cNvSpPr>
          <p:nvPr>
            <p:ph type="body" idx="1"/>
          </p:nvPr>
        </p:nvSpPr>
        <p:spPr>
          <a:xfrm>
            <a:off x="2209800" y="1905001"/>
            <a:ext cx="8077200" cy="4449763"/>
          </a:xfrm>
        </p:spPr>
        <p:txBody>
          <a:bodyPr/>
          <a:lstStyle/>
          <a:p>
            <a:pPr>
              <a:lnSpc>
                <a:spcPct val="90000"/>
              </a:lnSpc>
            </a:pPr>
            <a:r>
              <a:rPr lang="en-GB" altLang="en-US" sz="2400">
                <a:latin typeface="Century Gothic" panose="020B0502020202020204" pitchFamily="34" charset="0"/>
              </a:rPr>
              <a:t>Consists of a system of 24 satellites, </a:t>
            </a:r>
            <a:r>
              <a:rPr lang="en-GB" altLang="en-US" sz="2000">
                <a:latin typeface="Century Gothic" panose="020B0502020202020204" pitchFamily="34" charset="0"/>
              </a:rPr>
              <a:t>each orbiting the Earth every 12 hours on distinct orbits at a height of 20 200km and transmitting radio pulses at very precisely timed intervals</a:t>
            </a:r>
          </a:p>
          <a:p>
            <a:pPr>
              <a:lnSpc>
                <a:spcPct val="90000"/>
              </a:lnSpc>
            </a:pPr>
            <a:r>
              <a:rPr lang="en-GB" altLang="en-US" sz="2400">
                <a:latin typeface="Century Gothic" panose="020B0502020202020204" pitchFamily="34" charset="0"/>
              </a:rPr>
              <a:t>Position in a receiver is determined by </a:t>
            </a:r>
            <a:r>
              <a:rPr lang="pt-BR" altLang="en-US" sz="2400">
                <a:latin typeface="Century Gothic" panose="020B0502020202020204" pitchFamily="34" charset="0"/>
              </a:rPr>
              <a:t>precise calculations from:</a:t>
            </a:r>
          </a:p>
          <a:p>
            <a:pPr lvl="1">
              <a:lnSpc>
                <a:spcPct val="90000"/>
              </a:lnSpc>
            </a:pPr>
            <a:r>
              <a:rPr lang="en-GB" altLang="en-US" sz="2000">
                <a:latin typeface="Century Gothic" panose="020B0502020202020204" pitchFamily="34" charset="0"/>
              </a:rPr>
              <a:t>the </a:t>
            </a:r>
            <a:r>
              <a:rPr lang="pt-BR" altLang="en-US" sz="2000">
                <a:latin typeface="Century Gothic" panose="020B0502020202020204" pitchFamily="34" charset="0"/>
              </a:rPr>
              <a:t>satellite </a:t>
            </a:r>
            <a:r>
              <a:rPr lang="en-GB" altLang="en-US" sz="2000">
                <a:latin typeface="Century Gothic" panose="020B0502020202020204" pitchFamily="34" charset="0"/>
              </a:rPr>
              <a:t>signals, </a:t>
            </a:r>
            <a:endParaRPr lang="pt-BR" altLang="en-US" sz="2000">
              <a:latin typeface="Century Gothic" panose="020B0502020202020204" pitchFamily="34" charset="0"/>
            </a:endParaRPr>
          </a:p>
          <a:p>
            <a:pPr lvl="1">
              <a:lnSpc>
                <a:spcPct val="90000"/>
              </a:lnSpc>
            </a:pPr>
            <a:r>
              <a:rPr lang="en-GB" altLang="en-US" sz="2000">
                <a:latin typeface="Century Gothic" panose="020B0502020202020204" pitchFamily="34" charset="0"/>
              </a:rPr>
              <a:t>the known positions of the satellites</a:t>
            </a:r>
            <a:endParaRPr lang="pt-BR" altLang="en-US" sz="2000">
              <a:latin typeface="Century Gothic" panose="020B0502020202020204" pitchFamily="34" charset="0"/>
            </a:endParaRPr>
          </a:p>
          <a:p>
            <a:pPr lvl="1">
              <a:lnSpc>
                <a:spcPct val="90000"/>
              </a:lnSpc>
            </a:pPr>
            <a:r>
              <a:rPr lang="en-GB" altLang="en-US" sz="2000">
                <a:latin typeface="Century Gothic" panose="020B0502020202020204" pitchFamily="34" charset="0"/>
              </a:rPr>
              <a:t>the </a:t>
            </a:r>
            <a:r>
              <a:rPr lang="pt-BR" altLang="en-US" sz="2000">
                <a:latin typeface="Century Gothic" panose="020B0502020202020204" pitchFamily="34" charset="0"/>
              </a:rPr>
              <a:t>velocity of light</a:t>
            </a:r>
          </a:p>
          <a:p>
            <a:pPr>
              <a:lnSpc>
                <a:spcPct val="90000"/>
              </a:lnSpc>
            </a:pPr>
            <a:r>
              <a:rPr lang="pt-BR" altLang="en-US" sz="2400">
                <a:latin typeface="Century Gothic" panose="020B0502020202020204" pitchFamily="34" charset="0"/>
              </a:rPr>
              <a:t>Position in the three dimesions (latitude, longitude and elevation) </a:t>
            </a:r>
            <a:r>
              <a:rPr lang="pt-BR" altLang="en-US" sz="2000">
                <a:latin typeface="Century Gothic" panose="020B0502020202020204" pitchFamily="34" charset="0"/>
              </a:rPr>
              <a:t>requires that at least 4 satellites are above the horizon</a:t>
            </a:r>
          </a:p>
          <a:p>
            <a:pPr>
              <a:lnSpc>
                <a:spcPct val="90000"/>
              </a:lnSpc>
            </a:pPr>
            <a:r>
              <a:rPr lang="pt-BR" altLang="en-US" sz="2400">
                <a:latin typeface="Century Gothic" panose="020B0502020202020204" pitchFamily="34" charset="0"/>
              </a:rPr>
              <a:t>Accuracy </a:t>
            </a:r>
            <a:r>
              <a:rPr lang="pt-BR" altLang="en-US" sz="2000">
                <a:latin typeface="Century Gothic" panose="020B0502020202020204" pitchFamily="34" charset="0"/>
              </a:rPr>
              <a:t>depends on the number of satellites and their positions</a:t>
            </a:r>
            <a:endParaRPr lang="en-GB" altLang="en-US" sz="2000">
              <a:latin typeface="Century Gothic" panose="020B0502020202020204" pitchFamily="34" charset="0"/>
            </a:endParaRPr>
          </a:p>
          <a:p>
            <a:pPr>
              <a:lnSpc>
                <a:spcPct val="90000"/>
              </a:lnSpc>
            </a:pPr>
            <a:endParaRPr lang="en-GB" altLang="en-US" sz="2000">
              <a:latin typeface="Century Gothic" panose="020B0502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82" name="Rectangle 2">
            <a:extLst>
              <a:ext uri="{FF2B5EF4-FFF2-40B4-BE49-F238E27FC236}">
                <a16:creationId xmlns:a16="http://schemas.microsoft.com/office/drawing/2014/main" id="{5685D444-FA26-402D-875B-9563DA5D4CC9}"/>
              </a:ext>
            </a:extLst>
          </p:cNvPr>
          <p:cNvSpPr>
            <a:spLocks noGrp="1" noChangeArrowheads="1"/>
          </p:cNvSpPr>
          <p:nvPr>
            <p:ph type="title"/>
          </p:nvPr>
        </p:nvSpPr>
        <p:spPr/>
        <p:txBody>
          <a:bodyPr/>
          <a:lstStyle/>
          <a:p>
            <a:r>
              <a:rPr lang="en-GB" altLang="en-US" dirty="0">
                <a:latin typeface="Century Gothic" panose="020B0502020202020204" pitchFamily="34" charset="0"/>
              </a:rPr>
              <a:t>Georeferencing</a:t>
            </a:r>
          </a:p>
        </p:txBody>
      </p:sp>
      <p:sp>
        <p:nvSpPr>
          <p:cNvPr id="481283" name="Rectangle 3">
            <a:extLst>
              <a:ext uri="{FF2B5EF4-FFF2-40B4-BE49-F238E27FC236}">
                <a16:creationId xmlns:a16="http://schemas.microsoft.com/office/drawing/2014/main" id="{DD42B068-1AC7-45FC-957C-2A77B8AC57A6}"/>
              </a:ext>
            </a:extLst>
          </p:cNvPr>
          <p:cNvSpPr>
            <a:spLocks noGrp="1" noChangeArrowheads="1"/>
          </p:cNvSpPr>
          <p:nvPr>
            <p:ph type="body" idx="1"/>
          </p:nvPr>
        </p:nvSpPr>
        <p:spPr>
          <a:xfrm>
            <a:off x="2209800" y="2027238"/>
            <a:ext cx="7772400" cy="4449762"/>
          </a:xfrm>
        </p:spPr>
        <p:txBody>
          <a:bodyPr/>
          <a:lstStyle/>
          <a:p>
            <a:r>
              <a:rPr lang="en-GB" altLang="en-US" dirty="0">
                <a:latin typeface="Century Gothic" panose="020B0502020202020204" pitchFamily="34" charset="0"/>
              </a:rPr>
              <a:t>‘To </a:t>
            </a:r>
            <a:r>
              <a:rPr lang="en-GB" altLang="en-US" dirty="0" err="1">
                <a:latin typeface="Century Gothic" panose="020B0502020202020204" pitchFamily="34" charset="0"/>
              </a:rPr>
              <a:t>georeference</a:t>
            </a:r>
            <a:r>
              <a:rPr lang="en-GB" altLang="en-US" dirty="0">
                <a:latin typeface="Century Gothic" panose="020B0502020202020204" pitchFamily="34" charset="0"/>
              </a:rPr>
              <a:t>’ </a:t>
            </a:r>
            <a:r>
              <a:rPr lang="en-GB" altLang="en-US" dirty="0">
                <a:latin typeface="Century Gothic" panose="020B0502020202020204" pitchFamily="34" charset="0"/>
                <a:sym typeface="Wingdings" panose="05000000000000000000" pitchFamily="2" charset="2"/>
              </a:rPr>
              <a:t></a:t>
            </a:r>
            <a:r>
              <a:rPr lang="en-GB" altLang="en-US" dirty="0">
                <a:latin typeface="Century Gothic" panose="020B0502020202020204" pitchFamily="34" charset="0"/>
              </a:rPr>
              <a:t> the act of assigning locations to atoms of information</a:t>
            </a:r>
          </a:p>
          <a:p>
            <a:r>
              <a:rPr lang="en-US" altLang="en-US" dirty="0">
                <a:latin typeface="Century Gothic" panose="020B0502020202020204" pitchFamily="34" charset="0"/>
              </a:rPr>
              <a:t>Is essential in GIS, since all information must be linked to the Earth’s surface</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0978" name="Rectangle 2">
            <a:extLst>
              <a:ext uri="{FF2B5EF4-FFF2-40B4-BE49-F238E27FC236}">
                <a16:creationId xmlns:a16="http://schemas.microsoft.com/office/drawing/2014/main" id="{D094C99A-1DA1-4179-8D13-71EF0E561595}"/>
              </a:ext>
            </a:extLst>
          </p:cNvPr>
          <p:cNvSpPr>
            <a:spLocks noGrp="1" noChangeArrowheads="1"/>
          </p:cNvSpPr>
          <p:nvPr>
            <p:ph type="title"/>
          </p:nvPr>
        </p:nvSpPr>
        <p:spPr/>
        <p:txBody>
          <a:bodyPr/>
          <a:lstStyle/>
          <a:p>
            <a:r>
              <a:rPr lang="en-US" altLang="en-US">
                <a:latin typeface="Century Gothic" panose="020B0502020202020204" pitchFamily="34" charset="0"/>
              </a:rPr>
              <a:t>How does </a:t>
            </a:r>
            <a:r>
              <a:rPr lang="pt-BR" altLang="en-US">
                <a:latin typeface="Century Gothic" panose="020B0502020202020204" pitchFamily="34" charset="0"/>
              </a:rPr>
              <a:t>GPS </a:t>
            </a:r>
            <a:r>
              <a:rPr lang="en-US" altLang="en-US">
                <a:latin typeface="Century Gothic" panose="020B0502020202020204" pitchFamily="34" charset="0"/>
              </a:rPr>
              <a:t>work? </a:t>
            </a:r>
            <a:endParaRPr lang="en-GB" altLang="en-US">
              <a:latin typeface="Century Gothic" panose="020B0502020202020204" pitchFamily="34" charset="0"/>
            </a:endParaRPr>
          </a:p>
        </p:txBody>
      </p:sp>
      <p:pic>
        <p:nvPicPr>
          <p:cNvPr id="510980" name="Picture 4">
            <a:extLst>
              <a:ext uri="{FF2B5EF4-FFF2-40B4-BE49-F238E27FC236}">
                <a16:creationId xmlns:a16="http://schemas.microsoft.com/office/drawing/2014/main" id="{C0462742-B9A6-49C3-AE0B-B9D19DCE5D8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1" y="1143001"/>
            <a:ext cx="3895725" cy="2752725"/>
          </a:xfrm>
          <a:prstGeom prst="rect">
            <a:avLst/>
          </a:prstGeom>
          <a:noFill/>
          <a:extLst>
            <a:ext uri="{909E8E84-426E-40DD-AFC4-6F175D3DCCD1}">
              <a14:hiddenFill xmlns:a14="http://schemas.microsoft.com/office/drawing/2010/main">
                <a:solidFill>
                  <a:srgbClr val="FFFFFF"/>
                </a:solidFill>
              </a14:hiddenFill>
            </a:ext>
          </a:extLst>
        </p:spPr>
      </p:pic>
      <p:pic>
        <p:nvPicPr>
          <p:cNvPr id="510981" name="Picture 5" descr="GPS%20logging_large">
            <a:extLst>
              <a:ext uri="{FF2B5EF4-FFF2-40B4-BE49-F238E27FC236}">
                <a16:creationId xmlns:a16="http://schemas.microsoft.com/office/drawing/2014/main" id="{5FDE519A-4BC9-4B8A-AB5A-99C33BBEE0D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91000" y="4267200"/>
            <a:ext cx="3048000" cy="2286000"/>
          </a:xfrm>
          <a:prstGeom prst="rect">
            <a:avLst/>
          </a:prstGeom>
          <a:noFill/>
          <a:extLst>
            <a:ext uri="{909E8E84-426E-40DD-AFC4-6F175D3DCCD1}">
              <a14:hiddenFill xmlns:a14="http://schemas.microsoft.com/office/drawing/2010/main">
                <a:solidFill>
                  <a:srgbClr val="FFFFFF"/>
                </a:solidFill>
              </a14:hiddenFill>
            </a:ext>
          </a:extLst>
        </p:spPr>
      </p:pic>
      <p:pic>
        <p:nvPicPr>
          <p:cNvPr id="510982" name="Picture 6" descr="GPS-3">
            <a:extLst>
              <a:ext uri="{FF2B5EF4-FFF2-40B4-BE49-F238E27FC236}">
                <a16:creationId xmlns:a16="http://schemas.microsoft.com/office/drawing/2014/main" id="{2A98F9B1-F14B-4A5A-B8AF-D70345AFF65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3581400"/>
            <a:ext cx="2230438" cy="2971800"/>
          </a:xfrm>
          <a:prstGeom prst="rect">
            <a:avLst/>
          </a:prstGeom>
          <a:noFill/>
          <a:extLst>
            <a:ext uri="{909E8E84-426E-40DD-AFC4-6F175D3DCCD1}">
              <a14:hiddenFill xmlns:a14="http://schemas.microsoft.com/office/drawing/2010/main">
                <a:solidFill>
                  <a:srgbClr val="FFFFFF"/>
                </a:solidFill>
              </a14:hiddenFill>
            </a:ext>
          </a:extLst>
        </p:spPr>
      </p:pic>
      <p:pic>
        <p:nvPicPr>
          <p:cNvPr id="510983" name="Picture 7" descr="gps">
            <a:extLst>
              <a:ext uri="{FF2B5EF4-FFF2-40B4-BE49-F238E27FC236}">
                <a16:creationId xmlns:a16="http://schemas.microsoft.com/office/drawing/2014/main" id="{F6DBC94C-E5D6-4068-8A5F-A6D98B722BC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05000" y="2133601"/>
            <a:ext cx="1809750" cy="1158875"/>
          </a:xfrm>
          <a:prstGeom prst="rect">
            <a:avLst/>
          </a:prstGeom>
          <a:noFill/>
          <a:extLst>
            <a:ext uri="{909E8E84-426E-40DD-AFC4-6F175D3DCCD1}">
              <a14:hiddenFill xmlns:a14="http://schemas.microsoft.com/office/drawing/2010/main">
                <a:solidFill>
                  <a:srgbClr val="FFFFFF"/>
                </a:solidFill>
              </a14:hiddenFill>
            </a:ext>
          </a:extLst>
        </p:spPr>
      </p:pic>
      <p:sp>
        <p:nvSpPr>
          <p:cNvPr id="510984" name="Text Box 8">
            <a:extLst>
              <a:ext uri="{FF2B5EF4-FFF2-40B4-BE49-F238E27FC236}">
                <a16:creationId xmlns:a16="http://schemas.microsoft.com/office/drawing/2014/main" id="{C0113E7A-14C9-4944-9295-AC61395615F9}"/>
              </a:ext>
            </a:extLst>
          </p:cNvPr>
          <p:cNvSpPr txBox="1">
            <a:spLocks noChangeArrowheads="1"/>
          </p:cNvSpPr>
          <p:nvPr/>
        </p:nvSpPr>
        <p:spPr bwMode="auto">
          <a:xfrm>
            <a:off x="4114800" y="2057401"/>
            <a:ext cx="2514600" cy="87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0011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pt-BR" altLang="en-US" sz="1700">
                <a:solidFill>
                  <a:srgbClr val="000000"/>
                </a:solidFill>
                <a:latin typeface="Century Gothic" panose="020B0502020202020204" pitchFamily="34" charset="0"/>
              </a:rPr>
              <a:t>Earth is continuously circled by 24 GPS satellites</a:t>
            </a:r>
          </a:p>
        </p:txBody>
      </p:sp>
      <p:sp>
        <p:nvSpPr>
          <p:cNvPr id="510985" name="Text Box 9">
            <a:extLst>
              <a:ext uri="{FF2B5EF4-FFF2-40B4-BE49-F238E27FC236}">
                <a16:creationId xmlns:a16="http://schemas.microsoft.com/office/drawing/2014/main" id="{FBF11065-2445-4AB4-A6FE-9FD754898ED5}"/>
              </a:ext>
            </a:extLst>
          </p:cNvPr>
          <p:cNvSpPr txBox="1">
            <a:spLocks noChangeArrowheads="1"/>
          </p:cNvSpPr>
          <p:nvPr/>
        </p:nvSpPr>
        <p:spPr bwMode="auto">
          <a:xfrm>
            <a:off x="7315200" y="4275139"/>
            <a:ext cx="3352800" cy="1808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57150">
                <a:solidFill>
                  <a:srgbClr val="0011B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fontAlgn="base">
              <a:spcBef>
                <a:spcPct val="50000"/>
              </a:spcBef>
              <a:spcAft>
                <a:spcPct val="0"/>
              </a:spcAft>
            </a:pPr>
            <a:r>
              <a:rPr lang="pt-BR" altLang="en-US" sz="1700">
                <a:solidFill>
                  <a:srgbClr val="000000"/>
                </a:solidFill>
                <a:latin typeface="Century Gothic" panose="020B0502020202020204" pitchFamily="34" charset="0"/>
              </a:rPr>
              <a:t>A GPS receiver listens for signals which give the satellites’ location and the exact time of sending.</a:t>
            </a:r>
          </a:p>
          <a:p>
            <a:pPr fontAlgn="base">
              <a:spcBef>
                <a:spcPct val="50000"/>
              </a:spcBef>
              <a:spcAft>
                <a:spcPct val="0"/>
              </a:spcAft>
            </a:pPr>
            <a:r>
              <a:rPr lang="pt-BR" altLang="en-US" sz="1700">
                <a:solidFill>
                  <a:srgbClr val="000000"/>
                </a:solidFill>
                <a:latin typeface="Century Gothic" panose="020B0502020202020204" pitchFamily="34" charset="0"/>
              </a:rPr>
              <a:t>Trilateration then gives them your latitude, longitude</a:t>
            </a:r>
            <a:r>
              <a:rPr lang="pt-BR" altLang="en-US">
                <a:solidFill>
                  <a:srgbClr val="000000"/>
                </a:solidFill>
                <a:latin typeface="Century Gothic" panose="020B0502020202020204" pitchFamily="34" charset="0"/>
              </a:rPr>
              <a:t> </a:t>
            </a:r>
            <a:endParaRPr lang="en-GB" altLang="en-US">
              <a:solidFill>
                <a:srgbClr val="000000"/>
              </a:solidFill>
              <a:latin typeface="Century Gothic" panose="020B050202020202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a:extLst>
              <a:ext uri="{FF2B5EF4-FFF2-40B4-BE49-F238E27FC236}">
                <a16:creationId xmlns:a16="http://schemas.microsoft.com/office/drawing/2014/main" id="{D0818726-91AE-4479-900F-927A3ED77478}"/>
              </a:ext>
            </a:extLst>
          </p:cNvPr>
          <p:cNvSpPr>
            <a:spLocks noGrp="1" noChangeArrowheads="1"/>
          </p:cNvSpPr>
          <p:nvPr>
            <p:ph type="title"/>
          </p:nvPr>
        </p:nvSpPr>
        <p:spPr/>
        <p:txBody>
          <a:bodyPr/>
          <a:lstStyle/>
          <a:p>
            <a:r>
              <a:rPr lang="en-US" altLang="en-US">
                <a:latin typeface="Century Gothic" panose="020B0502020202020204" pitchFamily="34" charset="0"/>
              </a:rPr>
              <a:t>Georeferences as Measurements</a:t>
            </a:r>
          </a:p>
        </p:txBody>
      </p:sp>
      <p:sp>
        <p:nvSpPr>
          <p:cNvPr id="317443" name="Rectangle 3">
            <a:extLst>
              <a:ext uri="{FF2B5EF4-FFF2-40B4-BE49-F238E27FC236}">
                <a16:creationId xmlns:a16="http://schemas.microsoft.com/office/drawing/2014/main" id="{4178260E-CD10-4D5E-A4DD-AD9F9AA8111E}"/>
              </a:ext>
            </a:extLst>
          </p:cNvPr>
          <p:cNvSpPr>
            <a:spLocks noGrp="1" noChangeArrowheads="1"/>
          </p:cNvSpPr>
          <p:nvPr>
            <p:ph type="body" idx="1"/>
          </p:nvPr>
        </p:nvSpPr>
        <p:spPr>
          <a:xfrm>
            <a:off x="1620982" y="2147888"/>
            <a:ext cx="9070302" cy="4710112"/>
          </a:xfrm>
        </p:spPr>
        <p:txBody>
          <a:bodyPr/>
          <a:lstStyle/>
          <a:p>
            <a:r>
              <a:rPr lang="en-US" altLang="en-US" dirty="0">
                <a:latin typeface="Century Gothic" panose="020B0502020202020204" pitchFamily="34" charset="0"/>
              </a:rPr>
              <a:t>Some </a:t>
            </a:r>
            <a:r>
              <a:rPr lang="en-US" altLang="en-US" dirty="0" err="1">
                <a:latin typeface="Century Gothic" panose="020B0502020202020204" pitchFamily="34" charset="0"/>
              </a:rPr>
              <a:t>georeferences</a:t>
            </a:r>
            <a:r>
              <a:rPr lang="en-US" altLang="en-US" dirty="0">
                <a:latin typeface="Century Gothic" panose="020B0502020202020204" pitchFamily="34" charset="0"/>
              </a:rPr>
              <a:t> are metric</a:t>
            </a:r>
          </a:p>
          <a:p>
            <a:pPr lvl="1"/>
            <a:r>
              <a:rPr lang="en-US" altLang="en-US" dirty="0">
                <a:latin typeface="Century Gothic" panose="020B0502020202020204" pitchFamily="34" charset="0"/>
              </a:rPr>
              <a:t>They define location using measures of distance from fixed places</a:t>
            </a:r>
          </a:p>
          <a:p>
            <a:pPr lvl="1">
              <a:buFontTx/>
              <a:buNone/>
            </a:pPr>
            <a:r>
              <a:rPr lang="en-US" altLang="en-US" sz="2000" dirty="0">
                <a:latin typeface="Century Gothic" panose="020B0502020202020204" pitchFamily="34" charset="0"/>
              </a:rPr>
              <a:t>E.g. distance from the Equator or from the Greenwich Meridian</a:t>
            </a:r>
          </a:p>
          <a:p>
            <a:r>
              <a:rPr lang="en-US" altLang="en-US" dirty="0">
                <a:latin typeface="Century Gothic" panose="020B0502020202020204" pitchFamily="34" charset="0"/>
              </a:rPr>
              <a:t>Others are based on ordering</a:t>
            </a:r>
          </a:p>
          <a:p>
            <a:pPr lvl="1"/>
            <a:r>
              <a:rPr lang="en-US" altLang="en-US" dirty="0">
                <a:latin typeface="Century Gothic" panose="020B0502020202020204" pitchFamily="34" charset="0"/>
              </a:rPr>
              <a:t>E.g. street addresses in most parts of the world order houses along streets</a:t>
            </a:r>
          </a:p>
          <a:p>
            <a:r>
              <a:rPr lang="en-US" altLang="en-US" dirty="0">
                <a:latin typeface="Century Gothic" panose="020B0502020202020204" pitchFamily="34" charset="0"/>
              </a:rPr>
              <a:t>Others are only nominal</a:t>
            </a:r>
          </a:p>
          <a:p>
            <a:pPr lvl="1"/>
            <a:r>
              <a:rPr lang="en-US" altLang="en-US" dirty="0">
                <a:latin typeface="Century Gothic" panose="020B0502020202020204" pitchFamily="34" charset="0"/>
              </a:rPr>
              <a:t>Place names do not involve ordering or measuring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3330" name="Rectangle 2">
            <a:extLst>
              <a:ext uri="{FF2B5EF4-FFF2-40B4-BE49-F238E27FC236}">
                <a16:creationId xmlns:a16="http://schemas.microsoft.com/office/drawing/2014/main" id="{BA08A662-8A8F-47D5-9E08-F17927265D88}"/>
              </a:ext>
            </a:extLst>
          </p:cNvPr>
          <p:cNvSpPr>
            <a:spLocks noGrp="1" noChangeArrowheads="1"/>
          </p:cNvSpPr>
          <p:nvPr>
            <p:ph type="title"/>
          </p:nvPr>
        </p:nvSpPr>
        <p:spPr/>
        <p:txBody>
          <a:bodyPr/>
          <a:lstStyle/>
          <a:p>
            <a:r>
              <a:rPr lang="en-GB" altLang="en-US">
                <a:latin typeface="Century Gothic" panose="020B0502020202020204" pitchFamily="34" charset="0"/>
              </a:rPr>
              <a:t>Metric references</a:t>
            </a:r>
          </a:p>
        </p:txBody>
      </p:sp>
      <p:sp>
        <p:nvSpPr>
          <p:cNvPr id="483331" name="Rectangle 3">
            <a:extLst>
              <a:ext uri="{FF2B5EF4-FFF2-40B4-BE49-F238E27FC236}">
                <a16:creationId xmlns:a16="http://schemas.microsoft.com/office/drawing/2014/main" id="{9E0501CE-EB72-4C84-A92A-6B8127269045}"/>
              </a:ext>
            </a:extLst>
          </p:cNvPr>
          <p:cNvSpPr>
            <a:spLocks noGrp="1" noChangeArrowheads="1"/>
          </p:cNvSpPr>
          <p:nvPr>
            <p:ph type="body" idx="1"/>
          </p:nvPr>
        </p:nvSpPr>
        <p:spPr/>
        <p:txBody>
          <a:bodyPr/>
          <a:lstStyle/>
          <a:p>
            <a:r>
              <a:rPr lang="en-US" altLang="en-US" sz="2400">
                <a:latin typeface="Century Gothic" panose="020B0502020202020204" pitchFamily="34" charset="0"/>
              </a:rPr>
              <a:t>Essential to the making of maps and the display of mapped information in GIS</a:t>
            </a:r>
          </a:p>
          <a:p>
            <a:r>
              <a:rPr lang="en-US" altLang="en-US" sz="2400">
                <a:latin typeface="Century Gothic" panose="020B0502020202020204" pitchFamily="34" charset="0"/>
              </a:rPr>
              <a:t>Provide the potential for infinitely fine spatial resolution (provided we have sufficiently accurate measuring devices)</a:t>
            </a:r>
          </a:p>
          <a:p>
            <a:r>
              <a:rPr lang="en-US" altLang="en-US" sz="2400">
                <a:latin typeface="Century Gothic" panose="020B0502020202020204" pitchFamily="34" charset="0"/>
              </a:rPr>
              <a:t>From measurements of two or three locations it is possible to compute </a:t>
            </a:r>
            <a:r>
              <a:rPr lang="en-US" altLang="en-US" sz="2400" i="1">
                <a:latin typeface="Century Gothic" panose="020B0502020202020204" pitchFamily="34" charset="0"/>
              </a:rPr>
              <a:t>distances</a:t>
            </a:r>
          </a:p>
          <a:p>
            <a:endParaRPr lang="en-GB" altLang="en-US" sz="2400">
              <a:latin typeface="Century Gothic" panose="020B0502020202020204"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9490" name="Rectangle 1026">
            <a:extLst>
              <a:ext uri="{FF2B5EF4-FFF2-40B4-BE49-F238E27FC236}">
                <a16:creationId xmlns:a16="http://schemas.microsoft.com/office/drawing/2014/main" id="{DD7DF3E6-2EA0-4CCD-8658-369495FFC70D}"/>
              </a:ext>
            </a:extLst>
          </p:cNvPr>
          <p:cNvSpPr>
            <a:spLocks noGrp="1" noChangeArrowheads="1"/>
          </p:cNvSpPr>
          <p:nvPr>
            <p:ph type="title"/>
          </p:nvPr>
        </p:nvSpPr>
        <p:spPr/>
        <p:txBody>
          <a:bodyPr/>
          <a:lstStyle/>
          <a:p>
            <a:r>
              <a:rPr lang="en-US" altLang="en-US">
                <a:latin typeface="Century Gothic" panose="020B0502020202020204" pitchFamily="34" charset="0"/>
              </a:rPr>
              <a:t>Georeferencing systems</a:t>
            </a:r>
          </a:p>
        </p:txBody>
      </p:sp>
      <p:sp>
        <p:nvSpPr>
          <p:cNvPr id="319491" name="Rectangle 1027">
            <a:extLst>
              <a:ext uri="{FF2B5EF4-FFF2-40B4-BE49-F238E27FC236}">
                <a16:creationId xmlns:a16="http://schemas.microsoft.com/office/drawing/2014/main" id="{3B25A23C-B246-475F-B451-8C3530891B61}"/>
              </a:ext>
            </a:extLst>
          </p:cNvPr>
          <p:cNvSpPr>
            <a:spLocks noGrp="1" noChangeArrowheads="1"/>
          </p:cNvSpPr>
          <p:nvPr>
            <p:ph type="body" idx="1"/>
          </p:nvPr>
        </p:nvSpPr>
        <p:spPr>
          <a:xfrm>
            <a:off x="2209800" y="2147888"/>
            <a:ext cx="7772400" cy="4114800"/>
          </a:xfrm>
        </p:spPr>
        <p:txBody>
          <a:bodyPr/>
          <a:lstStyle/>
          <a:p>
            <a:r>
              <a:rPr lang="en-US" altLang="en-US" dirty="0" err="1">
                <a:latin typeface="Century Gothic" panose="020B0502020202020204" pitchFamily="34" charset="0"/>
              </a:rPr>
              <a:t>Placenames</a:t>
            </a:r>
            <a:endParaRPr lang="en-US" altLang="en-US" dirty="0">
              <a:latin typeface="Century Gothic" panose="020B0502020202020204" pitchFamily="34" charset="0"/>
            </a:endParaRPr>
          </a:p>
          <a:p>
            <a:r>
              <a:rPr lang="en-US" altLang="en-US" dirty="0">
                <a:latin typeface="Century Gothic" panose="020B0502020202020204" pitchFamily="34" charset="0"/>
              </a:rPr>
              <a:t>Postal addresses and postal codes</a:t>
            </a:r>
          </a:p>
          <a:p>
            <a:r>
              <a:rPr lang="en-US" altLang="en-US" dirty="0">
                <a:latin typeface="Century Gothic" panose="020B0502020202020204" pitchFamily="34" charset="0"/>
              </a:rPr>
              <a:t>Linear referencing systems</a:t>
            </a:r>
          </a:p>
          <a:p>
            <a:r>
              <a:rPr lang="en-US" altLang="en-US" dirty="0" err="1">
                <a:latin typeface="Century Gothic" panose="020B0502020202020204" pitchFamily="34" charset="0"/>
              </a:rPr>
              <a:t>Cadastres</a:t>
            </a:r>
            <a:endParaRPr lang="en-US" altLang="en-US" dirty="0">
              <a:latin typeface="Century Gothic" panose="020B0502020202020204" pitchFamily="34" charset="0"/>
            </a:endParaRPr>
          </a:p>
          <a:p>
            <a:r>
              <a:rPr lang="en-US" altLang="en-US" b="1" dirty="0">
                <a:latin typeface="Century Gothic" panose="020B0502020202020204" pitchFamily="34" charset="0"/>
              </a:rPr>
              <a:t>Latitude and longitude</a:t>
            </a:r>
          </a:p>
          <a:p>
            <a:r>
              <a:rPr lang="en-US" altLang="en-US" b="1" dirty="0">
                <a:latin typeface="Century Gothic" panose="020B0502020202020204" pitchFamily="34" charset="0"/>
              </a:rPr>
              <a:t>Projections and coordinate systems</a:t>
            </a:r>
          </a:p>
          <a:p>
            <a:r>
              <a:rPr lang="en-US" altLang="en-US" b="1" dirty="0">
                <a:latin typeface="Century Gothic" panose="020B0502020202020204" pitchFamily="34" charset="0"/>
              </a:rPr>
              <a:t>The Global Positioning System</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0514" name="Rectangle 2">
            <a:extLst>
              <a:ext uri="{FF2B5EF4-FFF2-40B4-BE49-F238E27FC236}">
                <a16:creationId xmlns:a16="http://schemas.microsoft.com/office/drawing/2014/main" id="{D227CF94-BE83-46CC-B6AC-857A5021A5D4}"/>
              </a:ext>
            </a:extLst>
          </p:cNvPr>
          <p:cNvSpPr>
            <a:spLocks noGrp="1" noChangeArrowheads="1"/>
          </p:cNvSpPr>
          <p:nvPr>
            <p:ph type="title"/>
          </p:nvPr>
        </p:nvSpPr>
        <p:spPr/>
        <p:txBody>
          <a:bodyPr/>
          <a:lstStyle/>
          <a:p>
            <a:r>
              <a:rPr lang="en-US" altLang="en-US">
                <a:latin typeface="Century Gothic" panose="020B0502020202020204" pitchFamily="34" charset="0"/>
              </a:rPr>
              <a:t>Placenames</a:t>
            </a:r>
          </a:p>
        </p:txBody>
      </p:sp>
      <p:sp>
        <p:nvSpPr>
          <p:cNvPr id="320515" name="Rectangle 3">
            <a:extLst>
              <a:ext uri="{FF2B5EF4-FFF2-40B4-BE49-F238E27FC236}">
                <a16:creationId xmlns:a16="http://schemas.microsoft.com/office/drawing/2014/main" id="{637D054C-7AA7-433C-B20F-4F727151CDD3}"/>
              </a:ext>
            </a:extLst>
          </p:cNvPr>
          <p:cNvSpPr>
            <a:spLocks noGrp="1" noChangeArrowheads="1"/>
          </p:cNvSpPr>
          <p:nvPr>
            <p:ph type="body" idx="1"/>
          </p:nvPr>
        </p:nvSpPr>
        <p:spPr>
          <a:xfrm>
            <a:off x="2286000" y="2057400"/>
            <a:ext cx="7848600" cy="4343400"/>
          </a:xfrm>
        </p:spPr>
        <p:txBody>
          <a:bodyPr/>
          <a:lstStyle/>
          <a:p>
            <a:pPr>
              <a:lnSpc>
                <a:spcPct val="90000"/>
              </a:lnSpc>
            </a:pPr>
            <a:r>
              <a:rPr lang="en-US" altLang="en-US">
                <a:latin typeface="Century Gothic" panose="020B0502020202020204" pitchFamily="34" charset="0"/>
              </a:rPr>
              <a:t>The earliest form of georeferencing</a:t>
            </a:r>
          </a:p>
          <a:p>
            <a:pPr lvl="1">
              <a:lnSpc>
                <a:spcPct val="90000"/>
              </a:lnSpc>
            </a:pPr>
            <a:r>
              <a:rPr lang="en-US" altLang="en-US">
                <a:latin typeface="Century Gothic" panose="020B0502020202020204" pitchFamily="34" charset="0"/>
              </a:rPr>
              <a:t>And the most commonly used in everyday activities</a:t>
            </a:r>
          </a:p>
          <a:p>
            <a:pPr>
              <a:lnSpc>
                <a:spcPct val="90000"/>
              </a:lnSpc>
            </a:pPr>
            <a:r>
              <a:rPr lang="en-US" altLang="en-US">
                <a:latin typeface="Century Gothic" panose="020B0502020202020204" pitchFamily="34" charset="0"/>
              </a:rPr>
              <a:t>Many names of geographic features are universally recognized</a:t>
            </a:r>
          </a:p>
          <a:p>
            <a:pPr lvl="1">
              <a:lnSpc>
                <a:spcPct val="90000"/>
              </a:lnSpc>
            </a:pPr>
            <a:r>
              <a:rPr lang="en-US" altLang="en-US">
                <a:latin typeface="Century Gothic" panose="020B0502020202020204" pitchFamily="34" charset="0"/>
              </a:rPr>
              <a:t>Others may be understood only by locals</a:t>
            </a:r>
          </a:p>
          <a:p>
            <a:pPr>
              <a:lnSpc>
                <a:spcPct val="90000"/>
              </a:lnSpc>
            </a:pPr>
            <a:r>
              <a:rPr lang="en-US" altLang="en-US">
                <a:latin typeface="Century Gothic" panose="020B0502020202020204" pitchFamily="34" charset="0"/>
              </a:rPr>
              <a:t>Names work at many different scales</a:t>
            </a:r>
          </a:p>
          <a:p>
            <a:pPr lvl="1">
              <a:lnSpc>
                <a:spcPct val="90000"/>
              </a:lnSpc>
            </a:pPr>
            <a:r>
              <a:rPr lang="en-US" altLang="en-US">
                <a:latin typeface="Century Gothic" panose="020B0502020202020204" pitchFamily="34" charset="0"/>
              </a:rPr>
              <a:t>From continents to small villages and neighborhoods</a:t>
            </a:r>
          </a:p>
          <a:p>
            <a:pPr>
              <a:lnSpc>
                <a:spcPct val="90000"/>
              </a:lnSpc>
            </a:pPr>
            <a:r>
              <a:rPr lang="en-US" altLang="en-US">
                <a:latin typeface="Century Gothic" panose="020B0502020202020204" pitchFamily="34" charset="0"/>
              </a:rPr>
              <a:t>Names may pass out of use in time</a:t>
            </a:r>
          </a:p>
          <a:p>
            <a:pPr lvl="1">
              <a:lnSpc>
                <a:spcPct val="90000"/>
              </a:lnSpc>
            </a:pPr>
            <a:r>
              <a:rPr lang="en-US" altLang="en-US">
                <a:latin typeface="Century Gothic" panose="020B0502020202020204" pitchFamily="34" charset="0"/>
              </a:rPr>
              <a:t>Where was Naples, CA?</a:t>
            </a:r>
          </a:p>
          <a:p>
            <a:pPr>
              <a:lnSpc>
                <a:spcPct val="90000"/>
              </a:lnSpc>
            </a:pPr>
            <a:endParaRPr lang="en-US" altLang="en-US">
              <a:latin typeface="Century Gothic" panose="020B0502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1538" name="Rectangle 2">
            <a:extLst>
              <a:ext uri="{FF2B5EF4-FFF2-40B4-BE49-F238E27FC236}">
                <a16:creationId xmlns:a16="http://schemas.microsoft.com/office/drawing/2014/main" id="{32215089-BED9-4289-9832-393FAB1314C2}"/>
              </a:ext>
            </a:extLst>
          </p:cNvPr>
          <p:cNvSpPr>
            <a:spLocks noGrp="1" noChangeArrowheads="1"/>
          </p:cNvSpPr>
          <p:nvPr>
            <p:ph type="title"/>
          </p:nvPr>
        </p:nvSpPr>
        <p:spPr/>
        <p:txBody>
          <a:bodyPr/>
          <a:lstStyle/>
          <a:p>
            <a:r>
              <a:rPr lang="en-US" altLang="en-US">
                <a:latin typeface="Century Gothic" panose="020B0502020202020204" pitchFamily="34" charset="0"/>
              </a:rPr>
              <a:t>Postal Addresses and Postcodes</a:t>
            </a:r>
          </a:p>
        </p:txBody>
      </p:sp>
      <p:sp>
        <p:nvSpPr>
          <p:cNvPr id="321539" name="Rectangle 3">
            <a:extLst>
              <a:ext uri="{FF2B5EF4-FFF2-40B4-BE49-F238E27FC236}">
                <a16:creationId xmlns:a16="http://schemas.microsoft.com/office/drawing/2014/main" id="{11D4CD4C-9500-4C3F-80F1-4308764D1AAB}"/>
              </a:ext>
            </a:extLst>
          </p:cNvPr>
          <p:cNvSpPr>
            <a:spLocks noGrp="1" noChangeArrowheads="1"/>
          </p:cNvSpPr>
          <p:nvPr>
            <p:ph type="body" idx="1"/>
          </p:nvPr>
        </p:nvSpPr>
        <p:spPr>
          <a:xfrm>
            <a:off x="2209800" y="2147888"/>
            <a:ext cx="7772400" cy="4114800"/>
          </a:xfrm>
        </p:spPr>
        <p:txBody>
          <a:bodyPr/>
          <a:lstStyle/>
          <a:p>
            <a:pPr>
              <a:lnSpc>
                <a:spcPct val="90000"/>
              </a:lnSpc>
            </a:pPr>
            <a:r>
              <a:rPr lang="en-US" altLang="en-US" sz="2400">
                <a:latin typeface="Century Gothic" panose="020B0502020202020204" pitchFamily="34" charset="0"/>
              </a:rPr>
              <a:t>Every dwelling and office is a potential destination for mail</a:t>
            </a:r>
          </a:p>
          <a:p>
            <a:pPr>
              <a:lnSpc>
                <a:spcPct val="90000"/>
              </a:lnSpc>
            </a:pPr>
            <a:r>
              <a:rPr lang="en-US" altLang="en-US" sz="2400">
                <a:latin typeface="Century Gothic" panose="020B0502020202020204" pitchFamily="34" charset="0"/>
              </a:rPr>
              <a:t>Dwellings and offices are arrayed along streets, and numbered accordingly</a:t>
            </a:r>
          </a:p>
          <a:p>
            <a:pPr>
              <a:lnSpc>
                <a:spcPct val="90000"/>
              </a:lnSpc>
            </a:pPr>
            <a:r>
              <a:rPr lang="en-US" altLang="en-US" sz="2400">
                <a:latin typeface="Century Gothic" panose="020B0502020202020204" pitchFamily="34" charset="0"/>
              </a:rPr>
              <a:t>Streets have names that are unique within local areas</a:t>
            </a:r>
          </a:p>
          <a:p>
            <a:pPr>
              <a:lnSpc>
                <a:spcPct val="90000"/>
              </a:lnSpc>
            </a:pPr>
            <a:r>
              <a:rPr lang="en-US" altLang="en-US" sz="2400">
                <a:latin typeface="Century Gothic" panose="020B0502020202020204" pitchFamily="34" charset="0"/>
              </a:rPr>
              <a:t>Local areas have names that are unique within larger regions</a:t>
            </a:r>
          </a:p>
          <a:p>
            <a:pPr>
              <a:lnSpc>
                <a:spcPct val="90000"/>
              </a:lnSpc>
            </a:pPr>
            <a:r>
              <a:rPr lang="en-US" altLang="en-US" sz="2400">
                <a:latin typeface="Century Gothic" panose="020B0502020202020204" pitchFamily="34" charset="0"/>
              </a:rPr>
              <a:t>If these assumptions are true, then a postal address is a useful georeference</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2562" name="Rectangle 2">
            <a:extLst>
              <a:ext uri="{FF2B5EF4-FFF2-40B4-BE49-F238E27FC236}">
                <a16:creationId xmlns:a16="http://schemas.microsoft.com/office/drawing/2014/main" id="{36879100-B344-4C19-B2A0-A2A0E6481DEB}"/>
              </a:ext>
            </a:extLst>
          </p:cNvPr>
          <p:cNvSpPr>
            <a:spLocks noGrp="1" noChangeArrowheads="1"/>
          </p:cNvSpPr>
          <p:nvPr>
            <p:ph type="title"/>
          </p:nvPr>
        </p:nvSpPr>
        <p:spPr>
          <a:xfrm>
            <a:off x="1770063" y="1143000"/>
            <a:ext cx="7772400" cy="1143000"/>
          </a:xfrm>
        </p:spPr>
        <p:txBody>
          <a:bodyPr/>
          <a:lstStyle/>
          <a:p>
            <a:r>
              <a:rPr lang="en-US" altLang="en-US">
                <a:latin typeface="Century Gothic" panose="020B0502020202020204" pitchFamily="34" charset="0"/>
              </a:rPr>
              <a:t>Where do postal addresses fail as 	georeferences?</a:t>
            </a:r>
          </a:p>
        </p:txBody>
      </p:sp>
      <p:sp>
        <p:nvSpPr>
          <p:cNvPr id="322563" name="Rectangle 3">
            <a:extLst>
              <a:ext uri="{FF2B5EF4-FFF2-40B4-BE49-F238E27FC236}">
                <a16:creationId xmlns:a16="http://schemas.microsoft.com/office/drawing/2014/main" id="{7EE7A1B5-330A-40D3-80FC-D1930D9DA203}"/>
              </a:ext>
            </a:extLst>
          </p:cNvPr>
          <p:cNvSpPr>
            <a:spLocks noGrp="1" noChangeArrowheads="1"/>
          </p:cNvSpPr>
          <p:nvPr>
            <p:ph type="body" idx="1"/>
          </p:nvPr>
        </p:nvSpPr>
        <p:spPr>
          <a:xfrm>
            <a:off x="2209800" y="2514600"/>
            <a:ext cx="7772400" cy="4114800"/>
          </a:xfrm>
        </p:spPr>
        <p:txBody>
          <a:bodyPr/>
          <a:lstStyle/>
          <a:p>
            <a:r>
              <a:rPr lang="en-US" altLang="en-US">
                <a:latin typeface="Century Gothic" panose="020B0502020202020204" pitchFamily="34" charset="0"/>
              </a:rPr>
              <a:t>In rural areas</a:t>
            </a:r>
          </a:p>
          <a:p>
            <a:pPr lvl="1"/>
            <a:r>
              <a:rPr lang="en-US" altLang="en-US">
                <a:latin typeface="Century Gothic" panose="020B0502020202020204" pitchFamily="34" charset="0"/>
              </a:rPr>
              <a:t>Urban-style addresses have been extended recently to many rural areas</a:t>
            </a:r>
          </a:p>
          <a:p>
            <a:r>
              <a:rPr lang="en-US" altLang="en-US">
                <a:latin typeface="Century Gothic" panose="020B0502020202020204" pitchFamily="34" charset="0"/>
              </a:rPr>
              <a:t>For natural features</a:t>
            </a:r>
          </a:p>
          <a:p>
            <a:pPr lvl="1"/>
            <a:r>
              <a:rPr lang="en-US" altLang="en-US">
                <a:latin typeface="Century Gothic" panose="020B0502020202020204" pitchFamily="34" charset="0"/>
              </a:rPr>
              <a:t>Lakes, mountains, and rivers cannot be located using postal addresses</a:t>
            </a:r>
          </a:p>
          <a:p>
            <a:r>
              <a:rPr lang="en-US" altLang="en-US">
                <a:latin typeface="Century Gothic" panose="020B0502020202020204" pitchFamily="34" charset="0"/>
              </a:rPr>
              <a:t>When numbering on streets is not sequential</a:t>
            </a:r>
          </a:p>
          <a:p>
            <a:pPr lvl="1"/>
            <a:r>
              <a:rPr lang="en-US" altLang="en-US">
                <a:latin typeface="Century Gothic" panose="020B0502020202020204" pitchFamily="34" charset="0"/>
              </a:rPr>
              <a:t>E.g. in Japan</a:t>
            </a:r>
          </a:p>
          <a:p>
            <a:endParaRPr lang="en-US" altLang="en-US">
              <a:latin typeface="Century Gothic" panose="020B0502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a:extLst>
              <a:ext uri="{FF2B5EF4-FFF2-40B4-BE49-F238E27FC236}">
                <a16:creationId xmlns:a16="http://schemas.microsoft.com/office/drawing/2014/main" id="{1B481E2F-C436-41A7-8B11-E9569C439085}"/>
              </a:ext>
            </a:extLst>
          </p:cNvPr>
          <p:cNvSpPr>
            <a:spLocks noGrp="1" noChangeArrowheads="1"/>
          </p:cNvSpPr>
          <p:nvPr>
            <p:ph type="title"/>
          </p:nvPr>
        </p:nvSpPr>
        <p:spPr/>
        <p:txBody>
          <a:bodyPr/>
          <a:lstStyle/>
          <a:p>
            <a:r>
              <a:rPr lang="en-US" altLang="en-US">
                <a:latin typeface="Century Gothic" panose="020B0502020202020204" pitchFamily="34" charset="0"/>
              </a:rPr>
              <a:t>Postcodes as Georeferences</a:t>
            </a:r>
          </a:p>
        </p:txBody>
      </p:sp>
      <p:sp>
        <p:nvSpPr>
          <p:cNvPr id="323587" name="Rectangle 3">
            <a:extLst>
              <a:ext uri="{FF2B5EF4-FFF2-40B4-BE49-F238E27FC236}">
                <a16:creationId xmlns:a16="http://schemas.microsoft.com/office/drawing/2014/main" id="{7719D66C-02CF-4479-9FF0-5709FF2B6FA1}"/>
              </a:ext>
            </a:extLst>
          </p:cNvPr>
          <p:cNvSpPr>
            <a:spLocks noGrp="1" noChangeArrowheads="1"/>
          </p:cNvSpPr>
          <p:nvPr>
            <p:ph type="body" idx="1"/>
          </p:nvPr>
        </p:nvSpPr>
        <p:spPr>
          <a:xfrm>
            <a:off x="2209800" y="2147888"/>
            <a:ext cx="7772400" cy="4114800"/>
          </a:xfrm>
        </p:spPr>
        <p:txBody>
          <a:bodyPr/>
          <a:lstStyle/>
          <a:p>
            <a:r>
              <a:rPr lang="en-US" altLang="en-US">
                <a:latin typeface="Century Gothic" panose="020B0502020202020204" pitchFamily="34" charset="0"/>
              </a:rPr>
              <a:t>Defined in many countries</a:t>
            </a:r>
          </a:p>
          <a:p>
            <a:pPr lvl="1"/>
            <a:r>
              <a:rPr lang="en-US" altLang="en-US">
                <a:latin typeface="Century Gothic" panose="020B0502020202020204" pitchFamily="34" charset="0"/>
              </a:rPr>
              <a:t>E.g. ZIP codes in the US</a:t>
            </a:r>
          </a:p>
          <a:p>
            <a:r>
              <a:rPr lang="en-US" altLang="en-US">
                <a:latin typeface="Century Gothic" panose="020B0502020202020204" pitchFamily="34" charset="0"/>
              </a:rPr>
              <a:t>Hierarchically structured</a:t>
            </a:r>
          </a:p>
          <a:p>
            <a:pPr lvl="1"/>
            <a:r>
              <a:rPr lang="en-US" altLang="en-US">
                <a:latin typeface="Century Gothic" panose="020B0502020202020204" pitchFamily="34" charset="0"/>
              </a:rPr>
              <a:t>The first few characters define large areas</a:t>
            </a:r>
          </a:p>
          <a:p>
            <a:pPr lvl="1"/>
            <a:r>
              <a:rPr lang="en-US" altLang="en-US">
                <a:latin typeface="Century Gothic" panose="020B0502020202020204" pitchFamily="34" charset="0"/>
              </a:rPr>
              <a:t>Subsequent characters designate smaller areas</a:t>
            </a:r>
          </a:p>
          <a:p>
            <a:pPr lvl="1"/>
            <a:r>
              <a:rPr lang="en-US" altLang="en-US">
                <a:latin typeface="Century Gothic" panose="020B0502020202020204" pitchFamily="34" charset="0"/>
              </a:rPr>
              <a:t>Coarser spatial resolution than postal address</a:t>
            </a:r>
          </a:p>
          <a:p>
            <a:r>
              <a:rPr lang="en-US" altLang="en-US">
                <a:latin typeface="Century Gothic" panose="020B0502020202020204" pitchFamily="34" charset="0"/>
              </a:rPr>
              <a:t>Useful for mapping</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ISS">
  <a:themeElements>
    <a:clrScheme name="GISS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IS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57150" cap="flat" cmpd="sng" algn="ctr">
          <a:solidFill>
            <a:srgbClr val="0011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011B0"/>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57150" cap="flat" cmpd="sng" algn="ctr">
          <a:solidFill>
            <a:srgbClr val="0011B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altLang="en-US" sz="2400" b="1" i="0" u="none" strike="noStrike" cap="none" normalizeH="0" baseline="0" smtClean="0">
            <a:ln>
              <a:noFill/>
            </a:ln>
            <a:solidFill>
              <a:srgbClr val="0011B0"/>
            </a:solidFill>
            <a:effectLst/>
            <a:latin typeface="Arial" panose="020B0604020202020204" pitchFamily="34" charset="0"/>
          </a:defRPr>
        </a:defPPr>
      </a:lstStyle>
    </a:lnDef>
  </a:objectDefaults>
  <a:extraClrSchemeLst>
    <a:extraClrScheme>
      <a:clrScheme name="GISS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ISS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ISS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ISS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ISS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ISS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ISS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ISS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1013</TotalTime>
  <Words>1014</Words>
  <Application>Microsoft Office PowerPoint</Application>
  <PresentationFormat>Widescreen</PresentationFormat>
  <Paragraphs>118</Paragraphs>
  <Slides>20</Slides>
  <Notes>19</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20</vt:i4>
      </vt:variant>
    </vt:vector>
  </HeadingPairs>
  <TitlesOfParts>
    <vt:vector size="27" baseType="lpstr">
      <vt:lpstr>Arial</vt:lpstr>
      <vt:lpstr>Calibri</vt:lpstr>
      <vt:lpstr>Calibri Light</vt:lpstr>
      <vt:lpstr>Century Gothic</vt:lpstr>
      <vt:lpstr>Tahoma</vt:lpstr>
      <vt:lpstr>Office Theme</vt:lpstr>
      <vt:lpstr>GISS</vt:lpstr>
      <vt:lpstr>PowerPoint Presentation</vt:lpstr>
      <vt:lpstr>Georeferencing</vt:lpstr>
      <vt:lpstr>Georeferences as Measurements</vt:lpstr>
      <vt:lpstr>Metric references</vt:lpstr>
      <vt:lpstr>Georeferencing systems</vt:lpstr>
      <vt:lpstr>Placenames</vt:lpstr>
      <vt:lpstr>Postal Addresses and Postcodes</vt:lpstr>
      <vt:lpstr>Where do postal addresses fail as  georeferences?</vt:lpstr>
      <vt:lpstr>Postcodes as Georeferences</vt:lpstr>
      <vt:lpstr>Latitude and Longitude</vt:lpstr>
      <vt:lpstr>Latitude and Longitude</vt:lpstr>
      <vt:lpstr>PowerPoint Presentation</vt:lpstr>
      <vt:lpstr>Projections and Coordinates</vt:lpstr>
      <vt:lpstr>Map projections</vt:lpstr>
      <vt:lpstr>Cylindrical Projections</vt:lpstr>
      <vt:lpstr>The Universal Transverse Mercator  (UTM) Projection</vt:lpstr>
      <vt:lpstr>The Universal Transverse Mercator (UTM) Projection</vt:lpstr>
      <vt:lpstr>The Global Positioning System (GPS)</vt:lpstr>
      <vt:lpstr>What is the Global Positioning System?</vt:lpstr>
      <vt:lpstr>How does GPS work?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Pallavi Tiwari</dc:creator>
  <cp:lastModifiedBy>Pallavi Tiwari</cp:lastModifiedBy>
  <cp:revision>52</cp:revision>
  <dcterms:created xsi:type="dcterms:W3CDTF">2020-01-17T14:25:40Z</dcterms:created>
  <dcterms:modified xsi:type="dcterms:W3CDTF">2022-01-21T09:45:39Z</dcterms:modified>
</cp:coreProperties>
</file>