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D606224-8A16-4D54-818D-E359DE81A8E3}"/>
              </a:ext>
            </a:extLst>
          </p:cNvPr>
          <p:cNvSpPr txBox="1">
            <a:spLocks/>
          </p:cNvSpPr>
          <p:nvPr/>
        </p:nvSpPr>
        <p:spPr bwMode="auto">
          <a:xfrm>
            <a:off x="1428750" y="2849563"/>
            <a:ext cx="619125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300" u="sng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Planning and Housing</a:t>
            </a:r>
          </a:p>
          <a:p>
            <a:pPr>
              <a:defRPr/>
            </a:pPr>
            <a:r>
              <a:rPr lang="en-US" sz="21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1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(Factors affecting Natural Resources)</a:t>
            </a:r>
            <a:endParaRPr lang="en-IN" sz="2100" spc="-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132513" y="6188075"/>
            <a:ext cx="2974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N" u="sng">
                <a:latin typeface="Times New Roman" pitchFamily="18" charset="0"/>
                <a:cs typeface="Times New Roman" pitchFamily="18" charset="0"/>
              </a:rPr>
              <a:t>Presented by: Ruchi Saxena</a:t>
            </a: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657" y="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Setting water quality goals</a:t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en-IN" alt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Water quality monitoring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Identification of nature and magnitude of pollution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Source inventory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Water quality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Selection of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Financing water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Maintenance of sewage treatment plants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Pollution from industrial plants</a:t>
            </a:r>
          </a:p>
          <a:p>
            <a:pPr eaLnBrk="1" hangingPunct="1">
              <a:lnSpc>
                <a:spcPct val="90000"/>
              </a:lnSpc>
            </a:pPr>
            <a:endParaRPr lang="en-IN" alt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POLLUTION CONTROL</a:t>
            </a:r>
            <a:endParaRPr lang="en-IN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CONTROL AT Point 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REUSE/RECYCLE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WASTE MINIMISATION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CLEAN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WASTE WATER DISCHARGE STANDARDS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Control POLLUTION FROM NON-POINT SOURCES: agriculture, urban run-off,construction site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IN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Factors affecting water resources</a:t>
            </a:r>
            <a:endParaRPr lang="en-IN" alt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Climatic factors</a:t>
            </a:r>
            <a:r>
              <a:rPr lang="en-US" altLang="en-US" smtClean="0"/>
              <a:t>: Rainfall :intensity,duration,distribution, quantity</a:t>
            </a:r>
          </a:p>
          <a:p>
            <a:pPr eaLnBrk="1" hangingPunct="1"/>
            <a:r>
              <a:rPr lang="en-US" altLang="en-US" smtClean="0"/>
              <a:t>Snow, </a:t>
            </a:r>
          </a:p>
          <a:p>
            <a:pPr eaLnBrk="1" hangingPunct="1"/>
            <a:r>
              <a:rPr lang="en-US" altLang="en-US" smtClean="0"/>
              <a:t>Evapotranspiration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IN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Physiographic factors</a:t>
            </a:r>
            <a:endParaRPr lang="en-IN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Basic characteristics: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geomorphic,drainage,catchment,slope, stream intensity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Physical factors: land use, surface infiltration, soil types etc. Channel characteristics –storage capacity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Geological factors: lithologic incliding composition, texture etc, structural including faults,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Hydrologic characteristics –acquifer permeability, porosity,transmissivity, stabilityss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IN" alt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RUN-OFF FUNCTIONS</a:t>
            </a:r>
            <a:endParaRPr lang="en-IN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Rainfall, Temperature,Absorption</a:t>
            </a:r>
          </a:p>
          <a:p>
            <a:pPr eaLnBrk="1" hangingPunct="1"/>
            <a:r>
              <a:rPr lang="en-US" altLang="en-US" smtClean="0"/>
              <a:t>Rm=Pm-Lm (1)</a:t>
            </a:r>
          </a:p>
          <a:p>
            <a:pPr eaLnBrk="1" hangingPunct="1"/>
            <a:r>
              <a:rPr lang="en-US" altLang="en-US" smtClean="0"/>
              <a:t>Lm=0.481Tm(2)</a:t>
            </a:r>
          </a:p>
          <a:p>
            <a:pPr eaLnBrk="1" hangingPunct="1"/>
            <a:r>
              <a:rPr lang="en-US" altLang="en-US" smtClean="0"/>
              <a:t>Rm=monthly run off (cm)</a:t>
            </a:r>
          </a:p>
          <a:p>
            <a:pPr eaLnBrk="1" hangingPunct="1"/>
            <a:r>
              <a:rPr lang="en-US" altLang="en-US" smtClean="0"/>
              <a:t>Pm=monthly run-off coefficient</a:t>
            </a:r>
          </a:p>
          <a:p>
            <a:pPr eaLnBrk="1" hangingPunct="1"/>
            <a:r>
              <a:rPr lang="en-US" altLang="en-US" smtClean="0"/>
              <a:t>Lm=monthly evaporation losses (cm)</a:t>
            </a:r>
          </a:p>
          <a:p>
            <a:pPr eaLnBrk="1" hangingPunct="1"/>
            <a:r>
              <a:rPr lang="en-US" altLang="en-US" smtClean="0"/>
              <a:t>Tm=mean monthly temperature (c)ss</a:t>
            </a:r>
            <a:endParaRPr lang="en-IN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Water requirement</a:t>
            </a:r>
            <a:br>
              <a:rPr lang="en-US" altLang="en-US" sz="4000" smtClean="0"/>
            </a:br>
            <a:endParaRPr lang="en-IN" alt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Domestic</a:t>
            </a:r>
          </a:p>
          <a:p>
            <a:pPr eaLnBrk="1" hangingPunct="1"/>
            <a:r>
              <a:rPr lang="en-US" altLang="en-US" smtClean="0"/>
              <a:t>Agriculture</a:t>
            </a:r>
          </a:p>
          <a:p>
            <a:pPr eaLnBrk="1" hangingPunct="1"/>
            <a:r>
              <a:rPr lang="en-US" altLang="en-US" smtClean="0"/>
              <a:t>Industrial</a:t>
            </a:r>
          </a:p>
          <a:p>
            <a:pPr eaLnBrk="1" hangingPunct="1"/>
            <a:r>
              <a:rPr lang="en-US" altLang="en-US" smtClean="0"/>
              <a:t>Landscape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One flow unit  appx: 1360 lpcd (FAO)</a:t>
            </a:r>
            <a:endParaRPr lang="en-IN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WATER POLLUTION</a:t>
            </a:r>
            <a:endParaRPr lang="en-IN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Contamination of water bodies</a:t>
            </a:r>
          </a:p>
          <a:p>
            <a:pPr eaLnBrk="1" hangingPunct="1"/>
            <a:r>
              <a:rPr lang="en-US" altLang="en-US" smtClean="0"/>
              <a:t>Contamination by anthropogenic activity</a:t>
            </a:r>
          </a:p>
          <a:p>
            <a:pPr eaLnBrk="1" hangingPunct="1"/>
            <a:r>
              <a:rPr lang="en-US" altLang="en-US" smtClean="0"/>
              <a:t>Water pollution affects : plants,organisms-individual species as well as biological communitiess</a:t>
            </a:r>
          </a:p>
          <a:p>
            <a:pPr eaLnBrk="1" hangingPunct="1"/>
            <a:r>
              <a:rPr lang="en-US" altLang="en-US" smtClean="0"/>
              <a:t>Disease caused by polluted water: enteric, skin and bone affectations</a:t>
            </a:r>
          </a:p>
          <a:p>
            <a:pPr eaLnBrk="1" hangingPunct="1"/>
            <a:r>
              <a:rPr lang="en-US" altLang="en-US" smtClean="0"/>
              <a:t>Estimated 14000 deaths everyday global</a:t>
            </a:r>
            <a:endParaRPr lang="en-IN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smtClean="0"/>
              <a:t>AGENTS OF WATER POLLUTION</a:t>
            </a:r>
            <a:endParaRPr lang="en-IN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Point sources: single identifiable source e.g effluent discharge pipe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Non point sources: Run off- agriculture, urban areas , Sheet flow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Contminants: chemical-toxic, organic, inorganic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Pathogens-coliform bacteria, virus, worms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Oxygen depleting substance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Turbidity: suspended and dissolved solids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Microscopic pollutants: garbage, plants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Thermal pollution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IN" alt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TESTING WATER QUALITY</a:t>
            </a:r>
            <a:endParaRPr lang="en-IN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Sampling</a:t>
            </a:r>
          </a:p>
          <a:p>
            <a:pPr eaLnBrk="1" hangingPunct="1"/>
            <a:r>
              <a:rPr lang="en-US" altLang="en-US" smtClean="0"/>
              <a:t>Physical testing</a:t>
            </a:r>
          </a:p>
          <a:p>
            <a:pPr eaLnBrk="1" hangingPunct="1"/>
            <a:r>
              <a:rPr lang="en-US" altLang="en-US" smtClean="0"/>
              <a:t>Chemical testing</a:t>
            </a:r>
          </a:p>
          <a:p>
            <a:pPr eaLnBrk="1" hangingPunct="1"/>
            <a:r>
              <a:rPr lang="en-US" altLang="en-US" smtClean="0"/>
              <a:t>Biological testing-bio indicators</a:t>
            </a:r>
            <a:endParaRPr lang="en-IN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Water quality standards</a:t>
            </a:r>
            <a:endParaRPr lang="en-IN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Best use classification : source base</a:t>
            </a:r>
          </a:p>
          <a:p>
            <a:pPr eaLnBrk="1" hangingPunct="1"/>
            <a:r>
              <a:rPr lang="en-US" altLang="en-US" smtClean="0"/>
              <a:t>Parameters as per Water (Prevention and control of pollution) Act </a:t>
            </a:r>
            <a:endParaRPr lang="en-IN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315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Factors affecting water resources</vt:lpstr>
      <vt:lpstr>Physiographic factors</vt:lpstr>
      <vt:lpstr>RUN-OFF FUNCTIONS</vt:lpstr>
      <vt:lpstr>Water requirement </vt:lpstr>
      <vt:lpstr>WATER POLLUTION</vt:lpstr>
      <vt:lpstr>AGENTS OF WATER POLLUTION</vt:lpstr>
      <vt:lpstr>TESTING WATER QUALITY</vt:lpstr>
      <vt:lpstr>Water quality standards</vt:lpstr>
      <vt:lpstr>Setting water quality goals  </vt:lpstr>
      <vt:lpstr>POLLUTION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Arch-20</dc:creator>
  <cp:lastModifiedBy>Admin</cp:lastModifiedBy>
  <cp:revision>4</cp:revision>
  <dcterms:created xsi:type="dcterms:W3CDTF">2006-08-16T00:00:00Z</dcterms:created>
  <dcterms:modified xsi:type="dcterms:W3CDTF">2022-02-14T18:02:22Z</dcterms:modified>
</cp:coreProperties>
</file>