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98" y="-8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9B971E-E1F5-4C41-9A9E-0892DA925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61" y="68793"/>
            <a:ext cx="1624340" cy="19378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C9701E0E-3D32-48B4-A6DD-DD196728A22B}"/>
              </a:ext>
            </a:extLst>
          </p:cNvPr>
          <p:cNvSpPr txBox="1">
            <a:spLocks/>
          </p:cNvSpPr>
          <p:nvPr/>
        </p:nvSpPr>
        <p:spPr bwMode="auto">
          <a:xfrm>
            <a:off x="596900" y="4267200"/>
            <a:ext cx="12128500" cy="2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67" u="sng" dirty="0"/>
              <a:t>Subject:</a:t>
            </a:r>
            <a:r>
              <a:rPr lang="en-IN" sz="2667" dirty="0"/>
              <a:t> </a:t>
            </a:r>
            <a:r>
              <a:rPr lang="en-US" sz="2667" spc="-107" dirty="0"/>
              <a:t>Building Services - III</a:t>
            </a:r>
          </a:p>
          <a:p>
            <a:r>
              <a:rPr lang="en-IN" sz="2667" u="sng" dirty="0"/>
              <a:t>Topic:</a:t>
            </a:r>
            <a:r>
              <a:rPr lang="en-IN" sz="2667" dirty="0"/>
              <a:t> Escalators</a:t>
            </a:r>
          </a:p>
          <a:p>
            <a:r>
              <a:rPr lang="en-IN" sz="2667" u="sng" dirty="0"/>
              <a:t>Presented by</a:t>
            </a:r>
            <a:r>
              <a:rPr lang="en-IN" sz="2667" dirty="0"/>
              <a:t>: </a:t>
            </a:r>
            <a:r>
              <a:rPr lang="en-IN" sz="2667" dirty="0" err="1" smtClean="0"/>
              <a:t>Atul</a:t>
            </a:r>
            <a:r>
              <a:rPr lang="en-IN" sz="2667" dirty="0" smtClean="0"/>
              <a:t> </a:t>
            </a:r>
            <a:r>
              <a:rPr lang="en-IN" sz="2667" dirty="0" err="1" smtClean="0"/>
              <a:t>Setya</a:t>
            </a:r>
            <a:endParaRPr lang="en-IN" sz="2667" dirty="0"/>
          </a:p>
        </p:txBody>
      </p:sp>
    </p:spTree>
    <p:extLst>
      <p:ext uri="{BB962C8B-B14F-4D97-AF65-F5344CB8AC3E}">
        <p14:creationId xmlns:p14="http://schemas.microsoft.com/office/powerpoint/2010/main" val="398516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203" y="639826"/>
            <a:ext cx="1118235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A3835"/>
                </a:solidFill>
                <a:latin typeface="Arial"/>
                <a:cs typeface="Arial"/>
              </a:rPr>
              <a:t>Landing</a:t>
            </a:r>
            <a:r>
              <a:rPr sz="1800" b="1" spc="-15" dirty="0">
                <a:solidFill>
                  <a:srgbClr val="3A383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A3835"/>
                </a:solidFill>
                <a:latin typeface="Arial"/>
                <a:cs typeface="Arial"/>
              </a:rPr>
              <a:t>platforms</a:t>
            </a:r>
            <a:r>
              <a:rPr sz="1800" b="1" spc="10" dirty="0">
                <a:solidFill>
                  <a:srgbClr val="3A383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-These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two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platforms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house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curved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sections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tracks,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as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well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gears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motors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that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drive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stairs.</a:t>
            </a:r>
            <a:r>
              <a:rPr sz="1800" spc="-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top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platform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contains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motor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assembly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main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drive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A3835"/>
                </a:solidFill>
                <a:latin typeface="Arial MT"/>
                <a:cs typeface="Arial MT"/>
              </a:rPr>
              <a:t>gear,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while</a:t>
            </a:r>
            <a:r>
              <a:rPr sz="1800" spc="4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 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bottom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holds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step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return idler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sprockets.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These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sections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also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anchor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ends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 escalator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truss.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In 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addition,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platforms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contain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floor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plate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 comb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plate.</a:t>
            </a:r>
            <a:r>
              <a:rPr sz="1800" spc="-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floor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provides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place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for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 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passengers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stand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before they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step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onto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 moving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stairs.</a:t>
            </a:r>
            <a:r>
              <a:rPr sz="1800" spc="-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This plate 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flush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with</a:t>
            </a:r>
            <a:r>
              <a:rPr sz="1800" spc="4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finished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floor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either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hinged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removable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allow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easy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access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machinery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3A3835"/>
                </a:solidFill>
                <a:latin typeface="Arial MT"/>
                <a:cs typeface="Arial MT"/>
              </a:rPr>
              <a:t>below.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comb plate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piece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between </a:t>
            </a:r>
            <a:r>
              <a:rPr sz="1800" spc="-484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stationary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floor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moving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step.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20" dirty="0">
                <a:solidFill>
                  <a:srgbClr val="3A3835"/>
                </a:solidFill>
                <a:latin typeface="Arial"/>
                <a:cs typeface="Arial"/>
              </a:rPr>
              <a:t>Truss</a:t>
            </a:r>
            <a:r>
              <a:rPr sz="1800" b="1" spc="-5" dirty="0">
                <a:solidFill>
                  <a:srgbClr val="3A383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-The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truss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hollow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metal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structure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that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bridges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lower</a:t>
            </a:r>
            <a:r>
              <a:rPr sz="1800" spc="5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upper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landings.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It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composed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two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side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sections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joined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together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with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cross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braces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across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bottom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just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below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top.</a:t>
            </a:r>
            <a:r>
              <a:rPr sz="1800" spc="-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ends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truss </a:t>
            </a:r>
            <a:r>
              <a:rPr sz="1800" spc="-484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 attached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top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and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bottom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landing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platforms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via steel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concrete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supports.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"freestanding"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escalator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reveals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its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inner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components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through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transparent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truss.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25400">
              <a:lnSpc>
                <a:spcPct val="100000"/>
              </a:lnSpc>
            </a:pPr>
            <a:r>
              <a:rPr sz="1800" b="1" spc="-20" dirty="0">
                <a:solidFill>
                  <a:srgbClr val="3A3835"/>
                </a:solidFill>
                <a:latin typeface="Arial"/>
                <a:cs typeface="Arial"/>
              </a:rPr>
              <a:t>Tracks</a:t>
            </a:r>
            <a:r>
              <a:rPr sz="1800" b="1" spc="10" dirty="0">
                <a:solidFill>
                  <a:srgbClr val="3A383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-The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system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built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into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truss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guide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step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chain,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which</a:t>
            </a:r>
            <a:r>
              <a:rPr sz="1800" spc="4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continuously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pulls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steps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from </a:t>
            </a:r>
            <a:r>
              <a:rPr sz="1800" spc="-484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bottom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platform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back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 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top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in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an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endless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loop.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There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actually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two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tracks: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one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for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front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wheels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 steps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(called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step-wheel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track)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one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for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back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wheels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steps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(called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trailer-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wheel</a:t>
            </a:r>
            <a:r>
              <a:rPr sz="1800" spc="4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track).</a:t>
            </a:r>
            <a:r>
              <a:rPr sz="1800" spc="-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relative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positions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these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cause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steps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form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staircase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they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move out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from 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under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comb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plate.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676" y="593852"/>
            <a:ext cx="10892790" cy="468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A3835"/>
                </a:solidFill>
                <a:latin typeface="Arial"/>
                <a:cs typeface="Arial"/>
              </a:rPr>
              <a:t>Steps</a:t>
            </a:r>
            <a:r>
              <a:rPr sz="1800" b="1" spc="5" dirty="0">
                <a:solidFill>
                  <a:srgbClr val="3A383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-The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steps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themselves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solid,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one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piece,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die-cast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aluminum</a:t>
            </a:r>
            <a:r>
              <a:rPr sz="1800" spc="4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steel.</a:t>
            </a:r>
            <a:r>
              <a:rPr sz="1800" spc="-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3A3835"/>
                </a:solidFill>
                <a:latin typeface="Arial MT"/>
                <a:cs typeface="Arial MT"/>
              </a:rPr>
              <a:t>Yellow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demarcation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lines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may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be added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clearly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indicate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their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edges.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steps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 linked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by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continuous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metal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chain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that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forms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closed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loop.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front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back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edges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steps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each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connected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two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wheels.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rear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wheels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set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further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apart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fit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into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 back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and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front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wheels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have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shorter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axles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fit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into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narrower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front </a:t>
            </a:r>
            <a:r>
              <a:rPr sz="1800" spc="-484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track.</a:t>
            </a:r>
            <a:r>
              <a:rPr sz="1800" spc="-10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As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described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above,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position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tracks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controls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orientation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steps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View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escalator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steps on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continuous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chain.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28575">
              <a:lnSpc>
                <a:spcPct val="99800"/>
              </a:lnSpc>
              <a:spcBef>
                <a:spcPts val="5"/>
              </a:spcBef>
            </a:pPr>
            <a:r>
              <a:rPr sz="1800" b="1" spc="-5" dirty="0">
                <a:solidFill>
                  <a:srgbClr val="3A3835"/>
                </a:solidFill>
                <a:latin typeface="Arial"/>
                <a:cs typeface="Arial"/>
              </a:rPr>
              <a:t>Handrail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-</a:t>
            </a:r>
            <a:r>
              <a:rPr sz="1800" spc="-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handrail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provides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convenient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handhold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for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passengers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while</a:t>
            </a:r>
            <a:r>
              <a:rPr sz="1800" spc="4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they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riding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escalator.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In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escalator,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handrail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pulled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along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its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by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chain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that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connected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to the main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drive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gear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by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 </a:t>
            </a:r>
            <a:r>
              <a:rPr sz="1800" spc="-484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series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pulleys.</a:t>
            </a:r>
            <a:r>
              <a:rPr sz="1800" spc="4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It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constructed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four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distinct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sections.</a:t>
            </a:r>
            <a:r>
              <a:rPr sz="1800" spc="-9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At 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center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the handrail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"slider",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also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known</a:t>
            </a:r>
            <a:r>
              <a:rPr sz="1800" spc="5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 "glider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ply",</a:t>
            </a:r>
            <a:r>
              <a:rPr sz="1800" spc="4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which</a:t>
            </a:r>
            <a:r>
              <a:rPr sz="1800" spc="5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layer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cotton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or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synthetic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textile.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purpose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the slider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layer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 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allow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handrail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move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smoothly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along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its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track.</a:t>
            </a:r>
            <a:r>
              <a:rPr sz="1800" spc="-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next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A3835"/>
                </a:solidFill>
                <a:latin typeface="Arial MT"/>
                <a:cs typeface="Arial MT"/>
              </a:rPr>
              <a:t>layer,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known</a:t>
            </a:r>
            <a:r>
              <a:rPr sz="1800" spc="4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as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"tension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member”,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consists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either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steel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cable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flat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steel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tape,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provides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handrail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with</a:t>
            </a:r>
            <a:r>
              <a:rPr sz="1800" spc="4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tensile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strength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and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3A3835"/>
                </a:solidFill>
                <a:latin typeface="Arial MT"/>
                <a:cs typeface="Arial MT"/>
              </a:rPr>
              <a:t>flexibility.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On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top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tension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member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 inner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construction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components,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which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made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chemically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treated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rubber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designed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to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prevent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layers</a:t>
            </a:r>
            <a:r>
              <a:rPr sz="1800" spc="3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from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separating.</a:t>
            </a:r>
            <a:r>
              <a:rPr sz="1800" spc="2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A3835"/>
                </a:solidFill>
                <a:latin typeface="Arial MT"/>
                <a:cs typeface="Arial MT"/>
              </a:rPr>
              <a:t>Finally,</a:t>
            </a:r>
            <a:r>
              <a:rPr sz="1800" spc="4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outer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layer—the</a:t>
            </a:r>
            <a:r>
              <a:rPr sz="1800" spc="3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only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part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that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passengers.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Escalator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balustrades</a:t>
            </a:r>
            <a:r>
              <a:rPr sz="1800" spc="2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are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usually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made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of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laminated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glass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or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as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steel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structures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covered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in </a:t>
            </a:r>
            <a:r>
              <a:rPr sz="1800" spc="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sheet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metal.</a:t>
            </a:r>
            <a:r>
              <a:rPr sz="1800" spc="-9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An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escalator</a:t>
            </a:r>
            <a:r>
              <a:rPr sz="1800" spc="1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equipped</a:t>
            </a:r>
            <a:r>
              <a:rPr sz="1800" spc="1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A3835"/>
                </a:solidFill>
                <a:latin typeface="Arial MT"/>
                <a:cs typeface="Arial MT"/>
              </a:rPr>
              <a:t>with</a:t>
            </a:r>
            <a:r>
              <a:rPr sz="1800" spc="4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A3835"/>
                </a:solidFill>
                <a:latin typeface="Arial MT"/>
                <a:cs typeface="Arial MT"/>
              </a:rPr>
              <a:t>"bellows"</a:t>
            </a:r>
            <a:r>
              <a:rPr sz="1800" spc="55" dirty="0">
                <a:solidFill>
                  <a:srgbClr val="3A383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A3835"/>
                </a:solidFill>
                <a:latin typeface="Arial MT"/>
                <a:cs typeface="Arial MT"/>
              </a:rPr>
              <a:t>handrail.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9632" y="836675"/>
            <a:ext cx="7412735" cy="42260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2223" y="5394452"/>
            <a:ext cx="10570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The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 number</a:t>
            </a:r>
            <a:r>
              <a:rPr sz="1800" spc="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persons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that</a:t>
            </a:r>
            <a:r>
              <a:rPr sz="1800" spc="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38383"/>
                </a:solidFill>
                <a:latin typeface="Calibri"/>
                <a:cs typeface="Calibri"/>
              </a:rPr>
              <a:t>may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be</a:t>
            </a:r>
            <a:r>
              <a:rPr sz="1800" spc="1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theoretically</a:t>
            </a:r>
            <a:r>
              <a:rPr sz="1800" spc="2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carried</a:t>
            </a:r>
            <a:r>
              <a:rPr sz="1800" spc="2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by</a:t>
            </a:r>
            <a:r>
              <a:rPr sz="1800" spc="1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escalators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in</a:t>
            </a:r>
            <a:r>
              <a:rPr sz="1800" spc="1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1 h</a:t>
            </a:r>
            <a:r>
              <a:rPr sz="1800" spc="1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given</a:t>
            </a:r>
            <a:r>
              <a:rPr sz="1800" spc="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in</a:t>
            </a:r>
            <a:r>
              <a:rPr sz="1800" spc="1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838383"/>
                </a:solidFill>
                <a:latin typeface="Calibri"/>
                <a:cs typeface="Calibri"/>
              </a:rPr>
              <a:t>Table</a:t>
            </a:r>
            <a:r>
              <a:rPr sz="1800" spc="1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2</a:t>
            </a:r>
            <a:r>
              <a:rPr sz="1800" spc="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clause</a:t>
            </a:r>
            <a:r>
              <a:rPr sz="1800" spc="2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4.3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of </a:t>
            </a:r>
            <a:r>
              <a:rPr sz="1800" spc="-39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NBC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2017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P-8</a:t>
            </a:r>
            <a:r>
              <a:rPr sz="1800" spc="1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Sec-5B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867" y="0"/>
            <a:ext cx="1049426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592" y="304800"/>
            <a:ext cx="7432162" cy="52608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034" y="215265"/>
            <a:ext cx="3848100" cy="634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6379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Escalator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— A 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power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driven, inclined, 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continuous</a:t>
            </a:r>
            <a:r>
              <a:rPr sz="1800" spc="1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38383"/>
                </a:solidFill>
                <a:latin typeface="Calibri"/>
                <a:cs typeface="Calibri"/>
              </a:rPr>
              <a:t>stairway</a:t>
            </a:r>
            <a:r>
              <a:rPr sz="1800" spc="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used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838383"/>
                </a:solidFill>
                <a:latin typeface="Calibri"/>
                <a:cs typeface="Calibri"/>
              </a:rPr>
              <a:t>for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 raising</a:t>
            </a:r>
            <a:r>
              <a:rPr sz="180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838383"/>
                </a:solidFill>
                <a:latin typeface="Calibri"/>
                <a:cs typeface="Calibri"/>
              </a:rPr>
              <a:t>or </a:t>
            </a:r>
            <a:r>
              <a:rPr sz="1800" spc="-39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lowering</a:t>
            </a:r>
            <a:r>
              <a:rPr sz="1800" spc="20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838383"/>
                </a:solidFill>
                <a:latin typeface="Calibri"/>
                <a:cs typeface="Calibri"/>
              </a:rPr>
              <a:t>passengers.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An</a:t>
            </a:r>
            <a:r>
              <a:rPr sz="1800" spc="-2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escalator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is</a:t>
            </a:r>
            <a:r>
              <a:rPr sz="1800" spc="-2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moving staircase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which</a:t>
            </a:r>
            <a:r>
              <a:rPr sz="1800" spc="47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carries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people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between</a:t>
            </a:r>
            <a:r>
              <a:rPr sz="1800" spc="4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floors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of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building</a:t>
            </a:r>
            <a:r>
              <a:rPr sz="1800" spc="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or </a:t>
            </a:r>
            <a:r>
              <a:rPr sz="1800" spc="-484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structure.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It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consists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of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motor-driven </a:t>
            </a:r>
            <a:r>
              <a:rPr sz="1800" spc="-484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chain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 individually</a:t>
            </a:r>
            <a:r>
              <a:rPr sz="1800" spc="3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linked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steps on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track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which</a:t>
            </a:r>
            <a:r>
              <a:rPr sz="1800" spc="3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cycle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on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 pair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of tracks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which</a:t>
            </a:r>
            <a:r>
              <a:rPr sz="1800" spc="4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keep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them horizontal.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81280">
              <a:lnSpc>
                <a:spcPct val="100000"/>
              </a:lnSpc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Escalators are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often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used around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the </a:t>
            </a:r>
            <a:r>
              <a:rPr sz="1800" spc="-49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world</a:t>
            </a:r>
            <a:r>
              <a:rPr sz="1800" spc="4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in places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where</a:t>
            </a:r>
            <a:r>
              <a:rPr sz="1800" spc="4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lifts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would</a:t>
            </a:r>
            <a:r>
              <a:rPr sz="1800" spc="4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be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impractical,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or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they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can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be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used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in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conjunction</a:t>
            </a:r>
            <a:r>
              <a:rPr sz="1800" spc="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with</a:t>
            </a:r>
            <a:r>
              <a:rPr sz="1800" spc="3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them.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29845">
              <a:lnSpc>
                <a:spcPct val="100000"/>
              </a:lnSpc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Principal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areas of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usage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include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department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stores,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shopping</a:t>
            </a:r>
            <a:r>
              <a:rPr sz="1800" spc="2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malls,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airports,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transit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systems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(railway/railroad</a:t>
            </a:r>
            <a:r>
              <a:rPr sz="1800" spc="4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stations), convention </a:t>
            </a:r>
            <a:r>
              <a:rPr sz="1800" spc="-484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centers, hotels, arenas,</a:t>
            </a:r>
            <a:r>
              <a:rPr sz="1800" spc="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stadiums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and </a:t>
            </a:r>
            <a:r>
              <a:rPr sz="1800" spc="-484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public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buildings.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6091" y="1322832"/>
            <a:ext cx="7488935" cy="4212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560" y="85725"/>
            <a:ext cx="4379595" cy="632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Escalators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have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the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capacity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to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move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large </a:t>
            </a:r>
            <a:r>
              <a:rPr sz="1800" spc="-484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numbers of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people.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They can be placed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in 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same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physical</a:t>
            </a:r>
            <a:r>
              <a:rPr sz="1800" spc="5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space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as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staircase.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130175">
              <a:lnSpc>
                <a:spcPct val="100000"/>
              </a:lnSpc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They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have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no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waiting</a:t>
            </a:r>
            <a:r>
              <a:rPr sz="1800" spc="3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interval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(except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during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very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heavy traffic). They can be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used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guide</a:t>
            </a:r>
            <a:r>
              <a:rPr sz="1800" spc="1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people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toward</a:t>
            </a:r>
            <a:r>
              <a:rPr sz="1800" spc="3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main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exits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or </a:t>
            </a:r>
            <a:r>
              <a:rPr sz="1800" spc="-484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special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exhibits.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2700" marR="220979">
              <a:lnSpc>
                <a:spcPct val="100000"/>
              </a:lnSpc>
            </a:pP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They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may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be weatherproofed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for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outdoor </a:t>
            </a:r>
            <a:r>
              <a:rPr sz="1800" spc="-49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use.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 marR="15240">
              <a:lnSpc>
                <a:spcPct val="100000"/>
              </a:lnSpc>
            </a:pP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A</a:t>
            </a:r>
            <a:r>
              <a:rPr sz="1800" spc="-12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nonfunctional</a:t>
            </a:r>
            <a:r>
              <a:rPr sz="1800" spc="2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escalator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can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function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as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a </a:t>
            </a:r>
            <a:r>
              <a:rPr sz="1800" spc="-484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normal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staircase,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Arial MT"/>
                <a:cs typeface="Arial MT"/>
              </a:rPr>
              <a:t>whereas</a:t>
            </a:r>
            <a:r>
              <a:rPr sz="1800" spc="6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many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other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methods</a:t>
            </a:r>
            <a:r>
              <a:rPr sz="1800" spc="3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of</a:t>
            </a:r>
            <a:r>
              <a:rPr sz="1800" spc="1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transport</a:t>
            </a:r>
            <a:r>
              <a:rPr sz="1800" spc="3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become</a:t>
            </a:r>
            <a:r>
              <a:rPr sz="1800" spc="2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useless 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when</a:t>
            </a:r>
            <a:r>
              <a:rPr sz="1800" spc="4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they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break</a:t>
            </a:r>
            <a:r>
              <a:rPr sz="1800" spc="5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1F2021"/>
                </a:solidFill>
                <a:latin typeface="Arial MT"/>
                <a:cs typeface="Arial MT"/>
              </a:rPr>
              <a:t>down</a:t>
            </a:r>
            <a:r>
              <a:rPr sz="1800" spc="4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or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Arial MT"/>
                <a:cs typeface="Arial MT"/>
              </a:rPr>
              <a:t>lose</a:t>
            </a:r>
            <a:r>
              <a:rPr sz="1800" dirty="0">
                <a:solidFill>
                  <a:srgbClr val="1F2021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1F2021"/>
                </a:solidFill>
                <a:latin typeface="Arial MT"/>
                <a:cs typeface="Arial MT"/>
              </a:rPr>
              <a:t>power.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 MT"/>
              <a:cs typeface="Arial MT"/>
            </a:endParaRPr>
          </a:p>
          <a:p>
            <a:pPr marL="12700" marR="11557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Escalators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desirable </a:t>
            </a:r>
            <a:r>
              <a:rPr sz="1800" spc="-5" dirty="0">
                <a:latin typeface="Calibri"/>
                <a:cs typeface="Calibri"/>
              </a:rPr>
              <a:t>where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movement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people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large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numbers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controlled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minimum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space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railway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stations,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shopping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centres/malls, </a:t>
            </a:r>
            <a:r>
              <a:rPr sz="1800" spc="-5" dirty="0">
                <a:latin typeface="Calibri"/>
                <a:cs typeface="Calibri"/>
              </a:rPr>
              <a:t> airports, </a:t>
            </a:r>
            <a:r>
              <a:rPr sz="1800" spc="-15" dirty="0">
                <a:latin typeface="Calibri"/>
                <a:cs typeface="Calibri"/>
              </a:rPr>
              <a:t>etc.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encourage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people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circulate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freely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conveniently.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564" y="1542288"/>
            <a:ext cx="6323076" cy="41102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834" y="754760"/>
            <a:ext cx="5902325" cy="359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Named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Escalator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Charles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Seeberger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1897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combining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latin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word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steps</a:t>
            </a:r>
            <a:r>
              <a:rPr sz="1800" spc="-5" dirty="0">
                <a:latin typeface="Calibri"/>
                <a:cs typeface="Calibri"/>
              </a:rPr>
              <a:t> “</a:t>
            </a:r>
            <a:r>
              <a:rPr sz="1800" i="1" spc="-5" dirty="0">
                <a:latin typeface="Calibri"/>
                <a:cs typeface="Calibri"/>
              </a:rPr>
              <a:t>scala</a:t>
            </a:r>
            <a:r>
              <a:rPr sz="1800" spc="-5" dirty="0">
                <a:latin typeface="Calibri"/>
                <a:cs typeface="Calibri"/>
              </a:rPr>
              <a:t>”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elevator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The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first conceptual</a:t>
            </a:r>
            <a:r>
              <a:rPr sz="1800" spc="-2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articulation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of</a:t>
            </a:r>
            <a:r>
              <a:rPr sz="1800" spc="-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an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escalator was</a:t>
            </a:r>
            <a:r>
              <a:rPr sz="1800" spc="-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“An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Improvement</a:t>
            </a:r>
            <a:r>
              <a:rPr sz="1800" spc="2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in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 Stairs,”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described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in</a:t>
            </a:r>
            <a:r>
              <a:rPr sz="1800" spc="-1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an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1859</a:t>
            </a:r>
            <a:r>
              <a:rPr sz="1800" spc="1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Georgia"/>
                <a:cs typeface="Georgia"/>
              </a:rPr>
              <a:t>U.S.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patent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issued to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Nathan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Ames.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Ames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was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an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inventor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with </a:t>
            </a:r>
            <a:r>
              <a:rPr sz="1800" spc="-42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several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patents, including a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railroad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switch, a printing 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press,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and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combination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knife,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fork,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and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 spoon. Ames’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 patent made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claim over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an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endless</a:t>
            </a:r>
            <a:r>
              <a:rPr sz="1800" spc="-1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belt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of steps</a:t>
            </a:r>
            <a:r>
              <a:rPr sz="1800" spc="-1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revolving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 around</a:t>
            </a:r>
            <a:r>
              <a:rPr sz="1800" spc="1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three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mechanical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 wheels</a:t>
            </a:r>
            <a:r>
              <a:rPr sz="1800" spc="-2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that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could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be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powered</a:t>
            </a:r>
            <a:r>
              <a:rPr sz="1800" spc="-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by </a:t>
            </a:r>
            <a:r>
              <a:rPr sz="1800" spc="-42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hand,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weights,</a:t>
            </a:r>
            <a:r>
              <a:rPr sz="1800" spc="-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or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steam. This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 version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of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the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moving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stairway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didn’t</a:t>
            </a:r>
            <a:r>
              <a:rPr sz="1800" spc="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gain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much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momentum,</a:t>
            </a:r>
            <a:r>
              <a:rPr sz="1800" spc="10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however,</a:t>
            </a:r>
            <a:r>
              <a:rPr sz="1800" spc="2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C2C2C"/>
                </a:solidFill>
                <a:latin typeface="Georgia"/>
                <a:cs typeface="Georgia"/>
              </a:rPr>
              <a:t>and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 was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never</a:t>
            </a:r>
            <a:r>
              <a:rPr sz="1800" spc="-35" dirty="0">
                <a:solidFill>
                  <a:srgbClr val="2C2C2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C2C2C"/>
                </a:solidFill>
                <a:latin typeface="Georgia"/>
                <a:cs typeface="Georgia"/>
              </a:rPr>
              <a:t>built.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3293" y="5881"/>
            <a:ext cx="4398789" cy="67756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8534400" cy="6006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4813" y="6239052"/>
            <a:ext cx="973074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latin typeface="Segoe UI"/>
                <a:cs typeface="Segoe UI"/>
              </a:rPr>
              <a:t>"Luna </a:t>
            </a:r>
            <a:r>
              <a:rPr sz="1200" dirty="0">
                <a:latin typeface="Segoe UI"/>
                <a:cs typeface="Segoe UI"/>
              </a:rPr>
              <a:t>Park," </a:t>
            </a:r>
            <a:r>
              <a:rPr sz="1200" spc="-5" dirty="0">
                <a:latin typeface="Segoe UI"/>
                <a:cs typeface="Segoe UI"/>
              </a:rPr>
              <a:t>Coney Island, </a:t>
            </a:r>
            <a:r>
              <a:rPr sz="1200" dirty="0">
                <a:latin typeface="Segoe UI"/>
                <a:cs typeface="Segoe UI"/>
              </a:rPr>
              <a:t>by Eugene </a:t>
            </a:r>
            <a:r>
              <a:rPr sz="1200" spc="-15" dirty="0">
                <a:latin typeface="Segoe UI"/>
                <a:cs typeface="Segoe UI"/>
              </a:rPr>
              <a:t>Wemlinger, </a:t>
            </a:r>
            <a:r>
              <a:rPr sz="1200" spc="-5" dirty="0">
                <a:latin typeface="Segoe UI"/>
                <a:cs typeface="Segoe UI"/>
              </a:rPr>
              <a:t>1909. The mechanical escalator took people </a:t>
            </a:r>
            <a:r>
              <a:rPr sz="1200" spc="-10" dirty="0">
                <a:latin typeface="Segoe UI"/>
                <a:cs typeface="Segoe UI"/>
              </a:rPr>
              <a:t>to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top </a:t>
            </a:r>
            <a:r>
              <a:rPr sz="1200" spc="-10" dirty="0">
                <a:latin typeface="Segoe UI"/>
                <a:cs typeface="Segoe UI"/>
              </a:rPr>
              <a:t>of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Helter </a:t>
            </a:r>
            <a:r>
              <a:rPr sz="1200" spc="-20" dirty="0">
                <a:latin typeface="Segoe UI"/>
                <a:cs typeface="Segoe UI"/>
              </a:rPr>
              <a:t>Skelter, </a:t>
            </a:r>
            <a:r>
              <a:rPr sz="1200" spc="-5" dirty="0">
                <a:latin typeface="Segoe UI"/>
                <a:cs typeface="Segoe UI"/>
              </a:rPr>
              <a:t>where </a:t>
            </a:r>
            <a:r>
              <a:rPr sz="1200" dirty="0">
                <a:latin typeface="Segoe UI"/>
                <a:cs typeface="Segoe UI"/>
              </a:rPr>
              <a:t>an </a:t>
            </a:r>
            <a:r>
              <a:rPr sz="1200" spc="-5" dirty="0">
                <a:latin typeface="Segoe UI"/>
                <a:cs typeface="Segoe UI"/>
              </a:rPr>
              <a:t>attendant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handed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out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small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would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facilitate</a:t>
            </a:r>
            <a:r>
              <a:rPr sz="1200" dirty="0">
                <a:latin typeface="Segoe UI"/>
                <a:cs typeface="Segoe UI"/>
              </a:rPr>
              <a:t> the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downward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slide.</a:t>
            </a:r>
            <a:r>
              <a:rPr sz="1200" spc="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(Brooklyn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Museum)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723" y="23486"/>
            <a:ext cx="4644127" cy="6834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688" y="0"/>
            <a:ext cx="4244340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01681" y="5906516"/>
            <a:ext cx="1503680" cy="752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10"/>
              </a:spcBef>
            </a:pPr>
            <a:r>
              <a:rPr sz="1200" spc="-5" dirty="0">
                <a:latin typeface="Segoe UI"/>
                <a:cs typeface="Segoe UI"/>
              </a:rPr>
              <a:t>This illustration shows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escalator in use </a:t>
            </a:r>
            <a:r>
              <a:rPr sz="1200" dirty="0">
                <a:latin typeface="Segoe UI"/>
                <a:cs typeface="Segoe UI"/>
              </a:rPr>
              <a:t>at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3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Paris</a:t>
            </a:r>
            <a:r>
              <a:rPr sz="1200" spc="-3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Exposition</a:t>
            </a:r>
            <a:r>
              <a:rPr sz="1200" spc="-5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of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1900.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803" y="200914"/>
            <a:ext cx="4498340" cy="661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Escalators </a:t>
            </a:r>
            <a:r>
              <a:rPr sz="1800" spc="-5" dirty="0">
                <a:latin typeface="Calibri"/>
                <a:cs typeface="Calibri"/>
              </a:rPr>
              <a:t>Inclinations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35°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escalators.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16383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30° Inclination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inclination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highest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traveling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comfort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maximum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safety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user.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 marR="249554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35° Inclination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35°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escalator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most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space-efficient </a:t>
            </a:r>
            <a:r>
              <a:rPr sz="1800" spc="-10" dirty="0">
                <a:latin typeface="Calibri"/>
                <a:cs typeface="Calibri"/>
              </a:rPr>
              <a:t>solution.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However,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inclination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perceived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too steep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rises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exceed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particularly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downward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travel.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21272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Walks </a:t>
            </a:r>
            <a:r>
              <a:rPr sz="1800" spc="-5" dirty="0">
                <a:latin typeface="Calibri"/>
                <a:cs typeface="Calibri"/>
              </a:rPr>
              <a:t>Inclinations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10°, 11°,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12°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inclined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35623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Users </a:t>
            </a:r>
            <a:r>
              <a:rPr sz="1800" spc="-5" dirty="0">
                <a:latin typeface="Calibri"/>
                <a:cs typeface="Calibri"/>
              </a:rPr>
              <a:t>find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10° </a:t>
            </a:r>
            <a:r>
              <a:rPr sz="1800" spc="-10" dirty="0">
                <a:latin typeface="Calibri"/>
                <a:cs typeface="Calibri"/>
              </a:rPr>
              <a:t>inclination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most </a:t>
            </a:r>
            <a:r>
              <a:rPr sz="1800" spc="-15" dirty="0">
                <a:latin typeface="Calibri"/>
                <a:cs typeface="Calibri"/>
              </a:rPr>
              <a:t>comfortable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ride.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12° </a:t>
            </a:r>
            <a:r>
              <a:rPr sz="1800" spc="-10" dirty="0">
                <a:latin typeface="Calibri"/>
                <a:cs typeface="Calibri"/>
              </a:rPr>
              <a:t>inclination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used</a:t>
            </a:r>
            <a:r>
              <a:rPr sz="1800" dirty="0">
                <a:latin typeface="Calibri"/>
                <a:cs typeface="Calibri"/>
              </a:rPr>
              <a:t> when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limited.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Horizontal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without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transition </a:t>
            </a:r>
            <a:r>
              <a:rPr sz="1800" spc="-5" dirty="0">
                <a:latin typeface="Calibri"/>
                <a:cs typeface="Calibri"/>
              </a:rPr>
              <a:t> curves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inclinations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0° 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3767" y="182879"/>
            <a:ext cx="5763768" cy="29657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3767" y="3429000"/>
            <a:ext cx="5804128" cy="2820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466" y="769365"/>
            <a:ext cx="1089787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Escalators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r>
              <a:rPr sz="1800" spc="-5" dirty="0">
                <a:latin typeface="Calibri"/>
                <a:cs typeface="Calibri"/>
              </a:rPr>
              <a:t> 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600, 800 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 mm.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32194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popular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mm.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gives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unimpeded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band,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even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baggage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shopping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bags.</a:t>
            </a:r>
            <a:endParaRPr sz="1800">
              <a:latin typeface="Calibri"/>
              <a:cs typeface="Calibri"/>
            </a:endParaRPr>
          </a:p>
          <a:p>
            <a:pPr marL="12700" marR="1927860">
              <a:lnSpc>
                <a:spcPct val="2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two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-5" dirty="0">
                <a:latin typeface="Calibri"/>
                <a:cs typeface="Calibri"/>
              </a:rPr>
              <a:t> mainly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less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frequented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units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where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restricted.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suitable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transporting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shopping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baggage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Inclined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r>
              <a:rPr sz="1800" spc="-5" dirty="0">
                <a:latin typeface="Calibri"/>
                <a:cs typeface="Calibri"/>
              </a:rPr>
              <a:t> 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pallet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 mm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1100 mm.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22225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1100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generally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recommended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pallets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should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always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least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 wider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shopping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carts</a:t>
            </a:r>
            <a:r>
              <a:rPr sz="1800" dirty="0">
                <a:latin typeface="Calibri"/>
                <a:cs typeface="Calibri"/>
              </a:rPr>
              <a:t> when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operated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shopping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Horizontal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pallet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mm, 1200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 and 1400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airports,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increasing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tendency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mm</a:t>
            </a:r>
            <a:r>
              <a:rPr sz="1800" spc="-5" dirty="0">
                <a:latin typeface="Calibri"/>
                <a:cs typeface="Calibri"/>
              </a:rPr>
              <a:t> wide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easily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allows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users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around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passengers</a:t>
            </a:r>
            <a:r>
              <a:rPr sz="1800" spc="-5" dirty="0">
                <a:latin typeface="Calibri"/>
                <a:cs typeface="Calibri"/>
              </a:rPr>
              <a:t> with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baggage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carts.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number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escalators</a:t>
            </a:r>
            <a:r>
              <a:rPr sz="1800" spc="-5" dirty="0">
                <a:latin typeface="Calibri"/>
                <a:cs typeface="Calibri"/>
              </a:rPr>
              <a:t> or moving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walks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installed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continuous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arrangement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pallet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width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should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5" dirty="0">
                <a:latin typeface="Calibri"/>
                <a:cs typeface="Calibri"/>
              </a:rPr>
              <a:t>units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avoid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congestion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59" y="301750"/>
            <a:ext cx="10220759" cy="64716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</TotalTime>
  <Words>1402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Pallavi Tiwari</dc:creator>
  <cp:lastModifiedBy>Aashu</cp:lastModifiedBy>
  <cp:revision>3</cp:revision>
  <dcterms:created xsi:type="dcterms:W3CDTF">2021-08-27T07:16:31Z</dcterms:created>
  <dcterms:modified xsi:type="dcterms:W3CDTF">2022-09-06T05:27:50Z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2021-08-27T00:00:00Z</vt:filetime>
  </property>
</Properties>
</file>