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3" r:id="rId2"/>
    <p:sldId id="269" r:id="rId3"/>
    <p:sldId id="278" r:id="rId4"/>
    <p:sldId id="270" r:id="rId5"/>
    <p:sldId id="271" r:id="rId6"/>
    <p:sldId id="272" r:id="rId7"/>
    <p:sldId id="273" r:id="rId8"/>
    <p:sldId id="274" r:id="rId9"/>
    <p:sldId id="275" r:id="rId10"/>
    <p:sldId id="276" r:id="rId11"/>
    <p:sldId id="277"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7" d="100"/>
          <a:sy n="107" d="100"/>
        </p:scale>
        <p:origin x="-84" y="-3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9/8/2022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9/8/2022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9/8/2022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9/8/2022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p:cNvPr>
          <p:cNvSpPr txBox="1">
            <a:spLocks/>
          </p:cNvSpPr>
          <p:nvPr/>
        </p:nvSpPr>
        <p:spPr bwMode="auto">
          <a:xfrm>
            <a:off x="642938" y="2657475"/>
            <a:ext cx="7786687" cy="390525"/>
          </a:xfrm>
          <a:prstGeom prst="rect">
            <a:avLst/>
          </a:prstGeom>
          <a:noFill/>
          <a:ln>
            <a:noFill/>
          </a:ln>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4000" u="sng" spc="-107" dirty="0" smtClean="0">
                <a:latin typeface="Times New Roman" panose="02020603050405020304" pitchFamily="18" charset="0"/>
                <a:cs typeface="Times New Roman" panose="02020603050405020304" pitchFamily="18" charset="0"/>
              </a:rPr>
              <a:t>Environmental Planning and Housing</a:t>
            </a:r>
          </a:p>
          <a:p>
            <a:pPr>
              <a:defRPr/>
            </a:pPr>
            <a:r>
              <a:rPr lang="en-US" sz="2800" spc="-107" dirty="0">
                <a:latin typeface="Times New Roman" panose="02020603050405020304" pitchFamily="18" charset="0"/>
                <a:cs typeface="Times New Roman" panose="02020603050405020304" pitchFamily="18" charset="0"/>
              </a:rPr>
              <a:t> </a:t>
            </a:r>
            <a:r>
              <a:rPr lang="en-US" sz="2800" spc="-107" dirty="0" smtClean="0">
                <a:latin typeface="Times New Roman" panose="02020603050405020304" pitchFamily="18" charset="0"/>
                <a:cs typeface="Times New Roman" panose="02020603050405020304" pitchFamily="18" charset="0"/>
              </a:rPr>
              <a:t>                   (Environment Impact Assessment)</a:t>
            </a:r>
            <a:endParaRPr lang="en-IN" sz="2800" spc="-107" dirty="0">
              <a:latin typeface="Times New Roman" panose="02020603050405020304" pitchFamily="18" charset="0"/>
              <a:cs typeface="Times New Roman" panose="02020603050405020304" pitchFamily="18" charset="0"/>
            </a:endParaRPr>
          </a:p>
        </p:txBody>
      </p:sp>
      <p:sp>
        <p:nvSpPr>
          <p:cNvPr id="2051" name="TextBox 1"/>
          <p:cNvSpPr txBox="1">
            <a:spLocks noChangeArrowheads="1"/>
          </p:cNvSpPr>
          <p:nvPr/>
        </p:nvSpPr>
        <p:spPr bwMode="auto">
          <a:xfrm>
            <a:off x="5786438" y="6180138"/>
            <a:ext cx="3776662" cy="677862"/>
          </a:xfrm>
          <a:prstGeom prst="rect">
            <a:avLst/>
          </a:prstGeom>
          <a:noFill/>
          <a:ln w="9525">
            <a:noFill/>
            <a:miter lim="800000"/>
            <a:headEnd/>
            <a:tailEnd/>
          </a:ln>
        </p:spPr>
        <p:txBody>
          <a:bodyPr>
            <a:spAutoFit/>
          </a:bodyPr>
          <a:lstStyle/>
          <a:p>
            <a:pPr eaLnBrk="0" hangingPunct="0"/>
            <a:r>
              <a:rPr lang="en-IN" sz="2000" u="sng">
                <a:latin typeface="Times New Roman" pitchFamily="18" charset="0"/>
                <a:cs typeface="Times New Roman" pitchFamily="18" charset="0"/>
              </a:rPr>
              <a:t>Presented by: Ruchi Saxena</a:t>
            </a:r>
          </a:p>
          <a:p>
            <a:pPr eaLnBrk="0" hangingPunct="0"/>
            <a:endParaRPr lang="en-US"/>
          </a:p>
        </p:txBody>
      </p:sp>
      <p:pic>
        <p:nvPicPr>
          <p:cNvPr id="4" name="Picture 3">
            <a:extLst>
              <a:ext uri="{FF2B5EF4-FFF2-40B4-BE49-F238E27FC236}">
                <a16:creationId xmlns:a16="http://schemas.microsoft.com/office/drawing/2014/main" xmlns="" id="{422FCCAB-8F45-4B9C-9DDA-3D92A674620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19953" y="152400"/>
            <a:ext cx="1019343" cy="1217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srcRect l="30454" t="15625" r="30893" b="6250"/>
          <a:stretch>
            <a:fillRect/>
          </a:stretch>
        </p:blipFill>
        <p:spPr bwMode="auto">
          <a:xfrm>
            <a:off x="1981200" y="145473"/>
            <a:ext cx="5638800" cy="6407727"/>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srcRect l="27526" t="26042" r="27379" b="6250"/>
          <a:stretch>
            <a:fillRect/>
          </a:stretch>
        </p:blipFill>
        <p:spPr bwMode="auto">
          <a:xfrm>
            <a:off x="1447801" y="304799"/>
            <a:ext cx="7137008" cy="6024747"/>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304800"/>
            <a:ext cx="7848600" cy="523220"/>
          </a:xfrm>
          <a:prstGeom prst="rect">
            <a:avLst/>
          </a:prstGeom>
          <a:noFill/>
        </p:spPr>
        <p:txBody>
          <a:bodyPr wrap="square" rtlCol="0">
            <a:spAutoFit/>
          </a:bodyPr>
          <a:lstStyle/>
          <a:p>
            <a:r>
              <a:rPr lang="en-IN" sz="2800" b="1" dirty="0" smtClean="0">
                <a:solidFill>
                  <a:srgbClr val="FF0000"/>
                </a:solidFill>
              </a:rPr>
              <a:t>                  </a:t>
            </a:r>
            <a:r>
              <a:rPr lang="en-IN" sz="2800" b="1" u="sng" dirty="0" smtClean="0">
                <a:solidFill>
                  <a:srgbClr val="FF0000"/>
                </a:solidFill>
              </a:rPr>
              <a:t>EIA Notification and policies</a:t>
            </a:r>
            <a:endParaRPr lang="en-IN" sz="2800" b="1" u="sng" dirty="0">
              <a:solidFill>
                <a:srgbClr val="FF0000"/>
              </a:solidFill>
            </a:endParaRPr>
          </a:p>
        </p:txBody>
      </p:sp>
      <p:sp>
        <p:nvSpPr>
          <p:cNvPr id="5" name="TextBox 4"/>
          <p:cNvSpPr txBox="1"/>
          <p:nvPr/>
        </p:nvSpPr>
        <p:spPr>
          <a:xfrm>
            <a:off x="228600" y="762000"/>
            <a:ext cx="8458200" cy="6129050"/>
          </a:xfrm>
          <a:prstGeom prst="rect">
            <a:avLst/>
          </a:prstGeom>
          <a:noFill/>
        </p:spPr>
        <p:txBody>
          <a:bodyPr wrap="square" rtlCol="0">
            <a:spAutoFit/>
          </a:bodyPr>
          <a:lstStyle/>
          <a:p>
            <a:pPr>
              <a:lnSpc>
                <a:spcPct val="150000"/>
              </a:lnSpc>
              <a:buFont typeface="Arial" pitchFamily="34" charset="0"/>
              <a:buChar char="•"/>
            </a:pPr>
            <a:r>
              <a:rPr lang="en-IN" sz="2400" b="1" dirty="0" smtClean="0"/>
              <a:t>The amendment will make environmental clearance (EC) compulsory for mining of minor minerals in areas less than or equal to five hectares.</a:t>
            </a:r>
          </a:p>
          <a:p>
            <a:pPr>
              <a:lnSpc>
                <a:spcPct val="150000"/>
              </a:lnSpc>
              <a:buFont typeface="Arial" pitchFamily="34" charset="0"/>
              <a:buChar char="•"/>
            </a:pPr>
            <a:r>
              <a:rPr lang="en-IN" sz="2400" b="1" dirty="0" smtClean="0"/>
              <a:t>District Environment Impact Assessment Authority (DEIAA) and District Expert Appraisal Committee (DEAC) to evaluate EC proposals for small-scale leases for minor minerals. </a:t>
            </a:r>
          </a:p>
          <a:p>
            <a:pPr>
              <a:lnSpc>
                <a:spcPct val="150000"/>
              </a:lnSpc>
              <a:buFont typeface="Arial" pitchFamily="34" charset="0"/>
              <a:buChar char="•"/>
            </a:pPr>
            <a:r>
              <a:rPr lang="en-IN" sz="2400" b="1" dirty="0" smtClean="0"/>
              <a:t>DEAC charged with evaluating proposals for clusters of small leases, where the size of the cluster is greater than five hectares but less than 25 hectares, with no individual lease being more than five hectares. </a:t>
            </a:r>
          </a:p>
          <a:p>
            <a:pPr>
              <a:lnSpc>
                <a:spcPct val="150000"/>
              </a:lnSpc>
              <a:buFont typeface="Arial" pitchFamily="34" charset="0"/>
              <a:buChar char="•"/>
            </a:pPr>
            <a:r>
              <a:rPr lang="en-IN" sz="2400" b="1" dirty="0" smtClean="0"/>
              <a:t>DEIAA reports to SEIAA</a:t>
            </a:r>
            <a:endParaRPr lang="en-IN" sz="2400" b="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457200"/>
            <a:ext cx="8305800" cy="1697068"/>
          </a:xfrm>
          <a:prstGeom prst="rect">
            <a:avLst/>
          </a:prstGeom>
          <a:noFill/>
        </p:spPr>
        <p:txBody>
          <a:bodyPr wrap="square" rtlCol="0">
            <a:spAutoFit/>
          </a:bodyPr>
          <a:lstStyle/>
          <a:p>
            <a:pPr>
              <a:lnSpc>
                <a:spcPct val="150000"/>
              </a:lnSpc>
            </a:pPr>
            <a:r>
              <a:rPr lang="en-IN" sz="2400" b="1" dirty="0" smtClean="0"/>
              <a:t>Environment Supplement Plan - ESP for projects that have already initiated construction activity and expansion before going through an EIA process. </a:t>
            </a:r>
            <a:endParaRPr lang="en-IN" sz="2400" b="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l="27526" t="15625" r="28550" b="5273"/>
          <a:stretch>
            <a:fillRect/>
          </a:stretch>
        </p:blipFill>
        <p:spPr bwMode="auto">
          <a:xfrm>
            <a:off x="2133600" y="228600"/>
            <a:ext cx="6096000" cy="6172200"/>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l="28697" t="21875" r="27379" b="10417"/>
          <a:stretch>
            <a:fillRect/>
          </a:stretch>
        </p:blipFill>
        <p:spPr bwMode="auto">
          <a:xfrm>
            <a:off x="1676400" y="457200"/>
            <a:ext cx="6248400" cy="5415280"/>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l="28697" t="15625" r="27965" b="6250"/>
          <a:stretch>
            <a:fillRect/>
          </a:stretch>
        </p:blipFill>
        <p:spPr bwMode="auto">
          <a:xfrm>
            <a:off x="1981200" y="533400"/>
            <a:ext cx="5638800" cy="5715000"/>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l="29868" t="18750" r="31479" b="5208"/>
          <a:stretch>
            <a:fillRect/>
          </a:stretch>
        </p:blipFill>
        <p:spPr bwMode="auto">
          <a:xfrm>
            <a:off x="1981200" y="228599"/>
            <a:ext cx="5562600" cy="6152573"/>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l="30454" t="15625" r="31479" b="6250"/>
          <a:stretch>
            <a:fillRect/>
          </a:stretch>
        </p:blipFill>
        <p:spPr bwMode="auto">
          <a:xfrm>
            <a:off x="1905000" y="228600"/>
            <a:ext cx="5486400" cy="6330462"/>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srcRect l="31040" t="21875" r="31479" b="6250"/>
          <a:stretch>
            <a:fillRect/>
          </a:stretch>
        </p:blipFill>
        <p:spPr bwMode="auto">
          <a:xfrm>
            <a:off x="2133599" y="304800"/>
            <a:ext cx="5654261" cy="6096000"/>
          </a:xfrm>
          <a:prstGeom prst="rect">
            <a:avLst/>
          </a:prstGeom>
          <a:noFill/>
          <a:ln w="9525">
            <a:noFill/>
            <a:miter lim="800000"/>
            <a:headEnd/>
            <a:tailEnd/>
          </a:ln>
          <a:effec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6293</TotalTime>
  <Words>136</Words>
  <Application>Microsoft Office PowerPoint</Application>
  <PresentationFormat>On-screen Show (4:3)</PresentationFormat>
  <Paragraphs>9</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BIDISHA</dc:creator>
  <cp:lastModifiedBy>Aashu</cp:lastModifiedBy>
  <cp:revision>105</cp:revision>
  <dcterms:created xsi:type="dcterms:W3CDTF">2006-08-16T00:00:00Z</dcterms:created>
  <dcterms:modified xsi:type="dcterms:W3CDTF">2022-09-08T05:44:11Z</dcterms:modified>
</cp:coreProperties>
</file>