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/>
          </p:cNvPr>
          <p:cNvSpPr txBox="1">
            <a:spLocks/>
          </p:cNvSpPr>
          <p:nvPr/>
        </p:nvSpPr>
        <p:spPr bwMode="auto">
          <a:xfrm>
            <a:off x="642938" y="2657475"/>
            <a:ext cx="7786687" cy="3905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4000" u="sng" spc="-107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 Planning and Housing</a:t>
            </a:r>
          </a:p>
          <a:p>
            <a:pPr>
              <a:defRPr/>
            </a:pPr>
            <a:r>
              <a:rPr lang="en-US" sz="2800" spc="-107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07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(Environment Impact Assessment)</a:t>
            </a:r>
            <a:endParaRPr lang="en-IN" sz="2800" spc="-10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TextBox 1"/>
          <p:cNvSpPr txBox="1">
            <a:spLocks noChangeArrowheads="1"/>
          </p:cNvSpPr>
          <p:nvPr/>
        </p:nvSpPr>
        <p:spPr bwMode="auto">
          <a:xfrm>
            <a:off x="5786438" y="6180138"/>
            <a:ext cx="3776662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IN" sz="2000" u="sng">
                <a:latin typeface="Times New Roman" pitchFamily="18" charset="0"/>
                <a:cs typeface="Times New Roman" pitchFamily="18" charset="0"/>
              </a:rPr>
              <a:t>Presented by: Ruchi Saxena</a:t>
            </a:r>
          </a:p>
          <a:p>
            <a:pPr eaLnBrk="0" hangingPunct="0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22FCCAB-8F45-4B9C-9DDA-3D92A6746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9953" y="152400"/>
            <a:ext cx="1019343" cy="1217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0452" y="304800"/>
            <a:ext cx="26837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/>
              <a:t>Types of Impacts</a:t>
            </a:r>
            <a:endParaRPr lang="en-IN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80999" y="1066800"/>
            <a:ext cx="87630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Biological and </a:t>
            </a:r>
            <a:r>
              <a:rPr lang="en-IN" sz="2400" b="1" dirty="0" err="1" smtClean="0"/>
              <a:t>Physio</a:t>
            </a:r>
            <a:r>
              <a:rPr lang="en-IN" sz="2400" b="1" dirty="0" smtClean="0"/>
              <a:t>-Chemical Impacts- Vegetation, wildlife, air, water, soil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Social – Demographic, Cultural, Gender, Institutional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Health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Economic- Livelihood, skill requirements</a:t>
            </a:r>
            <a:endParaRPr lang="en-IN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381000"/>
            <a:ext cx="265431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400" b="1" dirty="0" smtClean="0"/>
              <a:t>EIA Process in India</a:t>
            </a:r>
          </a:p>
          <a:p>
            <a:endParaRPr lang="en-IN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1219200"/>
            <a:ext cx="8686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Under Environment Protection Act; EIA Notification issued in 1994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Amended from time to time. Latest in 2006, amended in 2016.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Focus should be on EIA being a management tool for sound planning and not for getting environmental clearance</a:t>
            </a:r>
          </a:p>
          <a:p>
            <a:pPr>
              <a:lnSpc>
                <a:spcPct val="150000"/>
              </a:lnSpc>
            </a:pPr>
            <a:endParaRPr lang="en-IN" sz="2400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381000"/>
            <a:ext cx="712733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/>
              <a:t>Requirement of Prior Environmental Clearance</a:t>
            </a:r>
          </a:p>
          <a:p>
            <a:endParaRPr lang="en-IN" sz="2800" b="1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76200" y="1143000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400" b="1" dirty="0" smtClean="0"/>
              <a:t>All  projects  have  been  </a:t>
            </a:r>
            <a:r>
              <a:rPr lang="en-US" sz="2400" b="1" dirty="0" err="1" smtClean="0"/>
              <a:t>categorised</a:t>
            </a:r>
            <a:r>
              <a:rPr lang="en-US" sz="2400" b="1" dirty="0" smtClean="0"/>
              <a:t>  in eight  categories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400" b="1" dirty="0" smtClean="0"/>
              <a:t>All  projects  listed  in the schedule  to  this  notification  require  environmental  clearance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400" b="1" dirty="0" smtClean="0"/>
              <a:t>Expansion  and modernization  of existing  projects  require  environmental  clearance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400" b="1" dirty="0" smtClean="0"/>
              <a:t>Any Change in product mix in existing manufacturing unit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en-IN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81000"/>
            <a:ext cx="6112892" cy="13181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b="1" dirty="0" smtClean="0"/>
              <a:t>Categorisation of Projects and Activities</a:t>
            </a:r>
          </a:p>
          <a:p>
            <a:pPr>
              <a:lnSpc>
                <a:spcPct val="150000"/>
              </a:lnSpc>
            </a:pPr>
            <a:endParaRPr lang="en-IN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8839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400" b="1" dirty="0" smtClean="0"/>
              <a:t>Category A and B (B1 and B2) – Based on spatial extent of potential impact, potential impact on human health and natural and man made resources.</a:t>
            </a:r>
          </a:p>
          <a:p>
            <a:pPr>
              <a:lnSpc>
                <a:spcPct val="150000"/>
              </a:lnSpc>
            </a:pPr>
            <a:r>
              <a:rPr lang="en-IN" sz="2400" b="1" dirty="0" smtClean="0"/>
              <a:t>Category A: Clearance from Central Govt.; </a:t>
            </a:r>
            <a:r>
              <a:rPr lang="en-IN" sz="2400" b="1" dirty="0" err="1" smtClean="0"/>
              <a:t>MoEF</a:t>
            </a:r>
            <a:r>
              <a:rPr lang="en-IN" sz="2400" b="1" dirty="0" smtClean="0"/>
              <a:t> on recommendations from Expert Appraisal Committee</a:t>
            </a:r>
          </a:p>
          <a:p>
            <a:pPr>
              <a:lnSpc>
                <a:spcPct val="150000"/>
              </a:lnSpc>
            </a:pPr>
            <a:r>
              <a:rPr lang="en-IN" sz="2400" b="1" dirty="0" smtClean="0"/>
              <a:t>Category B1: Clearance from State Environment Impact Assessment Authority (SEIAA). In the absence of SEIAA, Project treated as Category A project</a:t>
            </a:r>
          </a:p>
          <a:p>
            <a:pPr>
              <a:lnSpc>
                <a:spcPct val="150000"/>
              </a:lnSpc>
            </a:pPr>
            <a:r>
              <a:rPr lang="en-IN" sz="2400" b="1" dirty="0" smtClean="0"/>
              <a:t>Category B2: No Clearance required.</a:t>
            </a:r>
            <a:endParaRPr lang="en-IN" sz="2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81000"/>
            <a:ext cx="39635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b="1" dirty="0" smtClean="0"/>
              <a:t>Stages in Prior EC Process</a:t>
            </a:r>
          </a:p>
          <a:p>
            <a:pPr>
              <a:lnSpc>
                <a:spcPct val="150000"/>
              </a:lnSpc>
            </a:pPr>
            <a:endParaRPr lang="en-IN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143000"/>
            <a:ext cx="5176995" cy="22510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Screening Only for Category B Projects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Scoping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Public Consultation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Appraisal</a:t>
            </a:r>
            <a:endParaRPr lang="en-IN" sz="2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0"/>
            <a:ext cx="1338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/>
              <a:t>Scoping</a:t>
            </a:r>
            <a:endParaRPr lang="en-IN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304800"/>
            <a:ext cx="89154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Refers to the process for determining detailed and comprehensive </a:t>
            </a:r>
            <a:r>
              <a:rPr lang="en-IN" sz="2400" b="1" dirty="0" err="1" smtClean="0"/>
              <a:t>ToR</a:t>
            </a:r>
            <a:r>
              <a:rPr lang="en-IN" sz="2400" b="1" dirty="0" smtClean="0"/>
              <a:t>  addressing all relevant  environmental concerns for preparation of EIA report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EAC/SEAC decide on the </a:t>
            </a:r>
            <a:r>
              <a:rPr lang="en-IN" sz="2400" b="1" dirty="0" err="1" smtClean="0"/>
              <a:t>ToR</a:t>
            </a:r>
            <a:endParaRPr lang="en-IN" sz="2400" b="1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err="1" smtClean="0"/>
              <a:t>ToR</a:t>
            </a:r>
            <a:r>
              <a:rPr lang="en-IN" sz="2400" b="1" dirty="0" smtClean="0"/>
              <a:t> decided on the basis of information by applicant (Form 1/1A), site visit by EAC/SEAC expert (if considered necessary)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Category B projects of Township/Housing/commercial complex not require scoping.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err="1" smtClean="0"/>
              <a:t>ToR</a:t>
            </a:r>
            <a:r>
              <a:rPr lang="en-IN" sz="2400" b="1" dirty="0" smtClean="0"/>
              <a:t> for EIA to be informed to the applicant within 60 days.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err="1" smtClean="0"/>
              <a:t>ToR</a:t>
            </a:r>
            <a:r>
              <a:rPr lang="en-IN" sz="2400" b="1" dirty="0" smtClean="0"/>
              <a:t> valid for two years for submission of EIA/EMP. Extended to three years after justification.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Primary data should not be older than three years</a:t>
            </a:r>
            <a:endParaRPr lang="en-IN" sz="2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30616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/>
              <a:t>Public Consultation</a:t>
            </a:r>
            <a:endParaRPr lang="en-IN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6200" y="844689"/>
            <a:ext cx="922019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All A and B1 category projects need to undertake Public Consultation.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Public Consultation not required for the following :</a:t>
            </a:r>
          </a:p>
          <a:p>
            <a:pPr marL="630238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Modernisation of irrigation projects</a:t>
            </a:r>
          </a:p>
          <a:p>
            <a:pPr marL="630238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Projects within industrial parks</a:t>
            </a:r>
          </a:p>
          <a:p>
            <a:pPr marL="630238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Expansion of roads and highways without further acquisition of land</a:t>
            </a:r>
          </a:p>
          <a:p>
            <a:pPr marL="630238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Townships/ Area Development Projects</a:t>
            </a:r>
          </a:p>
          <a:p>
            <a:pPr marL="630238"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Projects concerning National Defence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Public Consultation through public hearing and written responses from stakeholders (Summary EIA report on website)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Final EIA  and EMP to address all concerns out of PC</a:t>
            </a:r>
            <a:endParaRPr lang="en-IN" sz="24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15826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/>
              <a:t>Appraisal</a:t>
            </a:r>
            <a:endParaRPr lang="en-IN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762000"/>
            <a:ext cx="8839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Detailed Scrutiny of Final EIA Report by EAC/SEAC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Applicant representative invited for clarifications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EAC/SEAC recommends Environmental clearance or rejects with reasons to the Regulatory Authority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Appraisal to be completed within 60 days of receiving final EIA report</a:t>
            </a:r>
            <a:endParaRPr lang="en-IN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4582180"/>
            <a:ext cx="2909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 smtClean="0"/>
              <a:t>Grant or Rejection</a:t>
            </a:r>
            <a:endParaRPr lang="en-IN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5029130"/>
            <a:ext cx="9140707" cy="11430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Regulatory Authority considers the recommendations of EAC/SEAC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IN" sz="2400" b="1" dirty="0" smtClean="0"/>
              <a:t>To be granted/rejected within 45 days of receipt of recommendations</a:t>
            </a:r>
            <a:endParaRPr lang="en-IN" sz="2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6293</TotalTime>
  <Words>465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BIDISHA</dc:creator>
  <cp:lastModifiedBy>Aashu</cp:lastModifiedBy>
  <cp:revision>105</cp:revision>
  <dcterms:created xsi:type="dcterms:W3CDTF">2006-08-16T00:00:00Z</dcterms:created>
  <dcterms:modified xsi:type="dcterms:W3CDTF">2022-09-08T05:43:12Z</dcterms:modified>
</cp:coreProperties>
</file>