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58" r:id="rId4"/>
    <p:sldId id="260" r:id="rId5"/>
    <p:sldId id="280" r:id="rId6"/>
    <p:sldId id="281" r:id="rId7"/>
    <p:sldId id="279" r:id="rId8"/>
    <p:sldId id="28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p:cNvPr>
          <p:cNvSpPr txBox="1">
            <a:spLocks/>
          </p:cNvSpPr>
          <p:nvPr/>
        </p:nvSpPr>
        <p:spPr bwMode="auto">
          <a:xfrm>
            <a:off x="642938" y="2657475"/>
            <a:ext cx="7786687" cy="390525"/>
          </a:xfrm>
          <a:prstGeom prst="rect">
            <a:avLst/>
          </a:prstGeom>
          <a:no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4000" u="sng" spc="-107" dirty="0" smtClean="0">
                <a:latin typeface="Times New Roman" panose="02020603050405020304" pitchFamily="18" charset="0"/>
                <a:cs typeface="Times New Roman" panose="02020603050405020304" pitchFamily="18" charset="0"/>
              </a:rPr>
              <a:t>Environmental Planning and Housing</a:t>
            </a:r>
          </a:p>
          <a:p>
            <a:pPr>
              <a:defRPr/>
            </a:pPr>
            <a:r>
              <a:rPr lang="en-US" sz="2800" spc="-107" dirty="0">
                <a:latin typeface="Times New Roman" panose="02020603050405020304" pitchFamily="18" charset="0"/>
                <a:cs typeface="Times New Roman" panose="02020603050405020304" pitchFamily="18" charset="0"/>
              </a:rPr>
              <a:t> </a:t>
            </a:r>
            <a:r>
              <a:rPr lang="en-US" sz="2800" spc="-107" dirty="0" smtClean="0">
                <a:latin typeface="Times New Roman" panose="02020603050405020304" pitchFamily="18" charset="0"/>
                <a:cs typeface="Times New Roman" panose="02020603050405020304" pitchFamily="18" charset="0"/>
              </a:rPr>
              <a:t>                   (Environment Impact Assessment)</a:t>
            </a:r>
            <a:endParaRPr lang="en-IN" sz="2800" spc="-107" dirty="0">
              <a:latin typeface="Times New Roman" panose="02020603050405020304" pitchFamily="18" charset="0"/>
              <a:cs typeface="Times New Roman" panose="02020603050405020304" pitchFamily="18" charset="0"/>
            </a:endParaRPr>
          </a:p>
        </p:txBody>
      </p:sp>
      <p:sp>
        <p:nvSpPr>
          <p:cNvPr id="2051" name="TextBox 1"/>
          <p:cNvSpPr txBox="1">
            <a:spLocks noChangeArrowheads="1"/>
          </p:cNvSpPr>
          <p:nvPr/>
        </p:nvSpPr>
        <p:spPr bwMode="auto">
          <a:xfrm>
            <a:off x="5786438" y="6180138"/>
            <a:ext cx="3776662" cy="677862"/>
          </a:xfrm>
          <a:prstGeom prst="rect">
            <a:avLst/>
          </a:prstGeom>
          <a:noFill/>
          <a:ln w="9525">
            <a:noFill/>
            <a:miter lim="800000"/>
            <a:headEnd/>
            <a:tailEnd/>
          </a:ln>
        </p:spPr>
        <p:txBody>
          <a:bodyPr>
            <a:spAutoFit/>
          </a:bodyPr>
          <a:lstStyle/>
          <a:p>
            <a:pPr eaLnBrk="0" hangingPunct="0"/>
            <a:r>
              <a:rPr lang="en-IN" sz="2000" u="sng">
                <a:latin typeface="Times New Roman" pitchFamily="18" charset="0"/>
                <a:cs typeface="Times New Roman" pitchFamily="18" charset="0"/>
              </a:rPr>
              <a:t>Presented by: Ruchi Saxena</a:t>
            </a:r>
          </a:p>
          <a:p>
            <a:pPr eaLnBrk="0" hangingPunct="0"/>
            <a:endParaRPr lang="en-US"/>
          </a:p>
        </p:txBody>
      </p:sp>
      <p:pic>
        <p:nvPicPr>
          <p:cNvPr id="4" name="Picture 3">
            <a:extLst>
              <a:ext uri="{FF2B5EF4-FFF2-40B4-BE49-F238E27FC236}">
                <a16:creationId xmlns:a16="http://schemas.microsoft.com/office/drawing/2014/main" xmlns="" id="{422FCCAB-8F45-4B9C-9DDA-3D92A6746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9953" y="152400"/>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990600"/>
            <a:ext cx="7010400" cy="3416320"/>
          </a:xfrm>
          <a:prstGeom prst="rect">
            <a:avLst/>
          </a:prstGeom>
          <a:noFill/>
        </p:spPr>
        <p:txBody>
          <a:bodyPr wrap="square" rtlCol="0">
            <a:spAutoFit/>
          </a:bodyPr>
          <a:lstStyle/>
          <a:p>
            <a:pPr>
              <a:lnSpc>
                <a:spcPct val="150000"/>
              </a:lnSpc>
            </a:pPr>
            <a:r>
              <a:rPr lang="en-IN" sz="2400" b="1" i="1" dirty="0" smtClean="0">
                <a:solidFill>
                  <a:srgbClr val="FF0000"/>
                </a:solidFill>
              </a:rPr>
              <a:t>Environmental Impact Assessment</a:t>
            </a:r>
            <a:r>
              <a:rPr lang="en-IN" sz="2400" b="1" dirty="0" smtClean="0">
                <a:solidFill>
                  <a:srgbClr val="FF0000"/>
                </a:solidFill>
              </a:rPr>
              <a:t> (EIA) is a process of evaluating the likely </a:t>
            </a:r>
            <a:r>
              <a:rPr lang="en-IN" sz="2400" b="1" i="1" dirty="0" smtClean="0">
                <a:solidFill>
                  <a:srgbClr val="FF0000"/>
                </a:solidFill>
              </a:rPr>
              <a:t>environmental impacts</a:t>
            </a:r>
            <a:r>
              <a:rPr lang="en-IN" sz="2400" b="1" dirty="0" smtClean="0">
                <a:solidFill>
                  <a:srgbClr val="FF0000"/>
                </a:solidFill>
              </a:rPr>
              <a:t> of a proposed project or development, taking into account inter-related socio-economic, cultural and human-health </a:t>
            </a:r>
            <a:r>
              <a:rPr lang="en-IN" sz="2400" b="1" i="1" dirty="0" smtClean="0">
                <a:solidFill>
                  <a:srgbClr val="FF0000"/>
                </a:solidFill>
              </a:rPr>
              <a:t>impacts</a:t>
            </a:r>
            <a:r>
              <a:rPr lang="en-IN" sz="2400" b="1" dirty="0" smtClean="0">
                <a:solidFill>
                  <a:srgbClr val="FF0000"/>
                </a:solidFill>
              </a:rPr>
              <a:t>, both beneficial and adverse.</a:t>
            </a:r>
          </a:p>
          <a:p>
            <a:pPr>
              <a:lnSpc>
                <a:spcPct val="150000"/>
              </a:lnSpc>
            </a:pPr>
            <a:endParaRPr lang="en-IN" sz="2400" b="1" dirty="0" smtClean="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33400"/>
            <a:ext cx="8229600" cy="4525963"/>
          </a:xfrm>
        </p:spPr>
        <p:txBody>
          <a:bodyPr>
            <a:noAutofit/>
          </a:bodyPr>
          <a:lstStyle/>
          <a:p>
            <a:pPr>
              <a:lnSpc>
                <a:spcPct val="160000"/>
              </a:lnSpc>
              <a:spcBef>
                <a:spcPts val="0"/>
              </a:spcBef>
            </a:pPr>
            <a:r>
              <a:rPr lang="en-US" sz="2400" b="1" dirty="0" smtClean="0"/>
              <a:t>Increasing  </a:t>
            </a:r>
            <a:r>
              <a:rPr lang="en-US" sz="2400" b="1" dirty="0" err="1" smtClean="0"/>
              <a:t>realisation</a:t>
            </a:r>
            <a:r>
              <a:rPr lang="en-US" sz="2400" b="1" dirty="0" smtClean="0"/>
              <a:t>  of adverse impact on environment  by various  projects  in the early  1960’s </a:t>
            </a:r>
          </a:p>
          <a:p>
            <a:pPr>
              <a:lnSpc>
                <a:spcPct val="160000"/>
              </a:lnSpc>
              <a:spcBef>
                <a:spcPts val="0"/>
              </a:spcBef>
            </a:pPr>
            <a:r>
              <a:rPr lang="en-IN" sz="2400" b="1" dirty="0" smtClean="0"/>
              <a:t>US was the first country to develop a system of Environmental Impact Assessment (EIA).</a:t>
            </a:r>
          </a:p>
          <a:p>
            <a:pPr>
              <a:lnSpc>
                <a:spcPct val="160000"/>
              </a:lnSpc>
              <a:spcBef>
                <a:spcPts val="0"/>
              </a:spcBef>
            </a:pPr>
            <a:r>
              <a:rPr lang="en-IN" sz="2400" b="1" dirty="0" smtClean="0"/>
              <a:t>The National Environmental Policy Act (1969) of the United States of America (NEPA) was constituted and for the first time, EIA requiring environmental consideration in large –scale projects was enforced as legislation.</a:t>
            </a:r>
          </a:p>
          <a:p>
            <a:pPr>
              <a:lnSpc>
                <a:spcPct val="160000"/>
              </a:lnSpc>
              <a:spcBef>
                <a:spcPts val="0"/>
              </a:spcBef>
            </a:pPr>
            <a:r>
              <a:rPr lang="en-IN" sz="2400" b="1" dirty="0" smtClean="0"/>
              <a:t>In India, First EIA were of river valley projects (Late 1970s)</a:t>
            </a:r>
          </a:p>
          <a:p>
            <a:pPr>
              <a:lnSpc>
                <a:spcPct val="160000"/>
              </a:lnSpc>
              <a:spcBef>
                <a:spcPts val="0"/>
              </a:spcBef>
            </a:pPr>
            <a:r>
              <a:rPr lang="en-IN" sz="2400" b="1" dirty="0" smtClean="0"/>
              <a:t>Officially, EIA Notification in 1994</a:t>
            </a:r>
          </a:p>
          <a:p>
            <a:pPr>
              <a:lnSpc>
                <a:spcPct val="160000"/>
              </a:lnSpc>
              <a:spcBef>
                <a:spcPts val="0"/>
              </a:spcBef>
            </a:pPr>
            <a:endParaRPr lang="en-IN"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559" y="381000"/>
            <a:ext cx="2938112" cy="830997"/>
          </a:xfrm>
          <a:prstGeom prst="rect">
            <a:avLst/>
          </a:prstGeom>
          <a:noFill/>
        </p:spPr>
        <p:txBody>
          <a:bodyPr wrap="none" rtlCol="0">
            <a:spAutoFit/>
          </a:bodyPr>
          <a:lstStyle/>
          <a:p>
            <a:r>
              <a:rPr lang="en-IN" sz="2400" b="1" dirty="0" smtClean="0"/>
              <a:t>Some Methods of EIA</a:t>
            </a:r>
          </a:p>
          <a:p>
            <a:endParaRPr lang="en-IN" sz="2400" b="1" dirty="0"/>
          </a:p>
        </p:txBody>
      </p:sp>
      <p:sp>
        <p:nvSpPr>
          <p:cNvPr id="5" name="TextBox 4"/>
          <p:cNvSpPr txBox="1"/>
          <p:nvPr/>
        </p:nvSpPr>
        <p:spPr>
          <a:xfrm>
            <a:off x="152400" y="865287"/>
            <a:ext cx="9144000" cy="2308324"/>
          </a:xfrm>
          <a:prstGeom prst="rect">
            <a:avLst/>
          </a:prstGeom>
          <a:noFill/>
        </p:spPr>
        <p:txBody>
          <a:bodyPr wrap="square" rtlCol="0">
            <a:spAutoFit/>
          </a:bodyPr>
          <a:lstStyle/>
          <a:p>
            <a:pPr>
              <a:lnSpc>
                <a:spcPct val="150000"/>
              </a:lnSpc>
              <a:buFont typeface="Arial" pitchFamily="34" charset="0"/>
              <a:buChar char="•"/>
            </a:pPr>
            <a:r>
              <a:rPr lang="en-IN" sz="2400" b="1" dirty="0" smtClean="0">
                <a:solidFill>
                  <a:srgbClr val="FF0000"/>
                </a:solidFill>
              </a:rPr>
              <a:t>Ad Hoc Method </a:t>
            </a:r>
            <a:r>
              <a:rPr lang="en-IN" sz="2400" b="1" dirty="0" smtClean="0"/>
              <a:t>– Expert opinion, Usually not recommended, Subjective</a:t>
            </a:r>
          </a:p>
          <a:p>
            <a:pPr>
              <a:lnSpc>
                <a:spcPct val="150000"/>
              </a:lnSpc>
              <a:buFont typeface="Arial" pitchFamily="34" charset="0"/>
              <a:buChar char="•"/>
            </a:pPr>
            <a:r>
              <a:rPr lang="en-IN" sz="2400" b="1" dirty="0" smtClean="0">
                <a:solidFill>
                  <a:srgbClr val="FF0000"/>
                </a:solidFill>
              </a:rPr>
              <a:t>Checklists</a:t>
            </a:r>
            <a:r>
              <a:rPr lang="en-IN" sz="2400" b="1" dirty="0" smtClean="0"/>
              <a:t>- Listing Potential Environmental Impacts</a:t>
            </a:r>
          </a:p>
          <a:p>
            <a:pPr marL="360363">
              <a:lnSpc>
                <a:spcPct val="150000"/>
              </a:lnSpc>
              <a:buFont typeface="Arial" pitchFamily="34" charset="0"/>
              <a:buChar char="•"/>
            </a:pPr>
            <a:r>
              <a:rPr lang="en-IN" sz="2400" b="1" dirty="0" smtClean="0"/>
              <a:t>Simple, Descriptive, Scaling, Questionnaire</a:t>
            </a:r>
          </a:p>
        </p:txBody>
      </p:sp>
      <p:pic>
        <p:nvPicPr>
          <p:cNvPr id="9218" name="Picture 2"/>
          <p:cNvPicPr>
            <a:picLocks noChangeAspect="1" noChangeArrowheads="1"/>
          </p:cNvPicPr>
          <p:nvPr/>
        </p:nvPicPr>
        <p:blipFill>
          <a:blip r:embed="rId2"/>
          <a:srcRect l="43338" t="21875" r="26794" b="16667"/>
          <a:stretch>
            <a:fillRect/>
          </a:stretch>
        </p:blipFill>
        <p:spPr bwMode="auto">
          <a:xfrm>
            <a:off x="2133600" y="2971800"/>
            <a:ext cx="3359258" cy="3886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25769" t="21875" r="26208" b="16667"/>
          <a:stretch>
            <a:fillRect/>
          </a:stretch>
        </p:blipFill>
        <p:spPr bwMode="auto">
          <a:xfrm>
            <a:off x="990600" y="761999"/>
            <a:ext cx="6934200" cy="498924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25988" t="20833" r="29502" b="21875"/>
          <a:stretch>
            <a:fillRect/>
          </a:stretch>
        </p:blipFill>
        <p:spPr bwMode="auto">
          <a:xfrm>
            <a:off x="914400" y="838199"/>
            <a:ext cx="7543800" cy="545932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0"/>
            <a:ext cx="7924800" cy="2251065"/>
          </a:xfrm>
          <a:prstGeom prst="rect">
            <a:avLst/>
          </a:prstGeom>
        </p:spPr>
        <p:txBody>
          <a:bodyPr wrap="square">
            <a:spAutoFit/>
          </a:bodyPr>
          <a:lstStyle/>
          <a:p>
            <a:pPr>
              <a:lnSpc>
                <a:spcPct val="150000"/>
              </a:lnSpc>
              <a:buFont typeface="Arial" pitchFamily="34" charset="0"/>
              <a:buChar char="•"/>
            </a:pPr>
            <a:r>
              <a:rPr lang="en-IN" sz="2400" b="1" dirty="0" smtClean="0">
                <a:solidFill>
                  <a:srgbClr val="FF0000"/>
                </a:solidFill>
              </a:rPr>
              <a:t>Matrices</a:t>
            </a:r>
            <a:r>
              <a:rPr lang="en-IN" sz="2400" b="1" dirty="0" smtClean="0"/>
              <a:t> – Framework of interaction of different actions/activities and Environmental impacts. Pioneered by Leopold (1971). 100 project actions and 88 environmental conditions. Magnitude from 1 to 10. Positive if beneficial</a:t>
            </a:r>
          </a:p>
        </p:txBody>
      </p:sp>
      <p:pic>
        <p:nvPicPr>
          <p:cNvPr id="12290" name="Picture 2"/>
          <p:cNvPicPr>
            <a:picLocks noChangeAspect="1" noChangeArrowheads="1"/>
          </p:cNvPicPr>
          <p:nvPr/>
        </p:nvPicPr>
        <p:blipFill>
          <a:blip r:embed="rId2"/>
          <a:srcRect l="25183" t="26042" r="23865" b="9375"/>
          <a:stretch>
            <a:fillRect/>
          </a:stretch>
        </p:blipFill>
        <p:spPr bwMode="auto">
          <a:xfrm>
            <a:off x="1295400" y="2209800"/>
            <a:ext cx="5867400" cy="4343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09600"/>
            <a:ext cx="7391400" cy="2308324"/>
          </a:xfrm>
          <a:prstGeom prst="rect">
            <a:avLst/>
          </a:prstGeom>
        </p:spPr>
        <p:txBody>
          <a:bodyPr wrap="square">
            <a:spAutoFit/>
          </a:bodyPr>
          <a:lstStyle/>
          <a:p>
            <a:pPr>
              <a:lnSpc>
                <a:spcPct val="150000"/>
              </a:lnSpc>
              <a:buFont typeface="Arial" pitchFamily="34" charset="0"/>
              <a:buChar char="•"/>
            </a:pPr>
            <a:r>
              <a:rPr lang="en-IN" sz="2400" b="1" dirty="0" smtClean="0">
                <a:solidFill>
                  <a:srgbClr val="FF0000"/>
                </a:solidFill>
              </a:rPr>
              <a:t>Network</a:t>
            </a:r>
            <a:r>
              <a:rPr lang="en-IN" sz="2400" b="1" dirty="0" smtClean="0"/>
              <a:t>- In form of a tree, Relevance/Impact tree/Sequence diagram, Can become overly complex</a:t>
            </a:r>
          </a:p>
          <a:p>
            <a:pPr>
              <a:lnSpc>
                <a:spcPct val="150000"/>
              </a:lnSpc>
              <a:buFont typeface="Arial" pitchFamily="34" charset="0"/>
              <a:buChar char="•"/>
            </a:pPr>
            <a:r>
              <a:rPr lang="en-IN" sz="2400" b="1" dirty="0" smtClean="0">
                <a:solidFill>
                  <a:srgbClr val="FF0000"/>
                </a:solidFill>
              </a:rPr>
              <a:t>Overlays</a:t>
            </a:r>
            <a:r>
              <a:rPr lang="en-IN" sz="2400" b="1" dirty="0" smtClean="0"/>
              <a:t> – Overlay of maps covering physical, social, ecological aspects etc.</a:t>
            </a:r>
            <a:endParaRPr lang="en-IN" sz="2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6293</TotalTime>
  <Words>234</Words>
  <Application>Microsoft Office PowerPoint</Application>
  <PresentationFormat>On-screen Show (4:3)</PresentationFormat>
  <Paragraphs>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BIDISHA</dc:creator>
  <cp:lastModifiedBy>Aashu</cp:lastModifiedBy>
  <cp:revision>105</cp:revision>
  <dcterms:created xsi:type="dcterms:W3CDTF">2006-08-16T00:00:00Z</dcterms:created>
  <dcterms:modified xsi:type="dcterms:W3CDTF">2022-09-08T05:42:18Z</dcterms:modified>
</cp:coreProperties>
</file>