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eveloping_countries" TargetMode="External"/><Relationship Id="rId2" Type="http://schemas.openxmlformats.org/officeDocument/2006/relationships/hyperlink" Target="http://en.wikipedia.org/wiki/Essential_drug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xtreme_poverty" TargetMode="External"/><Relationship Id="rId2" Type="http://schemas.openxmlformats.org/officeDocument/2006/relationships/hyperlink" Target="http://en.wikipedia.org/wiki/United_Nations_Millennium_Declara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Decent_work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hild_mortality" TargetMode="External"/><Relationship Id="rId2" Type="http://schemas.openxmlformats.org/officeDocument/2006/relationships/hyperlink" Target="http://en.wikipedia.org/wiki/Primary_educatio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eproductive_health" TargetMode="External"/><Relationship Id="rId2" Type="http://schemas.openxmlformats.org/officeDocument/2006/relationships/hyperlink" Target="http://en.wikipedia.org/wiki/Maternal_deat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Malaria" TargetMode="External"/><Relationship Id="rId5" Type="http://schemas.openxmlformats.org/officeDocument/2006/relationships/hyperlink" Target="http://en.wikipedia.org/wiki/AIDS" TargetMode="External"/><Relationship Id="rId4" Type="http://schemas.openxmlformats.org/officeDocument/2006/relationships/hyperlink" Target="http://en.wikipedia.org/wiki/HIV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ater_supply" TargetMode="External"/><Relationship Id="rId2" Type="http://schemas.openxmlformats.org/officeDocument/2006/relationships/hyperlink" Target="http://en.wikipedia.org/wiki/Sustainable_developmen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ebt_relief" TargetMode="External"/><Relationship Id="rId2" Type="http://schemas.openxmlformats.org/officeDocument/2006/relationships/hyperlink" Target="http://en.wikipedia.org/wiki/Povert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Official_development_assistanc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1D606224-8A16-4D54-818D-E359DE81A8E3}"/>
              </a:ext>
            </a:extLst>
          </p:cNvPr>
          <p:cNvSpPr txBox="1">
            <a:spLocks/>
          </p:cNvSpPr>
          <p:nvPr/>
        </p:nvSpPr>
        <p:spPr bwMode="auto">
          <a:xfrm>
            <a:off x="1371600" y="2057400"/>
            <a:ext cx="6191250" cy="391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u="sng" spc="-107" dirty="0" smtClean="0">
                <a:latin typeface="Algerian" pitchFamily="82" charset="0"/>
                <a:cs typeface="Times New Roman" panose="02020603050405020304" pitchFamily="18" charset="0"/>
              </a:rPr>
              <a:t>Environmental Planning and Housing  </a:t>
            </a:r>
            <a:r>
              <a:rPr lang="en-US" sz="2800" spc="-10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(International Environment agreement )</a:t>
            </a:r>
            <a:endParaRPr lang="en-IN" sz="2800" spc="-10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15000" y="6324600"/>
            <a:ext cx="3657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by: </a:t>
            </a:r>
            <a:r>
              <a:rPr lang="en-IN" sz="2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Ruchi</a:t>
            </a:r>
            <a:r>
              <a:rPr lang="en-IN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Saxena</a:t>
            </a:r>
            <a:endParaRPr lang="en-IN" sz="2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152400"/>
            <a:ext cx="1019343" cy="121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lvl="1" eaLnBrk="1" hangingPunct="1"/>
            <a:r>
              <a:rPr lang="en-US" altLang="en-US" smtClean="0"/>
              <a:t>In cooperation with developing countries, develop and implement strategies for decent and productive work for youth. </a:t>
            </a:r>
            <a:endParaRPr lang="en-IN" altLang="en-US" smtClean="0"/>
          </a:p>
          <a:p>
            <a:pPr lvl="1" eaLnBrk="1" hangingPunct="1"/>
            <a:r>
              <a:rPr lang="en-US" altLang="en-US" smtClean="0"/>
              <a:t>In cooperation with pharmaceutical companies, provide access to affordable </a:t>
            </a:r>
            <a:r>
              <a:rPr lang="en-US" altLang="en-US" smtClean="0">
                <a:hlinkClick r:id="rId2" tooltip="Essential drugs"/>
              </a:rPr>
              <a:t>essential drugs</a:t>
            </a:r>
            <a:r>
              <a:rPr lang="en-US" altLang="en-US" smtClean="0"/>
              <a:t> in </a:t>
            </a:r>
            <a:r>
              <a:rPr lang="en-US" altLang="en-US" smtClean="0">
                <a:hlinkClick r:id="rId3" tooltip="Developing countries"/>
              </a:rPr>
              <a:t>developing countries</a:t>
            </a:r>
            <a:r>
              <a:rPr lang="en-US" altLang="en-US" smtClean="0"/>
              <a:t>. </a:t>
            </a:r>
            <a:endParaRPr lang="en-IN" altLang="en-US" smtClean="0"/>
          </a:p>
          <a:p>
            <a:pPr lvl="1" eaLnBrk="1" hangingPunct="1"/>
            <a:r>
              <a:rPr lang="en-US" altLang="en-US" smtClean="0"/>
              <a:t>In cooperation with the private sector, make available the benefits of new technologies, especially information and </a:t>
            </a:r>
            <a:endParaRPr lang="en-IN" altLang="en-US" smtClean="0"/>
          </a:p>
          <a:p>
            <a:pPr eaLnBrk="1" hangingPunct="1"/>
            <a:endParaRPr lang="en-IN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IN" altLang="en-US" sz="2400" b="1" smtClean="0"/>
              <a:t>The Global Environment Facility</a:t>
            </a:r>
            <a:endParaRPr lang="en-IN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IN" altLang="en-US" sz="2400" smtClean="0"/>
              <a:t>The Global Environment Facility (GEF) was created in</a:t>
            </a:r>
          </a:p>
          <a:p>
            <a:pPr eaLnBrk="1" hangingPunct="1">
              <a:lnSpc>
                <a:spcPct val="90000"/>
              </a:lnSpc>
            </a:pPr>
            <a:r>
              <a:rPr lang="en-IN" altLang="en-US" sz="2400" smtClean="0"/>
              <a:t>1991 as an experimental partnership involving UNEP,</a:t>
            </a:r>
          </a:p>
          <a:p>
            <a:pPr eaLnBrk="1" hangingPunct="1">
              <a:lnSpc>
                <a:spcPct val="90000"/>
              </a:lnSpc>
            </a:pPr>
            <a:r>
              <a:rPr lang="en-IN" altLang="en-US" sz="2400" smtClean="0"/>
              <a:t>UNDP and the World Bank to generate ecological</a:t>
            </a:r>
          </a:p>
          <a:p>
            <a:pPr eaLnBrk="1" hangingPunct="1">
              <a:lnSpc>
                <a:spcPct val="90000"/>
              </a:lnSpc>
            </a:pPr>
            <a:r>
              <a:rPr lang="en-IN" altLang="en-US" sz="2400" smtClean="0"/>
              <a:t>dividends from local and regional development by</a:t>
            </a:r>
          </a:p>
          <a:p>
            <a:pPr eaLnBrk="1" hangingPunct="1">
              <a:lnSpc>
                <a:spcPct val="90000"/>
              </a:lnSpc>
            </a:pPr>
            <a:r>
              <a:rPr lang="en-IN" altLang="en-US" sz="2400" smtClean="0"/>
              <a:t>providing grants and low-interest loans to developing</a:t>
            </a:r>
          </a:p>
          <a:p>
            <a:pPr eaLnBrk="1" hangingPunct="1">
              <a:lnSpc>
                <a:spcPct val="90000"/>
              </a:lnSpc>
            </a:pPr>
            <a:r>
              <a:rPr lang="en-IN" altLang="en-US" sz="2400" smtClean="0"/>
              <a:t>nations and economies in transition. Following the</a:t>
            </a:r>
          </a:p>
          <a:p>
            <a:pPr eaLnBrk="1" hangingPunct="1">
              <a:lnSpc>
                <a:spcPct val="90000"/>
              </a:lnSpc>
            </a:pPr>
            <a:r>
              <a:rPr lang="en-IN" altLang="en-US" sz="2400" smtClean="0"/>
              <a:t>Summit, it was intended to be the financing</a:t>
            </a:r>
          </a:p>
          <a:p>
            <a:pPr eaLnBrk="1" hangingPunct="1">
              <a:lnSpc>
                <a:spcPct val="90000"/>
              </a:lnSpc>
            </a:pPr>
            <a:r>
              <a:rPr lang="en-IN" altLang="en-US" sz="2400" smtClean="0"/>
              <a:t>mechanism for </a:t>
            </a:r>
            <a:r>
              <a:rPr lang="en-IN" altLang="en-US" sz="2400" i="1" smtClean="0"/>
              <a:t>Agenda 21</a:t>
            </a:r>
            <a:r>
              <a:rPr lang="en-IN" altLang="en-US" sz="2400" smtClean="0"/>
              <a:t>, and was expected to</a:t>
            </a:r>
          </a:p>
          <a:p>
            <a:pPr eaLnBrk="1" hangingPunct="1">
              <a:lnSpc>
                <a:spcPct val="90000"/>
              </a:lnSpc>
            </a:pPr>
            <a:r>
              <a:rPr lang="en-IN" altLang="en-US" sz="2400" smtClean="0"/>
              <a:t>mobilize the necessary resources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IN" altLang="en-US" b="1" smtClean="0"/>
              <a:t>Multilateral environmental agreements</a:t>
            </a:r>
            <a:endParaRPr lang="en-IN" altLang="en-US" i="1" smtClean="0"/>
          </a:p>
          <a:p>
            <a:pPr eaLnBrk="1" hangingPunct="1"/>
            <a:r>
              <a:rPr lang="en-IN" altLang="en-US" i="1" smtClean="0"/>
              <a:t>UN Framework Convention on Climate Change</a:t>
            </a:r>
            <a:endParaRPr lang="en-IN" altLang="en-US" smtClean="0"/>
          </a:p>
          <a:p>
            <a:pPr eaLnBrk="1" hangingPunct="1"/>
            <a:r>
              <a:rPr lang="en-IN" altLang="en-US" smtClean="0"/>
              <a:t>The ability of IPCC to provide evidence that climate change posed a real threat encouraged governments at the Summit to sign the UN Framework Convention on Climate Change (UNFCCC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IN" altLang="en-US" sz="2400" i="1" smtClean="0"/>
              <a:t>The Convention on Biological Diversity</a:t>
            </a:r>
            <a:endParaRPr lang="en-IN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IN" altLang="en-US" sz="2400" smtClean="0"/>
              <a:t>The CBD came into force in 1993. It was the first global</a:t>
            </a:r>
          </a:p>
          <a:p>
            <a:pPr eaLnBrk="1" hangingPunct="1">
              <a:lnSpc>
                <a:spcPct val="90000"/>
              </a:lnSpc>
            </a:pPr>
            <a:r>
              <a:rPr lang="en-IN" altLang="en-US" sz="2400" smtClean="0"/>
              <a:t>agreement on the conservation and sustainable use of</a:t>
            </a:r>
          </a:p>
          <a:p>
            <a:pPr eaLnBrk="1" hangingPunct="1">
              <a:lnSpc>
                <a:spcPct val="90000"/>
              </a:lnSpc>
            </a:pPr>
            <a:r>
              <a:rPr lang="en-IN" altLang="en-US" sz="2400" smtClean="0"/>
              <a:t>biodiversity and serves as a blueprint for national</a:t>
            </a:r>
          </a:p>
          <a:p>
            <a:pPr eaLnBrk="1" hangingPunct="1">
              <a:lnSpc>
                <a:spcPct val="90000"/>
              </a:lnSpc>
            </a:pPr>
            <a:r>
              <a:rPr lang="en-IN" altLang="en-US" sz="2400" smtClean="0"/>
              <a:t>action. The Convention establishes three main goals:</a:t>
            </a:r>
          </a:p>
          <a:p>
            <a:pPr eaLnBrk="1" hangingPunct="1">
              <a:lnSpc>
                <a:spcPct val="90000"/>
              </a:lnSpc>
            </a:pPr>
            <a:r>
              <a:rPr lang="en-IN" altLang="en-US" sz="2400" smtClean="0"/>
              <a:t>the conservation of biological diversity, the sustainable</a:t>
            </a:r>
          </a:p>
          <a:p>
            <a:pPr eaLnBrk="1" hangingPunct="1">
              <a:lnSpc>
                <a:spcPct val="90000"/>
              </a:lnSpc>
            </a:pPr>
            <a:r>
              <a:rPr lang="en-IN" altLang="en-US" sz="2400" smtClean="0"/>
              <a:t>use of its components, and the fair and equitable</a:t>
            </a:r>
          </a:p>
          <a:p>
            <a:pPr eaLnBrk="1" hangingPunct="1">
              <a:lnSpc>
                <a:spcPct val="90000"/>
              </a:lnSpc>
            </a:pPr>
            <a:r>
              <a:rPr lang="en-IN" altLang="en-US" sz="2400" smtClean="0"/>
              <a:t>sharing of the benefits from the use of genetic</a:t>
            </a:r>
          </a:p>
          <a:p>
            <a:pPr eaLnBrk="1" hangingPunct="1">
              <a:lnSpc>
                <a:spcPct val="90000"/>
              </a:lnSpc>
            </a:pPr>
            <a:r>
              <a:rPr lang="en-IN" altLang="en-US" sz="2400" smtClean="0"/>
              <a:t>resources. Many biodiversity issues are addressed,</a:t>
            </a:r>
          </a:p>
          <a:p>
            <a:pPr eaLnBrk="1" hangingPunct="1">
              <a:lnSpc>
                <a:spcPct val="90000"/>
              </a:lnSpc>
            </a:pPr>
            <a:r>
              <a:rPr lang="en-IN" altLang="en-US" sz="2400" smtClean="0"/>
              <a:t>including habitat preservation, intellectual property</a:t>
            </a:r>
          </a:p>
          <a:p>
            <a:pPr eaLnBrk="1" hangingPunct="1">
              <a:lnSpc>
                <a:spcPct val="90000"/>
              </a:lnSpc>
            </a:pPr>
            <a:r>
              <a:rPr lang="en-IN" altLang="en-US" sz="2400" smtClean="0"/>
              <a:t>rights, biosafety and indigenous peoples’ rights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</a:t>
            </a:r>
            <a:r>
              <a:rPr lang="en-US" altLang="en-US" sz="2800" i="1" smtClean="0"/>
              <a:t>Millennium</a:t>
            </a:r>
            <a:r>
              <a:rPr lang="en-US" altLang="en-US" sz="2800" smtClean="0"/>
              <a:t> Development Goals (MDGs) were developed out of the eight chapters of the </a:t>
            </a:r>
            <a:r>
              <a:rPr lang="en-US" altLang="en-US" sz="2800" smtClean="0">
                <a:hlinkClick r:id="rId2" tooltip="United Nations Millennium Declaration"/>
              </a:rPr>
              <a:t>United Nations Millennium Declaration</a:t>
            </a:r>
            <a:r>
              <a:rPr lang="en-US" altLang="en-US" sz="2800" smtClean="0"/>
              <a:t>, signed in September 2000. The eight goals and 21 targets include</a:t>
            </a:r>
            <a:endParaRPr lang="en-IN" alt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b="1" smtClean="0"/>
              <a:t>Eradicate </a:t>
            </a:r>
            <a:r>
              <a:rPr lang="en-US" altLang="en-US" sz="2800" b="1" smtClean="0">
                <a:hlinkClick r:id="rId3" tooltip="Extreme poverty"/>
              </a:rPr>
              <a:t>extreme poverty</a:t>
            </a:r>
            <a:r>
              <a:rPr lang="en-US" altLang="en-US" sz="2800" b="1" smtClean="0"/>
              <a:t> and hunger</a:t>
            </a:r>
            <a:r>
              <a:rPr lang="en-US" altLang="en-US" sz="2800" smtClean="0"/>
              <a:t> </a:t>
            </a:r>
            <a:endParaRPr lang="en-IN" altLang="en-US" sz="2800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Halve, between 1990 and 2015, the proportion of people whose income is less than one dollar a day. </a:t>
            </a:r>
            <a:endParaRPr lang="en-IN" altLang="en-US" sz="2400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Achieve full and productive employment and </a:t>
            </a:r>
            <a:r>
              <a:rPr lang="en-US" altLang="en-US" sz="2400" smtClean="0">
                <a:hlinkClick r:id="rId4" tooltip="Decent work"/>
              </a:rPr>
              <a:t>decent work</a:t>
            </a:r>
            <a:r>
              <a:rPr lang="en-US" altLang="en-US" sz="2400" smtClean="0"/>
              <a:t> for all, including women and young people. </a:t>
            </a:r>
            <a:endParaRPr lang="en-IN" altLang="en-US" sz="2400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Halve, between 1990 and 2015, the proportion of people who suffer from hunger. </a:t>
            </a:r>
            <a:endParaRPr lang="en-IN" altLang="en-US" sz="2400" smtClean="0"/>
          </a:p>
          <a:p>
            <a:pPr eaLnBrk="1" hangingPunct="1">
              <a:lnSpc>
                <a:spcPct val="80000"/>
              </a:lnSpc>
            </a:pPr>
            <a:endParaRPr lang="en-IN" altLang="en-US" sz="28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en-US" altLang="en-US" sz="2800" b="1" smtClean="0"/>
              <a:t>Achieve universal primary education</a:t>
            </a:r>
            <a:r>
              <a:rPr lang="en-US" altLang="en-US" sz="2800" smtClean="0"/>
              <a:t> </a:t>
            </a:r>
            <a:endParaRPr lang="en-IN" altLang="en-US" sz="2800" smtClean="0"/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altLang="en-US" sz="2400" smtClean="0"/>
              <a:t>Ensure that, by 2015, children everywhere, boys and girls alike, will be able to complete a full course of </a:t>
            </a:r>
            <a:r>
              <a:rPr lang="en-US" altLang="en-US" sz="2400" smtClean="0">
                <a:hlinkClick r:id="rId2" tooltip="Primary education"/>
              </a:rPr>
              <a:t>primary schooling</a:t>
            </a:r>
            <a:r>
              <a:rPr lang="en-US" altLang="en-US" sz="2400" smtClean="0"/>
              <a:t>. </a:t>
            </a:r>
            <a:endParaRPr lang="en-IN" altLang="en-US" sz="240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en-US" altLang="en-US" sz="2800" b="1" smtClean="0"/>
              <a:t>Promote gender equality and empower women</a:t>
            </a:r>
            <a:r>
              <a:rPr lang="en-US" altLang="en-US" sz="2800" smtClean="0"/>
              <a:t> </a:t>
            </a:r>
            <a:endParaRPr lang="en-IN" altLang="en-US" sz="2800" smtClean="0"/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altLang="en-US" sz="2400" smtClean="0"/>
              <a:t>Eliminate gender disparity in primary and secondary education preferably by 2005, and at all levels by 2015. </a:t>
            </a:r>
            <a:endParaRPr lang="en-IN" altLang="en-US" sz="240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en-US" altLang="en-US" sz="2800" b="1" smtClean="0"/>
              <a:t>Reduce </a:t>
            </a:r>
            <a:r>
              <a:rPr lang="en-US" altLang="en-US" sz="2800" b="1" smtClean="0">
                <a:hlinkClick r:id="rId3" tooltip="Child mortality"/>
              </a:rPr>
              <a:t>child mortality</a:t>
            </a:r>
            <a:r>
              <a:rPr lang="en-US" altLang="en-US" sz="2800" smtClean="0"/>
              <a:t> </a:t>
            </a:r>
            <a:endParaRPr lang="en-IN" altLang="en-US" sz="280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en-US" altLang="en-US" sz="2800" smtClean="0"/>
              <a:t>Reduce by two-thirds, between 1990 and 2015, the under-five mortality rate</a:t>
            </a:r>
            <a:r>
              <a:rPr lang="en-IN" altLang="en-US" sz="2800" smtClean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en-US" altLang="en-US" sz="2800" b="1" smtClean="0"/>
              <a:t>Improve maternal health</a:t>
            </a:r>
            <a:r>
              <a:rPr lang="en-US" altLang="en-US" sz="2800" smtClean="0"/>
              <a:t> </a:t>
            </a:r>
            <a:endParaRPr lang="en-IN" altLang="en-US" sz="2800" smtClean="0"/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altLang="en-US" sz="2400" smtClean="0"/>
              <a:t>Reduce by three quarters, between 1990 and 2015, the </a:t>
            </a:r>
            <a:r>
              <a:rPr lang="en-US" altLang="en-US" sz="2400" smtClean="0">
                <a:hlinkClick r:id="rId2" tooltip="Maternal death"/>
              </a:rPr>
              <a:t>maternal mortality</a:t>
            </a:r>
            <a:r>
              <a:rPr lang="en-US" altLang="en-US" sz="2400" smtClean="0"/>
              <a:t> ratio. </a:t>
            </a:r>
            <a:endParaRPr lang="en-IN" altLang="en-US" sz="2400" smtClean="0"/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altLang="en-US" sz="2400" smtClean="0"/>
              <a:t>Achieve, by 2015, universal access to </a:t>
            </a:r>
            <a:r>
              <a:rPr lang="en-US" altLang="en-US" sz="2400" smtClean="0">
                <a:hlinkClick r:id="rId3" tooltip="Reproductive health"/>
              </a:rPr>
              <a:t>reproductive health</a:t>
            </a:r>
            <a:r>
              <a:rPr lang="en-US" altLang="en-US" sz="2400" smtClean="0"/>
              <a:t>. </a:t>
            </a:r>
            <a:endParaRPr lang="en-IN" altLang="en-US" sz="240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en-US" altLang="en-US" sz="2800" b="1" smtClean="0"/>
              <a:t>Combat HIV/AIDS, malaria, and other diseases</a:t>
            </a:r>
            <a:r>
              <a:rPr lang="en-US" altLang="en-US" sz="2800" smtClean="0"/>
              <a:t> </a:t>
            </a:r>
            <a:endParaRPr lang="en-IN" altLang="en-US" sz="2800" smtClean="0"/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altLang="en-US" sz="2400" smtClean="0"/>
              <a:t>Have halted by 2015 and begun to reverse the spread of </a:t>
            </a:r>
            <a:r>
              <a:rPr lang="en-US" altLang="en-US" sz="2400" smtClean="0">
                <a:hlinkClick r:id="rId4" tooltip="HIV"/>
              </a:rPr>
              <a:t>HIV</a:t>
            </a:r>
            <a:r>
              <a:rPr lang="en-US" altLang="en-US" sz="2400" smtClean="0"/>
              <a:t>/</a:t>
            </a:r>
            <a:r>
              <a:rPr lang="en-US" altLang="en-US" sz="2400" smtClean="0">
                <a:hlinkClick r:id="rId5" tooltip="AIDS"/>
              </a:rPr>
              <a:t>AIDS</a:t>
            </a:r>
            <a:r>
              <a:rPr lang="en-US" altLang="en-US" sz="2400" smtClean="0"/>
              <a:t>. </a:t>
            </a:r>
            <a:endParaRPr lang="en-IN" altLang="en-US" sz="2400" smtClean="0"/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altLang="en-US" sz="2400" smtClean="0"/>
              <a:t>Achieve, by 2010, universal access to treatment for HIV/AIDS for all those who need it. </a:t>
            </a:r>
            <a:endParaRPr lang="en-IN" altLang="en-US" sz="2400" smtClean="0"/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altLang="en-US" sz="2400" smtClean="0"/>
              <a:t>Have halted by 2015 and begun to reverse the incidence of </a:t>
            </a:r>
            <a:r>
              <a:rPr lang="en-US" altLang="en-US" sz="2400" smtClean="0">
                <a:hlinkClick r:id="rId6" tooltip="Malaria"/>
              </a:rPr>
              <a:t>malaria</a:t>
            </a:r>
            <a:r>
              <a:rPr lang="en-US" altLang="en-US" sz="2400" smtClean="0"/>
              <a:t> and other major diseases. </a:t>
            </a:r>
            <a:endParaRPr lang="en-IN" altLang="en-US" sz="2400" smtClean="0"/>
          </a:p>
          <a:p>
            <a:pPr marL="609600" indent="-609600" eaLnBrk="1" hangingPunct="1">
              <a:lnSpc>
                <a:spcPct val="80000"/>
              </a:lnSpc>
            </a:pPr>
            <a:endParaRPr lang="en-IN" altLang="en-US" sz="28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en-US" altLang="en-US" sz="2800" b="1" smtClean="0"/>
              <a:t>Ensure environmental sustainability</a:t>
            </a:r>
            <a:r>
              <a:rPr lang="en-US" altLang="en-US" sz="2800" smtClean="0"/>
              <a:t> </a:t>
            </a:r>
            <a:endParaRPr lang="en-IN" altLang="en-US" sz="2800" smtClean="0"/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altLang="en-US" sz="2400" smtClean="0"/>
              <a:t>Integrate the principles of </a:t>
            </a:r>
            <a:r>
              <a:rPr lang="en-US" altLang="en-US" sz="2400" smtClean="0">
                <a:hlinkClick r:id="rId2" tooltip="Sustainable development"/>
              </a:rPr>
              <a:t>sustainable development</a:t>
            </a:r>
            <a:r>
              <a:rPr lang="en-US" altLang="en-US" sz="2400" smtClean="0"/>
              <a:t> into country policies and programmes; reverse loss of environmental resources. </a:t>
            </a:r>
            <a:endParaRPr lang="en-IN" altLang="en-US" sz="2400" smtClean="0"/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altLang="en-US" sz="2400" smtClean="0"/>
              <a:t>Reduce biodiversity loss, achieving, by 2010, a significant reduction in the rate of loss. </a:t>
            </a:r>
            <a:endParaRPr lang="en-IN" altLang="en-US" sz="2400" smtClean="0"/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altLang="en-US" sz="2400" smtClean="0"/>
              <a:t>Halve, by 2015, the proportion of people without sustainable access to safe drinking water and basic sanitation (for more information see the entry on </a:t>
            </a:r>
            <a:r>
              <a:rPr lang="en-US" altLang="en-US" sz="2400" smtClean="0">
                <a:hlinkClick r:id="rId3" tooltip="Water supply"/>
              </a:rPr>
              <a:t>water supply</a:t>
            </a:r>
            <a:r>
              <a:rPr lang="en-US" altLang="en-US" sz="2400" smtClean="0"/>
              <a:t>). </a:t>
            </a:r>
            <a:endParaRPr lang="en-IN" altLang="en-US" sz="2400" smtClean="0"/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altLang="en-US" sz="2400" smtClean="0"/>
              <a:t>By 2020, to have achieved a significant improvement in the lives of at least 100 million slum-dwellers. </a:t>
            </a:r>
            <a:endParaRPr lang="en-IN" altLang="en-US" sz="2400" smtClean="0"/>
          </a:p>
          <a:p>
            <a:pPr marL="609600" indent="-609600" eaLnBrk="1" hangingPunct="1">
              <a:lnSpc>
                <a:spcPct val="80000"/>
              </a:lnSpc>
            </a:pPr>
            <a:endParaRPr lang="en-IN" altLang="en-US" sz="28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en-US" altLang="en-US" sz="2400" b="1" smtClean="0"/>
              <a:t>Develop a global partnership for development</a:t>
            </a:r>
            <a:r>
              <a:rPr lang="en-US" altLang="en-US" sz="2400" smtClean="0"/>
              <a:t> </a:t>
            </a:r>
            <a:endParaRPr lang="en-IN" altLang="en-US" sz="2400" smtClean="0"/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altLang="en-US" sz="2000" smtClean="0"/>
              <a:t>Develop further an open trading and financial system that is rule-based, predictable and non-discriminatory. Includes a commitment to good governance, development and </a:t>
            </a:r>
            <a:r>
              <a:rPr lang="en-US" altLang="en-US" sz="2000" smtClean="0">
                <a:hlinkClick r:id="rId2" tooltip="Poverty"/>
              </a:rPr>
              <a:t>poverty</a:t>
            </a:r>
            <a:r>
              <a:rPr lang="en-US" altLang="en-US" sz="2000" smtClean="0"/>
              <a:t> reduction—nationally and internationally. </a:t>
            </a:r>
            <a:endParaRPr lang="en-IN" altLang="en-US" sz="2000" smtClean="0"/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altLang="en-US" sz="2000" smtClean="0"/>
              <a:t>Address the special needs of the least developed countries. This includes tariff and quota free access for their exports; enhanced programme of </a:t>
            </a:r>
            <a:r>
              <a:rPr lang="en-US" altLang="en-US" sz="2000" smtClean="0">
                <a:hlinkClick r:id="rId3" tooltip="Debt relief"/>
              </a:rPr>
              <a:t>debt relief</a:t>
            </a:r>
            <a:r>
              <a:rPr lang="en-US" altLang="en-US" sz="2000" smtClean="0"/>
              <a:t> for heavily indebted poor countries; and cancellation of official bilateral debt; and more generous </a:t>
            </a:r>
            <a:r>
              <a:rPr lang="en-US" altLang="en-US" sz="2000" smtClean="0">
                <a:hlinkClick r:id="rId4" tooltip="Official development assistance"/>
              </a:rPr>
              <a:t>official development assistance</a:t>
            </a:r>
            <a:r>
              <a:rPr lang="en-US" altLang="en-US" sz="2000" smtClean="0"/>
              <a:t> for countries committed to poverty reduction. </a:t>
            </a:r>
            <a:endParaRPr lang="en-IN" altLang="en-US" sz="2000" smtClean="0"/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altLang="en-US" sz="2000" smtClean="0"/>
              <a:t>Address the special needs of landlocked and small island developing States. </a:t>
            </a:r>
            <a:endParaRPr lang="en-IN" altLang="en-US" sz="2000" smtClean="0"/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altLang="en-US" sz="2000" smtClean="0"/>
              <a:t>Deal comprehensively with the debt problems of developing countries through national and international measures in order to make debt sustainable in the long term. </a:t>
            </a:r>
            <a:endParaRPr lang="en-IN" altLang="en-US" sz="2000" smtClean="0"/>
          </a:p>
          <a:p>
            <a:pPr marL="609600" indent="-609600" eaLnBrk="1" hangingPunct="1">
              <a:lnSpc>
                <a:spcPct val="80000"/>
              </a:lnSpc>
            </a:pPr>
            <a:endParaRPr lang="en-IN" altLang="en-US" sz="240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</TotalTime>
  <Words>732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Arch-20</dc:creator>
  <cp:lastModifiedBy>Aashu</cp:lastModifiedBy>
  <cp:revision>6</cp:revision>
  <dcterms:created xsi:type="dcterms:W3CDTF">2006-08-16T00:00:00Z</dcterms:created>
  <dcterms:modified xsi:type="dcterms:W3CDTF">2022-09-08T05:51:39Z</dcterms:modified>
</cp:coreProperties>
</file>