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69" r:id="rId3"/>
    <p:sldId id="270" r:id="rId4"/>
    <p:sldId id="271" r:id="rId5"/>
    <p:sldId id="272" r:id="rId6"/>
    <p:sldId id="273" r:id="rId7"/>
    <p:sldId id="274" r:id="rId8"/>
    <p:sldId id="275" r:id="rId9"/>
    <p:sldId id="27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9/8/2022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9/8/2022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9/8/2022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9/8/2022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9/8/2022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9/8/2022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9/8/2022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9/8/2022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9/8/2022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xmlns="" id="{1D606224-8A16-4D54-818D-E359DE81A8E3}"/>
              </a:ext>
            </a:extLst>
          </p:cNvPr>
          <p:cNvSpPr txBox="1">
            <a:spLocks/>
          </p:cNvSpPr>
          <p:nvPr/>
        </p:nvSpPr>
        <p:spPr bwMode="auto">
          <a:xfrm>
            <a:off x="1371600" y="2057400"/>
            <a:ext cx="6191250" cy="391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4400" u="sng" spc="-107" dirty="0" smtClean="0">
                <a:latin typeface="Algerian" pitchFamily="82" charset="0"/>
                <a:cs typeface="Times New Roman" panose="02020603050405020304" pitchFamily="18" charset="0"/>
              </a:rPr>
              <a:t>Environmental Planning and Housing  </a:t>
            </a:r>
            <a:r>
              <a:rPr lang="en-US" sz="2800" spc="-107" dirty="0" smtClean="0">
                <a:latin typeface="Times New Roman" panose="02020603050405020304" pitchFamily="18" charset="0"/>
                <a:cs typeface="Times New Roman" panose="02020603050405020304" pitchFamily="18" charset="0"/>
              </a:rPr>
              <a:t>         (International Environment agreement )</a:t>
            </a:r>
            <a:endParaRPr lang="en-IN" sz="2800" spc="-107" dirty="0">
              <a:latin typeface="Times New Roman" panose="02020603050405020304" pitchFamily="18" charset="0"/>
              <a:cs typeface="Times New Roman" panose="02020603050405020304" pitchFamily="18" charset="0"/>
            </a:endParaRPr>
          </a:p>
        </p:txBody>
      </p:sp>
      <p:sp>
        <p:nvSpPr>
          <p:cNvPr id="2" name="TextBox 1"/>
          <p:cNvSpPr txBox="1"/>
          <p:nvPr/>
        </p:nvSpPr>
        <p:spPr>
          <a:xfrm>
            <a:off x="5715000" y="6324600"/>
            <a:ext cx="3657600" cy="677108"/>
          </a:xfrm>
          <a:prstGeom prst="rect">
            <a:avLst/>
          </a:prstGeom>
          <a:noFill/>
        </p:spPr>
        <p:txBody>
          <a:bodyPr wrap="square" rtlCol="0">
            <a:spAutoFit/>
          </a:bodyPr>
          <a:lstStyle/>
          <a:p>
            <a:r>
              <a:rPr lang="en-IN" sz="2000" u="sng" dirty="0">
                <a:latin typeface="Times New Roman" panose="02020603050405020304" pitchFamily="18" charset="0"/>
                <a:cs typeface="Times New Roman" panose="02020603050405020304" pitchFamily="18" charset="0"/>
              </a:rPr>
              <a:t>Presented by: </a:t>
            </a:r>
            <a:r>
              <a:rPr lang="en-IN" sz="2000" u="sng" dirty="0" err="1">
                <a:latin typeface="Times New Roman" panose="02020603050405020304" pitchFamily="18" charset="0"/>
                <a:cs typeface="Times New Roman" panose="02020603050405020304" pitchFamily="18" charset="0"/>
              </a:rPr>
              <a:t>Ruchi</a:t>
            </a:r>
            <a:r>
              <a:rPr lang="en-IN" sz="2000" u="sng" dirty="0">
                <a:latin typeface="Times New Roman" panose="02020603050405020304" pitchFamily="18" charset="0"/>
                <a:cs typeface="Times New Roman" panose="02020603050405020304" pitchFamily="18" charset="0"/>
              </a:rPr>
              <a:t> </a:t>
            </a:r>
            <a:r>
              <a:rPr lang="en-IN" sz="2000" u="sng" dirty="0" err="1">
                <a:latin typeface="Times New Roman" panose="02020603050405020304" pitchFamily="18" charset="0"/>
                <a:cs typeface="Times New Roman" panose="02020603050405020304" pitchFamily="18" charset="0"/>
              </a:rPr>
              <a:t>Saxena</a:t>
            </a:r>
            <a:endParaRPr lang="en-IN" sz="2000" u="sng" dirty="0">
              <a:latin typeface="Times New Roman" panose="02020603050405020304" pitchFamily="18"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xmlns="" id="{422FCCAB-8F45-4B9C-9DDA-3D92A674620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1019343" cy="1217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sz="quarter" idx="1"/>
          </p:nvPr>
        </p:nvSpPr>
        <p:spPr/>
        <p:txBody>
          <a:bodyPr/>
          <a:lstStyle/>
          <a:p>
            <a:pPr eaLnBrk="1" hangingPunct="1">
              <a:lnSpc>
                <a:spcPct val="80000"/>
              </a:lnSpc>
              <a:buFontTx/>
              <a:buNone/>
            </a:pPr>
            <a:r>
              <a:rPr lang="en-IN" altLang="en-US" sz="2400" b="1" smtClean="0"/>
              <a:t>Multilateral environmental agreements</a:t>
            </a:r>
            <a:endParaRPr lang="en-IN" altLang="en-US" sz="2400" smtClean="0"/>
          </a:p>
          <a:p>
            <a:pPr eaLnBrk="1" hangingPunct="1">
              <a:lnSpc>
                <a:spcPct val="80000"/>
              </a:lnSpc>
            </a:pPr>
            <a:r>
              <a:rPr lang="en-IN" altLang="en-US" sz="2400" smtClean="0"/>
              <a:t>Some of the major Multilateral Environmental Agreements (MEAs) of the 1980s are:</a:t>
            </a:r>
          </a:p>
          <a:p>
            <a:pPr eaLnBrk="1" hangingPunct="1">
              <a:lnSpc>
                <a:spcPct val="80000"/>
              </a:lnSpc>
            </a:pPr>
            <a:r>
              <a:rPr lang="en-IN" altLang="en-US" sz="2400" smtClean="0"/>
              <a:t> the 1982 United Nations Convention on the Law of</a:t>
            </a:r>
          </a:p>
          <a:p>
            <a:pPr eaLnBrk="1" hangingPunct="1">
              <a:lnSpc>
                <a:spcPct val="80000"/>
              </a:lnSpc>
              <a:buFontTx/>
              <a:buNone/>
            </a:pPr>
            <a:r>
              <a:rPr lang="en-IN" altLang="en-US" sz="2400" smtClean="0"/>
              <a:t>     the Sea (UNCLOS);</a:t>
            </a:r>
          </a:p>
          <a:p>
            <a:pPr eaLnBrk="1" hangingPunct="1">
              <a:lnSpc>
                <a:spcPct val="80000"/>
              </a:lnSpc>
            </a:pPr>
            <a:r>
              <a:rPr lang="en-IN" altLang="en-US" sz="2400" smtClean="0"/>
              <a:t> the 1987 Montreal Protocol on Substances that</a:t>
            </a:r>
          </a:p>
          <a:p>
            <a:pPr eaLnBrk="1" hangingPunct="1">
              <a:lnSpc>
                <a:spcPct val="80000"/>
              </a:lnSpc>
              <a:buFontTx/>
              <a:buNone/>
            </a:pPr>
            <a:r>
              <a:rPr lang="en-IN" altLang="en-US" sz="2400" smtClean="0"/>
              <a:t>     Deplete the Ozone Layer (implementing the 1985</a:t>
            </a:r>
          </a:p>
          <a:p>
            <a:pPr eaLnBrk="1" hangingPunct="1">
              <a:lnSpc>
                <a:spcPct val="80000"/>
              </a:lnSpc>
              <a:buFontTx/>
              <a:buNone/>
            </a:pPr>
            <a:r>
              <a:rPr lang="en-IN" altLang="en-US" sz="2400" smtClean="0"/>
              <a:t>     Vienna Convention for the Protection of the Ozone</a:t>
            </a:r>
          </a:p>
          <a:p>
            <a:pPr eaLnBrk="1" hangingPunct="1">
              <a:lnSpc>
                <a:spcPct val="80000"/>
              </a:lnSpc>
              <a:buFontTx/>
              <a:buNone/>
            </a:pPr>
            <a:r>
              <a:rPr lang="en-IN" altLang="en-US" sz="2400" smtClean="0"/>
              <a:t>     Layer); and</a:t>
            </a:r>
          </a:p>
          <a:p>
            <a:pPr eaLnBrk="1" hangingPunct="1">
              <a:lnSpc>
                <a:spcPct val="80000"/>
              </a:lnSpc>
            </a:pPr>
            <a:r>
              <a:rPr lang="en-IN" altLang="en-US" sz="2400" smtClean="0"/>
              <a:t> the 1989 Basel Convention on the Control of</a:t>
            </a:r>
          </a:p>
          <a:p>
            <a:pPr eaLnBrk="1" hangingPunct="1">
              <a:lnSpc>
                <a:spcPct val="80000"/>
              </a:lnSpc>
              <a:buFontTx/>
              <a:buNone/>
            </a:pPr>
            <a:r>
              <a:rPr lang="en-IN" altLang="en-US" sz="2400" smtClean="0"/>
              <a:t>    Transboundary Movements of Hazardous Wastes</a:t>
            </a:r>
          </a:p>
          <a:p>
            <a:pPr eaLnBrk="1" hangingPunct="1">
              <a:lnSpc>
                <a:spcPct val="80000"/>
              </a:lnSpc>
              <a:buFontTx/>
              <a:buNone/>
            </a:pPr>
            <a:r>
              <a:rPr lang="en-IN" altLang="en-US" sz="2400" smtClean="0"/>
              <a:t>    and their Disposal (Basel Convention).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sz="quarter" idx="1"/>
          </p:nvPr>
        </p:nvSpPr>
        <p:spPr/>
        <p:txBody>
          <a:bodyPr/>
          <a:lstStyle/>
          <a:p>
            <a:pPr eaLnBrk="1" hangingPunct="1">
              <a:lnSpc>
                <a:spcPct val="80000"/>
              </a:lnSpc>
            </a:pPr>
            <a:r>
              <a:rPr lang="en-IN" altLang="en-US" sz="2000" i="1" smtClean="0"/>
              <a:t>Law of the Sea</a:t>
            </a:r>
            <a:endParaRPr lang="en-IN" altLang="en-US" sz="2000" smtClean="0"/>
          </a:p>
          <a:p>
            <a:pPr eaLnBrk="1" hangingPunct="1">
              <a:lnSpc>
                <a:spcPct val="80000"/>
              </a:lnSpc>
            </a:pPr>
            <a:endParaRPr lang="en-IN" altLang="en-US" sz="2000" smtClean="0"/>
          </a:p>
          <a:p>
            <a:pPr eaLnBrk="1" hangingPunct="1">
              <a:lnSpc>
                <a:spcPct val="80000"/>
              </a:lnSpc>
            </a:pPr>
            <a:r>
              <a:rPr lang="en-IN" altLang="en-US" sz="2000" smtClean="0"/>
              <a:t>Its environmental provisions include:</a:t>
            </a:r>
          </a:p>
          <a:p>
            <a:pPr eaLnBrk="1" hangingPunct="1">
              <a:lnSpc>
                <a:spcPct val="80000"/>
              </a:lnSpc>
              <a:buFontTx/>
              <a:buNone/>
            </a:pPr>
            <a:r>
              <a:rPr lang="en-IN" altLang="en-US" sz="2000" smtClean="0"/>
              <a:t>     the extension of sovereign rights over marine</a:t>
            </a:r>
          </a:p>
          <a:p>
            <a:pPr eaLnBrk="1" hangingPunct="1">
              <a:lnSpc>
                <a:spcPct val="80000"/>
              </a:lnSpc>
              <a:buFontTx/>
              <a:buNone/>
            </a:pPr>
            <a:r>
              <a:rPr lang="en-IN" altLang="en-US" sz="2000" smtClean="0"/>
              <a:t>    resources, such as fish, within the 200-mile</a:t>
            </a:r>
          </a:p>
          <a:p>
            <a:pPr eaLnBrk="1" hangingPunct="1">
              <a:lnSpc>
                <a:spcPct val="80000"/>
              </a:lnSpc>
              <a:buFontTx/>
              <a:buNone/>
            </a:pPr>
            <a:r>
              <a:rPr lang="en-IN" altLang="en-US" sz="2000" smtClean="0"/>
              <a:t>    exclusive economic zones (EEZs);</a:t>
            </a:r>
          </a:p>
          <a:p>
            <a:pPr eaLnBrk="1" hangingPunct="1">
              <a:lnSpc>
                <a:spcPct val="80000"/>
              </a:lnSpc>
              <a:buFontTx/>
              <a:buNone/>
            </a:pPr>
            <a:r>
              <a:rPr lang="en-IN" altLang="en-US" sz="2000" smtClean="0"/>
              <a:t>    obligations to adopt measures to manage and</a:t>
            </a:r>
          </a:p>
          <a:p>
            <a:pPr eaLnBrk="1" hangingPunct="1">
              <a:lnSpc>
                <a:spcPct val="80000"/>
              </a:lnSpc>
              <a:buFontTx/>
              <a:buNone/>
            </a:pPr>
            <a:r>
              <a:rPr lang="en-IN" altLang="en-US" sz="2000" smtClean="0"/>
              <a:t>    conserve natural resources;</a:t>
            </a:r>
          </a:p>
          <a:p>
            <a:pPr eaLnBrk="1" hangingPunct="1">
              <a:lnSpc>
                <a:spcPct val="80000"/>
              </a:lnSpc>
              <a:buFontTx/>
              <a:buNone/>
            </a:pPr>
            <a:r>
              <a:rPr lang="en-IN" altLang="en-US" sz="2000" smtClean="0"/>
              <a:t>    a duty to cooperate regionally and globally with</a:t>
            </a:r>
          </a:p>
          <a:p>
            <a:pPr eaLnBrk="1" hangingPunct="1">
              <a:lnSpc>
                <a:spcPct val="80000"/>
              </a:lnSpc>
              <a:buFontTx/>
              <a:buNone/>
            </a:pPr>
            <a:r>
              <a:rPr lang="en-IN" altLang="en-US" sz="2000" smtClean="0"/>
              <a:t>    regard to environmental protection and research</a:t>
            </a:r>
          </a:p>
          <a:p>
            <a:pPr eaLnBrk="1" hangingPunct="1">
              <a:lnSpc>
                <a:spcPct val="80000"/>
              </a:lnSpc>
              <a:buFontTx/>
              <a:buNone/>
            </a:pPr>
            <a:r>
              <a:rPr lang="en-IN" altLang="en-US" sz="2000" smtClean="0"/>
              <a:t>    related to this protection;</a:t>
            </a:r>
          </a:p>
          <a:p>
            <a:pPr eaLnBrk="1" hangingPunct="1">
              <a:lnSpc>
                <a:spcPct val="80000"/>
              </a:lnSpc>
              <a:buFontTx/>
              <a:buNone/>
            </a:pPr>
            <a:r>
              <a:rPr lang="en-IN" altLang="en-US" sz="2000" smtClean="0"/>
              <a:t>    a duty to minimize marine pollution, including</a:t>
            </a:r>
          </a:p>
          <a:p>
            <a:pPr eaLnBrk="1" hangingPunct="1">
              <a:lnSpc>
                <a:spcPct val="80000"/>
              </a:lnSpc>
              <a:buFontTx/>
              <a:buNone/>
            </a:pPr>
            <a:r>
              <a:rPr lang="en-IN" altLang="en-US" sz="2000" smtClean="0"/>
              <a:t>    land-based pollution; and restrictions on marine dumping by ships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sz="quarter" idx="1"/>
          </p:nvPr>
        </p:nvSpPr>
        <p:spPr/>
        <p:txBody>
          <a:bodyPr/>
          <a:lstStyle/>
          <a:p>
            <a:pPr eaLnBrk="1" hangingPunct="1"/>
            <a:r>
              <a:rPr lang="en-IN" altLang="en-US" i="1" smtClean="0"/>
              <a:t>The Montreal Protocol</a:t>
            </a:r>
            <a:endParaRPr lang="en-IN" altLang="en-US" smtClean="0"/>
          </a:p>
          <a:p>
            <a:pPr eaLnBrk="1" hangingPunct="1"/>
            <a:r>
              <a:rPr lang="en-IN" altLang="en-US" smtClean="0"/>
              <a:t>The Montreal Protocol to the Vienna Convention on Substances that Deplete the Ozone Layer, which entered into force in 1989 and had 182 parties as of December 2001, is one of the most successful examples of international environmental cooperation.</a:t>
            </a:r>
          </a:p>
          <a:p>
            <a:pPr eaLnBrk="1" hangingPunct="1">
              <a:buFontTx/>
              <a:buNone/>
            </a:pPr>
            <a:endParaRPr lang="en-IN" alt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sz="quarter" idx="1"/>
          </p:nvPr>
        </p:nvSpPr>
        <p:spPr/>
        <p:txBody>
          <a:bodyPr/>
          <a:lstStyle/>
          <a:p>
            <a:pPr eaLnBrk="1" hangingPunct="1">
              <a:lnSpc>
                <a:spcPct val="90000"/>
              </a:lnSpc>
            </a:pPr>
            <a:r>
              <a:rPr lang="en-IN" altLang="en-US" sz="2400" b="1" smtClean="0"/>
              <a:t>The Earth Summit</a:t>
            </a:r>
            <a:endParaRPr lang="en-IN" altLang="en-US" sz="2400" smtClean="0"/>
          </a:p>
          <a:p>
            <a:pPr eaLnBrk="1" hangingPunct="1">
              <a:lnSpc>
                <a:spcPct val="90000"/>
              </a:lnSpc>
            </a:pPr>
            <a:r>
              <a:rPr lang="en-IN" altLang="en-US" sz="2400" smtClean="0"/>
              <a:t>UNCED was attended by an unprecedented number of</a:t>
            </a:r>
          </a:p>
          <a:p>
            <a:pPr eaLnBrk="1" hangingPunct="1">
              <a:lnSpc>
                <a:spcPct val="90000"/>
              </a:lnSpc>
            </a:pPr>
            <a:r>
              <a:rPr lang="en-IN" altLang="en-US" sz="2400" smtClean="0"/>
              <a:t>representatives of state, civil and economic society —</a:t>
            </a:r>
          </a:p>
          <a:p>
            <a:pPr eaLnBrk="1" hangingPunct="1">
              <a:lnSpc>
                <a:spcPct val="90000"/>
              </a:lnSpc>
            </a:pPr>
            <a:r>
              <a:rPr lang="en-IN" altLang="en-US" sz="2400" smtClean="0"/>
              <a:t>176 governments (UN 1993), more than 100 heads of</a:t>
            </a:r>
          </a:p>
          <a:p>
            <a:pPr eaLnBrk="1" hangingPunct="1">
              <a:lnSpc>
                <a:spcPct val="90000"/>
              </a:lnSpc>
            </a:pPr>
            <a:r>
              <a:rPr lang="en-IN" altLang="en-US" sz="2400" smtClean="0"/>
              <a:t>state compared to the two who attended the 1972</a:t>
            </a:r>
          </a:p>
          <a:p>
            <a:pPr eaLnBrk="1" hangingPunct="1">
              <a:lnSpc>
                <a:spcPct val="90000"/>
              </a:lnSpc>
            </a:pPr>
            <a:r>
              <a:rPr lang="en-IN" altLang="en-US" sz="2400" smtClean="0"/>
              <a:t>Stockholm Conference (Haas, Levy and Parson 1992),</a:t>
            </a:r>
          </a:p>
          <a:p>
            <a:pPr eaLnBrk="1" hangingPunct="1">
              <a:lnSpc>
                <a:spcPct val="90000"/>
              </a:lnSpc>
            </a:pPr>
            <a:r>
              <a:rPr lang="en-IN" altLang="en-US" sz="2400" smtClean="0"/>
              <a:t>and an estimated 10 000 delegates, 1 400 nongovernmental</a:t>
            </a:r>
          </a:p>
          <a:p>
            <a:pPr eaLnBrk="1" hangingPunct="1">
              <a:lnSpc>
                <a:spcPct val="90000"/>
              </a:lnSpc>
            </a:pPr>
            <a:r>
              <a:rPr lang="en-IN" altLang="en-US" sz="2400" smtClean="0"/>
              <a:t>organizations (NGOs) and about 9 000 journalists (Demkine 2000). It is still the largest such</a:t>
            </a:r>
          </a:p>
          <a:p>
            <a:pPr eaLnBrk="1" hangingPunct="1">
              <a:lnSpc>
                <a:spcPct val="90000"/>
              </a:lnSpc>
            </a:pPr>
            <a:r>
              <a:rPr lang="en-IN" altLang="en-US" sz="2400" smtClean="0"/>
              <a:t>gathering ever held.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sz="quarter" idx="1"/>
          </p:nvPr>
        </p:nvSpPr>
        <p:spPr/>
        <p:txBody>
          <a:bodyPr/>
          <a:lstStyle/>
          <a:p>
            <a:pPr eaLnBrk="1" hangingPunct="1">
              <a:lnSpc>
                <a:spcPct val="80000"/>
              </a:lnSpc>
            </a:pPr>
            <a:r>
              <a:rPr lang="en-IN" altLang="en-US" sz="1800" smtClean="0"/>
              <a:t>The Summit produced at least seven major</a:t>
            </a:r>
          </a:p>
          <a:p>
            <a:pPr eaLnBrk="1" hangingPunct="1">
              <a:lnSpc>
                <a:spcPct val="80000"/>
              </a:lnSpc>
            </a:pPr>
            <a:r>
              <a:rPr lang="en-IN" altLang="en-US" sz="1800" smtClean="0"/>
              <a:t>achievements:</a:t>
            </a:r>
          </a:p>
          <a:p>
            <a:pPr eaLnBrk="1" hangingPunct="1">
              <a:lnSpc>
                <a:spcPct val="80000"/>
              </a:lnSpc>
            </a:pPr>
            <a:r>
              <a:rPr lang="en-IN" altLang="en-US" sz="1800" smtClean="0"/>
              <a:t>_ the Rio Declaration on Environment and</a:t>
            </a:r>
          </a:p>
          <a:p>
            <a:pPr eaLnBrk="1" hangingPunct="1">
              <a:lnSpc>
                <a:spcPct val="80000"/>
              </a:lnSpc>
            </a:pPr>
            <a:r>
              <a:rPr lang="en-IN" altLang="en-US" sz="1800" smtClean="0"/>
              <a:t>Development (containing 27 principles);</a:t>
            </a:r>
          </a:p>
          <a:p>
            <a:pPr eaLnBrk="1" hangingPunct="1">
              <a:lnSpc>
                <a:spcPct val="80000"/>
              </a:lnSpc>
            </a:pPr>
            <a:r>
              <a:rPr lang="en-IN" altLang="en-US" sz="1800" smtClean="0"/>
              <a:t>_ </a:t>
            </a:r>
            <a:r>
              <a:rPr lang="en-IN" altLang="en-US" sz="1800" i="1" smtClean="0"/>
              <a:t>Agenda 21 </a:t>
            </a:r>
            <a:r>
              <a:rPr lang="en-IN" altLang="en-US" sz="1800" smtClean="0"/>
              <a:t>— a blueprint for environment and</a:t>
            </a:r>
          </a:p>
          <a:p>
            <a:pPr eaLnBrk="1" hangingPunct="1">
              <a:lnSpc>
                <a:spcPct val="80000"/>
              </a:lnSpc>
            </a:pPr>
            <a:r>
              <a:rPr lang="en-IN" altLang="en-US" sz="1800" smtClean="0"/>
              <a:t>development into the 21st century;</a:t>
            </a:r>
          </a:p>
          <a:p>
            <a:pPr eaLnBrk="1" hangingPunct="1">
              <a:lnSpc>
                <a:spcPct val="80000"/>
              </a:lnSpc>
            </a:pPr>
            <a:r>
              <a:rPr lang="en-IN" altLang="en-US" sz="1800" smtClean="0"/>
              <a:t>_ two major international conventions — the United Nations Framework Convention on Climate</a:t>
            </a:r>
          </a:p>
          <a:p>
            <a:pPr eaLnBrk="1" hangingPunct="1">
              <a:lnSpc>
                <a:spcPct val="80000"/>
              </a:lnSpc>
            </a:pPr>
            <a:r>
              <a:rPr lang="en-IN" altLang="en-US" sz="1800" smtClean="0"/>
              <a:t>Change (UNFCCC) and the Convention on</a:t>
            </a:r>
          </a:p>
          <a:p>
            <a:pPr eaLnBrk="1" hangingPunct="1">
              <a:lnSpc>
                <a:spcPct val="80000"/>
              </a:lnSpc>
            </a:pPr>
            <a:r>
              <a:rPr lang="en-IN" altLang="en-US" sz="1800" smtClean="0"/>
              <a:t>Biological Diversity (CBD);</a:t>
            </a:r>
          </a:p>
          <a:p>
            <a:pPr eaLnBrk="1" hangingPunct="1">
              <a:lnSpc>
                <a:spcPct val="80000"/>
              </a:lnSpc>
            </a:pPr>
            <a:r>
              <a:rPr lang="en-IN" altLang="en-US" sz="1800" smtClean="0"/>
              <a:t>_ the Commission on Sustainable Development</a:t>
            </a:r>
          </a:p>
          <a:p>
            <a:pPr eaLnBrk="1" hangingPunct="1">
              <a:lnSpc>
                <a:spcPct val="80000"/>
              </a:lnSpc>
            </a:pPr>
            <a:r>
              <a:rPr lang="en-IN" altLang="en-US" sz="1800" smtClean="0"/>
              <a:t>(CSD);</a:t>
            </a:r>
          </a:p>
          <a:p>
            <a:pPr eaLnBrk="1" hangingPunct="1">
              <a:lnSpc>
                <a:spcPct val="80000"/>
              </a:lnSpc>
            </a:pPr>
            <a:r>
              <a:rPr lang="en-IN" altLang="en-US" sz="1800" smtClean="0"/>
              <a:t>_ agreement to negotiate a world desertification</a:t>
            </a:r>
          </a:p>
          <a:p>
            <a:pPr eaLnBrk="1" hangingPunct="1">
              <a:lnSpc>
                <a:spcPct val="80000"/>
              </a:lnSpc>
            </a:pPr>
            <a:r>
              <a:rPr lang="en-IN" altLang="en-US" sz="1800" smtClean="0"/>
              <a:t>convention; and</a:t>
            </a:r>
          </a:p>
          <a:p>
            <a:pPr eaLnBrk="1" hangingPunct="1">
              <a:lnSpc>
                <a:spcPct val="80000"/>
              </a:lnSpc>
            </a:pPr>
            <a:r>
              <a:rPr lang="en-IN" altLang="en-US" sz="1800" smtClean="0"/>
              <a:t>_ the statement of Principles for the Sustainable</a:t>
            </a:r>
          </a:p>
          <a:p>
            <a:pPr eaLnBrk="1" hangingPunct="1">
              <a:lnSpc>
                <a:spcPct val="80000"/>
              </a:lnSpc>
            </a:pPr>
            <a:r>
              <a:rPr lang="en-IN" altLang="en-US" sz="1800" smtClean="0"/>
              <a:t>Management of Forests.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sz="quarter" idx="1"/>
          </p:nvPr>
        </p:nvSpPr>
        <p:spPr/>
        <p:txBody>
          <a:bodyPr/>
          <a:lstStyle/>
          <a:p>
            <a:pPr eaLnBrk="1" hangingPunct="1">
              <a:lnSpc>
                <a:spcPct val="90000"/>
              </a:lnSpc>
            </a:pPr>
            <a:r>
              <a:rPr lang="en-IN" altLang="en-US" sz="2400" b="1" smtClean="0"/>
              <a:t>The Global Environment Facility</a:t>
            </a:r>
            <a:endParaRPr lang="en-IN" altLang="en-US" sz="2400" smtClean="0"/>
          </a:p>
          <a:p>
            <a:pPr eaLnBrk="1" hangingPunct="1">
              <a:lnSpc>
                <a:spcPct val="90000"/>
              </a:lnSpc>
            </a:pPr>
            <a:r>
              <a:rPr lang="en-IN" altLang="en-US" sz="2400" smtClean="0"/>
              <a:t>The Global Environment Facility (GEF) was created in</a:t>
            </a:r>
          </a:p>
          <a:p>
            <a:pPr eaLnBrk="1" hangingPunct="1">
              <a:lnSpc>
                <a:spcPct val="90000"/>
              </a:lnSpc>
            </a:pPr>
            <a:r>
              <a:rPr lang="en-IN" altLang="en-US" sz="2400" smtClean="0"/>
              <a:t>1991 as an experimental partnership involving UNEP,</a:t>
            </a:r>
          </a:p>
          <a:p>
            <a:pPr eaLnBrk="1" hangingPunct="1">
              <a:lnSpc>
                <a:spcPct val="90000"/>
              </a:lnSpc>
            </a:pPr>
            <a:r>
              <a:rPr lang="en-IN" altLang="en-US" sz="2400" smtClean="0"/>
              <a:t>UNDP and the World Bank to generate ecological</a:t>
            </a:r>
          </a:p>
          <a:p>
            <a:pPr eaLnBrk="1" hangingPunct="1">
              <a:lnSpc>
                <a:spcPct val="90000"/>
              </a:lnSpc>
            </a:pPr>
            <a:r>
              <a:rPr lang="en-IN" altLang="en-US" sz="2400" smtClean="0"/>
              <a:t>dividends from local and regional development by</a:t>
            </a:r>
          </a:p>
          <a:p>
            <a:pPr eaLnBrk="1" hangingPunct="1">
              <a:lnSpc>
                <a:spcPct val="90000"/>
              </a:lnSpc>
            </a:pPr>
            <a:r>
              <a:rPr lang="en-IN" altLang="en-US" sz="2400" smtClean="0"/>
              <a:t>providing grants and low-interest loans to developing</a:t>
            </a:r>
          </a:p>
          <a:p>
            <a:pPr eaLnBrk="1" hangingPunct="1">
              <a:lnSpc>
                <a:spcPct val="90000"/>
              </a:lnSpc>
            </a:pPr>
            <a:r>
              <a:rPr lang="en-IN" altLang="en-US" sz="2400" smtClean="0"/>
              <a:t>nations and economies in transition. Following the</a:t>
            </a:r>
          </a:p>
          <a:p>
            <a:pPr eaLnBrk="1" hangingPunct="1">
              <a:lnSpc>
                <a:spcPct val="90000"/>
              </a:lnSpc>
            </a:pPr>
            <a:r>
              <a:rPr lang="en-IN" altLang="en-US" sz="2400" smtClean="0"/>
              <a:t>Summit, it was intended to be the financing</a:t>
            </a:r>
          </a:p>
          <a:p>
            <a:pPr eaLnBrk="1" hangingPunct="1">
              <a:lnSpc>
                <a:spcPct val="90000"/>
              </a:lnSpc>
            </a:pPr>
            <a:r>
              <a:rPr lang="en-IN" altLang="en-US" sz="2400" smtClean="0"/>
              <a:t>mechanism for </a:t>
            </a:r>
            <a:r>
              <a:rPr lang="en-IN" altLang="en-US" sz="2400" i="1" smtClean="0"/>
              <a:t>Agenda 21</a:t>
            </a:r>
            <a:r>
              <a:rPr lang="en-IN" altLang="en-US" sz="2400" smtClean="0"/>
              <a:t>, and was expected to</a:t>
            </a:r>
          </a:p>
          <a:p>
            <a:pPr eaLnBrk="1" hangingPunct="1">
              <a:lnSpc>
                <a:spcPct val="90000"/>
              </a:lnSpc>
            </a:pPr>
            <a:r>
              <a:rPr lang="en-IN" altLang="en-US" sz="2400" smtClean="0"/>
              <a:t>mobilize the necessary resources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sz="quarter" idx="1"/>
          </p:nvPr>
        </p:nvSpPr>
        <p:spPr/>
        <p:txBody>
          <a:bodyPr/>
          <a:lstStyle/>
          <a:p>
            <a:pPr eaLnBrk="1" hangingPunct="1">
              <a:lnSpc>
                <a:spcPct val="90000"/>
              </a:lnSpc>
            </a:pPr>
            <a:r>
              <a:rPr lang="en-IN" altLang="en-US" sz="2400" b="1" smtClean="0"/>
              <a:t>The Earth Summit</a:t>
            </a:r>
            <a:endParaRPr lang="en-IN" altLang="en-US" sz="2400" smtClean="0"/>
          </a:p>
          <a:p>
            <a:pPr eaLnBrk="1" hangingPunct="1">
              <a:lnSpc>
                <a:spcPct val="90000"/>
              </a:lnSpc>
            </a:pPr>
            <a:r>
              <a:rPr lang="en-IN" altLang="en-US" sz="2400" smtClean="0"/>
              <a:t>UNCED was attended by an unprecedented number of</a:t>
            </a:r>
          </a:p>
          <a:p>
            <a:pPr eaLnBrk="1" hangingPunct="1">
              <a:lnSpc>
                <a:spcPct val="90000"/>
              </a:lnSpc>
            </a:pPr>
            <a:r>
              <a:rPr lang="en-IN" altLang="en-US" sz="2400" smtClean="0"/>
              <a:t>representatives of state, civil and economic society —</a:t>
            </a:r>
          </a:p>
          <a:p>
            <a:pPr eaLnBrk="1" hangingPunct="1">
              <a:lnSpc>
                <a:spcPct val="90000"/>
              </a:lnSpc>
            </a:pPr>
            <a:r>
              <a:rPr lang="en-IN" altLang="en-US" sz="2400" smtClean="0"/>
              <a:t>176 governments (UN 1993), more than 100 heads of</a:t>
            </a:r>
          </a:p>
          <a:p>
            <a:pPr eaLnBrk="1" hangingPunct="1">
              <a:lnSpc>
                <a:spcPct val="90000"/>
              </a:lnSpc>
            </a:pPr>
            <a:r>
              <a:rPr lang="en-IN" altLang="en-US" sz="2400" smtClean="0"/>
              <a:t>state compared to the two who attended the 1972</a:t>
            </a:r>
          </a:p>
          <a:p>
            <a:pPr eaLnBrk="1" hangingPunct="1">
              <a:lnSpc>
                <a:spcPct val="90000"/>
              </a:lnSpc>
            </a:pPr>
            <a:r>
              <a:rPr lang="en-IN" altLang="en-US" sz="2400" smtClean="0"/>
              <a:t>Stockholm Conference (Haas, Levy and Parson 1992),</a:t>
            </a:r>
          </a:p>
          <a:p>
            <a:pPr eaLnBrk="1" hangingPunct="1">
              <a:lnSpc>
                <a:spcPct val="90000"/>
              </a:lnSpc>
            </a:pPr>
            <a:r>
              <a:rPr lang="en-IN" altLang="en-US" sz="2400" smtClean="0"/>
              <a:t>and an estimated 10 000 delegates, 1 400 nongovernmental</a:t>
            </a:r>
          </a:p>
          <a:p>
            <a:pPr eaLnBrk="1" hangingPunct="1">
              <a:lnSpc>
                <a:spcPct val="90000"/>
              </a:lnSpc>
            </a:pPr>
            <a:r>
              <a:rPr lang="en-IN" altLang="en-US" sz="2400" smtClean="0"/>
              <a:t>organizations (NGOs) and about 9 000 journalists (Demkine 2000). It is still the largest such</a:t>
            </a:r>
          </a:p>
          <a:p>
            <a:pPr eaLnBrk="1" hangingPunct="1">
              <a:lnSpc>
                <a:spcPct val="90000"/>
              </a:lnSpc>
            </a:pPr>
            <a:r>
              <a:rPr lang="en-IN" altLang="en-US" sz="2400" smtClean="0"/>
              <a:t>gathering ever held.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sz="quarter" idx="1"/>
          </p:nvPr>
        </p:nvSpPr>
        <p:spPr/>
        <p:txBody>
          <a:bodyPr/>
          <a:lstStyle/>
          <a:p>
            <a:pPr eaLnBrk="1" hangingPunct="1">
              <a:lnSpc>
                <a:spcPct val="80000"/>
              </a:lnSpc>
            </a:pPr>
            <a:r>
              <a:rPr lang="en-IN" altLang="en-US" sz="1800" smtClean="0"/>
              <a:t>The Summit produced at least seven major</a:t>
            </a:r>
          </a:p>
          <a:p>
            <a:pPr eaLnBrk="1" hangingPunct="1">
              <a:lnSpc>
                <a:spcPct val="80000"/>
              </a:lnSpc>
            </a:pPr>
            <a:r>
              <a:rPr lang="en-IN" altLang="en-US" sz="1800" smtClean="0"/>
              <a:t>achievements:</a:t>
            </a:r>
          </a:p>
          <a:p>
            <a:pPr eaLnBrk="1" hangingPunct="1">
              <a:lnSpc>
                <a:spcPct val="80000"/>
              </a:lnSpc>
            </a:pPr>
            <a:r>
              <a:rPr lang="en-IN" altLang="en-US" sz="1800" smtClean="0"/>
              <a:t>_ the Rio Declaration on Environment and</a:t>
            </a:r>
          </a:p>
          <a:p>
            <a:pPr eaLnBrk="1" hangingPunct="1">
              <a:lnSpc>
                <a:spcPct val="80000"/>
              </a:lnSpc>
            </a:pPr>
            <a:r>
              <a:rPr lang="en-IN" altLang="en-US" sz="1800" smtClean="0"/>
              <a:t>Development (containing 27 principles);</a:t>
            </a:r>
          </a:p>
          <a:p>
            <a:pPr eaLnBrk="1" hangingPunct="1">
              <a:lnSpc>
                <a:spcPct val="80000"/>
              </a:lnSpc>
            </a:pPr>
            <a:r>
              <a:rPr lang="en-IN" altLang="en-US" sz="1800" smtClean="0"/>
              <a:t>_ </a:t>
            </a:r>
            <a:r>
              <a:rPr lang="en-IN" altLang="en-US" sz="1800" i="1" smtClean="0"/>
              <a:t>Agenda 21 </a:t>
            </a:r>
            <a:r>
              <a:rPr lang="en-IN" altLang="en-US" sz="1800" smtClean="0"/>
              <a:t>— a blueprint for environment and</a:t>
            </a:r>
          </a:p>
          <a:p>
            <a:pPr eaLnBrk="1" hangingPunct="1">
              <a:lnSpc>
                <a:spcPct val="80000"/>
              </a:lnSpc>
            </a:pPr>
            <a:r>
              <a:rPr lang="en-IN" altLang="en-US" sz="1800" smtClean="0"/>
              <a:t>development into the 21st century;</a:t>
            </a:r>
          </a:p>
          <a:p>
            <a:pPr eaLnBrk="1" hangingPunct="1">
              <a:lnSpc>
                <a:spcPct val="80000"/>
              </a:lnSpc>
            </a:pPr>
            <a:r>
              <a:rPr lang="en-IN" altLang="en-US" sz="1800" smtClean="0"/>
              <a:t>_ two major international conventions — the United Nations Framework Convention on Climate</a:t>
            </a:r>
          </a:p>
          <a:p>
            <a:pPr eaLnBrk="1" hangingPunct="1">
              <a:lnSpc>
                <a:spcPct val="80000"/>
              </a:lnSpc>
            </a:pPr>
            <a:r>
              <a:rPr lang="en-IN" altLang="en-US" sz="1800" smtClean="0"/>
              <a:t>Change (UNFCCC) and the Convention on</a:t>
            </a:r>
          </a:p>
          <a:p>
            <a:pPr eaLnBrk="1" hangingPunct="1">
              <a:lnSpc>
                <a:spcPct val="80000"/>
              </a:lnSpc>
            </a:pPr>
            <a:r>
              <a:rPr lang="en-IN" altLang="en-US" sz="1800" smtClean="0"/>
              <a:t>Biological Diversity (CBD);</a:t>
            </a:r>
          </a:p>
          <a:p>
            <a:pPr eaLnBrk="1" hangingPunct="1">
              <a:lnSpc>
                <a:spcPct val="80000"/>
              </a:lnSpc>
            </a:pPr>
            <a:r>
              <a:rPr lang="en-IN" altLang="en-US" sz="1800" smtClean="0"/>
              <a:t>_ the Commission on Sustainable Development</a:t>
            </a:r>
          </a:p>
          <a:p>
            <a:pPr eaLnBrk="1" hangingPunct="1">
              <a:lnSpc>
                <a:spcPct val="80000"/>
              </a:lnSpc>
            </a:pPr>
            <a:r>
              <a:rPr lang="en-IN" altLang="en-US" sz="1800" smtClean="0"/>
              <a:t>(CSD);</a:t>
            </a:r>
          </a:p>
          <a:p>
            <a:pPr eaLnBrk="1" hangingPunct="1">
              <a:lnSpc>
                <a:spcPct val="80000"/>
              </a:lnSpc>
            </a:pPr>
            <a:r>
              <a:rPr lang="en-IN" altLang="en-US" sz="1800" smtClean="0"/>
              <a:t>_ agreement to negotiate a world desertification</a:t>
            </a:r>
          </a:p>
          <a:p>
            <a:pPr eaLnBrk="1" hangingPunct="1">
              <a:lnSpc>
                <a:spcPct val="80000"/>
              </a:lnSpc>
            </a:pPr>
            <a:r>
              <a:rPr lang="en-IN" altLang="en-US" sz="1800" smtClean="0"/>
              <a:t>convention; and</a:t>
            </a:r>
          </a:p>
          <a:p>
            <a:pPr eaLnBrk="1" hangingPunct="1">
              <a:lnSpc>
                <a:spcPct val="80000"/>
              </a:lnSpc>
            </a:pPr>
            <a:r>
              <a:rPr lang="en-IN" altLang="en-US" sz="1800" smtClean="0"/>
              <a:t>_ the statement of Principles for the Sustainable</a:t>
            </a:r>
          </a:p>
          <a:p>
            <a:pPr eaLnBrk="1" hangingPunct="1">
              <a:lnSpc>
                <a:spcPct val="80000"/>
              </a:lnSpc>
            </a:pPr>
            <a:r>
              <a:rPr lang="en-IN" altLang="en-US" sz="1800" smtClean="0"/>
              <a:t>Management of Forests.</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TotalTime>
  <Words>663</Words>
  <Application>Microsoft Office PowerPoint</Application>
  <PresentationFormat>On-screen Show (4:3)</PresentationFormat>
  <Paragraphs>86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Civic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Arch-20</dc:creator>
  <cp:lastModifiedBy>Aashu</cp:lastModifiedBy>
  <cp:revision>6</cp:revision>
  <dcterms:created xsi:type="dcterms:W3CDTF">2006-08-16T00:00:00Z</dcterms:created>
  <dcterms:modified xsi:type="dcterms:W3CDTF">2022-09-08T05:49:54Z</dcterms:modified>
</cp:coreProperties>
</file>