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2"/>
  </p:sldMasterIdLst>
  <p:sldIdLst>
    <p:sldId id="275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CD98-C030-438C-8A6C-7A2F284C1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5294D-F3BC-4B2A-AFCC-0211F4609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05781-AF1A-4DB2-AB4C-EC0B2BF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E3C0B-9B81-4620-89F7-0A76BFEB4AB0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A39B4-DA04-4945-8D3E-12E1CF449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4275-B4D7-45CE-B14D-942FD63F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8FFA-F2C5-4552-A5D7-DE08247C12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9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1CE8-CA32-480D-A20A-A042CF3BF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D1720-EE63-4FEE-99CA-4AE1DF626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3F2DE-EE62-43BF-972D-396F5562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2F793-AEB0-488F-BE24-43ACDE722655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7196A-63C3-453A-8326-69DF90E6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EF4E-26B9-4250-98FD-58BC245A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05FC-1867-49BF-AFD6-19DE6F685F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3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CFF6E-6D77-4C4A-A8A3-60E5BE6EA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95384-D3F5-4D10-B4B9-10CAD6181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D53FA-FC74-4840-81DE-72457B8F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BC55C-6DE8-4639-95E1-C227C8F2840A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93D53-9A51-4192-A7AF-08048D69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1665-DE42-421C-8A6A-795CCD8B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EFE2-B785-4CEC-AC65-56A4556D56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18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4DC4-65B6-44E7-8DD5-A8B87F66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133FB-A5BB-4432-9867-E1813B7B0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5086-FABC-4F4E-8749-09446597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17A1C-BB26-4527-8669-249005561C91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19151-BF19-4D03-820A-EA24FD2A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B5C00-B4E6-4E2F-B987-EFE12CE0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FB5A-7226-4EEA-B690-A1B937A907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80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0FD3-12B5-4D35-9742-871649A7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844B-3390-4BBF-B5D3-2A83BFEF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4D96B-B817-4F2F-91B8-DF2D61B2A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78E8F-916C-46E3-8507-63BFAC049845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5EA96-9F5C-4A2B-9DBA-1D196287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73966-E7CF-4BE4-83E8-A49D2969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9D45-26A8-4577-B23B-5B4C8A5991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95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936F-326A-4462-8F69-F6ABAD93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A3FE-536E-439D-8C16-2F6B091F8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1F41E-8D30-4A0A-97D8-90BC1DB56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4DC79-F567-4EC9-97AC-04168D34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71AB36-BBC6-40EA-A158-72C3BA2840E1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621D3-7CFE-4A41-8492-7EA219DB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711E2-9D73-45F0-AC80-D99CE0FE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61C95-6E2A-43C1-AB56-C3254613DA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75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7ED7-0BFF-46EB-B25C-AED4FA6FE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EE271-B4BC-46DC-90CD-6F33D47DC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B29E7-2648-482E-AE02-E91204370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06D42-ED58-4155-BA41-D6AA47258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D3947F-641F-4342-9D7B-CCCB75D03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65CAB5-B625-48F4-AC3B-D7589852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948331-B939-45EE-B880-D48941502C89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CA8D65-9E46-456F-A7F8-1C67ABD2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CE37A-5DD5-4ADB-9208-83D86CE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42ABB-3A1C-493D-8A61-52C4B395DB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92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F40B-F612-4AF1-B5C9-7AE3E3A9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913C5-D625-4D45-968C-262DFEA1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C03EE-AC47-4812-A3D6-FC59F5847D16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9EE3F-743B-49E7-8FD4-AC6B7D67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8F706-640D-4B04-B4F2-276145A8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83A5-EA97-481D-BC15-FD2071B1220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4146-7219-422B-A3B9-EE017F77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9CBFE-FEC8-4BE6-9551-3E48DD80FC9C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BC10C-C5F1-477A-9934-665465AD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4DC42-7D6B-4052-944B-25162AA2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0C08-25A9-4EE5-94CD-E301A358A7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94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7B68-05BD-458B-90DC-8BCA3E6A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1592-6281-4B19-AABA-0D79A3171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99705-E97C-4D5D-8F60-366F02231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DB2-B6FE-45F7-99CF-F5DDFE5C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65050-7114-490D-9CB6-A065A2B5A2A1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4FDA9-1117-4F1F-84DB-22DF42DA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B747A-7BCD-459F-97BA-6BCB14FB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CD9C-88C0-458E-BC3E-3D85A1F5FE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2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DE3B-CA0B-4020-A020-E27E3EC1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529E9-3917-46AB-9973-2752C963B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DFB85-D12D-43EB-B3C8-2A32A95EF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3A881-08CE-4DD9-BE65-2AF6F43D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9F433-73FA-4A9D-8018-5DEEF3AF978D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38D5B-9D1B-44A6-A3C8-22E29E91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17F95-9176-4F93-BF0C-3214701A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0F44-4406-4322-A481-0F784C15FA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0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12BF2-931F-4C02-9C59-E16C64DE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164F0-3802-4685-900A-585D07651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D971-7CFA-4212-BE9F-CE0CBE8F5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4A9721-2078-4D30-9C8B-B2ED4DBCFC9B}" type="datetimeFigureOut">
              <a:rPr lang="en-US" smtClean="0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A36FC-E4D6-4ECA-8CBD-FF8C74E2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4A35B-F52C-40F3-92BE-35A9AC1FB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66C0-D774-4700-B20C-205130E686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18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67B2E-705D-4298-8CF4-87F3BAA5A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09" y="263770"/>
            <a:ext cx="1499391" cy="17887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DA42637-B192-4F58-B711-48D8BFE413DF}"/>
              </a:ext>
            </a:extLst>
          </p:cNvPr>
          <p:cNvSpPr txBox="1">
            <a:spLocks/>
          </p:cNvSpPr>
          <p:nvPr/>
        </p:nvSpPr>
        <p:spPr bwMode="auto">
          <a:xfrm>
            <a:off x="29309" y="4451125"/>
            <a:ext cx="11195538" cy="213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62" u="sng" dirty="0"/>
              <a:t>Subject:</a:t>
            </a:r>
            <a:r>
              <a:rPr lang="en-IN" sz="2462" dirty="0"/>
              <a:t> </a:t>
            </a:r>
            <a:r>
              <a:rPr lang="en-US" sz="2462" spc="-99" dirty="0"/>
              <a:t>Principles Of Human Settlements-I</a:t>
            </a:r>
          </a:p>
          <a:p>
            <a:r>
              <a:rPr lang="en-IN" sz="2462" u="sng" dirty="0"/>
              <a:t>Topic:</a:t>
            </a:r>
            <a:r>
              <a:rPr lang="en-IN" sz="2462" dirty="0"/>
              <a:t> </a:t>
            </a:r>
            <a:r>
              <a:rPr lang="en-US" sz="2462" spc="-99" dirty="0"/>
              <a:t>Elements of City Design</a:t>
            </a:r>
          </a:p>
          <a:p>
            <a:r>
              <a:rPr lang="en-IN" sz="2462" u="sng" dirty="0"/>
              <a:t>Presented by</a:t>
            </a:r>
            <a:r>
              <a:rPr lang="en-IN" sz="2462" dirty="0"/>
              <a:t>: Fazlur Rahman</a:t>
            </a:r>
          </a:p>
        </p:txBody>
      </p:sp>
    </p:spTree>
    <p:extLst>
      <p:ext uri="{BB962C8B-B14F-4D97-AF65-F5344CB8AC3E}">
        <p14:creationId xmlns:p14="http://schemas.microsoft.com/office/powerpoint/2010/main" val="29288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0C9088-4D50-463D-BAE8-5D422B7A9A8E}"/>
              </a:ext>
            </a:extLst>
          </p:cNvPr>
          <p:cNvSpPr txBox="1"/>
          <p:nvPr/>
        </p:nvSpPr>
        <p:spPr>
          <a:xfrm>
            <a:off x="762000" y="381000"/>
            <a:ext cx="3733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CITY FORM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7E05D37B-26C4-4B43-9916-27439E01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066800"/>
            <a:ext cx="838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"/>
            </a:pP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We have the opportunity of forming our new city world into an  image able landscape: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visible, coherent and clear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 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"/>
            </a:pP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The city dweller requires a new attitude and a physical reshaping of his domain into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forms which entrance the eye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, which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organize themselves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from level to level in time and space, which can stand as symbols for urban life. The for must be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somewhat noncommittal, plastic to the purposes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and perception of its citizens.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EFE72-BEF0-4A2B-AC3B-A185840CC346}"/>
              </a:ext>
            </a:extLst>
          </p:cNvPr>
          <p:cNvSpPr/>
          <p:nvPr/>
        </p:nvSpPr>
        <p:spPr>
          <a:xfrm>
            <a:off x="561975" y="3962400"/>
            <a:ext cx="8224838" cy="2128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"/>
              <a:defRPr/>
            </a:pP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If the environment is visibly organized and sharply identified, then the citizen can inform it with his own meanings and connections. Then it will become a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true place, remarkable and un mistakable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"/>
              <a:defRPr/>
            </a:pPr>
            <a:endParaRPr lang="en-US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dirty="0" err="1">
                <a:solidFill>
                  <a:srgbClr val="000000"/>
                </a:solidFill>
                <a:latin typeface="Stylus BT"/>
                <a:cs typeface="+mn-cs"/>
              </a:rPr>
              <a:t>Eg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: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City of Florence –Highly Visible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657EC-86F2-41BF-96D8-FD62E7322F26}"/>
              </a:ext>
            </a:extLst>
          </p:cNvPr>
          <p:cNvSpPr txBox="1"/>
          <p:nvPr/>
        </p:nvSpPr>
        <p:spPr>
          <a:xfrm>
            <a:off x="160468" y="17929"/>
            <a:ext cx="3810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DESIGNING THE PATH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F827E88-8AD2-42E0-95AE-FDE993C8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9594"/>
            <a:ext cx="1676400" cy="132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4">
            <a:extLst>
              <a:ext uri="{FF2B5EF4-FFF2-40B4-BE49-F238E27FC236}">
                <a16:creationId xmlns:a16="http://schemas.microsoft.com/office/drawing/2014/main" id="{E06AB01E-0B7E-4F52-8231-437C7A1D8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1828800"/>
            <a:ext cx="258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Characters</a:t>
            </a:r>
          </a:p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Should be applied to give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continuity to the path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  <a:endParaRPr lang="en-IN" altLang="en-US" sz="160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59284452-E2B2-408A-B294-D6631FF0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489"/>
            <a:ext cx="2593509" cy="121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Rectangle 5">
            <a:extLst>
              <a:ext uri="{FF2B5EF4-FFF2-40B4-BE49-F238E27FC236}">
                <a16:creationId xmlns:a16="http://schemas.microsoft.com/office/drawing/2014/main" id="{56885D89-C1A0-4D1D-AB98-DF304FCE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3886200"/>
            <a:ext cx="27352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If positions along the line can be differentiated in some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measurable way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, then the line is not only oriented,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but scaled as well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  <a:endParaRPr lang="en-IN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AE27426-40FA-41F0-BDC5-4D375870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81600"/>
            <a:ext cx="1452563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Rectangle 6">
            <a:extLst>
              <a:ext uri="{FF2B5EF4-FFF2-40B4-BE49-F238E27FC236}">
                <a16:creationId xmlns:a16="http://schemas.microsoft.com/office/drawing/2014/main" id="{BD7AE25A-FE0F-4CC7-9112-86F4AD6A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6027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A joint of more than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two paths 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is difficult to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conceptualize</a:t>
            </a:r>
            <a:endParaRPr lang="en-IN" altLang="en-US" sz="1600">
              <a:solidFill>
                <a:srgbClr val="C00000"/>
              </a:solidFill>
            </a:endParaRPr>
          </a:p>
        </p:txBody>
      </p:sp>
      <p:sp>
        <p:nvSpPr>
          <p:cNvPr id="15369" name="Rectangle 7">
            <a:extLst>
              <a:ext uri="{FF2B5EF4-FFF2-40B4-BE49-F238E27FC236}">
                <a16:creationId xmlns:a16="http://schemas.microsoft.com/office/drawing/2014/main" id="{0A7AA1A7-673A-43D5-9A06-7371DD23D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60375"/>
            <a:ext cx="2508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The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line of motion 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should have clarity of direction.</a:t>
            </a:r>
            <a:endParaRPr lang="en-IN" altLang="en-US" sz="1600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7D74F23C-1E8B-493F-8BFE-02BC30F1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6427" y="1257681"/>
            <a:ext cx="1146250" cy="93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1" name="Rectangle 8">
            <a:extLst>
              <a:ext uri="{FF2B5EF4-FFF2-40B4-BE49-F238E27FC236}">
                <a16:creationId xmlns:a16="http://schemas.microsoft.com/office/drawing/2014/main" id="{0748AF0D-F0C9-49F4-A0BC-CA5F88193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3825" y="2244725"/>
            <a:ext cx="13065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The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dynamic shaping 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of the movement line will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give it an Identity</a:t>
            </a:r>
            <a:endParaRPr lang="en-IN" altLang="en-US" sz="1600">
              <a:solidFill>
                <a:srgbClr val="C00000"/>
              </a:solidFill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FC0487D7-92FB-411A-9EA4-C99D6882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3958"/>
            <a:ext cx="1154654" cy="1318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D5EF86F4-330C-44C7-AE42-D066F82C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837539"/>
            <a:ext cx="1196806" cy="135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4" name="Rectangle 9">
            <a:extLst>
              <a:ext uri="{FF2B5EF4-FFF2-40B4-BE49-F238E27FC236}">
                <a16:creationId xmlns:a16="http://schemas.microsoft.com/office/drawing/2014/main" id="{521F53DD-42EF-4ED1-A5D7-872B5886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5275263"/>
            <a:ext cx="30686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Paths may be imaged as a network which explains the typical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relations between all paths,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 without identifying a particular path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  <a:endParaRPr lang="en-IN" altLang="en-US"/>
          </a:p>
        </p:txBody>
      </p:sp>
      <p:sp>
        <p:nvSpPr>
          <p:cNvPr id="15375" name="Rectangle 10">
            <a:extLst>
              <a:ext uri="{FF2B5EF4-FFF2-40B4-BE49-F238E27FC236}">
                <a16:creationId xmlns:a16="http://schemas.microsoft.com/office/drawing/2014/main" id="{6BC9FF14-6956-4F56-A8D2-AE8BA4D5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122238"/>
            <a:ext cx="30162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It should have a strong termini ,and by a gradient or a directional differentiation, so that it is given a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sense of progression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, and the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opposite directions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 are unlike. To the path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  <a:endParaRPr lang="en-IN" altLang="en-US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5E629696-B00C-4173-892F-7BC22C7A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14744" y="49305"/>
            <a:ext cx="1396983" cy="282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1B80E5F4-7450-4C56-A573-C99E1018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70468" y="1963849"/>
            <a:ext cx="1515932" cy="179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8" name="Rectangle 11">
            <a:extLst>
              <a:ext uri="{FF2B5EF4-FFF2-40B4-BE49-F238E27FC236}">
                <a16:creationId xmlns:a16="http://schemas.microsoft.com/office/drawing/2014/main" id="{9D212DDC-9BC7-4DA8-8615-1B6EE2B3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68500"/>
            <a:ext cx="144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The presence of the path may be made evident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by highland mark along it.</a:t>
            </a:r>
            <a:endParaRPr lang="en-IN" altLang="en-US" sz="1600">
              <a:solidFill>
                <a:srgbClr val="C00000"/>
              </a:solidFill>
            </a:endParaRPr>
          </a:p>
        </p:txBody>
      </p:sp>
      <p:sp>
        <p:nvSpPr>
          <p:cNvPr id="15379" name="Rectangle 12">
            <a:extLst>
              <a:ext uri="{FF2B5EF4-FFF2-40B4-BE49-F238E27FC236}">
                <a16:creationId xmlns:a16="http://schemas.microsoft.com/office/drawing/2014/main" id="{83D35E51-16E3-40D7-8B22-628B32CFB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4379913"/>
            <a:ext cx="20113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The events and characteristics along the </a:t>
            </a:r>
            <a:r>
              <a:rPr lang="en-IN" altLang="en-US" sz="1600">
                <a:solidFill>
                  <a:srgbClr val="C00000"/>
                </a:solidFill>
                <a:latin typeface="Stylus BT" panose="020E0402020206020304" pitchFamily="34" charset="0"/>
              </a:rPr>
              <a:t>path-landmarks ,space changes, dynamic sensations-</a:t>
            </a:r>
            <a:r>
              <a:rPr lang="en-IN" altLang="en-US" sz="1600">
                <a:solidFill>
                  <a:srgbClr val="000000"/>
                </a:solidFill>
                <a:latin typeface="Stylus BT" panose="020E0402020206020304" pitchFamily="34" charset="0"/>
              </a:rPr>
              <a:t>might be organized as a “MelodicLine”.</a:t>
            </a:r>
            <a:endParaRPr lang="en-IN" altLang="en-US" sz="1600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038D9FC1-DE96-4D0A-9BBD-A58282D5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3131148"/>
            <a:ext cx="2013472" cy="151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D797894B-639B-445D-A849-29B4441F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4649449"/>
            <a:ext cx="1552856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BD3BBC-BAB3-437A-B7F0-A96E1AC68210}"/>
              </a:ext>
            </a:extLst>
          </p:cNvPr>
          <p:cNvSpPr txBox="1"/>
          <p:nvPr/>
        </p:nvSpPr>
        <p:spPr>
          <a:xfrm>
            <a:off x="228600" y="12551"/>
            <a:ext cx="5105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DESIGNING THE EDGES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C09ADB96-79DB-418F-8157-22ED5956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2750"/>
            <a:ext cx="5791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The edge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gains strength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if it is laterally visible for some distance, marks a sharp gradient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of area character,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and clearly joins the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two bounded regions.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When the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edge is not continuous and self-closing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then it is important that its ends have definite termini,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recognizable anchors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which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complete and locate the line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An edge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should be more than simply a dominant barrier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If an important edge is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provided with many visual and circulation connections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to the rest of the city structure, then it become s a feature to </a:t>
            </a:r>
            <a:r>
              <a:rPr lang="en-IN" altLang="en-US" sz="1400">
                <a:latin typeface="Stylus BT" panose="020E0402020206020304" pitchFamily="34" charset="0"/>
              </a:rPr>
              <a:t>which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 every thing else is easily aligned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653933-23B2-4249-8522-6CEC4B397820}"/>
              </a:ext>
            </a:extLst>
          </p:cNvPr>
          <p:cNvSpPr/>
          <p:nvPr/>
        </p:nvSpPr>
        <p:spPr>
          <a:xfrm>
            <a:off x="228600" y="3348335"/>
            <a:ext cx="3978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DESIGNING THE LANDMARK</a:t>
            </a:r>
            <a:endParaRPr lang="en-IN" sz="2400" b="1" dirty="0">
              <a:solidFill>
                <a:prstClr val="black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F19F55A7-F074-4C96-B423-26E9864D9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3813175"/>
            <a:ext cx="72993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The essential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characteristic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 of a viable landmark is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its singularity, its contrast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with its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context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 or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background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A landmark is not necessarily a large object; it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can be a door knob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as well as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a dome;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its location is crucial.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Image strength rises when the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landmark coincides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with a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concentration of association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The marks may also be arranged so that a whole journey is identified and made comfortable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by a familiar succession of detail.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Landmarks may be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grouped together in patterns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such that they indicate the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direction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 from which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they are viewed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0B0B736-0C27-4E6E-9F49-3D7C10D61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6012" y="237707"/>
            <a:ext cx="1458953" cy="132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3186334F-C2D9-46CF-A4E9-7F95FD2C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1316845" cy="114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281647F-FFDD-40A4-9FF3-8456CFDEB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877136"/>
            <a:ext cx="1714500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E94C6541-6ED4-49E7-A930-456975F45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1483976" cy="143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4723510-7D9F-4978-A69C-A49C79BA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1455059" cy="129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1F68B789-FE4E-47B5-9747-4EEF3D84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2772038"/>
            <a:ext cx="1453230" cy="1771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9F73DE81-0B89-4D2B-B749-228085D6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572000"/>
            <a:ext cx="1401163" cy="100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>
            <a:extLst>
              <a:ext uri="{FF2B5EF4-FFF2-40B4-BE49-F238E27FC236}">
                <a16:creationId xmlns:a16="http://schemas.microsoft.com/office/drawing/2014/main" id="{BF70812B-DA26-4FA2-89F3-E6F6A02A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5621724"/>
            <a:ext cx="1151572" cy="114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47D03A-C744-4F6C-B5C1-B42A30C91E49}"/>
              </a:ext>
            </a:extLst>
          </p:cNvPr>
          <p:cNvSpPr txBox="1"/>
          <p:nvPr/>
        </p:nvSpPr>
        <p:spPr>
          <a:xfrm>
            <a:off x="90544" y="143435"/>
            <a:ext cx="661505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   DESIGNING THE NODES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BDE3E-71FA-4591-AB92-D0A6272DFCD3}"/>
              </a:ext>
            </a:extLst>
          </p:cNvPr>
          <p:cNvSpPr/>
          <p:nvPr/>
        </p:nvSpPr>
        <p:spPr>
          <a:xfrm>
            <a:off x="304800" y="814388"/>
            <a:ext cx="655320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The first prerequisite is the achievement of identity by the </a:t>
            </a:r>
            <a:r>
              <a:rPr lang="en-IN" sz="1400" dirty="0">
                <a:solidFill>
                  <a:srgbClr val="C00000"/>
                </a:solidFill>
                <a:latin typeface="Stylus BT"/>
                <a:cs typeface="+mn-cs"/>
              </a:rPr>
              <a:t>singular and continuous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 quality of the </a:t>
            </a:r>
            <a:r>
              <a:rPr lang="en-IN" sz="1400" dirty="0">
                <a:solidFill>
                  <a:srgbClr val="C00000"/>
                </a:solidFill>
                <a:latin typeface="Stylus BT"/>
                <a:cs typeface="+mn-cs"/>
              </a:rPr>
              <a:t>walls ,floor, detail ,lighting, vegetation, skyline 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etc. This makes a place </a:t>
            </a:r>
            <a:r>
              <a:rPr lang="en-IN" sz="1400" dirty="0">
                <a:solidFill>
                  <a:srgbClr val="C00000"/>
                </a:solidFill>
                <a:latin typeface="Stylus BT"/>
                <a:cs typeface="+mn-cs"/>
              </a:rPr>
              <a:t>distinct and unforgettable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srgbClr val="000000"/>
              </a:solidFill>
              <a:latin typeface="Stylus B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 2"/>
              <a:buChar char=""/>
              <a:defRPr/>
            </a:pP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The node is more defined if it has a </a:t>
            </a:r>
            <a:r>
              <a:rPr lang="en-IN" sz="1400" dirty="0">
                <a:solidFill>
                  <a:srgbClr val="C00000"/>
                </a:solidFill>
                <a:latin typeface="Stylus BT"/>
                <a:cs typeface="+mn-cs"/>
              </a:rPr>
              <a:t>sharp, closed boundary 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with a foci.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To give the node more attention ,</a:t>
            </a:r>
            <a:r>
              <a:rPr lang="en-IN" sz="1400" dirty="0">
                <a:solidFill>
                  <a:srgbClr val="C00000"/>
                </a:solidFill>
                <a:latin typeface="Stylus BT"/>
                <a:cs typeface="+mn-cs"/>
              </a:rPr>
              <a:t>a break in transportation 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point can be made to coincide with it.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A series of nodes can be linked together by </a:t>
            </a:r>
            <a:r>
              <a:rPr lang="en-IN" sz="1400" dirty="0">
                <a:solidFill>
                  <a:srgbClr val="C00000"/>
                </a:solidFill>
                <a:latin typeface="Stylus BT"/>
                <a:cs typeface="+mn-cs"/>
              </a:rPr>
              <a:t>close juxtaposition 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or by allowing them to be intervisible.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E89A0-2C8A-4F2D-9BC3-6D42CAF827C5}"/>
              </a:ext>
            </a:extLst>
          </p:cNvPr>
          <p:cNvSpPr txBox="1"/>
          <p:nvPr/>
        </p:nvSpPr>
        <p:spPr>
          <a:xfrm>
            <a:off x="304800" y="3505200"/>
            <a:ext cx="6553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DESIGNING THE DISTRICTS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71767F95-A203-4F90-A96B-8E508ECB7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14800"/>
            <a:ext cx="5867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It is an area of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homogeneous character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recognized by clues which are continuous through out the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district and discontinuous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elsewhere.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Its further sharpened by the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definiteness and closure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of its boundary.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A district may be structured within itself as well.</a:t>
            </a:r>
          </a:p>
          <a:p>
            <a:pPr eaLnBrk="1" hangingPunct="1"/>
            <a:endParaRPr lang="en-IN" altLang="en-US" sz="1400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District may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join to district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by juxtaposition, intervisibility,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relation to a line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or by some link such as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mediating node, path or small district.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6E1033C-EB95-4ABF-91B8-3AE20C7E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34200" y="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5BE2E6F5-EEA4-4DD2-A88C-65B4109D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219200"/>
            <a:ext cx="2131476" cy="174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4F14EB9-A68B-4130-962C-6F71EC86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829732"/>
            <a:ext cx="1666875" cy="128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0C45B707-D549-44C6-9792-72D126F2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238280"/>
            <a:ext cx="1880479" cy="120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44E5FD6E-6C39-43B8-8516-BF112645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534084"/>
            <a:ext cx="1762146" cy="132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89871961-89C8-4F14-BDED-A6665ACDF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7750" y="4858881"/>
            <a:ext cx="1562650" cy="100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124F65-3962-4CF1-94C8-FDB39EF73DBA}"/>
              </a:ext>
            </a:extLst>
          </p:cNvPr>
          <p:cNvSpPr txBox="1"/>
          <p:nvPr/>
        </p:nvSpPr>
        <p:spPr>
          <a:xfrm>
            <a:off x="381000" y="143435"/>
            <a:ext cx="3505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FORM QUALITIES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CD5A49-2451-4A59-8017-05C2E446D978}"/>
              </a:ext>
            </a:extLst>
          </p:cNvPr>
          <p:cNvSpPr/>
          <p:nvPr/>
        </p:nvSpPr>
        <p:spPr>
          <a:xfrm>
            <a:off x="201613" y="579438"/>
            <a:ext cx="72167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Singularity Form simplicity Continuity Dominance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348351-4442-4971-A918-D583CC18C9E4}"/>
              </a:ext>
            </a:extLst>
          </p:cNvPr>
          <p:cNvSpPr/>
          <p:nvPr/>
        </p:nvSpPr>
        <p:spPr>
          <a:xfrm>
            <a:off x="1409700" y="947738"/>
            <a:ext cx="57610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Clarity of joint Directional differentiation Visual scope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53D7EE-D8C4-4459-A2F8-4429D91FD0DC}"/>
              </a:ext>
            </a:extLst>
          </p:cNvPr>
          <p:cNvSpPr/>
          <p:nvPr/>
        </p:nvSpPr>
        <p:spPr>
          <a:xfrm>
            <a:off x="2689225" y="1376363"/>
            <a:ext cx="61722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Motion awareness Time series Names and meanings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84A96-3C4F-4DA4-8090-E935C752DAC6}"/>
              </a:ext>
            </a:extLst>
          </p:cNvPr>
          <p:cNvSpPr txBox="1"/>
          <p:nvPr/>
        </p:nvSpPr>
        <p:spPr>
          <a:xfrm>
            <a:off x="252356" y="1676400"/>
            <a:ext cx="447204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THE SENSE OF THE WHOLE</a:t>
            </a:r>
            <a:endParaRPr lang="en-IN" sz="2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8439" name="Rectangle 17">
            <a:extLst>
              <a:ext uri="{FF2B5EF4-FFF2-40B4-BE49-F238E27FC236}">
                <a16:creationId xmlns:a16="http://schemas.microsoft.com/office/drawing/2014/main" id="{20AD7CD4-21F5-4714-AE42-5E6E1CD5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981200"/>
            <a:ext cx="83200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In discussing design by element types there is a tendency to skim over the interrelation of the parts into a whole.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In such a whole, paths would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expose and prepare for the districts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and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link together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the various nodes.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The nodes would joint and mark off the paths, while the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edges would bind off the districts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,and the boundaries would indicate their cores. It is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the total orchestration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of these units which would knit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together a dense and vivid image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and sustain it over areas of metropolitan scale.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4476B-460C-48F4-88AA-441E29E9DD36}"/>
              </a:ext>
            </a:extLst>
          </p:cNvPr>
          <p:cNvSpPr txBox="1"/>
          <p:nvPr/>
        </p:nvSpPr>
        <p:spPr>
          <a:xfrm>
            <a:off x="412376" y="4253970"/>
            <a:ext cx="33300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METROPOLITAN FORM</a:t>
            </a:r>
            <a:endParaRPr lang="en-IN" sz="2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8441" name="Rectangle 19">
            <a:extLst>
              <a:ext uri="{FF2B5EF4-FFF2-40B4-BE49-F238E27FC236}">
                <a16:creationId xmlns:a16="http://schemas.microsoft.com/office/drawing/2014/main" id="{F4A97523-7910-4511-AC80-8505A45C3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83113"/>
            <a:ext cx="8305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Total image ability of an extensive area such as a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metropolitan region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would mean a dominant figure and more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extensive backgrounds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focal points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and connective tissue. There are two techniques suggested: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" panose="05000000000000000000" pitchFamily="2" charset="2"/>
              </a:rPr>
              <a:t>  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The entire region is organized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as a static hierarchy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" panose="05000000000000000000" pitchFamily="2" charset="2"/>
              </a:rPr>
              <a:t>  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Any given part of the region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might focus on a minor node,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these minor nodes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being satellite to a major node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, while all the major nodes are arranged to culminate </a:t>
            </a:r>
            <a:r>
              <a:rPr lang="en-IN" altLang="en-US" sz="1400">
                <a:solidFill>
                  <a:srgbClr val="C00000"/>
                </a:solidFill>
                <a:latin typeface="Stylus BT" panose="020E0402020206020304" pitchFamily="34" charset="0"/>
              </a:rPr>
              <a:t>in a single primary node </a:t>
            </a:r>
            <a:r>
              <a:rPr lang="en-IN" altLang="en-US" sz="1400">
                <a:solidFill>
                  <a:srgbClr val="000000"/>
                </a:solidFill>
                <a:latin typeface="Stylus BT" panose="020E0402020206020304" pitchFamily="34" charset="0"/>
              </a:rPr>
              <a:t>for the region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2E90DF-8D2A-4682-99A5-723D1533F67E}"/>
              </a:ext>
            </a:extLst>
          </p:cNvPr>
          <p:cNvSpPr txBox="1"/>
          <p:nvPr/>
        </p:nvSpPr>
        <p:spPr>
          <a:xfrm>
            <a:off x="457200" y="175708"/>
            <a:ext cx="3657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A NEW SCALE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03AA7DA2-D5A7-4946-A928-FC0FAD953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066800"/>
            <a:ext cx="8686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Poetic and symbolic as well-it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should speak of the individuals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and their complex society, of their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aspirations and their historical tradition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, of the natural setting ,and of the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complicated functions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and movements of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the city world.</a:t>
            </a:r>
          </a:p>
          <a:p>
            <a:pPr eaLnBrk="1" hangingPunct="1"/>
            <a:endParaRPr lang="en-IN" altLang="en-US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 highly developed art of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urban design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is linked to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the creation of a critical and attentive audience</a:t>
            </a:r>
          </a:p>
          <a:p>
            <a:pPr eaLnBrk="1" hangingPunct="1"/>
            <a:endParaRPr lang="en-IN" altLang="en-US">
              <a:solidFill>
                <a:srgbClr val="000000"/>
              </a:solidFill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If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art and audience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grow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together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, then our cities will be a source of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daily enjoyment to millions of their inhabitants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581049-9CC3-40F2-9413-AD6ADE03D9D1}"/>
              </a:ext>
            </a:extLst>
          </p:cNvPr>
          <p:cNvSpPr txBox="1"/>
          <p:nvPr/>
        </p:nvSpPr>
        <p:spPr>
          <a:xfrm>
            <a:off x="2438400" y="2590800"/>
            <a:ext cx="36576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itchFamily="82" charset="0"/>
                <a:cs typeface="Arial" charset="0"/>
              </a:rPr>
              <a:t>THANK YOU</a:t>
            </a:r>
            <a:endParaRPr lang="en-IN" sz="6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AD17F0BF-B885-4362-A00E-DE06F849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60198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b="1" u="sng">
                <a:solidFill>
                  <a:srgbClr val="0070C0"/>
                </a:solidFill>
                <a:latin typeface="Stylus BT" panose="020E0402020206020304" pitchFamily="34" charset="0"/>
              </a:rPr>
              <a:t>The referable physical forms of the city images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  <a:p>
            <a:pPr eaLnBrk="1" hangingPunct="1"/>
            <a:endParaRPr lang="en-IN" altLang="en-US" sz="1400">
              <a:latin typeface="Stylus BT" panose="020E0402020206020304" pitchFamily="34" charset="0"/>
            </a:endParaRPr>
          </a:p>
          <a:p>
            <a:pPr eaLnBrk="1" hangingPunct="1"/>
            <a:r>
              <a:rPr lang="en-IN" altLang="en-US" sz="1400">
                <a:latin typeface="Stylus BT" panose="020E0402020206020304" pitchFamily="34" charset="0"/>
              </a:rPr>
              <a:t>1</a:t>
            </a:r>
            <a:r>
              <a:rPr lang="en-IN" altLang="en-US" sz="1400" b="1">
                <a:solidFill>
                  <a:srgbClr val="92D050"/>
                </a:solidFill>
                <a:latin typeface="Stylus BT" panose="020E0402020206020304" pitchFamily="34" charset="0"/>
              </a:rPr>
              <a:t>.</a:t>
            </a:r>
            <a:r>
              <a:rPr lang="en-IN" altLang="en-US" b="1" u="sng">
                <a:solidFill>
                  <a:srgbClr val="92D050"/>
                </a:solidFill>
                <a:latin typeface="Stylus BT" panose="020E0402020206020304" pitchFamily="34" charset="0"/>
              </a:rPr>
              <a:t>Paths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The channel along which the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observer moves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64A3170-F6B1-4AB8-9A57-E16943F5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2968" y="280539"/>
            <a:ext cx="2114550" cy="67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0F38390-C0FB-4658-AC01-8A54987E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067" y="1309310"/>
            <a:ext cx="1738114" cy="1168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Rectangle 4">
            <a:extLst>
              <a:ext uri="{FF2B5EF4-FFF2-40B4-BE49-F238E27FC236}">
                <a16:creationId xmlns:a16="http://schemas.microsoft.com/office/drawing/2014/main" id="{1327FDB3-B5DE-4DDA-A863-0AC6AF006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914400"/>
            <a:ext cx="115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Fig : path</a:t>
            </a:r>
            <a:endParaRPr lang="en-I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52CF1-7124-4AFE-81E6-F8550C7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5530" y="4266030"/>
            <a:ext cx="1573664" cy="919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F9402B-6B2D-4366-A47A-3737259E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5472" y="5556570"/>
            <a:ext cx="770681" cy="89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Rectangle 7">
            <a:extLst>
              <a:ext uri="{FF2B5EF4-FFF2-40B4-BE49-F238E27FC236}">
                <a16:creationId xmlns:a16="http://schemas.microsoft.com/office/drawing/2014/main" id="{F94D6DA4-F4A0-4B79-BE05-D62E8BC3B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2478088"/>
            <a:ext cx="158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 Fig : edges </a:t>
            </a:r>
            <a:endParaRPr lang="en-IN" altLang="en-US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B99F549-8CC3-4E0D-923E-57D6B39A6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17" y="2885778"/>
            <a:ext cx="1703542" cy="109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4" name="Rectangle 9">
            <a:extLst>
              <a:ext uri="{FF2B5EF4-FFF2-40B4-BE49-F238E27FC236}">
                <a16:creationId xmlns:a16="http://schemas.microsoft.com/office/drawing/2014/main" id="{75F8D88D-A666-43A7-967F-124AC6E5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3884613"/>
            <a:ext cx="194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    Fig : districts</a:t>
            </a:r>
            <a:endParaRPr lang="en-IN" altLang="en-US"/>
          </a:p>
        </p:txBody>
      </p:sp>
      <p:sp>
        <p:nvSpPr>
          <p:cNvPr id="6155" name="Rectangle 10">
            <a:extLst>
              <a:ext uri="{FF2B5EF4-FFF2-40B4-BE49-F238E27FC236}">
                <a16:creationId xmlns:a16="http://schemas.microsoft.com/office/drawing/2014/main" id="{867B2DFE-0C83-426B-BE07-9A89A6AC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149850"/>
            <a:ext cx="1338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Fig : nodes</a:t>
            </a:r>
            <a:endParaRPr lang="en-IN" altLang="en-US"/>
          </a:p>
        </p:txBody>
      </p:sp>
      <p:sp>
        <p:nvSpPr>
          <p:cNvPr id="6156" name="Rectangle 11">
            <a:extLst>
              <a:ext uri="{FF2B5EF4-FFF2-40B4-BE49-F238E27FC236}">
                <a16:creationId xmlns:a16="http://schemas.microsoft.com/office/drawing/2014/main" id="{1F678378-214D-4FEF-94DF-C2B01C6F3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451600"/>
            <a:ext cx="1690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Fig : landmarks</a:t>
            </a:r>
            <a:endParaRPr lang="en-I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B77FE-461D-4F37-A3F7-79A3A4CA4F10}"/>
              </a:ext>
            </a:extLst>
          </p:cNvPr>
          <p:cNvSpPr/>
          <p:nvPr/>
        </p:nvSpPr>
        <p:spPr>
          <a:xfrm>
            <a:off x="242888" y="1524000"/>
            <a:ext cx="54864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400" dirty="0"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latin typeface="Stylus BT"/>
                <a:cs typeface="+mn-cs"/>
              </a:rPr>
              <a:t>2</a:t>
            </a: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.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Edges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Arial"/>
                <a:cs typeface="+mn-cs"/>
              </a:rPr>
              <a:t>•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Linear elements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not used or considered as  paths.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Arial"/>
                <a:cs typeface="+mn-cs"/>
              </a:rPr>
              <a:t>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Boundaries,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linear breaks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in continuity.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B741D6-C890-41F2-9EB4-AB2AA2BA5629}"/>
              </a:ext>
            </a:extLst>
          </p:cNvPr>
          <p:cNvSpPr/>
          <p:nvPr/>
        </p:nvSpPr>
        <p:spPr>
          <a:xfrm>
            <a:off x="279400" y="2971800"/>
            <a:ext cx="482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3.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Districts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Arial"/>
                <a:cs typeface="+mn-cs"/>
              </a:rPr>
              <a:t>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Of having 2-dimensional extent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Arial"/>
                <a:cs typeface="+mn-cs"/>
              </a:rPr>
              <a:t>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Of recognizable and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identifying character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0D1D1D-9D31-4658-AD7E-101E46E01465}"/>
              </a:ext>
            </a:extLst>
          </p:cNvPr>
          <p:cNvSpPr/>
          <p:nvPr/>
        </p:nvSpPr>
        <p:spPr>
          <a:xfrm>
            <a:off x="317500" y="4070350"/>
            <a:ext cx="53213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4.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Nodes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Arial"/>
                <a:cs typeface="+mn-cs"/>
              </a:rPr>
              <a:t>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Strategic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spots, junctions, crossing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or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convergence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 of paths, concentrations.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584D25-BFB7-46E6-8C2B-01F60F4F7DE1}"/>
              </a:ext>
            </a:extLst>
          </p:cNvPr>
          <p:cNvSpPr/>
          <p:nvPr/>
        </p:nvSpPr>
        <p:spPr>
          <a:xfrm>
            <a:off x="350838" y="5334000"/>
            <a:ext cx="49228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Stylus BT"/>
                <a:cs typeface="+mn-cs"/>
              </a:rPr>
              <a:t>5.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Landmarks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Arial"/>
                <a:cs typeface="+mn-cs"/>
              </a:rPr>
              <a:t>•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External point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references. Physical objects.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CC683-0EAF-45FC-8600-2BAE5677CF12}"/>
              </a:ext>
            </a:extLst>
          </p:cNvPr>
          <p:cNvSpPr txBox="1"/>
          <p:nvPr/>
        </p:nvSpPr>
        <p:spPr>
          <a:xfrm>
            <a:off x="533400" y="164054"/>
            <a:ext cx="1600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Stylus BT" pitchFamily="34" charset="0"/>
                <a:cs typeface="+mn-cs"/>
              </a:rPr>
              <a:t> </a:t>
            </a: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PATHS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D1ED7-7F78-4456-9F31-B6279255D123}"/>
              </a:ext>
            </a:extLst>
          </p:cNvPr>
          <p:cNvSpPr/>
          <p:nvPr/>
        </p:nvSpPr>
        <p:spPr>
          <a:xfrm>
            <a:off x="381000" y="623888"/>
            <a:ext cx="70770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"</a:t>
            </a:r>
            <a:r>
              <a:rPr lang="en-IN" b="1" dirty="0">
                <a:solidFill>
                  <a:schemeClr val="bg2">
                    <a:lumMod val="25000"/>
                  </a:schemeClr>
                </a:solidFill>
                <a:latin typeface="Stylus BT"/>
                <a:cs typeface="+mn-cs"/>
              </a:rPr>
              <a:t>are the channels along which the observer customarily, occasionally or potentially moves. They may be streets, walkways, transit lines, canals, railroads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F7D2E1-F960-468E-A808-35C7B6B6411D}"/>
              </a:ext>
            </a:extLst>
          </p:cNvPr>
          <p:cNvSpPr/>
          <p:nvPr/>
        </p:nvSpPr>
        <p:spPr>
          <a:xfrm>
            <a:off x="533400" y="1557338"/>
            <a:ext cx="31956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50000"/>
                  </a:schemeClr>
                </a:solidFill>
                <a:latin typeface="Stylus BT"/>
                <a:cs typeface="+mn-cs"/>
              </a:rPr>
              <a:t>Identifiable and continuous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6BDD9BD4-8EBE-4EF4-BB94-3E79F6FA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41513"/>
            <a:ext cx="62515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Functional importance-concentration of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special use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or activity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Spatial qualities–width or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narrowness, block lengths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, kinds of streets,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the naming system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Façade characteristics –Building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frontage, plantings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Proximity to special features–as edges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Visual exposures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and prominence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Structural character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5C367-E499-405A-89FA-43E6405524EE}"/>
              </a:ext>
            </a:extLst>
          </p:cNvPr>
          <p:cNvSpPr/>
          <p:nvPr/>
        </p:nvSpPr>
        <p:spPr>
          <a:xfrm>
            <a:off x="533400" y="4305300"/>
            <a:ext cx="2314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50000"/>
                  </a:schemeClr>
                </a:solidFill>
                <a:latin typeface="Stylus BT"/>
                <a:cs typeface="+mn-cs"/>
              </a:rPr>
              <a:t>Directional 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769089-EB94-42B3-8218-978C16F84C76}"/>
              </a:ext>
            </a:extLst>
          </p:cNvPr>
          <p:cNvSpPr/>
          <p:nvPr/>
        </p:nvSpPr>
        <p:spPr>
          <a:xfrm>
            <a:off x="992188" y="4673600"/>
            <a:ext cx="6704012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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Prolonged curve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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Strategic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terminal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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Concentration of pedestrians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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Alignment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   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Subtle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misleading curve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   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Sharp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separation of a path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from the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surrounding elements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805DB9-4C13-4BA9-8CE9-B522D4AE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7965" y="0"/>
            <a:ext cx="1749014" cy="139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91860542-E233-4B69-93CE-120AA76E6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2054" y="1558027"/>
            <a:ext cx="2121946" cy="93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3AE523E-5B79-4A3C-A162-2B413CAC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743200"/>
            <a:ext cx="1519238" cy="117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7C0F9AB3-75DB-4DD9-B8FA-C2595A81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984176"/>
            <a:ext cx="1256108" cy="158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7EA6104-ED78-4674-B05E-FC9B22B5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6110" y="5715000"/>
            <a:ext cx="1545478" cy="87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22084-0BB0-44D7-BE2F-5691D6AFE91B}"/>
              </a:ext>
            </a:extLst>
          </p:cNvPr>
          <p:cNvSpPr txBox="1"/>
          <p:nvPr/>
        </p:nvSpPr>
        <p:spPr>
          <a:xfrm>
            <a:off x="381000" y="187670"/>
            <a:ext cx="2286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EDGES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51BA8C29-3583-42B2-854D-B840439BA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762000"/>
            <a:ext cx="571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Linear elements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not considered as paths.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Boundaries,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linear breaks in continuity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Overhead edges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which might not be barriers at the ground level, might in the future be very effective orientation elements in a city</a:t>
            </a:r>
          </a:p>
          <a:p>
            <a:pPr eaLnBrk="1" hangingPunct="1">
              <a:lnSpc>
                <a:spcPct val="150000"/>
              </a:lnSpc>
            </a:pPr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May also have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directional qualities like paths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C5D262-325D-4E9F-83F1-58AA311A9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26" y="3309357"/>
            <a:ext cx="3222364" cy="271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9280068-2D20-48B1-895C-39D5433D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276600"/>
            <a:ext cx="4281770" cy="281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Rectangle 5">
            <a:extLst>
              <a:ext uri="{FF2B5EF4-FFF2-40B4-BE49-F238E27FC236}">
                <a16:creationId xmlns:a16="http://schemas.microsoft.com/office/drawing/2014/main" id="{901BDA9C-BB8E-42E9-AA37-56DEF2B2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" y="6076950"/>
            <a:ext cx="324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Fig :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The lake front of Chicago</a:t>
            </a:r>
            <a:endParaRPr lang="en-IN" altLang="en-US">
              <a:solidFill>
                <a:srgbClr val="C00000"/>
              </a:solidFill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C9ADEB1A-6288-4DF7-8FEF-10ACB85D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086475"/>
            <a:ext cx="497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Fig :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Boston from across the Charles river</a:t>
            </a:r>
            <a:endParaRPr lang="en-IN" altLang="en-US">
              <a:solidFill>
                <a:srgbClr val="C00000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029F023-83EF-49AD-856B-0442DFA2D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25084"/>
            <a:ext cx="1566530" cy="105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61B237EE-E00F-4D39-8246-DF8D22A00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109662"/>
            <a:ext cx="1521491" cy="155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02" name="Rectangle 7">
            <a:extLst>
              <a:ext uri="{FF2B5EF4-FFF2-40B4-BE49-F238E27FC236}">
                <a16:creationId xmlns:a16="http://schemas.microsoft.com/office/drawing/2014/main" id="{0155DA0A-D3E7-4144-A380-353101DB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743200"/>
            <a:ext cx="235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Fig : overhead edges</a:t>
            </a:r>
            <a:endParaRPr lang="en-I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2933D7-D99C-4630-A1C0-CE4CD9B42B93}"/>
              </a:ext>
            </a:extLst>
          </p:cNvPr>
          <p:cNvSpPr txBox="1"/>
          <p:nvPr/>
        </p:nvSpPr>
        <p:spPr>
          <a:xfrm>
            <a:off x="457200" y="175708"/>
            <a:ext cx="2438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DISTRICTS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98091-AB27-413F-8692-EB649654F989}"/>
              </a:ext>
            </a:extLst>
          </p:cNvPr>
          <p:cNvSpPr/>
          <p:nvPr/>
        </p:nvSpPr>
        <p:spPr>
          <a:xfrm>
            <a:off x="381000" y="762000"/>
            <a:ext cx="6629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Stylus BT" pitchFamily="34" charset="0"/>
                <a:cs typeface="+mn-cs"/>
              </a:rPr>
              <a:t>observer can mentally go inside of, can be recognized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Stylus BT" pitchFamily="34" charset="0"/>
                <a:cs typeface="+mn-cs"/>
              </a:rPr>
              <a:t>     Internally and occasionally be used as external reference</a:t>
            </a: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Stylus BT"/>
                <a:cs typeface="+mn-cs"/>
              </a:rPr>
              <a:t>.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D0C85-E8FB-4B6D-95CA-58C83E113DB6}"/>
              </a:ext>
            </a:extLst>
          </p:cNvPr>
          <p:cNvSpPr/>
          <p:nvPr/>
        </p:nvSpPr>
        <p:spPr>
          <a:xfrm>
            <a:off x="373063" y="1752600"/>
            <a:ext cx="80851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Physical characteristics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: texture,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space, form, detail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,symbol   ,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building type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, use, activity, inhabitants, degree of maintenance ,topography, even facade–material,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modeling, ornament, colour, skyline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,especially fenestration.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400CCF-A8D9-4F89-9E35-8F07BD579059}"/>
              </a:ext>
            </a:extLst>
          </p:cNvPr>
          <p:cNvSpPr/>
          <p:nvPr/>
        </p:nvSpPr>
        <p:spPr>
          <a:xfrm>
            <a:off x="457200" y="3033713"/>
            <a:ext cx="2559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Social connotations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9C3008-1ABF-4CB6-AD5A-89AFB195CEB0}"/>
              </a:ext>
            </a:extLst>
          </p:cNvPr>
          <p:cNvSpPr/>
          <p:nvPr/>
        </p:nvSpPr>
        <p:spPr>
          <a:xfrm>
            <a:off x="457200" y="3646488"/>
            <a:ext cx="63246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District boundaries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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Edges limits a district and reinforce its identity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   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Hard,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definite precise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/>
              <a:buChar char=" "/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   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Soft or uncertain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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Hard-core, Strong node-thematic gradient which gradually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dwindles away,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radiation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FED15-C613-4EF7-AED1-E9E45976120A}"/>
              </a:ext>
            </a:extLst>
          </p:cNvPr>
          <p:cNvSpPr/>
          <p:nvPr/>
        </p:nvSpPr>
        <p:spPr>
          <a:xfrm>
            <a:off x="515938" y="5791200"/>
            <a:ext cx="28400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Introvert and extrovert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93F56B7-E02C-42E4-9CF5-CA6CA4B5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941" y="183316"/>
            <a:ext cx="2301086" cy="149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2B06F222-CC67-41F8-8CFE-0D907E2D0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9984" y="2644427"/>
            <a:ext cx="1816793" cy="151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4DD1EEC-6088-4C6D-805C-6DDDE3E8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876800"/>
            <a:ext cx="2160193" cy="153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520663-B1AF-46FB-BBA1-C1CB480FA5BB}"/>
              </a:ext>
            </a:extLst>
          </p:cNvPr>
          <p:cNvSpPr txBox="1"/>
          <p:nvPr/>
        </p:nvSpPr>
        <p:spPr>
          <a:xfrm>
            <a:off x="838200" y="58562"/>
            <a:ext cx="2590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NODES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BCA6A-E763-4AB0-80D1-68463DD43C96}"/>
              </a:ext>
            </a:extLst>
          </p:cNvPr>
          <p:cNvSpPr/>
          <p:nvPr/>
        </p:nvSpPr>
        <p:spPr>
          <a:xfrm>
            <a:off x="533400" y="600075"/>
            <a:ext cx="33702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Small points, Strategic foci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,</a:t>
            </a:r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77576C8B-B5AC-4920-9CDB-3117C3EB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968375"/>
            <a:ext cx="579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Small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point-Large squares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,extended linear shapes,  entire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central district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3F5F1345-3468-465C-A7D4-28B4D479A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1616075"/>
            <a:ext cx="4719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City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level,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national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level,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international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FC6CB-E366-4202-B70B-A317AD14FBC9}"/>
              </a:ext>
            </a:extLst>
          </p:cNvPr>
          <p:cNvSpPr/>
          <p:nvPr/>
        </p:nvSpPr>
        <p:spPr>
          <a:xfrm>
            <a:off x="533400" y="1992313"/>
            <a:ext cx="47672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junctions of paths, break in transportation</a:t>
            </a:r>
          </a:p>
        </p:txBody>
      </p:sp>
      <p:sp>
        <p:nvSpPr>
          <p:cNvPr id="10247" name="Rectangle 9">
            <a:extLst>
              <a:ext uri="{FF2B5EF4-FFF2-40B4-BE49-F238E27FC236}">
                <a16:creationId xmlns:a16="http://schemas.microsoft.com/office/drawing/2014/main" id="{62DEB113-3753-4EAD-89CB-7720EBA6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Heightens attention and perceives the nearby elements with more than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abnormal clarity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Transition from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one transportation channel to another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Subway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 stations,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6D5A0-8289-457E-892C-70E595CC374C}"/>
              </a:ext>
            </a:extLst>
          </p:cNvPr>
          <p:cNvSpPr/>
          <p:nvPr/>
        </p:nvSpPr>
        <p:spPr>
          <a:xfrm>
            <a:off x="549275" y="3733800"/>
            <a:ext cx="56229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Thematic concentrations Of  some characteristics</a:t>
            </a:r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9E0727EA-0EE4-45CB-BF81-814BE685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4267200"/>
            <a:ext cx="2046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Squares, plazas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267BE-EF05-44F6-A3A5-FB5229C130D0}"/>
              </a:ext>
            </a:extLst>
          </p:cNvPr>
          <p:cNvSpPr/>
          <p:nvPr/>
        </p:nvSpPr>
        <p:spPr>
          <a:xfrm>
            <a:off x="558800" y="4637088"/>
            <a:ext cx="37512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Both junction and concentration</a:t>
            </a:r>
          </a:p>
        </p:txBody>
      </p:sp>
      <p:sp>
        <p:nvSpPr>
          <p:cNvPr id="10251" name="Rectangle 13">
            <a:extLst>
              <a:ext uri="{FF2B5EF4-FFF2-40B4-BE49-F238E27FC236}">
                <a16:creationId xmlns:a16="http://schemas.microsoft.com/office/drawing/2014/main" id="{9E21E9C7-9F93-4A20-93CE-E0A12E46D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5184775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Eg. City journals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square–important bus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and automobile transfer and a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concentration of shopping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9E6372-3C0F-40A6-9BC7-1AB0AF2795DF}"/>
              </a:ext>
            </a:extLst>
          </p:cNvPr>
          <p:cNvSpPr/>
          <p:nvPr/>
        </p:nvSpPr>
        <p:spPr>
          <a:xfrm>
            <a:off x="582613" y="5830888"/>
            <a:ext cx="67325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Where the space has some form, the impact is much stronger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28C90E-3ED9-4B2D-ABA2-9DD92B95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6219" y="1315016"/>
            <a:ext cx="2687781" cy="157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F1D6350-702A-4902-973E-BC3B0BAE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940" y="1371600"/>
            <a:ext cx="1461210" cy="170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494F9-DA99-4499-955C-814FEEA6EF3F}"/>
              </a:ext>
            </a:extLst>
          </p:cNvPr>
          <p:cNvSpPr txBox="1"/>
          <p:nvPr/>
        </p:nvSpPr>
        <p:spPr>
          <a:xfrm>
            <a:off x="609600" y="242045"/>
            <a:ext cx="297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LANDMARK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6E0AAF-32C7-4E07-A9F6-DA609F57F8E7}"/>
              </a:ext>
            </a:extLst>
          </p:cNvPr>
          <p:cNvSpPr/>
          <p:nvPr/>
        </p:nvSpPr>
        <p:spPr>
          <a:xfrm>
            <a:off x="533400" y="762000"/>
            <a:ext cx="7924800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“ 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Stylus BT"/>
                <a:cs typeface="+mn-cs"/>
              </a:rPr>
              <a:t>Point of references-simple physical elements .The observer does not enter within them and are external.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Activity association with an element like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building, sign, store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, mountain.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May vary widely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in scale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Singularity-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unique or memorable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in the context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60AC3467-06BB-4A16-994B-1E9502E5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670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Clear form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Contrast with the 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30687-E4E3-4FBF-8470-B6C604A8E995}"/>
              </a:ext>
            </a:extLst>
          </p:cNvPr>
          <p:cNvSpPr/>
          <p:nvPr/>
        </p:nvSpPr>
        <p:spPr>
          <a:xfrm>
            <a:off x="1447800" y="3352800"/>
            <a:ext cx="6781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 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Cleanliness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 in a dirty 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 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Newness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 in an old 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 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Jersey city medieval centre known for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its little lawns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and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flowers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 as for its great size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F85F7E1-4409-4302-A241-D8673E9B3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4572000"/>
            <a:ext cx="383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  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Prominence of spatial location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B7D60F-1D6C-4969-A7C0-8E99BCEDBBB2}"/>
              </a:ext>
            </a:extLst>
          </p:cNvPr>
          <p:cNvSpPr/>
          <p:nvPr/>
        </p:nvSpPr>
        <p:spPr>
          <a:xfrm>
            <a:off x="1447800" y="5029200"/>
            <a:ext cx="7010400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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Making the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element visible from many locations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050" dirty="0">
                <a:solidFill>
                  <a:srgbClr val="000000"/>
                </a:solidFill>
                <a:latin typeface="Wingdings"/>
                <a:cs typeface="+mn-cs"/>
              </a:rPr>
              <a:t>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Setting up local contrast with nearby elements </a:t>
            </a:r>
            <a:r>
              <a:rPr lang="en-IN" dirty="0" err="1">
                <a:solidFill>
                  <a:srgbClr val="000000"/>
                </a:solidFill>
                <a:latin typeface="Stylus BT"/>
                <a:cs typeface="+mn-cs"/>
              </a:rPr>
              <a:t>ie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 a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variation in setback and height.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45100863-1033-440D-AB50-6690E90B6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6053138"/>
            <a:ext cx="549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  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Location at a junction involving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path decision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87B481-71BD-439C-B203-DBE17E644CED}"/>
              </a:ext>
            </a:extLst>
          </p:cNvPr>
          <p:cNvSpPr txBox="1"/>
          <p:nvPr/>
        </p:nvSpPr>
        <p:spPr>
          <a:xfrm>
            <a:off x="152400" y="381000"/>
            <a:ext cx="6477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   ELEMENTS OF INTERRERELATION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E8AA1E2A-1C7B-4AB4-A4B3-C75F433E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990600"/>
            <a:ext cx="6426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Raw material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of the environmental image at the city level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Enhance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each other’s power or conflict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and destroy themselves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All elements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operate together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in a context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Intermediate organizations, which might be called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Complexes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AA1A27-C71B-40DA-BB7D-C15AAD604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9856" y="381000"/>
            <a:ext cx="2031646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06738-BD45-4B36-B081-EABF395BA736}"/>
              </a:ext>
            </a:extLst>
          </p:cNvPr>
          <p:cNvSpPr txBox="1"/>
          <p:nvPr/>
        </p:nvSpPr>
        <p:spPr>
          <a:xfrm>
            <a:off x="228600" y="2819400"/>
            <a:ext cx="457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   THE SHIFTING IMAGE</a:t>
            </a:r>
            <a:endParaRPr lang="en-IN" sz="2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F9A7966A-1B6F-4204-B942-A5B51B31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30588"/>
            <a:ext cx="5181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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Sets of images, series of levels- scale of area involved,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viewpoint ,time of day or season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0CE5D6-0D6E-494B-ADDF-CEA556D20ADE}"/>
              </a:ext>
            </a:extLst>
          </p:cNvPr>
          <p:cNvSpPr/>
          <p:nvPr/>
        </p:nvSpPr>
        <p:spPr>
          <a:xfrm>
            <a:off x="638175" y="4083050"/>
            <a:ext cx="21002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75000"/>
                  </a:schemeClr>
                </a:solidFill>
                <a:latin typeface="Stylus BT"/>
                <a:cs typeface="+mn-cs"/>
              </a:rPr>
              <a:t>Mental mapping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D103E698-6EB3-49EC-A102-97825295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0"/>
            <a:ext cx="57991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Develop outward from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familiar lines of movement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Enclosing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outline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Repeating patterns (path gridiron)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 set of </a:t>
            </a:r>
            <a:r>
              <a:rPr lang="en-IN" altLang="en-US">
                <a:solidFill>
                  <a:srgbClr val="C00000"/>
                </a:solidFill>
                <a:latin typeface="Stylus BT" panose="020E0402020206020304" pitchFamily="34" charset="0"/>
              </a:rPr>
              <a:t>adjacent regions</a:t>
            </a:r>
          </a:p>
          <a:p>
            <a:pPr eaLnBrk="1" hangingPunct="1"/>
            <a:r>
              <a:rPr lang="en-IN" altLang="en-US" sz="1400">
                <a:solidFill>
                  <a:srgbClr val="000000"/>
                </a:solidFill>
                <a:latin typeface="Wingdings 2" panose="05020102010507070707" pitchFamily="18" charset="2"/>
              </a:rPr>
              <a:t> </a:t>
            </a:r>
            <a:r>
              <a:rPr lang="en-IN" altLang="en-US">
                <a:solidFill>
                  <a:srgbClr val="000000"/>
                </a:solidFill>
                <a:latin typeface="Stylus BT" panose="020E0402020206020304" pitchFamily="34" charset="0"/>
              </a:rPr>
              <a:t>A dense familiar kernel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B2F1B813-7487-42BB-B2E3-E6E1188C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281065"/>
            <a:ext cx="1557518" cy="1269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79AC786-83F0-4D46-8094-22FD69073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9065" y="3246120"/>
            <a:ext cx="1613559" cy="134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33C2642D-F85D-444A-8825-EFA5C62E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953000"/>
            <a:ext cx="1824038" cy="1227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061274C-3608-4657-9B76-A68EC1A6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4876800"/>
            <a:ext cx="1516480" cy="136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D9A1D-4DC8-493E-AC62-DA73BFC9E043}"/>
              </a:ext>
            </a:extLst>
          </p:cNvPr>
          <p:cNvSpPr txBox="1"/>
          <p:nvPr/>
        </p:nvSpPr>
        <p:spPr>
          <a:xfrm>
            <a:off x="609600" y="152400"/>
            <a:ext cx="2971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tylus BT" pitchFamily="34" charset="0"/>
                <a:cs typeface="+mn-cs"/>
              </a:rPr>
              <a:t>IMAGE QUALITY </a:t>
            </a:r>
            <a:endParaRPr lang="en-IN" sz="2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tylus BT" pitchFamily="34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89177-17AB-4AF4-82C9-7B9336A2CA87}"/>
              </a:ext>
            </a:extLst>
          </p:cNvPr>
          <p:cNvSpPr/>
          <p:nvPr/>
        </p:nvSpPr>
        <p:spPr>
          <a:xfrm>
            <a:off x="228600" y="695325"/>
            <a:ext cx="2422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sz="2000" b="1" u="sng" dirty="0">
                <a:solidFill>
                  <a:schemeClr val="accent5">
                    <a:lumMod val="50000"/>
                  </a:schemeClr>
                </a:solidFill>
                <a:latin typeface="Stylus BT"/>
                <a:cs typeface="+mn-cs"/>
              </a:rPr>
              <a:t>Structural quality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BCFA7-6629-4B74-BBE0-DEC3190F08C3}"/>
              </a:ext>
            </a:extLst>
          </p:cNvPr>
          <p:cNvSpPr/>
          <p:nvPr/>
        </p:nvSpPr>
        <p:spPr>
          <a:xfrm>
            <a:off x="609600" y="1068388"/>
            <a:ext cx="5715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 2"/>
              <a:buChar char="¡"/>
              <a:defRPr/>
            </a:pP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The various elements were free.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No inter-relation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rgbClr val="C00000"/>
              </a:solidFill>
              <a:latin typeface="Stylus B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 2"/>
              <a:buChar char="¡"/>
              <a:defRPr/>
            </a:pP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Positional, roughly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related–general direction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and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relative distance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from each 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rgbClr val="000000"/>
              </a:solidFill>
              <a:latin typeface="Stylus B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 2"/>
              <a:buChar char="¡"/>
              <a:defRPr/>
            </a:pP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Loose and flexible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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Rigid; </a:t>
            </a:r>
            <a:r>
              <a:rPr lang="en-IN" dirty="0">
                <a:solidFill>
                  <a:srgbClr val="C00000"/>
                </a:solidFill>
                <a:latin typeface="Stylus BT"/>
                <a:cs typeface="+mn-cs"/>
              </a:rPr>
              <a:t>firm interconnection 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in all dimensions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E6356-E43A-47DE-8726-A6276DA9C678}"/>
              </a:ext>
            </a:extLst>
          </p:cNvPr>
          <p:cNvSpPr/>
          <p:nvPr/>
        </p:nvSpPr>
        <p:spPr>
          <a:xfrm>
            <a:off x="304800" y="3429000"/>
            <a:ext cx="5181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 2"/>
              <a:buChar char=""/>
              <a:defRPr/>
            </a:pPr>
            <a:r>
              <a:rPr lang="en-IN" b="1" u="sng" dirty="0">
                <a:solidFill>
                  <a:schemeClr val="accent5">
                    <a:lumMod val="50000"/>
                  </a:schemeClr>
                </a:solidFill>
                <a:latin typeface="Stylus BT"/>
                <a:cs typeface="+mn-cs"/>
              </a:rPr>
              <a:t>Hierarchical</a:t>
            </a:r>
            <a:r>
              <a:rPr lang="en-IN" dirty="0">
                <a:solidFill>
                  <a:srgbClr val="000000"/>
                </a:solidFill>
                <a:latin typeface="Stylus B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rgbClr val="000000"/>
              </a:solidFill>
              <a:latin typeface="Stylus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solidFill>
                  <a:srgbClr val="000000"/>
                </a:solidFill>
                <a:latin typeface="Wingdings 2"/>
                <a:cs typeface="+mn-cs"/>
              </a:rPr>
              <a:t> </a:t>
            </a:r>
            <a:r>
              <a:rPr lang="en-IN" b="1" u="sng" dirty="0">
                <a:solidFill>
                  <a:schemeClr val="accent5">
                    <a:lumMod val="50000"/>
                  </a:schemeClr>
                </a:solidFill>
                <a:latin typeface="Stylus BT"/>
                <a:cs typeface="+mn-cs"/>
              </a:rPr>
              <a:t>Continuous organization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CB38850-6A21-40D0-A821-4DEA9C2D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600200"/>
            <a:ext cx="1739850" cy="133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4944089C-24D7-406D-8152-6CAAE6B1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795" y="3567500"/>
            <a:ext cx="1513607" cy="179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FA30B8A-73EE-41E5-A8AE-6FA02CFF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2608" y="4724400"/>
            <a:ext cx="1904637" cy="170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640525C7-B9F1-41D2-94C5-FE545932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527" y="4876800"/>
            <a:ext cx="1738313" cy="1528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2010-09-01T13:46:15Z</outs:dateTime>
      <outs:isPinned>true</outs:isPinned>
    </outs:relatedDate>
    <outs:relatedDate>
      <outs:type>2</outs:type>
      <outs:displayName>Created</outs:displayName>
      <outs:dateTime>2006-08-16T00:00:00Z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Vivek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UNME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47077AAC-8D5B-4E0E-B61B-3E14DB3B40A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1794</Words>
  <Application>Microsoft Office PowerPoint</Application>
  <PresentationFormat>On-screen Show (4:3)</PresentationFormat>
  <Paragraphs>184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Constantia</vt:lpstr>
      <vt:lpstr>Arial</vt:lpstr>
      <vt:lpstr>Calibri</vt:lpstr>
      <vt:lpstr>Wingdings 2</vt:lpstr>
      <vt:lpstr>Stylus BT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</dc:creator>
  <cp:lastModifiedBy>Pallavi Tiwari</cp:lastModifiedBy>
  <cp:revision>223</cp:revision>
  <dcterms:created xsi:type="dcterms:W3CDTF">2006-08-16T00:00:00Z</dcterms:created>
  <dcterms:modified xsi:type="dcterms:W3CDTF">2021-08-27T08:21:49Z</dcterms:modified>
</cp:coreProperties>
</file>