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g"/>
  <Override PartName="/ppt/media/image11.jpg" ContentType="image/jpg"/>
  <Override PartName="/ppt/media/image13.jpg" ContentType="image/jpg"/>
  <Override PartName="/ppt/media/image15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9.jpg" ContentType="image/jpg"/>
  <Override PartName="/ppt/media/image31.jpg" ContentType="image/jpg"/>
  <Override PartName="/ppt/media/image33.jpg" ContentType="image/jpg"/>
  <Override PartName="/ppt/media/image35.jpg" ContentType="image/jpg"/>
  <Override PartName="/ppt/media/image36.jpg" ContentType="image/jpg"/>
  <Override PartName="/ppt/media/image38.jpg" ContentType="image/jpg"/>
  <Override PartName="/ppt/media/image41.jpg" ContentType="image/jpg"/>
  <Override PartName="/ppt/media/image43.jpg" ContentType="image/jpg"/>
  <Override PartName="/ppt/media/image45.jpg" ContentType="image/jpg"/>
  <Override PartName="/ppt/media/image47.jpg" ContentType="image/jpg"/>
  <Override PartName="/ppt/media/image49.jpg" ContentType="image/jpg"/>
  <Override PartName="/ppt/media/image51.jpg" ContentType="image/jpg"/>
  <Override PartName="/ppt/media/image53.jpg" ContentType="image/jpg"/>
  <Override PartName="/ppt/media/image55.jpg" ContentType="image/jpg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32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24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9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6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2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0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6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7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1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9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80024"/>
            <a:ext cx="6210300" cy="2215991"/>
          </a:xfrm>
        </p:spPr>
        <p:txBody>
          <a:bodyPr/>
          <a:lstStyle/>
          <a:p>
            <a:r>
              <a:rPr lang="en-US" sz="7200" dirty="0">
                <a:latin typeface="Adobe Garamond Pro" panose="02020502060506020403" pitchFamily="18" charset="0"/>
              </a:rPr>
              <a:t>Elements of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63246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Ar. Manish Kumar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71A92-DD9B-411E-8975-1383371E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37824"/>
            <a:ext cx="6858000" cy="24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100" y="406653"/>
            <a:ext cx="7401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D4D4D"/>
                </a:solidFill>
              </a:rPr>
              <a:t>The</a:t>
            </a:r>
            <a:r>
              <a:rPr spc="-10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principles</a:t>
            </a:r>
            <a:r>
              <a:rPr spc="40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of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architectural</a:t>
            </a:r>
            <a:r>
              <a:rPr spc="10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design</a:t>
            </a:r>
            <a:r>
              <a:rPr spc="2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can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be</a:t>
            </a:r>
            <a:r>
              <a:rPr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applied</a:t>
            </a:r>
            <a:r>
              <a:rPr spc="40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to </a:t>
            </a:r>
            <a:r>
              <a:rPr spc="-650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various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types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of</a:t>
            </a:r>
            <a:r>
              <a:rPr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plane</a:t>
            </a:r>
            <a:r>
              <a:rPr spc="20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for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greater</a:t>
            </a:r>
            <a:r>
              <a:rPr spc="10" dirty="0">
                <a:solidFill>
                  <a:srgbClr val="4D4D4D"/>
                </a:solidFill>
              </a:rPr>
              <a:t> </a:t>
            </a:r>
            <a:r>
              <a:rPr spc="-10" dirty="0">
                <a:solidFill>
                  <a:srgbClr val="4D4D4D"/>
                </a:solidFill>
              </a:rPr>
              <a:t>effect </a:t>
            </a:r>
            <a:r>
              <a:rPr spc="-5" dirty="0">
                <a:solidFill>
                  <a:srgbClr val="4D4D4D"/>
                </a:solidFill>
              </a:rPr>
              <a:t>and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resulting </a:t>
            </a:r>
            <a:r>
              <a:rPr dirty="0">
                <a:solidFill>
                  <a:srgbClr val="4D4D4D"/>
                </a:solidFill>
              </a:rPr>
              <a:t> statement</a:t>
            </a:r>
            <a:r>
              <a:rPr spc="-2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relative</a:t>
            </a:r>
            <a:r>
              <a:rPr spc="5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to the </a:t>
            </a:r>
            <a:r>
              <a:rPr spc="-5" dirty="0">
                <a:solidFill>
                  <a:srgbClr val="4D4D4D"/>
                </a:solidFill>
              </a:rPr>
              <a:t>design</a:t>
            </a:r>
            <a:r>
              <a:rPr spc="10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solution.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489" y="1560575"/>
            <a:ext cx="8821420" cy="3660775"/>
            <a:chOff x="94489" y="1560575"/>
            <a:chExt cx="8821420" cy="3660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9" y="1560575"/>
              <a:ext cx="4288536" cy="3660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1752599"/>
              <a:ext cx="3904488" cy="3276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1752599"/>
              <a:ext cx="4648200" cy="32766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4837" y="5048885"/>
            <a:ext cx="80467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4604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may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flat, curve,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twisted, shaped, solid, open or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transparent.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We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may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be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concerned</a:t>
            </a:r>
            <a:r>
              <a:rPr sz="24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with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its surfaces,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edges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inner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structure.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1524000"/>
            <a:ext cx="4526915" cy="448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Combination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planes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form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endParaRPr sz="2400" dirty="0">
              <a:latin typeface="Arial MT"/>
              <a:cs typeface="Arial MT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volume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 MT"/>
              <a:cs typeface="Arial MT"/>
            </a:endParaRPr>
          </a:p>
          <a:p>
            <a:pPr marL="396875" indent="-384810">
              <a:lnSpc>
                <a:spcPct val="100000"/>
              </a:lnSpc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Conceptually</a:t>
            </a:r>
            <a:r>
              <a:rPr sz="24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has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3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Dimension</a:t>
            </a:r>
            <a:endParaRPr sz="2400" dirty="0">
              <a:latin typeface="Arial MT"/>
              <a:cs typeface="Arial MT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(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length,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width, depth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)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 MT"/>
              <a:cs typeface="Arial MT"/>
            </a:endParaRPr>
          </a:p>
          <a:p>
            <a:pPr marL="396875" indent="-384810">
              <a:lnSpc>
                <a:spcPct val="100000"/>
              </a:lnSpc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Solid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enclosed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weighty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mass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D4D4D"/>
              </a:buClr>
              <a:buFont typeface="Wingdings"/>
              <a:buChar char=""/>
            </a:pPr>
            <a:endParaRPr sz="3500" dirty="0">
              <a:latin typeface="Arial MT"/>
              <a:cs typeface="Arial MT"/>
            </a:endParaRPr>
          </a:p>
          <a:p>
            <a:pPr marL="396875" marR="392430" indent="-384810">
              <a:lnSpc>
                <a:spcPct val="100000"/>
              </a:lnSpc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Different </a:t>
            </a:r>
            <a:r>
              <a:rPr sz="2400" spc="-30" dirty="0">
                <a:solidFill>
                  <a:srgbClr val="4D4D4D"/>
                </a:solidFill>
                <a:latin typeface="Arial MT"/>
                <a:cs typeface="Arial MT"/>
              </a:rPr>
              <a:t>Types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volume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(Sphere,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Cylinder,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Pyramid,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Cube,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Cone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)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8176" y="1636776"/>
            <a:ext cx="3413760" cy="4422775"/>
            <a:chOff x="5218176" y="1636776"/>
            <a:chExt cx="3413760" cy="4422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8176" y="1636776"/>
              <a:ext cx="3413760" cy="4422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1828800"/>
              <a:ext cx="3029711" cy="40386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1671" y="736091"/>
            <a:ext cx="2173224" cy="771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3695"/>
            <a:ext cx="874966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architecture, a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volume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can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be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seen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to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be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either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portion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of 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space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contained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 defined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by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wall,</a:t>
            </a:r>
            <a:r>
              <a:rPr sz="2400" spc="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floor,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ceiling</a:t>
            </a:r>
            <a:r>
              <a:rPr sz="2400" spc="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roof 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planes</a:t>
            </a:r>
            <a:r>
              <a:rPr sz="24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quantity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space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displaced</a:t>
            </a:r>
            <a:r>
              <a:rPr sz="2400" spc="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by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mass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building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"/>
            </a:pPr>
            <a:endParaRPr sz="2500">
              <a:latin typeface="Arial MT"/>
              <a:cs typeface="Arial MT"/>
            </a:endParaRPr>
          </a:p>
          <a:p>
            <a:pPr marL="285115" indent="-27305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section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–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space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defined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by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wall,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floor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ceiling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"/>
            </a:pPr>
            <a:endParaRPr sz="25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Elevation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–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space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displaced</a:t>
            </a:r>
            <a:r>
              <a:rPr sz="2400" spc="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by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 mass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building.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527" y="3005327"/>
            <a:ext cx="8729980" cy="3853179"/>
            <a:chOff x="414527" y="3005327"/>
            <a:chExt cx="8729980" cy="38531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7727" y="3843527"/>
              <a:ext cx="2176272" cy="2645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4038600"/>
              <a:ext cx="1633727" cy="2057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7" y="3081527"/>
              <a:ext cx="1857755" cy="22799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9" y="3276600"/>
              <a:ext cx="1269492" cy="1691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2127" y="4376926"/>
              <a:ext cx="2606039" cy="2481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199" y="4572000"/>
              <a:ext cx="2017776" cy="19217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0927" y="3005327"/>
              <a:ext cx="2676144" cy="2569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0" y="3200399"/>
              <a:ext cx="2087879" cy="1981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527" y="4376927"/>
              <a:ext cx="2417064" cy="24170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599" y="4572000"/>
              <a:ext cx="1828800" cy="182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375" y="163068"/>
            <a:ext cx="3660775" cy="4753610"/>
            <a:chOff x="341375" y="163068"/>
            <a:chExt cx="3660775" cy="4753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163068"/>
              <a:ext cx="3660648" cy="4753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355092"/>
              <a:ext cx="3276600" cy="436930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075176" y="341375"/>
            <a:ext cx="4727575" cy="3717290"/>
            <a:chOff x="4075176" y="341375"/>
            <a:chExt cx="4727575" cy="37172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5176" y="341375"/>
              <a:ext cx="4727448" cy="3717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533399"/>
              <a:ext cx="4343400" cy="33329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2139" y="4786287"/>
            <a:ext cx="318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La-Tete-au-Carre,</a:t>
            </a:r>
            <a:r>
              <a:rPr sz="18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Nice,</a:t>
            </a:r>
            <a:r>
              <a:rPr sz="18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France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3028" y="4066413"/>
            <a:ext cx="3274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Berlin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Zeiss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Planetarium, Berlin, </a:t>
            </a:r>
            <a:r>
              <a:rPr sz="1800" spc="-4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Germany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326" y="5086007"/>
            <a:ext cx="29813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Architect</a:t>
            </a:r>
            <a:r>
              <a:rPr sz="20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–</a:t>
            </a:r>
            <a:r>
              <a:rPr sz="2000" spc="-7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4D4D4D"/>
                </a:solidFill>
                <a:latin typeface="Arial MT"/>
                <a:cs typeface="Arial MT"/>
              </a:rPr>
              <a:t>Yves</a:t>
            </a:r>
            <a:r>
              <a:rPr sz="20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Bayard</a:t>
            </a:r>
            <a:endParaRPr sz="2000" dirty="0">
              <a:latin typeface="Arial MT"/>
              <a:cs typeface="Arial MT"/>
            </a:endParaRPr>
          </a:p>
          <a:p>
            <a:pPr marL="1129665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Francis</a:t>
            </a:r>
            <a:r>
              <a:rPr sz="2000" spc="-7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Chapuis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15365" algn="l"/>
              </a:tabLst>
            </a:pPr>
            <a:r>
              <a:rPr sz="2000" spc="-45" dirty="0">
                <a:solidFill>
                  <a:srgbClr val="4D4D4D"/>
                </a:solidFill>
                <a:latin typeface="Arial MT"/>
                <a:cs typeface="Arial MT"/>
              </a:rPr>
              <a:t>Year	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–</a:t>
            </a:r>
            <a:r>
              <a:rPr sz="20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1996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9228" y="4597984"/>
            <a:ext cx="28181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Architect</a:t>
            </a:r>
            <a:r>
              <a:rPr sz="2000" spc="-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–</a:t>
            </a:r>
            <a:r>
              <a:rPr sz="20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Erhard</a:t>
            </a:r>
            <a:r>
              <a:rPr sz="20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GiBke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15365" algn="l"/>
              </a:tabLst>
            </a:pPr>
            <a:r>
              <a:rPr sz="2000" spc="-45" dirty="0">
                <a:solidFill>
                  <a:srgbClr val="4D4D4D"/>
                </a:solidFill>
                <a:latin typeface="Arial MT"/>
                <a:cs typeface="Arial MT"/>
              </a:rPr>
              <a:t>Year	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–</a:t>
            </a:r>
            <a:r>
              <a:rPr sz="20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1985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6928" y="33528"/>
            <a:ext cx="4767580" cy="2993390"/>
            <a:chOff x="4376928" y="33528"/>
            <a:chExt cx="4767580" cy="299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6928" y="33528"/>
              <a:ext cx="4767072" cy="2993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228599"/>
              <a:ext cx="4274820" cy="24048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705" y="169545"/>
            <a:ext cx="3856354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Additive </a:t>
            </a:r>
            <a:r>
              <a:rPr sz="2800" spc="-10" dirty="0"/>
              <a:t>Transformations </a:t>
            </a:r>
            <a:r>
              <a:rPr sz="2800" dirty="0"/>
              <a:t>- A </a:t>
            </a:r>
            <a:r>
              <a:rPr sz="2800" spc="-660" dirty="0"/>
              <a:t> </a:t>
            </a:r>
            <a:r>
              <a:rPr sz="2800" dirty="0"/>
              <a:t>form </a:t>
            </a:r>
            <a:r>
              <a:rPr sz="2800" spc="-5" dirty="0"/>
              <a:t>can be </a:t>
            </a:r>
            <a:r>
              <a:rPr sz="2800" dirty="0"/>
              <a:t>transformed </a:t>
            </a:r>
            <a:r>
              <a:rPr sz="2800" spc="-5" dirty="0"/>
              <a:t>by </a:t>
            </a:r>
            <a:r>
              <a:rPr sz="2800" dirty="0"/>
              <a:t> the </a:t>
            </a:r>
            <a:r>
              <a:rPr sz="2800" spc="-5" dirty="0"/>
              <a:t>addition </a:t>
            </a:r>
            <a:r>
              <a:rPr sz="2800" dirty="0"/>
              <a:t>of </a:t>
            </a:r>
            <a:r>
              <a:rPr sz="2800" spc="-5" dirty="0"/>
              <a:t>elements </a:t>
            </a:r>
            <a:r>
              <a:rPr sz="2800" dirty="0"/>
              <a:t>tom </a:t>
            </a:r>
            <a:r>
              <a:rPr sz="2800" spc="-660" dirty="0"/>
              <a:t> </a:t>
            </a:r>
            <a:r>
              <a:rPr sz="2800" dirty="0"/>
              <a:t>its</a:t>
            </a:r>
            <a:r>
              <a:rPr sz="2800" spc="-15" dirty="0"/>
              <a:t> </a:t>
            </a:r>
            <a:r>
              <a:rPr sz="2800" spc="-5" dirty="0"/>
              <a:t>volume.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5638800"/>
            <a:ext cx="8044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principle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normally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depends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imagination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architect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as</a:t>
            </a:r>
            <a:r>
              <a:rPr sz="2400" dirty="0">
                <a:latin typeface="Arial MT"/>
                <a:cs typeface="Arial MT"/>
              </a:rPr>
              <a:t> it </a:t>
            </a:r>
            <a:r>
              <a:rPr sz="2400" spc="-5" dirty="0">
                <a:latin typeface="Arial MT"/>
                <a:cs typeface="Arial MT"/>
              </a:rPr>
              <a:t>can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done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various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ways.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5527" y="3081527"/>
            <a:ext cx="7507605" cy="2931160"/>
            <a:chOff x="795527" y="3081527"/>
            <a:chExt cx="7507605" cy="29311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7" y="3081527"/>
              <a:ext cx="7507224" cy="2930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599" y="3276599"/>
              <a:ext cx="6918959" cy="23423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32452" y="2770759"/>
            <a:ext cx="401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Nakagin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Capsule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Towers,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Tokyo,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Japan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1244853"/>
            <a:ext cx="3985260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496570" indent="-38481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foundation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every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architecture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design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D4D4D"/>
              </a:buClr>
              <a:buFont typeface="Wingdings"/>
              <a:buChar char=""/>
            </a:pPr>
            <a:endParaRPr sz="3500">
              <a:latin typeface="Arial MT"/>
              <a:cs typeface="Arial MT"/>
            </a:endParaRPr>
          </a:p>
          <a:p>
            <a:pPr marL="396875" marR="5080" indent="-384810">
              <a:lnSpc>
                <a:spcPct val="100000"/>
              </a:lnSpc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smallest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part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most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basic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element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"/>
            </a:pPr>
            <a:endParaRPr sz="3500">
              <a:latin typeface="Arial MT"/>
              <a:cs typeface="Arial MT"/>
            </a:endParaRPr>
          </a:p>
          <a:p>
            <a:pPr marL="396875" marR="495300" indent="-384810">
              <a:lnSpc>
                <a:spcPct val="100000"/>
              </a:lnSpc>
              <a:spcBef>
                <a:spcPts val="5"/>
              </a:spcBef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geometric element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in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space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with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zero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dimensions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"/>
            </a:pPr>
            <a:endParaRPr sz="3500">
              <a:latin typeface="Arial MT"/>
              <a:cs typeface="Arial MT"/>
            </a:endParaRPr>
          </a:p>
          <a:p>
            <a:pPr marL="396875" marR="412750" indent="-384810">
              <a:lnSpc>
                <a:spcPct val="100000"/>
              </a:lnSpc>
              <a:spcBef>
                <a:spcPts val="5"/>
              </a:spcBef>
              <a:buSzPct val="79166"/>
              <a:buFont typeface="Wingdings"/>
              <a:buChar char="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owns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its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basics in width </a:t>
            </a:r>
            <a:r>
              <a:rPr sz="2400" spc="-6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length,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 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smallest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area.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44467" y="467868"/>
            <a:ext cx="5183505" cy="6250305"/>
            <a:chOff x="3744467" y="467868"/>
            <a:chExt cx="5183505" cy="6250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4467" y="467868"/>
              <a:ext cx="1530096" cy="7711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327" y="947927"/>
              <a:ext cx="4009644" cy="2950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1143000"/>
              <a:ext cx="3421379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9471" y="3614928"/>
              <a:ext cx="4008120" cy="31028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4543" y="3810000"/>
              <a:ext cx="3419855" cy="2514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482853"/>
            <a:ext cx="7261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 can make people look and concentrate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at 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as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it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directs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attentions.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1579829"/>
            <a:ext cx="1344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One</a:t>
            </a:r>
            <a:r>
              <a:rPr sz="2400" spc="-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4575" y="1579829"/>
            <a:ext cx="50063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center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 mole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concentration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forms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objects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near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close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together.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3043250"/>
            <a:ext cx="1480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4D4D4D"/>
                </a:solidFill>
                <a:latin typeface="Arial MT"/>
                <a:cs typeface="Arial MT"/>
              </a:rPr>
              <a:t>Two</a:t>
            </a:r>
            <a:r>
              <a:rPr sz="2400" spc="-7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4575" y="3043250"/>
            <a:ext cx="4652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make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connection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see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line.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4872990"/>
            <a:ext cx="1718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Three</a:t>
            </a:r>
            <a:r>
              <a:rPr sz="24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4575" y="4872990"/>
            <a:ext cx="398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to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interpret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them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as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 triangle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83407" y="1664207"/>
            <a:ext cx="330835" cy="254635"/>
            <a:chOff x="2883407" y="1664207"/>
            <a:chExt cx="330835" cy="254635"/>
          </a:xfrm>
        </p:grpSpPr>
        <p:sp>
          <p:nvSpPr>
            <p:cNvPr id="10" name="object 10"/>
            <p:cNvSpPr/>
            <p:nvPr/>
          </p:nvSpPr>
          <p:spPr>
            <a:xfrm>
              <a:off x="2896361" y="16771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6361" y="16771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883407" y="3112007"/>
            <a:ext cx="330835" cy="254635"/>
            <a:chOff x="2883407" y="3112007"/>
            <a:chExt cx="330835" cy="254635"/>
          </a:xfrm>
        </p:grpSpPr>
        <p:sp>
          <p:nvSpPr>
            <p:cNvPr id="13" name="object 13"/>
            <p:cNvSpPr/>
            <p:nvPr/>
          </p:nvSpPr>
          <p:spPr>
            <a:xfrm>
              <a:off x="2896361" y="31249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6361" y="31249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959607" y="4940808"/>
            <a:ext cx="330835" cy="254635"/>
            <a:chOff x="2959607" y="4940808"/>
            <a:chExt cx="330835" cy="254635"/>
          </a:xfrm>
        </p:grpSpPr>
        <p:sp>
          <p:nvSpPr>
            <p:cNvPr id="16" name="object 16"/>
            <p:cNvSpPr/>
            <p:nvPr/>
          </p:nvSpPr>
          <p:spPr>
            <a:xfrm>
              <a:off x="2972561" y="49537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2561" y="49537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0"/>
            <a:ext cx="2514600" cy="1219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2133600"/>
            <a:ext cx="867156" cy="63855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3429000"/>
            <a:ext cx="1676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527" y="2615182"/>
            <a:ext cx="3712845" cy="4243070"/>
            <a:chOff x="795527" y="2615182"/>
            <a:chExt cx="3712845" cy="4243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527" y="2615182"/>
              <a:ext cx="3712464" cy="4242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599" y="2810256"/>
              <a:ext cx="3124200" cy="366674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671059" y="2624327"/>
            <a:ext cx="3876040" cy="4234180"/>
            <a:chOff x="4671059" y="2624327"/>
            <a:chExt cx="3876040" cy="42341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1059" y="2624327"/>
              <a:ext cx="3875532" cy="42336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6131" y="2819399"/>
              <a:ext cx="3287267" cy="3657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8340" y="395985"/>
            <a:ext cx="78041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number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points can create 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different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elements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that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are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important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to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showcase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design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"/>
            </a:pPr>
            <a:endParaRPr sz="2500">
              <a:latin typeface="Arial MT"/>
              <a:cs typeface="Arial MT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Any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object, of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course,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is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made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up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millions</a:t>
            </a:r>
            <a:r>
              <a:rPr sz="2400" spc="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points.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"/>
            </a:pPr>
            <a:endParaRPr sz="25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Therefore,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is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unavoidable</a:t>
            </a:r>
            <a:r>
              <a:rPr sz="2400" spc="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architecture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design.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1747850"/>
            <a:ext cx="371919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visual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element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of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length</a:t>
            </a:r>
            <a:endParaRPr sz="2400">
              <a:latin typeface="Arial MT"/>
              <a:cs typeface="Arial MT"/>
            </a:endParaRPr>
          </a:p>
          <a:p>
            <a:pPr marL="469900" marR="325755" indent="-457834">
              <a:lnSpc>
                <a:spcPct val="100000"/>
              </a:lnSpc>
              <a:spcBef>
                <a:spcPts val="575"/>
              </a:spcBef>
              <a:buSzPct val="79166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 elementary design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basic</a:t>
            </a:r>
            <a:endParaRPr sz="2400">
              <a:latin typeface="Arial MT"/>
              <a:cs typeface="Arial MT"/>
            </a:endParaRPr>
          </a:p>
          <a:p>
            <a:pPr marL="469900" marR="20955" indent="-457834">
              <a:lnSpc>
                <a:spcPct val="100000"/>
              </a:lnSpc>
              <a:spcBef>
                <a:spcPts val="580"/>
              </a:spcBef>
              <a:buSzPct val="79166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defines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position and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direction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of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design</a:t>
            </a:r>
            <a:endParaRPr sz="2400">
              <a:latin typeface="Arial MT"/>
              <a:cs typeface="Arial MT"/>
            </a:endParaRPr>
          </a:p>
          <a:p>
            <a:pPr marL="469900" marR="5080" indent="-457834">
              <a:lnSpc>
                <a:spcPct val="100000"/>
              </a:lnSpc>
              <a:spcBef>
                <a:spcPts val="575"/>
              </a:spcBef>
              <a:buSzPct val="79166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connection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of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two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or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more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dots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points</a:t>
            </a:r>
            <a:endParaRPr sz="2400">
              <a:latin typeface="Arial MT"/>
              <a:cs typeface="Arial MT"/>
            </a:endParaRPr>
          </a:p>
          <a:p>
            <a:pPr marL="469900" marR="563245" indent="-457834">
              <a:lnSpc>
                <a:spcPct val="100000"/>
              </a:lnSpc>
              <a:spcBef>
                <a:spcPts val="575"/>
              </a:spcBef>
              <a:buSzPct val="79166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have length, but not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volume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86528" y="1557527"/>
            <a:ext cx="3331845" cy="4246245"/>
            <a:chOff x="4986528" y="1557527"/>
            <a:chExt cx="3331845" cy="42462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528" y="1557527"/>
              <a:ext cx="3331464" cy="4245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1752599"/>
              <a:ext cx="2743200" cy="36576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2588" y="702563"/>
            <a:ext cx="1118615" cy="758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8200" y="3925823"/>
            <a:ext cx="4191000" cy="2627630"/>
            <a:chOff x="4648200" y="3925823"/>
            <a:chExt cx="4191000" cy="2627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495799"/>
              <a:ext cx="2743200" cy="2057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925823"/>
              <a:ext cx="1905000" cy="17891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2140" y="195198"/>
            <a:ext cx="1844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4D4D4D"/>
                </a:solidFill>
                <a:latin typeface="Arial"/>
                <a:cs typeface="Arial"/>
              </a:rPr>
              <a:t>Vertical</a:t>
            </a:r>
            <a:r>
              <a:rPr sz="2400" i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Lines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975" y="195198"/>
            <a:ext cx="4154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4D4D4D"/>
                </a:solidFill>
                <a:latin typeface="Arial MT"/>
                <a:cs typeface="Arial MT"/>
              </a:rPr>
              <a:t>dignity,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formal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feeling,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strength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926414"/>
            <a:ext cx="2213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Horizontal</a:t>
            </a:r>
            <a:r>
              <a:rPr sz="2400" i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Lines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926414"/>
            <a:ext cx="3818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peaceful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calming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effect,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informal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feeling.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2024253"/>
            <a:ext cx="2046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Diagonal</a:t>
            </a:r>
            <a:r>
              <a:rPr sz="2400" i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Lines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975" y="2024253"/>
            <a:ext cx="46863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unstable,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feeling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movement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direction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0628" y="3121914"/>
            <a:ext cx="36182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graceful,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create softness, 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movement,</a:t>
            </a:r>
            <a:r>
              <a:rPr sz="24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evoke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140" y="3121914"/>
            <a:ext cx="18237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Curved</a:t>
            </a:r>
            <a:r>
              <a:rPr sz="2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D4D4D"/>
                </a:solidFill>
                <a:latin typeface="Arial"/>
                <a:cs typeface="Arial"/>
              </a:rPr>
              <a:t>Lines </a:t>
            </a:r>
            <a:r>
              <a:rPr sz="2400" i="1" spc="-6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elegance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nature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83407" y="216408"/>
            <a:ext cx="330835" cy="254635"/>
            <a:chOff x="2883407" y="216408"/>
            <a:chExt cx="330835" cy="254635"/>
          </a:xfrm>
        </p:grpSpPr>
        <p:sp>
          <p:nvSpPr>
            <p:cNvPr id="14" name="object 14"/>
            <p:cNvSpPr/>
            <p:nvPr/>
          </p:nvSpPr>
          <p:spPr>
            <a:xfrm>
              <a:off x="2896361" y="2293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6361" y="2293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883407" y="3112007"/>
            <a:ext cx="330835" cy="254635"/>
            <a:chOff x="2883407" y="3112007"/>
            <a:chExt cx="330835" cy="254635"/>
          </a:xfrm>
        </p:grpSpPr>
        <p:sp>
          <p:nvSpPr>
            <p:cNvPr id="17" name="object 17"/>
            <p:cNvSpPr/>
            <p:nvPr/>
          </p:nvSpPr>
          <p:spPr>
            <a:xfrm>
              <a:off x="2896361" y="31249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6361" y="31249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883407" y="902208"/>
            <a:ext cx="330835" cy="254635"/>
            <a:chOff x="2883407" y="902208"/>
            <a:chExt cx="330835" cy="254635"/>
          </a:xfrm>
        </p:grpSpPr>
        <p:sp>
          <p:nvSpPr>
            <p:cNvPr id="20" name="object 20"/>
            <p:cNvSpPr/>
            <p:nvPr/>
          </p:nvSpPr>
          <p:spPr>
            <a:xfrm>
              <a:off x="2896361" y="9151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6361" y="9151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883407" y="2045207"/>
            <a:ext cx="330835" cy="254635"/>
            <a:chOff x="2883407" y="2045207"/>
            <a:chExt cx="330835" cy="254635"/>
          </a:xfrm>
        </p:grpSpPr>
        <p:sp>
          <p:nvSpPr>
            <p:cNvPr id="23" name="object 23"/>
            <p:cNvSpPr/>
            <p:nvPr/>
          </p:nvSpPr>
          <p:spPr>
            <a:xfrm>
              <a:off x="2896361" y="20581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96361" y="20581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69747" y="3733800"/>
            <a:ext cx="4251960" cy="2895600"/>
            <a:chOff x="269747" y="3733800"/>
            <a:chExt cx="4251960" cy="289560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" y="3733800"/>
              <a:ext cx="2625852" cy="16901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199" y="4724400"/>
              <a:ext cx="2540507" cy="190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5" y="417576"/>
            <a:ext cx="3615054" cy="5870575"/>
            <a:chOff x="310895" y="417576"/>
            <a:chExt cx="3615054" cy="5870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417576"/>
              <a:ext cx="3614928" cy="5870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" y="609600"/>
              <a:ext cx="3230880" cy="5486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117975" y="905713"/>
            <a:ext cx="2552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Space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Needle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7975" y="1637791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Architect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7975" y="2369007"/>
            <a:ext cx="641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solidFill>
                  <a:srgbClr val="4D4D4D"/>
                </a:solidFill>
                <a:latin typeface="Arial MT"/>
                <a:cs typeface="Arial MT"/>
              </a:rPr>
              <a:t>Y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ear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7975" y="3466845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ace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028" y="1637791"/>
            <a:ext cx="28600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212725" indent="-169545">
              <a:lnSpc>
                <a:spcPct val="100000"/>
              </a:lnSpc>
              <a:spcBef>
                <a:spcPts val="100"/>
              </a:spcBef>
              <a:buChar char="-"/>
              <a:tabLst>
                <a:tab pos="19939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John</a:t>
            </a: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Graham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company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-</a:t>
            </a:r>
            <a:r>
              <a:rPr sz="24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1961-1962</a:t>
            </a:r>
            <a:endParaRPr sz="2400">
              <a:latin typeface="Arial MT"/>
              <a:cs typeface="Arial MT"/>
            </a:endParaRPr>
          </a:p>
          <a:p>
            <a:pPr marL="266065" marR="140335" indent="-83820">
              <a:lnSpc>
                <a:spcPct val="100000"/>
              </a:lnSpc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(was built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for the 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1962</a:t>
            </a:r>
            <a:r>
              <a:rPr sz="24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D4D4D"/>
                </a:solidFill>
                <a:latin typeface="Arial MT"/>
                <a:cs typeface="Arial MT"/>
              </a:rPr>
              <a:t>World’s</a:t>
            </a:r>
            <a:r>
              <a:rPr sz="24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flair)</a:t>
            </a:r>
            <a:endParaRPr sz="2400">
              <a:latin typeface="Arial MT"/>
              <a:cs typeface="Arial MT"/>
            </a:endParaRPr>
          </a:p>
          <a:p>
            <a:pPr marL="182245" marR="5080" indent="-169545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Washington,</a:t>
            </a:r>
            <a:r>
              <a:rPr sz="2400" spc="-6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United </a:t>
            </a:r>
            <a:r>
              <a:rPr sz="2400" spc="-6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States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7975" y="4396867"/>
            <a:ext cx="45015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This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is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 observation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tower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also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landmark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Pacific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Northwest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which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is a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symbol of 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Seattle.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775" y="1789176"/>
            <a:ext cx="3127375" cy="4041775"/>
            <a:chOff x="874775" y="1789176"/>
            <a:chExt cx="3127375" cy="4041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75" y="1789176"/>
              <a:ext cx="3127248" cy="4041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9" y="1981200"/>
              <a:ext cx="2743200" cy="36576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46828" y="1802465"/>
            <a:ext cx="4245610" cy="386778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545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6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two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dimensional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form</a:t>
            </a:r>
            <a:endParaRPr sz="2400">
              <a:latin typeface="Arial MT"/>
              <a:cs typeface="Arial MT"/>
            </a:endParaRPr>
          </a:p>
          <a:p>
            <a:pPr marL="287020" marR="430530" indent="-274320">
              <a:lnSpc>
                <a:spcPct val="150000"/>
              </a:lnSpc>
              <a:spcBef>
                <a:spcPts val="5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level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surface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with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length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 width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but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not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depth.</a:t>
            </a:r>
            <a:endParaRPr sz="2400">
              <a:latin typeface="Arial MT"/>
              <a:cs typeface="Arial MT"/>
            </a:endParaRPr>
          </a:p>
          <a:p>
            <a:pPr marL="287020" marR="5080" indent="-274320">
              <a:lnSpc>
                <a:spcPct val="15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2400" spc="-1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flat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can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be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formed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by </a:t>
            </a:r>
            <a:r>
              <a:rPr sz="2400" spc="-6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point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(zero</a:t>
            </a:r>
            <a:r>
              <a:rPr sz="24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dimension),</a:t>
            </a:r>
            <a:r>
              <a:rPr sz="2400" spc="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line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(one</a:t>
            </a:r>
            <a:r>
              <a:rPr sz="2400" spc="19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dimension),</a:t>
            </a:r>
            <a:r>
              <a:rPr sz="2400" spc="2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19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shape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(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two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 or three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dimension).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0647" y="702563"/>
            <a:ext cx="1682496" cy="758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47" y="253695"/>
            <a:ext cx="8091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D4D4D"/>
                </a:solidFill>
              </a:rPr>
              <a:t>In</a:t>
            </a:r>
            <a:r>
              <a:rPr spc="-15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architecture we</a:t>
            </a:r>
            <a:r>
              <a:rPr spc="-5" dirty="0">
                <a:solidFill>
                  <a:srgbClr val="4D4D4D"/>
                </a:solidFill>
              </a:rPr>
              <a:t> manipulate</a:t>
            </a:r>
            <a:r>
              <a:rPr spc="35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three</a:t>
            </a:r>
            <a:r>
              <a:rPr spc="-1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generic</a:t>
            </a:r>
            <a:r>
              <a:rPr spc="20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types</a:t>
            </a:r>
            <a:r>
              <a:rPr spc="-15" dirty="0">
                <a:solidFill>
                  <a:srgbClr val="4D4D4D"/>
                </a:solidFill>
              </a:rPr>
              <a:t> </a:t>
            </a:r>
            <a:r>
              <a:rPr dirty="0">
                <a:solidFill>
                  <a:srgbClr val="4D4D4D"/>
                </a:solidFill>
              </a:rPr>
              <a:t>of</a:t>
            </a:r>
            <a:r>
              <a:rPr spc="-15" dirty="0">
                <a:solidFill>
                  <a:srgbClr val="4D4D4D"/>
                </a:solidFill>
              </a:rPr>
              <a:t> </a:t>
            </a:r>
            <a:r>
              <a:rPr spc="-5" dirty="0">
                <a:solidFill>
                  <a:srgbClr val="4D4D4D"/>
                </a:solidFill>
              </a:rPr>
              <a:t>planes.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547" y="620014"/>
            <a:ext cx="8743950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  <a:tab pos="3144520" algn="l"/>
              </a:tabLst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Over</a:t>
            </a:r>
            <a:r>
              <a:rPr sz="24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Head</a:t>
            </a:r>
            <a:r>
              <a:rPr sz="24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	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{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Ceiling</a:t>
            </a:r>
            <a:r>
              <a:rPr sz="2000" spc="-5" dirty="0">
                <a:solidFill>
                  <a:srgbClr val="4D4D4D"/>
                </a:solidFill>
                <a:latin typeface="Arial MT"/>
                <a:cs typeface="Arial MT"/>
              </a:rPr>
              <a:t> Plane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r>
              <a:rPr sz="2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Roof</a:t>
            </a:r>
            <a:r>
              <a:rPr sz="2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Plane}</a:t>
            </a:r>
            <a:endParaRPr sz="20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solidFill>
                  <a:srgbClr val="4D4D4D"/>
                </a:solidFill>
                <a:latin typeface="Arial MT"/>
                <a:cs typeface="Arial MT"/>
              </a:rPr>
              <a:t>Wall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</a:t>
            </a:r>
            <a:r>
              <a:rPr sz="24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D4D4D"/>
                </a:solidFill>
                <a:latin typeface="Arial MT"/>
                <a:cs typeface="Arial MT"/>
              </a:rPr>
              <a:t>{</a:t>
            </a:r>
            <a:r>
              <a:rPr sz="2000" spc="-10" dirty="0">
                <a:solidFill>
                  <a:srgbClr val="4D4D4D"/>
                </a:solidFill>
                <a:latin typeface="Arial MT"/>
                <a:cs typeface="Arial MT"/>
              </a:rPr>
              <a:t>Vital</a:t>
            </a:r>
            <a:r>
              <a:rPr sz="20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2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enclose</a:t>
            </a:r>
            <a:r>
              <a:rPr sz="20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0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architecture,</a:t>
            </a:r>
            <a:r>
              <a:rPr sz="2000" spc="-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active</a:t>
            </a:r>
            <a:r>
              <a:rPr sz="20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in our</a:t>
            </a:r>
            <a:r>
              <a:rPr sz="20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field</a:t>
            </a:r>
            <a:r>
              <a:rPr sz="20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vision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}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Base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Plane</a:t>
            </a:r>
            <a:r>
              <a:rPr sz="24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{with</a:t>
            </a:r>
            <a:r>
              <a:rPr sz="2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ground</a:t>
            </a:r>
            <a:r>
              <a:rPr sz="2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plane</a:t>
            </a:r>
            <a:r>
              <a:rPr sz="20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building</a:t>
            </a:r>
            <a:r>
              <a:rPr sz="20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can</a:t>
            </a:r>
            <a:r>
              <a:rPr sz="20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merge,</a:t>
            </a:r>
            <a:r>
              <a:rPr sz="20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rested</a:t>
            </a:r>
            <a:r>
              <a:rPr sz="20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firmly</a:t>
            </a:r>
            <a:r>
              <a:rPr sz="20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endParaRPr sz="2000">
              <a:latin typeface="Arial MT"/>
              <a:cs typeface="Arial MT"/>
            </a:endParaRPr>
          </a:p>
          <a:p>
            <a:pPr marL="1967864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be</a:t>
            </a:r>
            <a:r>
              <a:rPr sz="20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elevated</a:t>
            </a:r>
            <a:r>
              <a:rPr sz="20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D4D4D"/>
                </a:solidFill>
                <a:latin typeface="Arial MT"/>
                <a:cs typeface="Arial MT"/>
              </a:rPr>
              <a:t>above</a:t>
            </a:r>
            <a:r>
              <a:rPr sz="2000" spc="-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Arial MT"/>
                <a:cs typeface="Arial MT"/>
              </a:rPr>
              <a:t>it}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928" y="1633727"/>
            <a:ext cx="8742045" cy="5224780"/>
            <a:chOff x="185928" y="1633727"/>
            <a:chExt cx="8742045" cy="5224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328" y="3919726"/>
              <a:ext cx="3898391" cy="29382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4114800"/>
              <a:ext cx="3310128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5128" y="1633727"/>
              <a:ext cx="3712464" cy="2703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199" y="1828799"/>
              <a:ext cx="3124200" cy="2115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8" y="2045208"/>
              <a:ext cx="3712464" cy="4748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2240279"/>
              <a:ext cx="3124200" cy="416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</TotalTime>
  <Words>573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Adobe Garamond Pro</vt:lpstr>
      <vt:lpstr>Arial</vt:lpstr>
      <vt:lpstr>Arial MT</vt:lpstr>
      <vt:lpstr>Gill Sans MT</vt:lpstr>
      <vt:lpstr>Wingdings</vt:lpstr>
      <vt:lpstr>Gallery</vt:lpstr>
      <vt:lpstr>Elements of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architecture we manipulate three generic types of planes.</vt:lpstr>
      <vt:lpstr>The principles of architectural design can be applied to  various types of plane for greater effect and resulting  statement relative to the design solution.</vt:lpstr>
      <vt:lpstr>PowerPoint Presentation</vt:lpstr>
      <vt:lpstr>PowerPoint Presentation</vt:lpstr>
      <vt:lpstr>PowerPoint Presentation</vt:lpstr>
      <vt:lpstr>Additive Transformations - A  form can be transformed by  the addition of elements tom  its volume.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</dc:title>
  <cp:lastModifiedBy>Civil</cp:lastModifiedBy>
  <cp:revision>2</cp:revision>
  <dcterms:created xsi:type="dcterms:W3CDTF">2022-09-06T17:51:26Z</dcterms:created>
  <dcterms:modified xsi:type="dcterms:W3CDTF">2022-09-07T09:53:14Z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2022-09-06T00:00:00Z</vt:filetime>
  </property>
</Properties>
</file>