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62" r:id="rId3"/>
    <p:sldId id="302" r:id="rId4"/>
    <p:sldId id="263" r:id="rId5"/>
    <p:sldId id="297" r:id="rId6"/>
    <p:sldId id="303" r:id="rId7"/>
    <p:sldId id="301" r:id="rId8"/>
    <p:sldId id="299" r:id="rId9"/>
    <p:sldId id="300"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FF66FF"/>
    <a:srgbClr val="99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9E366-89FC-4E75-BD5C-F58FF3C66ECB}"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IN"/>
        </a:p>
      </dgm:t>
    </dgm:pt>
    <dgm:pt modelId="{1D4B052F-D353-4BCE-A3AC-7B93795F2D2D}">
      <dgm:prSet phldrT="[Text]" custT="1"/>
      <dgm:spPr/>
      <dgm:t>
        <a:bodyPr/>
        <a:lstStyle/>
        <a:p>
          <a:r>
            <a:rPr lang="en-US" sz="1800" dirty="0"/>
            <a:t>- SEPTIC TANK</a:t>
          </a:r>
        </a:p>
        <a:p>
          <a:r>
            <a:rPr lang="en-US" sz="1800" dirty="0"/>
            <a:t>- COMPOSTING</a:t>
          </a:r>
        </a:p>
        <a:p>
          <a:r>
            <a:rPr lang="en-US" sz="1800" dirty="0"/>
            <a:t>- DISPOSAL TO SEWER</a:t>
          </a:r>
        </a:p>
        <a:p>
          <a:r>
            <a:rPr lang="en-US" sz="1800" dirty="0"/>
            <a:t>- BURIAL</a:t>
          </a:r>
          <a:endParaRPr lang="en-IN" sz="1800" dirty="0"/>
        </a:p>
      </dgm:t>
    </dgm:pt>
    <dgm:pt modelId="{F8F9701A-E061-48E7-B123-B865C67D213B}" type="parTrans" cxnId="{1299DD9C-3E6D-4A71-8648-4A5376EF19BB}">
      <dgm:prSet/>
      <dgm:spPr/>
      <dgm:t>
        <a:bodyPr/>
        <a:lstStyle/>
        <a:p>
          <a:endParaRPr lang="en-IN"/>
        </a:p>
      </dgm:t>
    </dgm:pt>
    <dgm:pt modelId="{27AF691F-401A-44BA-BC5D-92D105D62306}" type="sibTrans" cxnId="{1299DD9C-3E6D-4A71-8648-4A5376EF19BB}">
      <dgm:prSet/>
      <dgm:spPr/>
      <dgm:t>
        <a:bodyPr/>
        <a:lstStyle/>
        <a:p>
          <a:endParaRPr lang="en-IN"/>
        </a:p>
      </dgm:t>
    </dgm:pt>
    <dgm:pt modelId="{B5971823-34CC-48ED-AD15-C9F65B19A82B}">
      <dgm:prSet phldrT="[Text]" custT="1"/>
      <dgm:spPr/>
      <dgm:t>
        <a:bodyPr/>
        <a:lstStyle/>
        <a:p>
          <a:r>
            <a:rPr lang="en-US" sz="1800" dirty="0"/>
            <a:t>- DUMPING ON LAND</a:t>
          </a:r>
        </a:p>
        <a:p>
          <a:r>
            <a:rPr lang="en-US" sz="1800" dirty="0"/>
            <a:t>- SANITARY LANDFILL</a:t>
          </a:r>
        </a:p>
        <a:p>
          <a:r>
            <a:rPr lang="en-US" sz="1800" dirty="0"/>
            <a:t>- COMPOSTING</a:t>
          </a:r>
        </a:p>
        <a:p>
          <a:r>
            <a:rPr lang="en-US" sz="1800" dirty="0"/>
            <a:t>- INCINERATION</a:t>
          </a:r>
        </a:p>
        <a:p>
          <a:r>
            <a:rPr lang="en-US" sz="1800" dirty="0"/>
            <a:t>- REDUCTION AND</a:t>
          </a:r>
        </a:p>
        <a:p>
          <a:r>
            <a:rPr lang="en-US" sz="1800" dirty="0"/>
            <a:t>SALVAGE</a:t>
          </a:r>
          <a:endParaRPr lang="en-IN" sz="1800" dirty="0"/>
        </a:p>
      </dgm:t>
    </dgm:pt>
    <dgm:pt modelId="{3B373558-5FE7-467A-A9B0-F2FE11E2F3AA}" type="parTrans" cxnId="{D4E6AC2E-1663-4C6A-8256-6FD5B1F0EB3C}">
      <dgm:prSet/>
      <dgm:spPr/>
      <dgm:t>
        <a:bodyPr/>
        <a:lstStyle/>
        <a:p>
          <a:endParaRPr lang="en-IN"/>
        </a:p>
      </dgm:t>
    </dgm:pt>
    <dgm:pt modelId="{73C84C0D-C454-4496-AA9C-6727937A16D5}" type="sibTrans" cxnId="{D4E6AC2E-1663-4C6A-8256-6FD5B1F0EB3C}">
      <dgm:prSet/>
      <dgm:spPr/>
      <dgm:t>
        <a:bodyPr/>
        <a:lstStyle/>
        <a:p>
          <a:endParaRPr lang="en-IN"/>
        </a:p>
      </dgm:t>
    </dgm:pt>
    <dgm:pt modelId="{CC21F132-2D7D-451D-B719-531B93668AF2}" type="pres">
      <dgm:prSet presAssocID="{DE29E366-89FC-4E75-BD5C-F58FF3C66ECB}" presName="compositeShape" presStyleCnt="0">
        <dgm:presLayoutVars>
          <dgm:chMax val="2"/>
          <dgm:dir/>
          <dgm:resizeHandles val="exact"/>
        </dgm:presLayoutVars>
      </dgm:prSet>
      <dgm:spPr/>
      <dgm:t>
        <a:bodyPr/>
        <a:lstStyle/>
        <a:p>
          <a:endParaRPr lang="en-US"/>
        </a:p>
      </dgm:t>
    </dgm:pt>
    <dgm:pt modelId="{6E271F65-677E-4F12-92BE-7691D6D7FDC9}" type="pres">
      <dgm:prSet presAssocID="{1D4B052F-D353-4BCE-A3AC-7B93795F2D2D}" presName="upArrow" presStyleLbl="node1" presStyleIdx="0" presStyleCnt="2" custScaleX="86413" custScaleY="85036"/>
      <dgm:spPr/>
    </dgm:pt>
    <dgm:pt modelId="{35639441-9FCC-4EC0-9C5D-FAB92D7E1FC7}" type="pres">
      <dgm:prSet presAssocID="{1D4B052F-D353-4BCE-A3AC-7B93795F2D2D}" presName="upArrowText" presStyleLbl="revTx" presStyleIdx="0" presStyleCnt="2">
        <dgm:presLayoutVars>
          <dgm:chMax val="0"/>
          <dgm:bulletEnabled val="1"/>
        </dgm:presLayoutVars>
      </dgm:prSet>
      <dgm:spPr/>
      <dgm:t>
        <a:bodyPr/>
        <a:lstStyle/>
        <a:p>
          <a:endParaRPr lang="en-US"/>
        </a:p>
      </dgm:t>
    </dgm:pt>
    <dgm:pt modelId="{59B4ECD4-F043-48E9-A6A6-9BC615F78301}" type="pres">
      <dgm:prSet presAssocID="{B5971823-34CC-48ED-AD15-C9F65B19A82B}" presName="downArrow" presStyleLbl="node1" presStyleIdx="1" presStyleCnt="2" custScaleX="84422" custScaleY="91153" custLinFactNeighborX="-3075" custLinFactNeighborY="-20239"/>
      <dgm:spPr/>
    </dgm:pt>
    <dgm:pt modelId="{9860A583-B2A2-4D91-B3E2-F5CA3DF6EA06}" type="pres">
      <dgm:prSet presAssocID="{B5971823-34CC-48ED-AD15-C9F65B19A82B}" presName="downArrowText" presStyleLbl="revTx" presStyleIdx="1" presStyleCnt="2">
        <dgm:presLayoutVars>
          <dgm:chMax val="0"/>
          <dgm:bulletEnabled val="1"/>
        </dgm:presLayoutVars>
      </dgm:prSet>
      <dgm:spPr/>
      <dgm:t>
        <a:bodyPr/>
        <a:lstStyle/>
        <a:p>
          <a:endParaRPr lang="en-US"/>
        </a:p>
      </dgm:t>
    </dgm:pt>
  </dgm:ptLst>
  <dgm:cxnLst>
    <dgm:cxn modelId="{01B5C1D2-1326-4D7F-B9D6-7BCEDEBBE471}" type="presOf" srcId="{B5971823-34CC-48ED-AD15-C9F65B19A82B}" destId="{9860A583-B2A2-4D91-B3E2-F5CA3DF6EA06}" srcOrd="0" destOrd="0" presId="urn:microsoft.com/office/officeart/2005/8/layout/arrow4"/>
    <dgm:cxn modelId="{F487FDFD-B4B8-4BEB-88F4-A7CE77716DEC}" type="presOf" srcId="{1D4B052F-D353-4BCE-A3AC-7B93795F2D2D}" destId="{35639441-9FCC-4EC0-9C5D-FAB92D7E1FC7}" srcOrd="0" destOrd="0" presId="urn:microsoft.com/office/officeart/2005/8/layout/arrow4"/>
    <dgm:cxn modelId="{0911701E-F807-433B-B701-B3767A2DB0FB}" type="presOf" srcId="{DE29E366-89FC-4E75-BD5C-F58FF3C66ECB}" destId="{CC21F132-2D7D-451D-B719-531B93668AF2}" srcOrd="0" destOrd="0" presId="urn:microsoft.com/office/officeart/2005/8/layout/arrow4"/>
    <dgm:cxn modelId="{D4E6AC2E-1663-4C6A-8256-6FD5B1F0EB3C}" srcId="{DE29E366-89FC-4E75-BD5C-F58FF3C66ECB}" destId="{B5971823-34CC-48ED-AD15-C9F65B19A82B}" srcOrd="1" destOrd="0" parTransId="{3B373558-5FE7-467A-A9B0-F2FE11E2F3AA}" sibTransId="{73C84C0D-C454-4496-AA9C-6727937A16D5}"/>
    <dgm:cxn modelId="{1299DD9C-3E6D-4A71-8648-4A5376EF19BB}" srcId="{DE29E366-89FC-4E75-BD5C-F58FF3C66ECB}" destId="{1D4B052F-D353-4BCE-A3AC-7B93795F2D2D}" srcOrd="0" destOrd="0" parTransId="{F8F9701A-E061-48E7-B123-B865C67D213B}" sibTransId="{27AF691F-401A-44BA-BC5D-92D105D62306}"/>
    <dgm:cxn modelId="{CB4C1E13-0ED2-4650-AD94-351B2086B448}" type="presParOf" srcId="{CC21F132-2D7D-451D-B719-531B93668AF2}" destId="{6E271F65-677E-4F12-92BE-7691D6D7FDC9}" srcOrd="0" destOrd="0" presId="urn:microsoft.com/office/officeart/2005/8/layout/arrow4"/>
    <dgm:cxn modelId="{00E4AA1F-4E49-4890-B0F8-1D7A9932510B}" type="presParOf" srcId="{CC21F132-2D7D-451D-B719-531B93668AF2}" destId="{35639441-9FCC-4EC0-9C5D-FAB92D7E1FC7}" srcOrd="1" destOrd="0" presId="urn:microsoft.com/office/officeart/2005/8/layout/arrow4"/>
    <dgm:cxn modelId="{DB41163A-DE49-4815-ABB7-44FA7EBDEEC0}" type="presParOf" srcId="{CC21F132-2D7D-451D-B719-531B93668AF2}" destId="{59B4ECD4-F043-48E9-A6A6-9BC615F78301}" srcOrd="2" destOrd="0" presId="urn:microsoft.com/office/officeart/2005/8/layout/arrow4"/>
    <dgm:cxn modelId="{472846AF-C24A-4564-82A4-2E50695B2C37}" type="presParOf" srcId="{CC21F132-2D7D-451D-B719-531B93668AF2}" destId="{9860A583-B2A2-4D91-B3E2-F5CA3DF6EA06}"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71F65-677E-4F12-92BE-7691D6D7FDC9}">
      <dsp:nvSpPr>
        <dsp:cNvPr id="0" name=""/>
        <dsp:cNvSpPr/>
      </dsp:nvSpPr>
      <dsp:spPr>
        <a:xfrm>
          <a:off x="65200" y="186346"/>
          <a:ext cx="1581118" cy="2117904"/>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639441-9FCC-4EC0-9C5D-FAB92D7E1FC7}">
      <dsp:nvSpPr>
        <dsp:cNvPr id="0" name=""/>
        <dsp:cNvSpPr/>
      </dsp:nvSpPr>
      <dsp:spPr>
        <a:xfrm>
          <a:off x="1825513" y="0"/>
          <a:ext cx="3104984" cy="249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l" defTabSz="800100">
            <a:lnSpc>
              <a:spcPct val="90000"/>
            </a:lnSpc>
            <a:spcBef>
              <a:spcPct val="0"/>
            </a:spcBef>
            <a:spcAft>
              <a:spcPct val="35000"/>
            </a:spcAft>
          </a:pPr>
          <a:r>
            <a:rPr lang="en-US" sz="1800" kern="1200" dirty="0"/>
            <a:t>- SEPTIC TANK</a:t>
          </a:r>
        </a:p>
        <a:p>
          <a:pPr lvl="0" algn="l" defTabSz="800100">
            <a:lnSpc>
              <a:spcPct val="90000"/>
            </a:lnSpc>
            <a:spcBef>
              <a:spcPct val="0"/>
            </a:spcBef>
            <a:spcAft>
              <a:spcPct val="35000"/>
            </a:spcAft>
          </a:pPr>
          <a:r>
            <a:rPr lang="en-US" sz="1800" kern="1200" dirty="0"/>
            <a:t>- COMPOSTING</a:t>
          </a:r>
        </a:p>
        <a:p>
          <a:pPr lvl="0" algn="l" defTabSz="800100">
            <a:lnSpc>
              <a:spcPct val="90000"/>
            </a:lnSpc>
            <a:spcBef>
              <a:spcPct val="0"/>
            </a:spcBef>
            <a:spcAft>
              <a:spcPct val="35000"/>
            </a:spcAft>
          </a:pPr>
          <a:r>
            <a:rPr lang="en-US" sz="1800" kern="1200" dirty="0"/>
            <a:t>- DISPOSAL TO SEWER</a:t>
          </a:r>
        </a:p>
        <a:p>
          <a:pPr lvl="0" algn="l" defTabSz="800100">
            <a:lnSpc>
              <a:spcPct val="90000"/>
            </a:lnSpc>
            <a:spcBef>
              <a:spcPct val="0"/>
            </a:spcBef>
            <a:spcAft>
              <a:spcPct val="35000"/>
            </a:spcAft>
          </a:pPr>
          <a:r>
            <a:rPr lang="en-US" sz="1800" kern="1200" dirty="0"/>
            <a:t>- BURIAL</a:t>
          </a:r>
          <a:endParaRPr lang="en-IN" sz="1800" kern="1200" dirty="0"/>
        </a:p>
      </dsp:txBody>
      <dsp:txXfrm>
        <a:off x="1825513" y="0"/>
        <a:ext cx="3104984" cy="2490597"/>
      </dsp:txXfrm>
    </dsp:sp>
    <dsp:sp modelId="{59B4ECD4-F043-48E9-A6A6-9BC615F78301}">
      <dsp:nvSpPr>
        <dsp:cNvPr id="0" name=""/>
        <dsp:cNvSpPr/>
      </dsp:nvSpPr>
      <dsp:spPr>
        <a:xfrm>
          <a:off x="576068" y="2304246"/>
          <a:ext cx="1544688" cy="2270253"/>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60A583-B2A2-4D91-B3E2-F5CA3DF6EA06}">
      <dsp:nvSpPr>
        <dsp:cNvPr id="0" name=""/>
        <dsp:cNvSpPr/>
      </dsp:nvSpPr>
      <dsp:spPr>
        <a:xfrm>
          <a:off x="2374430" y="2698146"/>
          <a:ext cx="3104984" cy="249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l" defTabSz="800100">
            <a:lnSpc>
              <a:spcPct val="90000"/>
            </a:lnSpc>
            <a:spcBef>
              <a:spcPct val="0"/>
            </a:spcBef>
            <a:spcAft>
              <a:spcPct val="35000"/>
            </a:spcAft>
          </a:pPr>
          <a:r>
            <a:rPr lang="en-US" sz="1800" kern="1200" dirty="0"/>
            <a:t>- DUMPING ON LAND</a:t>
          </a:r>
        </a:p>
        <a:p>
          <a:pPr lvl="0" algn="l" defTabSz="800100">
            <a:lnSpc>
              <a:spcPct val="90000"/>
            </a:lnSpc>
            <a:spcBef>
              <a:spcPct val="0"/>
            </a:spcBef>
            <a:spcAft>
              <a:spcPct val="35000"/>
            </a:spcAft>
          </a:pPr>
          <a:r>
            <a:rPr lang="en-US" sz="1800" kern="1200" dirty="0"/>
            <a:t>- SANITARY LANDFILL</a:t>
          </a:r>
        </a:p>
        <a:p>
          <a:pPr lvl="0" algn="l" defTabSz="800100">
            <a:lnSpc>
              <a:spcPct val="90000"/>
            </a:lnSpc>
            <a:spcBef>
              <a:spcPct val="0"/>
            </a:spcBef>
            <a:spcAft>
              <a:spcPct val="35000"/>
            </a:spcAft>
          </a:pPr>
          <a:r>
            <a:rPr lang="en-US" sz="1800" kern="1200" dirty="0"/>
            <a:t>- COMPOSTING</a:t>
          </a:r>
        </a:p>
        <a:p>
          <a:pPr lvl="0" algn="l" defTabSz="800100">
            <a:lnSpc>
              <a:spcPct val="90000"/>
            </a:lnSpc>
            <a:spcBef>
              <a:spcPct val="0"/>
            </a:spcBef>
            <a:spcAft>
              <a:spcPct val="35000"/>
            </a:spcAft>
          </a:pPr>
          <a:r>
            <a:rPr lang="en-US" sz="1800" kern="1200" dirty="0"/>
            <a:t>- INCINERATION</a:t>
          </a:r>
        </a:p>
        <a:p>
          <a:pPr lvl="0" algn="l" defTabSz="800100">
            <a:lnSpc>
              <a:spcPct val="90000"/>
            </a:lnSpc>
            <a:spcBef>
              <a:spcPct val="0"/>
            </a:spcBef>
            <a:spcAft>
              <a:spcPct val="35000"/>
            </a:spcAft>
          </a:pPr>
          <a:r>
            <a:rPr lang="en-US" sz="1800" kern="1200" dirty="0"/>
            <a:t>- REDUCTION AND</a:t>
          </a:r>
        </a:p>
        <a:p>
          <a:pPr lvl="0" algn="l" defTabSz="800100">
            <a:lnSpc>
              <a:spcPct val="90000"/>
            </a:lnSpc>
            <a:spcBef>
              <a:spcPct val="0"/>
            </a:spcBef>
            <a:spcAft>
              <a:spcPct val="35000"/>
            </a:spcAft>
          </a:pPr>
          <a:r>
            <a:rPr lang="en-US" sz="1800" kern="1200" dirty="0"/>
            <a:t>SALVAGE</a:t>
          </a:r>
          <a:endParaRPr lang="en-IN" sz="1800" kern="1200" dirty="0"/>
        </a:p>
      </dsp:txBody>
      <dsp:txXfrm>
        <a:off x="2374430" y="2698146"/>
        <a:ext cx="3104984" cy="2490597"/>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EC91E9F-42F2-4A01-83D6-2CB66282794A}" type="datetimeFigureOut">
              <a:rPr lang="en-IN" smtClean="0"/>
              <a:pPr/>
              <a:t>14-02-2022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5FB27B-CE2C-433E-952C-94CA39268959}" type="slidenum">
              <a:rPr lang="en-IN" smtClean="0"/>
              <a:pPr/>
              <a:t>‹#›</a:t>
            </a:fld>
            <a:endParaRPr lang="en-IN"/>
          </a:p>
        </p:txBody>
      </p:sp>
    </p:spTree>
    <p:extLst>
      <p:ext uri="{BB962C8B-B14F-4D97-AF65-F5344CB8AC3E}">
        <p14:creationId xmlns:p14="http://schemas.microsoft.com/office/powerpoint/2010/main" val="324610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EC91E9F-42F2-4A01-83D6-2CB66282794A}" type="datetimeFigureOut">
              <a:rPr lang="en-IN" smtClean="0"/>
              <a:pPr/>
              <a:t>14-02-2022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5FB27B-CE2C-433E-952C-94CA39268959}" type="slidenum">
              <a:rPr lang="en-IN" smtClean="0"/>
              <a:pPr/>
              <a:t>‹#›</a:t>
            </a:fld>
            <a:endParaRPr lang="en-IN"/>
          </a:p>
        </p:txBody>
      </p:sp>
    </p:spTree>
    <p:extLst>
      <p:ext uri="{BB962C8B-B14F-4D97-AF65-F5344CB8AC3E}">
        <p14:creationId xmlns:p14="http://schemas.microsoft.com/office/powerpoint/2010/main" val="295343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EC91E9F-42F2-4A01-83D6-2CB66282794A}" type="datetimeFigureOut">
              <a:rPr lang="en-IN" smtClean="0"/>
              <a:pPr/>
              <a:t>14-02-2022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5FB27B-CE2C-433E-952C-94CA39268959}" type="slidenum">
              <a:rPr lang="en-IN" smtClean="0"/>
              <a:pPr/>
              <a:t>‹#›</a:t>
            </a:fld>
            <a:endParaRPr lang="en-IN"/>
          </a:p>
        </p:txBody>
      </p:sp>
    </p:spTree>
    <p:extLst>
      <p:ext uri="{BB962C8B-B14F-4D97-AF65-F5344CB8AC3E}">
        <p14:creationId xmlns:p14="http://schemas.microsoft.com/office/powerpoint/2010/main" val="240607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EC91E9F-42F2-4A01-83D6-2CB66282794A}" type="datetimeFigureOut">
              <a:rPr lang="en-IN" smtClean="0"/>
              <a:pPr/>
              <a:t>14-02-2022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5FB27B-CE2C-433E-952C-94CA39268959}" type="slidenum">
              <a:rPr lang="en-IN" smtClean="0"/>
              <a:pPr/>
              <a:t>‹#›</a:t>
            </a:fld>
            <a:endParaRPr lang="en-IN"/>
          </a:p>
        </p:txBody>
      </p:sp>
    </p:spTree>
    <p:extLst>
      <p:ext uri="{BB962C8B-B14F-4D97-AF65-F5344CB8AC3E}">
        <p14:creationId xmlns:p14="http://schemas.microsoft.com/office/powerpoint/2010/main" val="51862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C91E9F-42F2-4A01-83D6-2CB66282794A}" type="datetimeFigureOut">
              <a:rPr lang="en-IN" smtClean="0"/>
              <a:pPr/>
              <a:t>14-02-2022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5FB27B-CE2C-433E-952C-94CA39268959}" type="slidenum">
              <a:rPr lang="en-IN" smtClean="0"/>
              <a:pPr/>
              <a:t>‹#›</a:t>
            </a:fld>
            <a:endParaRPr lang="en-IN"/>
          </a:p>
        </p:txBody>
      </p:sp>
    </p:spTree>
    <p:extLst>
      <p:ext uri="{BB962C8B-B14F-4D97-AF65-F5344CB8AC3E}">
        <p14:creationId xmlns:p14="http://schemas.microsoft.com/office/powerpoint/2010/main" val="406636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FEC91E9F-42F2-4A01-83D6-2CB66282794A}" type="datetimeFigureOut">
              <a:rPr lang="en-IN" smtClean="0"/>
              <a:pPr/>
              <a:t>14-02-2022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5FB27B-CE2C-433E-952C-94CA39268959}" type="slidenum">
              <a:rPr lang="en-IN" smtClean="0"/>
              <a:pPr/>
              <a:t>‹#›</a:t>
            </a:fld>
            <a:endParaRPr lang="en-IN"/>
          </a:p>
        </p:txBody>
      </p:sp>
    </p:spTree>
    <p:extLst>
      <p:ext uri="{BB962C8B-B14F-4D97-AF65-F5344CB8AC3E}">
        <p14:creationId xmlns:p14="http://schemas.microsoft.com/office/powerpoint/2010/main" val="338883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FEC91E9F-42F2-4A01-83D6-2CB66282794A}" type="datetimeFigureOut">
              <a:rPr lang="en-IN" smtClean="0"/>
              <a:pPr/>
              <a:t>14-02-2022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65FB27B-CE2C-433E-952C-94CA39268959}" type="slidenum">
              <a:rPr lang="en-IN" smtClean="0"/>
              <a:pPr/>
              <a:t>‹#›</a:t>
            </a:fld>
            <a:endParaRPr lang="en-IN"/>
          </a:p>
        </p:txBody>
      </p:sp>
    </p:spTree>
    <p:extLst>
      <p:ext uri="{BB962C8B-B14F-4D97-AF65-F5344CB8AC3E}">
        <p14:creationId xmlns:p14="http://schemas.microsoft.com/office/powerpoint/2010/main" val="155751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FEC91E9F-42F2-4A01-83D6-2CB66282794A}" type="datetimeFigureOut">
              <a:rPr lang="en-IN" smtClean="0"/>
              <a:pPr/>
              <a:t>14-02-2022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65FB27B-CE2C-433E-952C-94CA39268959}" type="slidenum">
              <a:rPr lang="en-IN" smtClean="0"/>
              <a:pPr/>
              <a:t>‹#›</a:t>
            </a:fld>
            <a:endParaRPr lang="en-IN"/>
          </a:p>
        </p:txBody>
      </p:sp>
    </p:spTree>
    <p:extLst>
      <p:ext uri="{BB962C8B-B14F-4D97-AF65-F5344CB8AC3E}">
        <p14:creationId xmlns:p14="http://schemas.microsoft.com/office/powerpoint/2010/main" val="189799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91E9F-42F2-4A01-83D6-2CB66282794A}" type="datetimeFigureOut">
              <a:rPr lang="en-IN" smtClean="0"/>
              <a:pPr/>
              <a:t>14-02-2022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65FB27B-CE2C-433E-952C-94CA39268959}" type="slidenum">
              <a:rPr lang="en-IN" smtClean="0"/>
              <a:pPr/>
              <a:t>‹#›</a:t>
            </a:fld>
            <a:endParaRPr lang="en-IN"/>
          </a:p>
        </p:txBody>
      </p:sp>
    </p:spTree>
    <p:extLst>
      <p:ext uri="{BB962C8B-B14F-4D97-AF65-F5344CB8AC3E}">
        <p14:creationId xmlns:p14="http://schemas.microsoft.com/office/powerpoint/2010/main" val="36168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C91E9F-42F2-4A01-83D6-2CB66282794A}" type="datetimeFigureOut">
              <a:rPr lang="en-IN" smtClean="0"/>
              <a:pPr/>
              <a:t>14-02-2022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5FB27B-CE2C-433E-952C-94CA39268959}" type="slidenum">
              <a:rPr lang="en-IN" smtClean="0"/>
              <a:pPr/>
              <a:t>‹#›</a:t>
            </a:fld>
            <a:endParaRPr lang="en-IN"/>
          </a:p>
        </p:txBody>
      </p:sp>
    </p:spTree>
    <p:extLst>
      <p:ext uri="{BB962C8B-B14F-4D97-AF65-F5344CB8AC3E}">
        <p14:creationId xmlns:p14="http://schemas.microsoft.com/office/powerpoint/2010/main" val="392740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C91E9F-42F2-4A01-83D6-2CB66282794A}" type="datetimeFigureOut">
              <a:rPr lang="en-IN" smtClean="0"/>
              <a:pPr/>
              <a:t>14-02-2022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5FB27B-CE2C-433E-952C-94CA39268959}" type="slidenum">
              <a:rPr lang="en-IN" smtClean="0"/>
              <a:pPr/>
              <a:t>‹#›</a:t>
            </a:fld>
            <a:endParaRPr lang="en-IN"/>
          </a:p>
        </p:txBody>
      </p:sp>
    </p:spTree>
    <p:extLst>
      <p:ext uri="{BB962C8B-B14F-4D97-AF65-F5344CB8AC3E}">
        <p14:creationId xmlns:p14="http://schemas.microsoft.com/office/powerpoint/2010/main" val="388858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91E9F-42F2-4A01-83D6-2CB66282794A}" type="datetimeFigureOut">
              <a:rPr lang="en-IN" smtClean="0"/>
              <a:pPr/>
              <a:t>14-02-2022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FB27B-CE2C-433E-952C-94CA39268959}" type="slidenum">
              <a:rPr lang="en-IN" smtClean="0"/>
              <a:pPr/>
              <a:t>‹#›</a:t>
            </a:fld>
            <a:endParaRPr lang="en-IN"/>
          </a:p>
        </p:txBody>
      </p:sp>
    </p:spTree>
    <p:extLst>
      <p:ext uri="{BB962C8B-B14F-4D97-AF65-F5344CB8AC3E}">
        <p14:creationId xmlns:p14="http://schemas.microsoft.com/office/powerpoint/2010/main" val="3247366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05A8BC1E-32CE-4557-B4B1-6BA380885EAC}"/>
              </a:ext>
            </a:extLst>
          </p:cNvPr>
          <p:cNvSpPr txBox="1">
            <a:spLocks noChangeArrowheads="1"/>
          </p:cNvSpPr>
          <p:nvPr/>
        </p:nvSpPr>
        <p:spPr bwMode="auto">
          <a:xfrm>
            <a:off x="2051720" y="3140968"/>
            <a:ext cx="7945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Century Gothic" panose="020B0502020202020204" pitchFamily="34" charset="0"/>
            </a:endParaRPr>
          </a:p>
          <a:p>
            <a:pPr eaLnBrk="1" hangingPunct="1">
              <a:spcBef>
                <a:spcPct val="0"/>
              </a:spcBef>
              <a:buFontTx/>
              <a:buNone/>
            </a:pPr>
            <a:r>
              <a:rPr lang="en-US" altLang="en-US" sz="1800" dirty="0">
                <a:latin typeface="Century Gothic" panose="020B0502020202020204" pitchFamily="34" charset="0"/>
              </a:rPr>
              <a:t>Subject: Infrastructure and Transport Planning</a:t>
            </a:r>
          </a:p>
          <a:p>
            <a:pPr eaLnBrk="1" hangingPunct="1">
              <a:spcBef>
                <a:spcPct val="0"/>
              </a:spcBef>
              <a:buFontTx/>
              <a:buNone/>
            </a:pPr>
            <a:r>
              <a:rPr lang="en-US" altLang="en-US" sz="1800" dirty="0">
                <a:latin typeface="Century Gothic" panose="020B0502020202020204" pitchFamily="34" charset="0"/>
              </a:rPr>
              <a:t>Topic: Disposal</a:t>
            </a:r>
          </a:p>
          <a:p>
            <a:pPr eaLnBrk="1" hangingPunct="1">
              <a:spcBef>
                <a:spcPct val="0"/>
              </a:spcBef>
              <a:buFontTx/>
              <a:buNone/>
            </a:pPr>
            <a:r>
              <a:rPr lang="en-US" altLang="en-US" sz="1800" dirty="0">
                <a:latin typeface="Century Gothic" panose="020B0502020202020204" pitchFamily="34" charset="0"/>
              </a:rPr>
              <a:t>Presented by: </a:t>
            </a:r>
            <a:r>
              <a:rPr lang="en-US" altLang="en-US" sz="1800" b="1" dirty="0">
                <a:latin typeface="Century Gothic" panose="020B0502020202020204" pitchFamily="34" charset="0"/>
              </a:rPr>
              <a:t>Aditi Arora</a:t>
            </a:r>
          </a:p>
        </p:txBody>
      </p:sp>
      <p:pic>
        <p:nvPicPr>
          <p:cNvPr id="3" name="Picture 2">
            <a:extLst>
              <a:ext uri="{FF2B5EF4-FFF2-40B4-BE49-F238E27FC236}">
                <a16:creationId xmlns:a16="http://schemas.microsoft.com/office/drawing/2014/main" id="{422FCCAB-8F45-4B9C-9DDA-3D92A67462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188640"/>
            <a:ext cx="1019343" cy="12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138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985211" cy="369332"/>
          </a:xfrm>
          <a:prstGeom prst="rect">
            <a:avLst/>
          </a:prstGeom>
          <a:noFill/>
        </p:spPr>
        <p:txBody>
          <a:bodyPr wrap="none" rtlCol="0">
            <a:spAutoFit/>
          </a:bodyPr>
          <a:lstStyle/>
          <a:p>
            <a:r>
              <a:rPr lang="en-US" u="sng" dirty="0">
                <a:solidFill>
                  <a:schemeClr val="tx1">
                    <a:lumMod val="50000"/>
                    <a:lumOff val="50000"/>
                  </a:schemeClr>
                </a:solidFill>
                <a:latin typeface="Arial Rounded MT Bold" pitchFamily="34" charset="0"/>
              </a:rPr>
              <a:t>NORMS AND STANDARDS OF SANITATION</a:t>
            </a:r>
            <a:endParaRPr lang="en-IN" u="sng" dirty="0">
              <a:solidFill>
                <a:schemeClr val="tx1">
                  <a:lumMod val="50000"/>
                  <a:lumOff val="50000"/>
                </a:schemeClr>
              </a:solidFill>
              <a:latin typeface="Arial Rounded MT Bold" pitchFamily="34" charset="0"/>
            </a:endParaRPr>
          </a:p>
        </p:txBody>
      </p:sp>
      <p:pic>
        <p:nvPicPr>
          <p:cNvPr id="1026" name="Picture 2" descr="C:\Users\Indrani\Desktop\norms and standards.JPG"/>
          <p:cNvPicPr>
            <a:picLocks noChangeAspect="1" noChangeArrowheads="1"/>
          </p:cNvPicPr>
          <p:nvPr/>
        </p:nvPicPr>
        <p:blipFill>
          <a:blip r:embed="rId2" cstate="print"/>
          <a:srcRect l="901" t="1127"/>
          <a:stretch>
            <a:fillRect/>
          </a:stretch>
        </p:blipFill>
        <p:spPr bwMode="auto">
          <a:xfrm>
            <a:off x="0" y="404664"/>
            <a:ext cx="9144000" cy="645333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0"/>
            <a:ext cx="8604448" cy="4385816"/>
          </a:xfrm>
          <a:prstGeom prst="rect">
            <a:avLst/>
          </a:prstGeom>
          <a:noFill/>
        </p:spPr>
        <p:txBody>
          <a:bodyPr wrap="square" rtlCol="0">
            <a:spAutoFit/>
          </a:bodyPr>
          <a:lstStyle/>
          <a:p>
            <a:pPr algn="ctr"/>
            <a:r>
              <a:rPr lang="en-US" u="sng" dirty="0">
                <a:solidFill>
                  <a:schemeClr val="tx1">
                    <a:lumMod val="50000"/>
                    <a:lumOff val="50000"/>
                  </a:schemeClr>
                </a:solidFill>
                <a:latin typeface="Arial Rounded MT Bold" pitchFamily="34" charset="0"/>
              </a:rPr>
              <a:t>GREY WATER DISPOSAL</a:t>
            </a:r>
          </a:p>
          <a:p>
            <a:pPr algn="ctr"/>
            <a:r>
              <a:rPr lang="en-IN" u="sng" dirty="0">
                <a:solidFill>
                  <a:schemeClr val="tx1">
                    <a:lumMod val="65000"/>
                    <a:lumOff val="35000"/>
                  </a:schemeClr>
                </a:solidFill>
                <a:latin typeface="Arial Rounded MT Bold" pitchFamily="34" charset="0"/>
              </a:rPr>
              <a:t>What is Grey water</a:t>
            </a:r>
            <a:r>
              <a:rPr lang="en-IN" dirty="0">
                <a:solidFill>
                  <a:schemeClr val="tx1">
                    <a:lumMod val="65000"/>
                    <a:lumOff val="35000"/>
                  </a:schemeClr>
                </a:solidFill>
                <a:latin typeface="Arial Rounded MT Bold" pitchFamily="34" charset="0"/>
              </a:rPr>
              <a:t>?</a:t>
            </a:r>
          </a:p>
          <a:p>
            <a:pPr>
              <a:lnSpc>
                <a:spcPct val="150000"/>
              </a:lnSpc>
            </a:pPr>
            <a:r>
              <a:rPr lang="en-IN" u="sng" dirty="0">
                <a:solidFill>
                  <a:schemeClr val="tx1">
                    <a:lumMod val="65000"/>
                    <a:lumOff val="35000"/>
                  </a:schemeClr>
                </a:solidFill>
                <a:latin typeface="Arial Rounded MT Bold" pitchFamily="34" charset="0"/>
              </a:rPr>
              <a:t>Grey water </a:t>
            </a:r>
            <a:r>
              <a:rPr lang="en-IN" dirty="0">
                <a:latin typeface="Arial Rounded MT Bold" pitchFamily="34" charset="0"/>
              </a:rPr>
              <a:t>is all wastewater that is discharged from a house, excluding black water (toilet water). This includes water from showers, bathtubs, sinks, kitchen, dishwashers, laundry tubs, and washing machines .It commonly contains soap, shampoo, toothpaste, food scraps, cooking oils, detergents and hair. Grey water makes up the largest proportion of the total wastewater flow from households in terms of volume. Typically, 50-80% of the household </a:t>
            </a:r>
          </a:p>
          <a:p>
            <a:pPr>
              <a:lnSpc>
                <a:spcPct val="150000"/>
              </a:lnSpc>
            </a:pPr>
            <a:r>
              <a:rPr lang="en-IN" dirty="0">
                <a:latin typeface="Arial Rounded MT Bold" pitchFamily="34" charset="0"/>
              </a:rPr>
              <a:t>wastewater is </a:t>
            </a:r>
          </a:p>
          <a:p>
            <a:pPr>
              <a:lnSpc>
                <a:spcPct val="150000"/>
              </a:lnSpc>
            </a:pPr>
            <a:r>
              <a:rPr lang="en-IN" dirty="0">
                <a:latin typeface="Arial Rounded MT Bold" pitchFamily="34" charset="0"/>
              </a:rPr>
              <a:t>grey water. </a:t>
            </a:r>
            <a:endParaRPr lang="en-IN" u="sng" dirty="0">
              <a:latin typeface="Arial Rounded MT Bold" pitchFamily="34" charset="0"/>
            </a:endParaRPr>
          </a:p>
        </p:txBody>
      </p:sp>
      <p:pic>
        <p:nvPicPr>
          <p:cNvPr id="1026" name="Picture 2" descr="C:\Users\Indrani\Desktop\greysystem.jpg"/>
          <p:cNvPicPr>
            <a:picLocks noChangeAspect="1" noChangeArrowheads="1"/>
          </p:cNvPicPr>
          <p:nvPr/>
        </p:nvPicPr>
        <p:blipFill>
          <a:blip r:embed="rId2" cstate="print"/>
          <a:srcRect/>
          <a:stretch>
            <a:fillRect/>
          </a:stretch>
        </p:blipFill>
        <p:spPr bwMode="auto">
          <a:xfrm>
            <a:off x="2411760" y="3096344"/>
            <a:ext cx="6185718" cy="3645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0"/>
            <a:ext cx="539552" cy="68580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0"/>
            <a:ext cx="8676456" cy="6047809"/>
          </a:xfrm>
          <a:prstGeom prst="rect">
            <a:avLst/>
          </a:prstGeom>
          <a:noFill/>
        </p:spPr>
        <p:txBody>
          <a:bodyPr wrap="square" rtlCol="0">
            <a:spAutoFit/>
          </a:bodyPr>
          <a:lstStyle/>
          <a:p>
            <a:pPr>
              <a:lnSpc>
                <a:spcPct val="150000"/>
              </a:lnSpc>
            </a:pPr>
            <a:r>
              <a:rPr lang="en-IN" dirty="0">
                <a:latin typeface="Arial Rounded MT Bold" pitchFamily="34" charset="0"/>
              </a:rPr>
              <a:t>Most grey water ends up as effluent in rivers and oceans. There are other alternatives to eliminating greywater that allow for efficient use; using it to irrigate plants is a common practice. The plants use contaminants of greywater, such as food particles, as nutrients in their growth. However, salt and soap residues can be toxic to microbial and plant life alike, but can be absorbed and degraded through constructed wetlands and aquatic plants such as sedges, rushes, and grasses.</a:t>
            </a:r>
          </a:p>
          <a:p>
            <a:pPr>
              <a:lnSpc>
                <a:spcPct val="150000"/>
              </a:lnSpc>
            </a:pPr>
            <a:r>
              <a:rPr lang="en-US" u="sng" dirty="0">
                <a:solidFill>
                  <a:schemeClr val="tx1">
                    <a:lumMod val="50000"/>
                    <a:lumOff val="50000"/>
                  </a:schemeClr>
                </a:solidFill>
                <a:latin typeface="Arial Rounded MT Bold" pitchFamily="34" charset="0"/>
              </a:rPr>
              <a:t>GREY WATER RECYCLING</a:t>
            </a:r>
            <a:r>
              <a:rPr lang="en-US" dirty="0">
                <a:solidFill>
                  <a:schemeClr val="tx1">
                    <a:lumMod val="50000"/>
                    <a:lumOff val="50000"/>
                  </a:schemeClr>
                </a:solidFill>
                <a:latin typeface="Arial Rounded MT Bold" pitchFamily="34" charset="0"/>
              </a:rPr>
              <a:t> - </a:t>
            </a:r>
            <a:r>
              <a:rPr lang="en-IN" dirty="0">
                <a:latin typeface="Arial Rounded MT Bold" pitchFamily="34" charset="0"/>
              </a:rPr>
              <a:t>Most greywater  should be recycled  and collected using a separate plumbing system from black water. Domestic greywater can be </a:t>
            </a:r>
            <a:r>
              <a:rPr lang="en-IN" dirty="0">
                <a:solidFill>
                  <a:schemeClr val="accent3">
                    <a:lumMod val="50000"/>
                  </a:schemeClr>
                </a:solidFill>
                <a:latin typeface="Arial Rounded MT Bold" pitchFamily="34" charset="0"/>
              </a:rPr>
              <a:t>recycled</a:t>
            </a:r>
            <a:r>
              <a:rPr lang="en-IN" dirty="0">
                <a:latin typeface="Arial Rounded MT Bold" pitchFamily="34" charset="0"/>
              </a:rPr>
              <a:t> directly within the home, garden or company and used either immediately or processed and stored.</a:t>
            </a:r>
            <a:endParaRPr lang="en-US" u="sng" dirty="0">
              <a:solidFill>
                <a:schemeClr val="tx1">
                  <a:lumMod val="50000"/>
                  <a:lumOff val="50000"/>
                </a:schemeClr>
              </a:solidFill>
              <a:latin typeface="Arial Rounded MT Bold" pitchFamily="34" charset="0"/>
            </a:endParaRPr>
          </a:p>
          <a:p>
            <a:pPr>
              <a:lnSpc>
                <a:spcPct val="150000"/>
              </a:lnSpc>
            </a:pPr>
            <a:endParaRPr lang="en-US" u="sng" dirty="0">
              <a:solidFill>
                <a:schemeClr val="tx1">
                  <a:lumMod val="50000"/>
                  <a:lumOff val="50000"/>
                </a:schemeClr>
              </a:solidFill>
              <a:latin typeface="Arial Rounded MT Bold" pitchFamily="34" charset="0"/>
            </a:endParaRPr>
          </a:p>
          <a:p>
            <a:pPr>
              <a:lnSpc>
                <a:spcPct val="150000"/>
              </a:lnSpc>
            </a:pPr>
            <a:endParaRPr lang="en-IN" dirty="0">
              <a:latin typeface="Arial Rounded MT Bold" pitchFamily="34" charset="0"/>
            </a:endParaRPr>
          </a:p>
          <a:p>
            <a:endParaRPr lang="en-US" u="sng" dirty="0">
              <a:solidFill>
                <a:schemeClr val="bg1">
                  <a:lumMod val="50000"/>
                </a:schemeClr>
              </a:solidFill>
              <a:latin typeface="Arial Rounded MT Bold" pitchFamily="34" charset="0"/>
            </a:endParaRPr>
          </a:p>
          <a:p>
            <a:endParaRPr lang="en-US" u="sng" dirty="0">
              <a:solidFill>
                <a:schemeClr val="bg1">
                  <a:lumMod val="50000"/>
                </a:schemeClr>
              </a:solidFill>
              <a:latin typeface="Arial Rounded MT Bold" pitchFamily="34" charset="0"/>
            </a:endParaRPr>
          </a:p>
        </p:txBody>
      </p:sp>
      <p:pic>
        <p:nvPicPr>
          <p:cNvPr id="2050" name="Picture 2" descr="C:\Users\Indrani\Desktop\Capture.JPG"/>
          <p:cNvPicPr>
            <a:picLocks noChangeAspect="1" noChangeArrowheads="1"/>
          </p:cNvPicPr>
          <p:nvPr/>
        </p:nvPicPr>
        <p:blipFill>
          <a:blip r:embed="rId2" cstate="print"/>
          <a:srcRect l="1943"/>
          <a:stretch>
            <a:fillRect/>
          </a:stretch>
        </p:blipFill>
        <p:spPr bwMode="auto">
          <a:xfrm>
            <a:off x="467544" y="4509120"/>
            <a:ext cx="8280920" cy="2348880"/>
          </a:xfrm>
          <a:prstGeom prst="rect">
            <a:avLst/>
          </a:prstGeom>
          <a:noFill/>
        </p:spPr>
      </p:pic>
      <p:sp>
        <p:nvSpPr>
          <p:cNvPr id="4" name="Rectangle 3"/>
          <p:cNvSpPr/>
          <p:nvPr/>
        </p:nvSpPr>
        <p:spPr>
          <a:xfrm>
            <a:off x="0" y="0"/>
            <a:ext cx="539552" cy="68580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ndrani\Desktop\9179259_orig.jpg"/>
          <p:cNvPicPr>
            <a:picLocks noChangeAspect="1" noChangeArrowheads="1"/>
          </p:cNvPicPr>
          <p:nvPr/>
        </p:nvPicPr>
        <p:blipFill>
          <a:blip r:embed="rId2" cstate="print"/>
          <a:srcRect/>
          <a:stretch>
            <a:fillRect/>
          </a:stretch>
        </p:blipFill>
        <p:spPr bwMode="auto">
          <a:xfrm>
            <a:off x="0" y="620688"/>
            <a:ext cx="9144000" cy="5976664"/>
          </a:xfrm>
          <a:prstGeom prst="rect">
            <a:avLst/>
          </a:prstGeom>
          <a:noFill/>
        </p:spPr>
      </p:pic>
      <p:sp>
        <p:nvSpPr>
          <p:cNvPr id="5" name="TextBox 4"/>
          <p:cNvSpPr txBox="1"/>
          <p:nvPr/>
        </p:nvSpPr>
        <p:spPr>
          <a:xfrm>
            <a:off x="0" y="0"/>
            <a:ext cx="6075894" cy="369332"/>
          </a:xfrm>
          <a:prstGeom prst="rect">
            <a:avLst/>
          </a:prstGeom>
          <a:noFill/>
        </p:spPr>
        <p:txBody>
          <a:bodyPr wrap="none" rtlCol="0">
            <a:spAutoFit/>
          </a:bodyPr>
          <a:lstStyle/>
          <a:p>
            <a:r>
              <a:rPr lang="en-US" u="sng" dirty="0">
                <a:solidFill>
                  <a:schemeClr val="tx1">
                    <a:lumMod val="50000"/>
                    <a:lumOff val="50000"/>
                  </a:schemeClr>
                </a:solidFill>
                <a:latin typeface="Arial Rounded MT Bold" pitchFamily="34" charset="0"/>
              </a:rPr>
              <a:t>SCHEMATIC SECTION OF GREY WATER RECYCLING</a:t>
            </a:r>
            <a:endParaRPr lang="en-IN" u="sng" dirty="0">
              <a:solidFill>
                <a:schemeClr val="tx1">
                  <a:lumMod val="50000"/>
                  <a:lumOff val="50000"/>
                </a:schemeClr>
              </a:solidFill>
              <a:latin typeface="Arial Rounded MT Bold"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848302"/>
          </a:xfrm>
          <a:prstGeom prst="rect">
            <a:avLst/>
          </a:prstGeom>
          <a:noFill/>
        </p:spPr>
        <p:txBody>
          <a:bodyPr wrap="square" rtlCol="0">
            <a:spAutoFit/>
          </a:bodyPr>
          <a:lstStyle/>
          <a:p>
            <a:r>
              <a:rPr lang="en-IN" u="sng" dirty="0">
                <a:solidFill>
                  <a:schemeClr val="tx1">
                    <a:lumMod val="50000"/>
                    <a:lumOff val="50000"/>
                  </a:schemeClr>
                </a:solidFill>
                <a:latin typeface="Arial Rounded MT Bold" pitchFamily="34" charset="0"/>
              </a:rPr>
              <a:t>ECOLOGICAL BENEFITS OF GREYWATER RECYCLING</a:t>
            </a:r>
          </a:p>
          <a:p>
            <a:pPr>
              <a:lnSpc>
                <a:spcPct val="150000"/>
              </a:lnSpc>
            </a:pPr>
            <a:r>
              <a:rPr lang="en-IN" dirty="0">
                <a:latin typeface="Arial Rounded MT Bold" pitchFamily="34" charset="0"/>
              </a:rPr>
              <a:t>Because greywater use, especially domestically, reduces demand on conventional water supplies and pressure on sewage treatment systems, its use is very beneficial to local waterways. In times of drought, especially in urban areas, greywater use in gardens or toilet systems helps to achieve some of the goals of </a:t>
            </a:r>
            <a:r>
              <a:rPr lang="en-IN" dirty="0">
                <a:solidFill>
                  <a:schemeClr val="accent3">
                    <a:lumMod val="75000"/>
                  </a:schemeClr>
                </a:solidFill>
                <a:latin typeface="Arial Rounded MT Bold" pitchFamily="34" charset="0"/>
              </a:rPr>
              <a:t>ecologically sustainable development</a:t>
            </a:r>
            <a:r>
              <a:rPr lang="en-IN" dirty="0">
                <a:latin typeface="Arial Rounded MT Bold" pitchFamily="34" charset="0"/>
              </a:rPr>
              <a:t>.</a:t>
            </a:r>
            <a:endParaRPr lang="en-IN" b="1" dirty="0">
              <a:latin typeface="Arial Rounded MT Bold" pitchFamily="34" charset="0"/>
            </a:endParaRPr>
          </a:p>
          <a:p>
            <a:pPr>
              <a:lnSpc>
                <a:spcPct val="150000"/>
              </a:lnSpc>
            </a:pPr>
            <a:r>
              <a:rPr lang="en-IN" dirty="0">
                <a:solidFill>
                  <a:schemeClr val="accent3">
                    <a:lumMod val="50000"/>
                  </a:schemeClr>
                </a:solidFill>
                <a:latin typeface="Arial Rounded MT Bold" pitchFamily="34" charset="0"/>
              </a:rPr>
              <a:t>The potential ecological benefits of greywater recycling include :</a:t>
            </a:r>
          </a:p>
          <a:p>
            <a:pPr>
              <a:lnSpc>
                <a:spcPct val="150000"/>
              </a:lnSpc>
              <a:buFont typeface="Wingdings" pitchFamily="2" charset="2"/>
              <a:buChar char="Ø"/>
            </a:pPr>
            <a:r>
              <a:rPr lang="en-IN" dirty="0">
                <a:solidFill>
                  <a:schemeClr val="accent6">
                    <a:lumMod val="50000"/>
                  </a:schemeClr>
                </a:solidFill>
                <a:latin typeface="Arial Rounded MT Bold" pitchFamily="34" charset="0"/>
              </a:rPr>
              <a:t>Lower freshwater extraction from rivers and aquifers.</a:t>
            </a:r>
          </a:p>
          <a:p>
            <a:pPr>
              <a:lnSpc>
                <a:spcPct val="150000"/>
              </a:lnSpc>
              <a:buFont typeface="Wingdings" pitchFamily="2" charset="2"/>
              <a:buChar char="Ø"/>
            </a:pPr>
            <a:r>
              <a:rPr lang="en-IN" dirty="0">
                <a:solidFill>
                  <a:schemeClr val="accent6">
                    <a:lumMod val="50000"/>
                  </a:schemeClr>
                </a:solidFill>
                <a:latin typeface="Arial Rounded MT Bold" pitchFamily="34" charset="0"/>
              </a:rPr>
              <a:t>Less impact from septic tank and treatment plant infrastructure.</a:t>
            </a:r>
          </a:p>
          <a:p>
            <a:pPr>
              <a:lnSpc>
                <a:spcPct val="150000"/>
              </a:lnSpc>
              <a:buFont typeface="Wingdings" pitchFamily="2" charset="2"/>
              <a:buChar char="Ø"/>
            </a:pPr>
            <a:r>
              <a:rPr lang="en-IN" dirty="0">
                <a:solidFill>
                  <a:schemeClr val="accent6">
                    <a:lumMod val="50000"/>
                  </a:schemeClr>
                </a:solidFill>
                <a:latin typeface="Arial Rounded MT Bold" pitchFamily="34" charset="0"/>
              </a:rPr>
              <a:t>Topsoil nitrification.</a:t>
            </a:r>
          </a:p>
          <a:p>
            <a:pPr>
              <a:lnSpc>
                <a:spcPct val="150000"/>
              </a:lnSpc>
              <a:buFont typeface="Wingdings" pitchFamily="2" charset="2"/>
              <a:buChar char="Ø"/>
            </a:pPr>
            <a:r>
              <a:rPr lang="en-IN" dirty="0">
                <a:solidFill>
                  <a:schemeClr val="accent6">
                    <a:lumMod val="50000"/>
                  </a:schemeClr>
                </a:solidFill>
                <a:latin typeface="Arial Rounded MT Bold" pitchFamily="34" charset="0"/>
              </a:rPr>
              <a:t>Reduced energy use and chemical pollution from treatment.</a:t>
            </a:r>
          </a:p>
          <a:p>
            <a:pPr>
              <a:lnSpc>
                <a:spcPct val="150000"/>
              </a:lnSpc>
              <a:buFont typeface="Wingdings" pitchFamily="2" charset="2"/>
              <a:buChar char="Ø"/>
            </a:pPr>
            <a:r>
              <a:rPr lang="en-IN" dirty="0">
                <a:solidFill>
                  <a:schemeClr val="accent6">
                    <a:lumMod val="50000"/>
                  </a:schemeClr>
                </a:solidFill>
                <a:latin typeface="Arial Rounded MT Bold" pitchFamily="34" charset="0"/>
              </a:rPr>
              <a:t>Groundwater recharge.</a:t>
            </a:r>
          </a:p>
          <a:p>
            <a:pPr>
              <a:lnSpc>
                <a:spcPct val="150000"/>
              </a:lnSpc>
              <a:buFont typeface="Wingdings" pitchFamily="2" charset="2"/>
              <a:buChar char="Ø"/>
            </a:pPr>
            <a:r>
              <a:rPr lang="en-IN" dirty="0">
                <a:solidFill>
                  <a:schemeClr val="accent6">
                    <a:lumMod val="50000"/>
                  </a:schemeClr>
                </a:solidFill>
                <a:latin typeface="Arial Rounded MT Bold" pitchFamily="34" charset="0"/>
              </a:rPr>
              <a:t>Increased plant growth.</a:t>
            </a:r>
          </a:p>
          <a:p>
            <a:pPr>
              <a:lnSpc>
                <a:spcPct val="150000"/>
              </a:lnSpc>
              <a:buFont typeface="Wingdings" pitchFamily="2" charset="2"/>
              <a:buChar char="Ø"/>
            </a:pPr>
            <a:r>
              <a:rPr lang="en-IN" dirty="0">
                <a:solidFill>
                  <a:schemeClr val="accent6">
                    <a:lumMod val="50000"/>
                  </a:schemeClr>
                </a:solidFill>
                <a:latin typeface="Arial Rounded MT Bold" pitchFamily="34" charset="0"/>
              </a:rPr>
              <a:t>Reclamation of nutrients.</a:t>
            </a:r>
          </a:p>
          <a:p>
            <a:pPr>
              <a:lnSpc>
                <a:spcPct val="150000"/>
              </a:lnSpc>
              <a:buFont typeface="Wingdings" pitchFamily="2" charset="2"/>
              <a:buChar char="Ø"/>
            </a:pPr>
            <a:r>
              <a:rPr lang="en-IN" dirty="0">
                <a:solidFill>
                  <a:schemeClr val="accent6">
                    <a:lumMod val="50000"/>
                  </a:schemeClr>
                </a:solidFill>
                <a:latin typeface="Arial Rounded MT Bold" pitchFamily="34" charset="0"/>
              </a:rPr>
              <a:t>Greater quality of surface and ground water when preserved by the natural purification in the top layers of soil than generated water treatment processes.</a:t>
            </a:r>
          </a:p>
          <a:p>
            <a:endParaRPr lang="en-US" u="sng" dirty="0">
              <a:solidFill>
                <a:schemeClr val="tx1">
                  <a:lumMod val="50000"/>
                  <a:lumOff val="50000"/>
                </a:schemeClr>
              </a:solidFill>
              <a:latin typeface="Arial Rounded MT Bold" pitchFamily="34" charset="0"/>
            </a:endParaRPr>
          </a:p>
          <a:p>
            <a:pPr>
              <a:lnSpc>
                <a:spcPct val="150000"/>
              </a:lnSpc>
            </a:pPr>
            <a:endParaRPr lang="en-IN" dirty="0">
              <a:latin typeface="Arial Rounded MT Bold" pitchFamily="34" charset="0"/>
            </a:endParaRPr>
          </a:p>
          <a:p>
            <a:endParaRPr lang="en-US" u="sng" dirty="0">
              <a:solidFill>
                <a:schemeClr val="bg1">
                  <a:lumMod val="50000"/>
                </a:schemeClr>
              </a:solidFill>
              <a:latin typeface="Arial Rounded MT Bold" pitchFamily="34" charset="0"/>
            </a:endParaRPr>
          </a:p>
          <a:p>
            <a:endParaRPr lang="en-US" u="sng" dirty="0">
              <a:solidFill>
                <a:schemeClr val="bg1">
                  <a:lumMod val="50000"/>
                </a:schemeClr>
              </a:solidFill>
              <a:latin typeface="Arial Rounded MT Bold"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ndrani\Desktop\Golf_Course_Gurgaon.jpg"/>
          <p:cNvPicPr>
            <a:picLocks noChangeAspect="1" noChangeArrowheads="1"/>
          </p:cNvPicPr>
          <p:nvPr/>
        </p:nvPicPr>
        <p:blipFill>
          <a:blip r:embed="rId2" cstate="print"/>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0" y="0"/>
            <a:ext cx="9144000" cy="646331"/>
          </a:xfrm>
          <a:prstGeom prst="rect">
            <a:avLst/>
          </a:prstGeom>
          <a:noFill/>
        </p:spPr>
        <p:txBody>
          <a:bodyPr wrap="square" rtlCol="0">
            <a:spAutoFit/>
          </a:bodyPr>
          <a:lstStyle/>
          <a:p>
            <a:r>
              <a:rPr lang="en-US" dirty="0">
                <a:latin typeface="Arial Rounded MT Bold" pitchFamily="34" charset="0"/>
              </a:rPr>
              <a:t>DLF GOLF COURSE AT GURGAON, NURTURED BY RECYCLED GREY WATER PRODUCED EVERYDAY BY DLF CITY</a:t>
            </a:r>
            <a:endParaRPr lang="en-IN" dirty="0">
              <a:latin typeface="Arial Rounded MT Bold"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2841517268"/>
              </p:ext>
            </p:extLst>
          </p:nvPr>
        </p:nvGraphicFramePr>
        <p:xfrm>
          <a:off x="323528" y="404664"/>
          <a:ext cx="5544616" cy="5188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Rectangle 21"/>
          <p:cNvSpPr/>
          <p:nvPr/>
        </p:nvSpPr>
        <p:spPr>
          <a:xfrm>
            <a:off x="5400600" y="2835854"/>
            <a:ext cx="3603492" cy="1529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472608" y="2815768"/>
            <a:ext cx="4572000" cy="1477328"/>
          </a:xfrm>
          <a:prstGeom prst="rect">
            <a:avLst/>
          </a:prstGeom>
        </p:spPr>
        <p:txBody>
          <a:bodyPr>
            <a:spAutoFit/>
          </a:bodyPr>
          <a:lstStyle/>
          <a:p>
            <a:r>
              <a:rPr lang="en-US" dirty="0">
                <a:solidFill>
                  <a:srgbClr val="FF0000"/>
                </a:solidFill>
              </a:rPr>
              <a:t>- Land, </a:t>
            </a:r>
          </a:p>
          <a:p>
            <a:r>
              <a:rPr lang="en-US" dirty="0">
                <a:solidFill>
                  <a:srgbClr val="FF0000"/>
                </a:solidFill>
              </a:rPr>
              <a:t>- Volume, </a:t>
            </a:r>
          </a:p>
          <a:p>
            <a:r>
              <a:rPr lang="en-US" dirty="0">
                <a:solidFill>
                  <a:srgbClr val="FF0000"/>
                </a:solidFill>
              </a:rPr>
              <a:t>- Groundwater pollution, </a:t>
            </a:r>
          </a:p>
          <a:p>
            <a:r>
              <a:rPr lang="en-US" dirty="0">
                <a:solidFill>
                  <a:srgbClr val="FF0000"/>
                </a:solidFill>
              </a:rPr>
              <a:t>- Availability of open drains, </a:t>
            </a:r>
          </a:p>
          <a:p>
            <a:r>
              <a:rPr lang="en-US" dirty="0">
                <a:solidFill>
                  <a:srgbClr val="FF0000"/>
                </a:solidFill>
              </a:rPr>
              <a:t>- Permeability of the soil.</a:t>
            </a:r>
          </a:p>
        </p:txBody>
      </p:sp>
      <p:sp>
        <p:nvSpPr>
          <p:cNvPr id="3" name="Rectangle 2"/>
          <p:cNvSpPr/>
          <p:nvPr/>
        </p:nvSpPr>
        <p:spPr>
          <a:xfrm>
            <a:off x="4796408" y="859720"/>
            <a:ext cx="4572000" cy="1569660"/>
          </a:xfrm>
          <a:prstGeom prst="rect">
            <a:avLst/>
          </a:prstGeom>
        </p:spPr>
        <p:txBody>
          <a:bodyPr>
            <a:spAutoFit/>
          </a:bodyPr>
          <a:lstStyle/>
          <a:p>
            <a:r>
              <a:rPr lang="en-US" sz="1600" dirty="0"/>
              <a:t>India has installed treatment capacity to treat roughly 20 per cent of excreta generated.</a:t>
            </a:r>
          </a:p>
          <a:p>
            <a:r>
              <a:rPr lang="en-US" sz="1600" dirty="0"/>
              <a:t>• Delhi has 40% of India’s installed sewage</a:t>
            </a:r>
          </a:p>
          <a:p>
            <a:r>
              <a:rPr lang="en-US" sz="1600" dirty="0"/>
              <a:t>capacity.</a:t>
            </a:r>
          </a:p>
          <a:p>
            <a:r>
              <a:rPr lang="en-US" sz="1600" dirty="0"/>
              <a:t>• But 70% of sewage capacity installed in the</a:t>
            </a:r>
          </a:p>
          <a:p>
            <a:r>
              <a:rPr lang="en-US" sz="1600" dirty="0"/>
              <a:t>city remains </a:t>
            </a:r>
            <a:r>
              <a:rPr lang="en-US" sz="1600" dirty="0" err="1"/>
              <a:t>under-utilised</a:t>
            </a:r>
            <a:r>
              <a:rPr lang="en-US" sz="1600" dirty="0"/>
              <a:t>.</a:t>
            </a:r>
          </a:p>
        </p:txBody>
      </p:sp>
      <p:sp>
        <p:nvSpPr>
          <p:cNvPr id="8" name="TextBox 7"/>
          <p:cNvSpPr txBox="1"/>
          <p:nvPr/>
        </p:nvSpPr>
        <p:spPr>
          <a:xfrm>
            <a:off x="964704" y="4139788"/>
            <a:ext cx="2743200" cy="369332"/>
          </a:xfrm>
          <a:prstGeom prst="rect">
            <a:avLst/>
          </a:prstGeom>
          <a:noFill/>
        </p:spPr>
        <p:txBody>
          <a:bodyPr wrap="square" rtlCol="0">
            <a:spAutoFit/>
          </a:bodyPr>
          <a:lstStyle/>
          <a:p>
            <a:r>
              <a:rPr lang="en-US" dirty="0"/>
              <a:t>COMMUNITY</a:t>
            </a:r>
          </a:p>
        </p:txBody>
      </p:sp>
      <p:sp>
        <p:nvSpPr>
          <p:cNvPr id="9" name="TextBox 8"/>
          <p:cNvSpPr txBox="1"/>
          <p:nvPr/>
        </p:nvSpPr>
        <p:spPr>
          <a:xfrm>
            <a:off x="532656" y="1043444"/>
            <a:ext cx="2743200" cy="369332"/>
          </a:xfrm>
          <a:prstGeom prst="rect">
            <a:avLst/>
          </a:prstGeom>
          <a:noFill/>
        </p:spPr>
        <p:txBody>
          <a:bodyPr wrap="square" rtlCol="0">
            <a:spAutoFit/>
          </a:bodyPr>
          <a:lstStyle/>
          <a:p>
            <a:r>
              <a:rPr lang="en-US" dirty="0"/>
              <a:t>HOUSEHOLD</a:t>
            </a:r>
          </a:p>
        </p:txBody>
      </p:sp>
      <p:sp>
        <p:nvSpPr>
          <p:cNvPr id="21" name="Rectangle 20"/>
          <p:cNvSpPr/>
          <p:nvPr/>
        </p:nvSpPr>
        <p:spPr>
          <a:xfrm>
            <a:off x="5324400" y="2487906"/>
            <a:ext cx="3293466" cy="338554"/>
          </a:xfrm>
          <a:prstGeom prst="rect">
            <a:avLst/>
          </a:prstGeom>
        </p:spPr>
        <p:txBody>
          <a:bodyPr wrap="none">
            <a:spAutoFit/>
          </a:bodyPr>
          <a:lstStyle/>
          <a:p>
            <a:r>
              <a:rPr lang="en-US" sz="1600" dirty="0">
                <a:solidFill>
                  <a:srgbClr val="FF0000"/>
                </a:solidFill>
              </a:rPr>
              <a:t>DISPOSAL SYSTEMS EFFECTS IN INDIA</a:t>
            </a:r>
          </a:p>
        </p:txBody>
      </p:sp>
      <p:sp>
        <p:nvSpPr>
          <p:cNvPr id="23" name="Rectangle 22"/>
          <p:cNvSpPr/>
          <p:nvPr/>
        </p:nvSpPr>
        <p:spPr>
          <a:xfrm>
            <a:off x="5812254" y="561576"/>
            <a:ext cx="1568058" cy="338554"/>
          </a:xfrm>
          <a:prstGeom prst="rect">
            <a:avLst/>
          </a:prstGeom>
        </p:spPr>
        <p:txBody>
          <a:bodyPr wrap="none">
            <a:spAutoFit/>
          </a:bodyPr>
          <a:lstStyle/>
          <a:p>
            <a:r>
              <a:rPr lang="en-US" sz="1600" dirty="0">
                <a:solidFill>
                  <a:srgbClr val="FF0000"/>
                </a:solidFill>
              </a:rPr>
              <a:t>INDIA SCENARIO</a:t>
            </a:r>
          </a:p>
        </p:txBody>
      </p:sp>
      <p:sp>
        <p:nvSpPr>
          <p:cNvPr id="30" name="Title 1"/>
          <p:cNvSpPr>
            <a:spLocks noGrp="1"/>
          </p:cNvSpPr>
          <p:nvPr/>
        </p:nvSpPr>
        <p:spPr>
          <a:xfrm>
            <a:off x="683568" y="-243408"/>
            <a:ext cx="7499350" cy="1143000"/>
          </a:xfrm>
          <a:prstGeom prst="rect">
            <a:avLst/>
          </a:prstGeom>
        </p:spPr>
        <p:txBody>
          <a:bodyPr anchor="ct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lgn="ctr" eaLnBrk="1" fontAlgn="auto" hangingPunct="1">
              <a:spcAft>
                <a:spcPts val="0"/>
              </a:spcAft>
              <a:defRPr/>
            </a:pPr>
            <a:r>
              <a:rPr lang="en-US" sz="3200" b="1" dirty="0">
                <a:solidFill>
                  <a:srgbClr val="0070C0"/>
                </a:solidFill>
                <a:latin typeface="Times New Roman" pitchFamily="18" charset="0"/>
                <a:cs typeface="Times New Roman" pitchFamily="18" charset="0"/>
              </a:rPr>
              <a:t>DISPOSAL</a:t>
            </a:r>
            <a:endParaRPr lang="en-US" dirty="0">
              <a:solidFill>
                <a:schemeClr val="tx2">
                  <a:satMod val="130000"/>
                </a:schemeClr>
              </a:solidFill>
            </a:endParaRPr>
          </a:p>
        </p:txBody>
      </p:sp>
      <p:sp>
        <p:nvSpPr>
          <p:cNvPr id="31" name="Rectangle 30"/>
          <p:cNvSpPr/>
          <p:nvPr/>
        </p:nvSpPr>
        <p:spPr>
          <a:xfrm>
            <a:off x="0" y="0"/>
            <a:ext cx="539552" cy="6858000"/>
          </a:xfrm>
          <a:prstGeom prst="rect">
            <a:avLst/>
          </a:prstGeom>
          <a:blipFill>
            <a:blip r:embed="rId7"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074" name="Picture 2" descr="C:\Users\rp591\Desktop\gf-30-l-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4400" y="4490975"/>
            <a:ext cx="3575100" cy="212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12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p591\Desktop\GIZ 2011 Sanitation Statistics of Urban In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0" y="576064"/>
            <a:ext cx="9153863"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431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2400"/>
            <a:ext cx="8534400" cy="6459208"/>
          </a:xfrm>
          <a:prstGeom prst="rect">
            <a:avLst/>
          </a:prstGeom>
        </p:spPr>
      </p:pic>
      <p:sp>
        <p:nvSpPr>
          <p:cNvPr id="3" name="Rectangle 2"/>
          <p:cNvSpPr/>
          <p:nvPr/>
        </p:nvSpPr>
        <p:spPr>
          <a:xfrm>
            <a:off x="0" y="0"/>
            <a:ext cx="539552" cy="68580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74311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72200" y="836712"/>
            <a:ext cx="2664296" cy="583264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384"/>
            <a:ext cx="8229600" cy="1143000"/>
          </a:xfrm>
        </p:spPr>
        <p:txBody>
          <a:bodyPr>
            <a:normAutofit/>
          </a:bodyPr>
          <a:lstStyle/>
          <a:p>
            <a:r>
              <a:rPr lang="en-IN" sz="3200" b="1" dirty="0"/>
              <a:t>Decentralised Waste Water Treatment Systems Technology (DEWATS)</a:t>
            </a:r>
            <a:endParaRPr lang="en-US" sz="3200" dirty="0"/>
          </a:p>
        </p:txBody>
      </p:sp>
      <p:sp>
        <p:nvSpPr>
          <p:cNvPr id="3" name="Content Placeholder 2"/>
          <p:cNvSpPr>
            <a:spLocks noGrp="1"/>
          </p:cNvSpPr>
          <p:nvPr>
            <p:ph idx="1"/>
          </p:nvPr>
        </p:nvSpPr>
        <p:spPr>
          <a:xfrm>
            <a:off x="457200" y="1052736"/>
            <a:ext cx="6059016" cy="4525963"/>
          </a:xfrm>
        </p:spPr>
        <p:txBody>
          <a:bodyPr>
            <a:noAutofit/>
          </a:bodyPr>
          <a:lstStyle/>
          <a:p>
            <a:pPr fontAlgn="base"/>
            <a:r>
              <a:rPr lang="en-US" sz="2000" dirty="0"/>
              <a:t>DEWATS applications provide treatment for both domestic and industrial sources</a:t>
            </a:r>
          </a:p>
          <a:p>
            <a:pPr fontAlgn="base"/>
            <a:r>
              <a:rPr lang="en-US" sz="2000" dirty="0"/>
              <a:t>Systems can be designed to handle organic wastewater flows from 1-1000 m3 per day</a:t>
            </a:r>
          </a:p>
          <a:p>
            <a:pPr fontAlgn="base"/>
            <a:r>
              <a:rPr lang="en-US" sz="2000" dirty="0"/>
              <a:t> Systems are built to be reliable, long lasting and tolerant towards fluctuations in loads</a:t>
            </a:r>
          </a:p>
          <a:p>
            <a:pPr fontAlgn="base"/>
            <a:r>
              <a:rPr lang="en-US" sz="2000" dirty="0"/>
              <a:t> DEWATS applications do not require sophisticated maintenance</a:t>
            </a:r>
          </a:p>
          <a:p>
            <a:r>
              <a:rPr lang="en-IN" sz="2000" dirty="0"/>
              <a:t>In class I and II cities of India, a sewage treatment capacity of only 6,190 million litres per day (MLD) has been installed against the total sewage generation of 29,129 MLD . Therefore, promoting decentralised waste water treatment systems both at individual and institutional levels can offset this problem to a greater extent.</a:t>
            </a:r>
            <a:endParaRPr lang="en-US" sz="2000" dirty="0"/>
          </a:p>
        </p:txBody>
      </p:sp>
      <p:sp>
        <p:nvSpPr>
          <p:cNvPr id="4" name="Rectangle 3"/>
          <p:cNvSpPr/>
          <p:nvPr/>
        </p:nvSpPr>
        <p:spPr>
          <a:xfrm>
            <a:off x="0" y="0"/>
            <a:ext cx="539552" cy="68580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6084168" y="1026602"/>
            <a:ext cx="2952328" cy="1754326"/>
          </a:xfrm>
          <a:prstGeom prst="rect">
            <a:avLst/>
          </a:prstGeom>
          <a:noFill/>
        </p:spPr>
        <p:txBody>
          <a:bodyPr wrap="square" rtlCol="0">
            <a:spAutoFit/>
          </a:bodyPr>
          <a:lstStyle/>
          <a:p>
            <a:r>
              <a:rPr lang="en-US" dirty="0"/>
              <a:t>DEWATS stands for “Decentralized Wastewater Treatment Systems”. DEWATS represents a technical approach rather than merely a technology package.</a:t>
            </a:r>
          </a:p>
        </p:txBody>
      </p:sp>
      <p:sp>
        <p:nvSpPr>
          <p:cNvPr id="7" name="TextBox 6"/>
          <p:cNvSpPr txBox="1"/>
          <p:nvPr/>
        </p:nvSpPr>
        <p:spPr>
          <a:xfrm>
            <a:off x="6444208" y="2780928"/>
            <a:ext cx="2448272" cy="4247317"/>
          </a:xfrm>
          <a:prstGeom prst="rect">
            <a:avLst/>
          </a:prstGeom>
          <a:noFill/>
        </p:spPr>
        <p:txBody>
          <a:bodyPr wrap="square" rtlCol="0">
            <a:spAutoFit/>
          </a:bodyPr>
          <a:lstStyle/>
          <a:p>
            <a:pPr fontAlgn="base"/>
            <a:r>
              <a:rPr lang="en-US" b="1" dirty="0"/>
              <a:t>Primary treatment: </a:t>
            </a:r>
            <a:r>
              <a:rPr lang="en-US" dirty="0"/>
              <a:t>sedimentation and floatation</a:t>
            </a:r>
          </a:p>
          <a:p>
            <a:pPr fontAlgn="base"/>
            <a:r>
              <a:rPr lang="en-US" dirty="0"/>
              <a:t> </a:t>
            </a:r>
            <a:r>
              <a:rPr lang="en-US" b="1" dirty="0"/>
              <a:t>Secondary anaerobic </a:t>
            </a:r>
            <a:r>
              <a:rPr lang="en-US" dirty="0"/>
              <a:t>treatment in fixed-bed reactors: baffled upstream reactors or anaerobic filters</a:t>
            </a:r>
          </a:p>
          <a:p>
            <a:pPr fontAlgn="base"/>
            <a:r>
              <a:rPr lang="en-US" dirty="0"/>
              <a:t> </a:t>
            </a:r>
            <a:r>
              <a:rPr lang="en-US" b="1" dirty="0"/>
              <a:t>Tertiary aerobic </a:t>
            </a:r>
            <a:r>
              <a:rPr lang="en-US" dirty="0"/>
              <a:t>treatment in sub-surface flow filters</a:t>
            </a:r>
          </a:p>
          <a:p>
            <a:pPr fontAlgn="base"/>
            <a:r>
              <a:rPr lang="en-US" dirty="0"/>
              <a:t> </a:t>
            </a:r>
            <a:r>
              <a:rPr lang="en-US" b="1" dirty="0"/>
              <a:t>Tertiary aerobic </a:t>
            </a:r>
            <a:r>
              <a:rPr lang="en-US" dirty="0"/>
              <a:t>treatment in polishing ponds</a:t>
            </a:r>
          </a:p>
          <a:p>
            <a:endParaRPr lang="en-US" dirty="0"/>
          </a:p>
        </p:txBody>
      </p:sp>
    </p:spTree>
    <p:extLst>
      <p:ext uri="{BB962C8B-B14F-4D97-AF65-F5344CB8AC3E}">
        <p14:creationId xmlns:p14="http://schemas.microsoft.com/office/powerpoint/2010/main" val="358777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rp591\Desktop\biogasske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523875"/>
            <a:ext cx="8543925" cy="581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73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4525963"/>
          </a:xfrm>
        </p:spPr>
        <p:txBody>
          <a:bodyPr>
            <a:normAutofit fontScale="55000" lnSpcReduction="20000"/>
          </a:bodyPr>
          <a:lstStyle/>
          <a:p>
            <a:pPr marL="0" indent="0" algn="ctr" fontAlgn="base">
              <a:buNone/>
            </a:pPr>
            <a:r>
              <a:rPr lang="en-US" b="1" u="sng" dirty="0"/>
              <a:t>Benefits of DEWATS</a:t>
            </a:r>
          </a:p>
          <a:p>
            <a:pPr fontAlgn="base"/>
            <a:r>
              <a:rPr lang="en-US" dirty="0"/>
              <a:t>• Establishment of multi-stakeholder networks to combat water pollution</a:t>
            </a:r>
          </a:p>
          <a:p>
            <a:pPr fontAlgn="base"/>
            <a:r>
              <a:rPr lang="en-US" dirty="0"/>
              <a:t>• Increases implementation capacity on various levels</a:t>
            </a:r>
          </a:p>
          <a:p>
            <a:pPr fontAlgn="base"/>
            <a:r>
              <a:rPr lang="en-US" dirty="0"/>
              <a:t>• Provides treatment for both, domestic and industrial wastewater at affordable price</a:t>
            </a:r>
          </a:p>
          <a:p>
            <a:pPr fontAlgn="base"/>
            <a:r>
              <a:rPr lang="en-US" dirty="0"/>
              <a:t>• Fulfillment of discharge standards and compliance with environmental laws</a:t>
            </a:r>
          </a:p>
          <a:p>
            <a:pPr fontAlgn="base"/>
            <a:r>
              <a:rPr lang="en-US" dirty="0"/>
              <a:t>• Wastewater pollution reduction by up to 90% from pre-DEWATS levels.</a:t>
            </a:r>
          </a:p>
          <a:p>
            <a:pPr fontAlgn="base"/>
            <a:r>
              <a:rPr lang="en-US" dirty="0"/>
              <a:t>• Provides treatment for wastewater flows up to 1000 m3 / day</a:t>
            </a:r>
          </a:p>
          <a:p>
            <a:pPr fontAlgn="base"/>
            <a:r>
              <a:rPr lang="en-US" dirty="0"/>
              <a:t>• Reliable and long lasting applications</a:t>
            </a:r>
          </a:p>
          <a:p>
            <a:pPr fontAlgn="base"/>
            <a:r>
              <a:rPr lang="en-US" dirty="0"/>
              <a:t>• Tolerant towards inflow and load fluctuation</a:t>
            </a:r>
          </a:p>
          <a:p>
            <a:pPr fontAlgn="base"/>
            <a:r>
              <a:rPr lang="en-US" dirty="0"/>
              <a:t>• Materials/ inputs used for construction are locally available</a:t>
            </a:r>
          </a:p>
          <a:p>
            <a:pPr fontAlgn="base"/>
            <a:r>
              <a:rPr lang="en-US" dirty="0"/>
              <a:t>• Minimal maintenance and long de-</a:t>
            </a:r>
            <a:r>
              <a:rPr lang="en-US" dirty="0" err="1"/>
              <a:t>sludging</a:t>
            </a:r>
            <a:r>
              <a:rPr lang="en-US" dirty="0"/>
              <a:t> intervals</a:t>
            </a:r>
          </a:p>
          <a:p>
            <a:pPr fontAlgn="base"/>
            <a:r>
              <a:rPr lang="en-US" dirty="0"/>
              <a:t>• Low operation and maintenance costs</a:t>
            </a:r>
          </a:p>
          <a:p>
            <a:pPr fontAlgn="base"/>
            <a:r>
              <a:rPr lang="en-US" dirty="0"/>
              <a:t>• Resource efficiency and non-dependence on energy</a:t>
            </a:r>
          </a:p>
          <a:p>
            <a:pPr fontAlgn="base"/>
            <a:r>
              <a:rPr lang="en-US" dirty="0"/>
              <a:t>• Resource recovery through wastewater re-use and biogas generation</a:t>
            </a:r>
          </a:p>
        </p:txBody>
      </p:sp>
      <p:sp>
        <p:nvSpPr>
          <p:cNvPr id="5" name="Rectangle 4"/>
          <p:cNvSpPr/>
          <p:nvPr/>
        </p:nvSpPr>
        <p:spPr>
          <a:xfrm>
            <a:off x="0" y="0"/>
            <a:ext cx="539552" cy="68580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146" name="Picture 2" descr="C:\Users\rp591\Desktop\Ab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340513"/>
            <a:ext cx="5688632" cy="23253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5861"/>
          </a:xfrm>
        </p:spPr>
        <p:txBody>
          <a:bodyPr>
            <a:normAutofit/>
          </a:bodyPr>
          <a:lstStyle/>
          <a:p>
            <a:r>
              <a:rPr lang="en-IN" sz="3200" b="1" dirty="0"/>
              <a:t>Pros and Cons of DEWATS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5975732"/>
              </p:ext>
            </p:extLst>
          </p:nvPr>
        </p:nvGraphicFramePr>
        <p:xfrm>
          <a:off x="0" y="675861"/>
          <a:ext cx="9144000" cy="3278966"/>
        </p:xfrm>
        <a:graphic>
          <a:graphicData uri="http://schemas.openxmlformats.org/drawingml/2006/table">
            <a:tbl>
              <a:tblPr firstRow="1" firstCol="1" bandRow="1">
                <a:tableStyleId>{5C22544A-7EE6-4342-B048-85BDC9FD1C3A}</a:tableStyleId>
              </a:tblPr>
              <a:tblGrid>
                <a:gridCol w="89959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652940">
                  <a:extLst>
                    <a:ext uri="{9D8B030D-6E8A-4147-A177-3AD203B41FA5}">
                      <a16:colId xmlns:a16="http://schemas.microsoft.com/office/drawing/2014/main" val="20002"/>
                    </a:ext>
                  </a:extLst>
                </a:gridCol>
                <a:gridCol w="2565158">
                  <a:extLst>
                    <a:ext uri="{9D8B030D-6E8A-4147-A177-3AD203B41FA5}">
                      <a16:colId xmlns:a16="http://schemas.microsoft.com/office/drawing/2014/main" val="20003"/>
                    </a:ext>
                  </a:extLst>
                </a:gridCol>
                <a:gridCol w="2730166">
                  <a:extLst>
                    <a:ext uri="{9D8B030D-6E8A-4147-A177-3AD203B41FA5}">
                      <a16:colId xmlns:a16="http://schemas.microsoft.com/office/drawing/2014/main" val="20004"/>
                    </a:ext>
                  </a:extLst>
                </a:gridCol>
              </a:tblGrid>
              <a:tr h="512325">
                <a:tc>
                  <a:txBody>
                    <a:bodyPr/>
                    <a:lstStyle/>
                    <a:p>
                      <a:pPr marL="0" marR="0" algn="l">
                        <a:spcBef>
                          <a:spcPts val="0"/>
                        </a:spcBef>
                        <a:spcAft>
                          <a:spcPts val="0"/>
                        </a:spcAft>
                      </a:pPr>
                      <a:r>
                        <a:rPr lang="en-IN" sz="1050" dirty="0">
                          <a:effectLst/>
                        </a:rPr>
                        <a:t>Type</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ctr">
                        <a:spcBef>
                          <a:spcPts val="0"/>
                        </a:spcBef>
                        <a:spcAft>
                          <a:spcPts val="0"/>
                        </a:spcAft>
                      </a:pPr>
                      <a:r>
                        <a:rPr lang="en-IN" sz="1050">
                          <a:effectLst/>
                        </a:rPr>
                        <a:t>Kind of Treatment</a:t>
                      </a:r>
                      <a:endParaRPr lang="en-US" sz="1100">
                        <a:effectLst/>
                      </a:endParaRPr>
                    </a:p>
                    <a:p>
                      <a:pPr marL="0" marR="0" algn="ctr">
                        <a:spcBef>
                          <a:spcPts val="0"/>
                        </a:spcBef>
                        <a:spcAft>
                          <a:spcPts val="0"/>
                        </a:spcAft>
                      </a:pPr>
                      <a:r>
                        <a:rPr lang="en-IN" sz="105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ctr">
                        <a:spcBef>
                          <a:spcPts val="0"/>
                        </a:spcBef>
                        <a:spcAft>
                          <a:spcPts val="0"/>
                        </a:spcAft>
                      </a:pPr>
                      <a:r>
                        <a:rPr lang="en-IN" sz="1050">
                          <a:effectLst/>
                        </a:rPr>
                        <a:t>Used for Type of Wastewater</a:t>
                      </a:r>
                      <a:endParaRPr lang="en-US" sz="1100">
                        <a:effectLst/>
                      </a:endParaRPr>
                    </a:p>
                    <a:p>
                      <a:pPr marL="0" marR="0" algn="ctr">
                        <a:spcBef>
                          <a:spcPts val="0"/>
                        </a:spcBef>
                        <a:spcAft>
                          <a:spcPts val="0"/>
                        </a:spcAft>
                      </a:pPr>
                      <a:r>
                        <a:rPr lang="en-IN" sz="105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ctr">
                        <a:spcBef>
                          <a:spcPts val="0"/>
                        </a:spcBef>
                        <a:spcAft>
                          <a:spcPts val="0"/>
                        </a:spcAft>
                      </a:pPr>
                      <a:r>
                        <a:rPr lang="en-IN" sz="1050">
                          <a:effectLst/>
                        </a:rPr>
                        <a:t>Advantages</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ctr">
                        <a:spcBef>
                          <a:spcPts val="0"/>
                        </a:spcBef>
                        <a:spcAft>
                          <a:spcPts val="0"/>
                        </a:spcAft>
                      </a:pPr>
                      <a:r>
                        <a:rPr lang="en-IN" sz="1050">
                          <a:effectLst/>
                        </a:rPr>
                        <a:t>Disadvantages</a:t>
                      </a:r>
                      <a:endParaRPr lang="en-US" sz="1100">
                        <a:effectLst/>
                      </a:endParaRPr>
                    </a:p>
                    <a:p>
                      <a:pPr marL="0" marR="0" algn="ctr">
                        <a:spcBef>
                          <a:spcPts val="0"/>
                        </a:spcBef>
                        <a:spcAft>
                          <a:spcPts val="0"/>
                        </a:spcAft>
                      </a:pPr>
                      <a:r>
                        <a:rPr lang="en-IN" sz="105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extLst>
                  <a:ext uri="{0D108BD9-81ED-4DB2-BD59-A6C34878D82A}">
                    <a16:rowId xmlns:a16="http://schemas.microsoft.com/office/drawing/2014/main" val="10000"/>
                  </a:ext>
                </a:extLst>
              </a:tr>
              <a:tr h="345830">
                <a:tc>
                  <a:txBody>
                    <a:bodyPr/>
                    <a:lstStyle/>
                    <a:p>
                      <a:pPr marL="0" marR="0" algn="l">
                        <a:spcBef>
                          <a:spcPts val="0"/>
                        </a:spcBef>
                        <a:spcAft>
                          <a:spcPts val="0"/>
                        </a:spcAft>
                      </a:pPr>
                      <a:r>
                        <a:rPr lang="en-IN" sz="1050">
                          <a:effectLst/>
                        </a:rPr>
                        <a:t>septic tank</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a:effectLst/>
                        </a:rPr>
                        <a:t>sedimentation, sludge stabilisation</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a:effectLst/>
                        </a:rPr>
                        <a:t>wastewater of settleable solids, especially domestic</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a:effectLst/>
                        </a:rPr>
                        <a:t>simple, durable, little space because of being underground</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dirty="0">
                          <a:effectLst/>
                        </a:rPr>
                        <a:t>low treatment efficiency, effluent not odourless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extLst>
                  <a:ext uri="{0D108BD9-81ED-4DB2-BD59-A6C34878D82A}">
                    <a16:rowId xmlns:a16="http://schemas.microsoft.com/office/drawing/2014/main" val="10001"/>
                  </a:ext>
                </a:extLst>
              </a:tr>
              <a:tr h="518746">
                <a:tc>
                  <a:txBody>
                    <a:bodyPr/>
                    <a:lstStyle/>
                    <a:p>
                      <a:pPr marL="0" marR="0" algn="l">
                        <a:spcBef>
                          <a:spcPts val="0"/>
                        </a:spcBef>
                        <a:spcAft>
                          <a:spcPts val="0"/>
                        </a:spcAft>
                      </a:pPr>
                      <a:r>
                        <a:rPr lang="en-IN" sz="1050">
                          <a:effectLst/>
                        </a:rPr>
                        <a:t>Imhoff tank</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a:effectLst/>
                        </a:rPr>
                        <a:t>sedimentation, sludge stabilisation</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a:effectLst/>
                        </a:rPr>
                        <a:t>wastewater of settleable solids, especially domestic</a:t>
                      </a:r>
                      <a:endParaRPr lang="en-US" sz="1100">
                        <a:effectLst/>
                      </a:endParaRPr>
                    </a:p>
                    <a:p>
                      <a:pPr marL="0" marR="0" algn="just">
                        <a:spcBef>
                          <a:spcPts val="0"/>
                        </a:spcBef>
                        <a:spcAft>
                          <a:spcPts val="0"/>
                        </a:spcAft>
                      </a:pPr>
                      <a:r>
                        <a:rPr lang="en-IN" sz="105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dirty="0">
                          <a:effectLst/>
                        </a:rPr>
                        <a:t>simple, durable, little space because of being underground odourless effluent</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a:effectLst/>
                        </a:rPr>
                        <a:t>less simple than septic tank, needs very regular desludging</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extLst>
                  <a:ext uri="{0D108BD9-81ED-4DB2-BD59-A6C34878D82A}">
                    <a16:rowId xmlns:a16="http://schemas.microsoft.com/office/drawing/2014/main" val="10002"/>
                  </a:ext>
                </a:extLst>
              </a:tr>
              <a:tr h="864575">
                <a:tc>
                  <a:txBody>
                    <a:bodyPr/>
                    <a:lstStyle/>
                    <a:p>
                      <a:pPr marL="0" marR="0" algn="l">
                        <a:spcBef>
                          <a:spcPts val="0"/>
                        </a:spcBef>
                        <a:spcAft>
                          <a:spcPts val="0"/>
                        </a:spcAft>
                      </a:pPr>
                      <a:r>
                        <a:rPr lang="en-IN" sz="1050">
                          <a:effectLst/>
                        </a:rPr>
                        <a:t>Anaerobic filter</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a:effectLst/>
                        </a:rPr>
                        <a:t>Anaerobic degradation of suspended and dissolved solids</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dirty="0">
                          <a:effectLst/>
                        </a:rPr>
                        <a:t>pre-settled domestic and industrial wastewater of narrow COD/BOD ratio</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a:effectLst/>
                        </a:rPr>
                        <a:t>simple and fairly durable if well constructed and wastewater has  been properly pre-treated, high treatment efficiency, little permanent  space required because of being</a:t>
                      </a:r>
                      <a:endParaRPr lang="en-US" sz="1100">
                        <a:effectLst/>
                      </a:endParaRPr>
                    </a:p>
                    <a:p>
                      <a:pPr marL="0" marR="0" algn="just">
                        <a:spcBef>
                          <a:spcPts val="0"/>
                        </a:spcBef>
                        <a:spcAft>
                          <a:spcPts val="0"/>
                        </a:spcAft>
                      </a:pPr>
                      <a:r>
                        <a:rPr lang="en-IN" sz="1050">
                          <a:effectLst/>
                        </a:rPr>
                        <a:t>underground</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a:effectLst/>
                        </a:rPr>
                        <a:t>costly in construction</a:t>
                      </a:r>
                      <a:endParaRPr lang="en-US" sz="1100">
                        <a:effectLst/>
                      </a:endParaRPr>
                    </a:p>
                    <a:p>
                      <a:pPr marL="0" marR="0" algn="just">
                        <a:spcBef>
                          <a:spcPts val="0"/>
                        </a:spcBef>
                        <a:spcAft>
                          <a:spcPts val="0"/>
                        </a:spcAft>
                      </a:pPr>
                      <a:r>
                        <a:rPr lang="en-IN" sz="1050">
                          <a:effectLst/>
                        </a:rPr>
                        <a:t>because of special filter material, blockage of filter possible,  effluent smells slightly despite high treatment efficiency</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extLst>
                  <a:ext uri="{0D108BD9-81ED-4DB2-BD59-A6C34878D82A}">
                    <a16:rowId xmlns:a16="http://schemas.microsoft.com/office/drawing/2014/main" val="10003"/>
                  </a:ext>
                </a:extLst>
              </a:tr>
              <a:tr h="1037490">
                <a:tc>
                  <a:txBody>
                    <a:bodyPr/>
                    <a:lstStyle/>
                    <a:p>
                      <a:pPr marL="0" marR="0" algn="l">
                        <a:spcBef>
                          <a:spcPts val="0"/>
                        </a:spcBef>
                        <a:spcAft>
                          <a:spcPts val="0"/>
                        </a:spcAft>
                      </a:pPr>
                      <a:r>
                        <a:rPr lang="en-IN" sz="1050">
                          <a:effectLst/>
                        </a:rPr>
                        <a:t>Baffled septic tank</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a:effectLst/>
                        </a:rPr>
                        <a:t>Anaerobic degradation of suspended and dissolved solids</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a:effectLst/>
                        </a:rPr>
                        <a:t>pre-settled domestic and industrial wastewater of narrow COD/BOD ratio suitable for</a:t>
                      </a:r>
                      <a:endParaRPr lang="en-US" sz="1100">
                        <a:effectLst/>
                      </a:endParaRPr>
                    </a:p>
                    <a:p>
                      <a:pPr marL="0" marR="0" algn="just">
                        <a:spcBef>
                          <a:spcPts val="0"/>
                        </a:spcBef>
                        <a:spcAft>
                          <a:spcPts val="0"/>
                        </a:spcAft>
                      </a:pPr>
                      <a:r>
                        <a:rPr lang="en-IN" sz="1050">
                          <a:effectLst/>
                        </a:rPr>
                        <a:t>strong industrial</a:t>
                      </a:r>
                      <a:endParaRPr lang="en-US" sz="1100">
                        <a:effectLst/>
                      </a:endParaRPr>
                    </a:p>
                    <a:p>
                      <a:pPr marL="0" marR="0" algn="just">
                        <a:spcBef>
                          <a:spcPts val="0"/>
                        </a:spcBef>
                        <a:spcAft>
                          <a:spcPts val="0"/>
                        </a:spcAft>
                      </a:pPr>
                      <a:r>
                        <a:rPr lang="en-IN" sz="1050">
                          <a:effectLst/>
                        </a:rPr>
                        <a:t>wastewater</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a:effectLst/>
                        </a:rPr>
                        <a:t>simple and fairly durable if well constructed and wastewater has  been properly pre-treated, high treatment efficiency, little permanent  space required because of being</a:t>
                      </a:r>
                      <a:endParaRPr lang="en-US" sz="1100">
                        <a:effectLst/>
                      </a:endParaRPr>
                    </a:p>
                    <a:p>
                      <a:pPr marL="0" marR="0" algn="just">
                        <a:spcBef>
                          <a:spcPts val="0"/>
                        </a:spcBef>
                        <a:spcAft>
                          <a:spcPts val="0"/>
                        </a:spcAft>
                      </a:pPr>
                      <a:r>
                        <a:rPr lang="en-IN" sz="1050">
                          <a:effectLst/>
                        </a:rPr>
                        <a:t>underground, hardly any blockage,  relatively cheap compared to  anaerobic filter</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dirty="0">
                          <a:effectLst/>
                        </a:rPr>
                        <a:t>requires larger space for construction, less efficient with weak wastewater, longer start-up phase than</a:t>
                      </a:r>
                      <a:endParaRPr lang="en-US" sz="1100" dirty="0">
                        <a:effectLst/>
                      </a:endParaRPr>
                    </a:p>
                    <a:p>
                      <a:pPr marL="0" marR="0" algn="just">
                        <a:spcBef>
                          <a:spcPts val="0"/>
                        </a:spcBef>
                        <a:spcAft>
                          <a:spcPts val="0"/>
                        </a:spcAft>
                      </a:pPr>
                      <a:r>
                        <a:rPr lang="en-IN" sz="1050" dirty="0">
                          <a:effectLst/>
                        </a:rPr>
                        <a:t>anaerobic filter</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extLst>
                  <a:ext uri="{0D108BD9-81ED-4DB2-BD59-A6C34878D82A}">
                    <a16:rowId xmlns:a16="http://schemas.microsoft.com/office/drawing/2014/main" val="10004"/>
                  </a:ext>
                </a:extLst>
              </a:tr>
            </a:tbl>
          </a:graphicData>
        </a:graphic>
      </p:graphicFrame>
      <p:pic>
        <p:nvPicPr>
          <p:cNvPr id="4098" name="Picture 2" descr="C:\Users\rp591\Desktop\Capture67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470995"/>
            <a:ext cx="4054402" cy="212635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p591\Desktop\7979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034" y="4470995"/>
            <a:ext cx="3875390" cy="202996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52400" y="3833259"/>
            <a:ext cx="9144000" cy="6758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b="1" dirty="0"/>
              <a:t>The challenge</a:t>
            </a:r>
            <a:endParaRPr lang="en-US" sz="3200" dirty="0"/>
          </a:p>
        </p:txBody>
      </p:sp>
    </p:spTree>
    <p:extLst>
      <p:ext uri="{BB962C8B-B14F-4D97-AF65-F5344CB8AC3E}">
        <p14:creationId xmlns:p14="http://schemas.microsoft.com/office/powerpoint/2010/main" val="134705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88" y="404664"/>
          <a:ext cx="9144000" cy="2903172"/>
        </p:xfrm>
        <a:graphic>
          <a:graphicData uri="http://schemas.openxmlformats.org/drawingml/2006/table">
            <a:tbl>
              <a:tblPr firstRow="1" firstCol="1" bandRow="1">
                <a:tableStyleId>{5C22544A-7EE6-4342-B048-85BDC9FD1C3A}</a:tableStyleId>
              </a:tblPr>
              <a:tblGrid>
                <a:gridCol w="1028503">
                  <a:extLst>
                    <a:ext uri="{9D8B030D-6E8A-4147-A177-3AD203B41FA5}">
                      <a16:colId xmlns:a16="http://schemas.microsoft.com/office/drawing/2014/main" val="20000"/>
                    </a:ext>
                  </a:extLst>
                </a:gridCol>
                <a:gridCol w="1260078">
                  <a:extLst>
                    <a:ext uri="{9D8B030D-6E8A-4147-A177-3AD203B41FA5}">
                      <a16:colId xmlns:a16="http://schemas.microsoft.com/office/drawing/2014/main" val="20001"/>
                    </a:ext>
                  </a:extLst>
                </a:gridCol>
                <a:gridCol w="1560095">
                  <a:extLst>
                    <a:ext uri="{9D8B030D-6E8A-4147-A177-3AD203B41FA5}">
                      <a16:colId xmlns:a16="http://schemas.microsoft.com/office/drawing/2014/main" val="20002"/>
                    </a:ext>
                  </a:extLst>
                </a:gridCol>
                <a:gridCol w="2565158">
                  <a:extLst>
                    <a:ext uri="{9D8B030D-6E8A-4147-A177-3AD203B41FA5}">
                      <a16:colId xmlns:a16="http://schemas.microsoft.com/office/drawing/2014/main" val="20003"/>
                    </a:ext>
                  </a:extLst>
                </a:gridCol>
                <a:gridCol w="2730166">
                  <a:extLst>
                    <a:ext uri="{9D8B030D-6E8A-4147-A177-3AD203B41FA5}">
                      <a16:colId xmlns:a16="http://schemas.microsoft.com/office/drawing/2014/main" val="20004"/>
                    </a:ext>
                  </a:extLst>
                </a:gridCol>
              </a:tblGrid>
              <a:tr h="1024649">
                <a:tc>
                  <a:txBody>
                    <a:bodyPr/>
                    <a:lstStyle/>
                    <a:p>
                      <a:pPr marL="0" marR="0" algn="l">
                        <a:spcBef>
                          <a:spcPts val="0"/>
                        </a:spcBef>
                        <a:spcAft>
                          <a:spcPts val="0"/>
                        </a:spcAft>
                      </a:pPr>
                      <a:r>
                        <a:rPr lang="en-IN" sz="1050" dirty="0">
                          <a:effectLst/>
                        </a:rPr>
                        <a:t>Horizontal gravel filter</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dirty="0">
                          <a:effectLst/>
                        </a:rPr>
                        <a:t>Aerobic facultative anaerobic degradation of dissolved and fine suspended solids, pathogen removal</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dirty="0">
                          <a:effectLst/>
                        </a:rPr>
                        <a:t>suitable for domestic and weak industrial wastewater where </a:t>
                      </a:r>
                      <a:r>
                        <a:rPr lang="en-IN" sz="1050" dirty="0" err="1">
                          <a:effectLst/>
                        </a:rPr>
                        <a:t>settleable</a:t>
                      </a:r>
                      <a:r>
                        <a:rPr lang="en-IN" sz="1050" dirty="0">
                          <a:effectLst/>
                        </a:rPr>
                        <a:t> solids and most suspended solids already removed by pre-treatment</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dirty="0">
                          <a:effectLst/>
                        </a:rPr>
                        <a:t>high treatment  efficiency when properly constructed, pleasant  landscaping possible, no  wastewater above ground, can be cheap in construction if filter</a:t>
                      </a:r>
                      <a:endParaRPr lang="en-US" sz="1100" dirty="0">
                        <a:effectLst/>
                      </a:endParaRPr>
                    </a:p>
                    <a:p>
                      <a:pPr marL="0" marR="0" algn="just">
                        <a:spcBef>
                          <a:spcPts val="0"/>
                        </a:spcBef>
                        <a:spcAft>
                          <a:spcPts val="0"/>
                        </a:spcAft>
                      </a:pPr>
                      <a:r>
                        <a:rPr lang="en-IN" sz="1050" dirty="0">
                          <a:effectLst/>
                        </a:rPr>
                        <a:t>material is available at site, no nuisance of odour</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dirty="0">
                          <a:effectLst/>
                        </a:rPr>
                        <a:t>high permanent space</a:t>
                      </a:r>
                      <a:endParaRPr lang="en-US" sz="1100" dirty="0">
                        <a:effectLst/>
                      </a:endParaRPr>
                    </a:p>
                    <a:p>
                      <a:pPr marL="0" marR="0" algn="just">
                        <a:spcBef>
                          <a:spcPts val="0"/>
                        </a:spcBef>
                        <a:spcAft>
                          <a:spcPts val="0"/>
                        </a:spcAft>
                      </a:pPr>
                      <a:r>
                        <a:rPr lang="en-IN" sz="1050" dirty="0">
                          <a:effectLst/>
                        </a:rPr>
                        <a:t>requirement, costly if right quality of gravel is not available, great knowledge and care required during construction, intensive</a:t>
                      </a:r>
                      <a:endParaRPr lang="en-US" sz="1100" dirty="0">
                        <a:effectLst/>
                      </a:endParaRPr>
                    </a:p>
                    <a:p>
                      <a:pPr marL="0" marR="0" algn="just">
                        <a:spcBef>
                          <a:spcPts val="0"/>
                        </a:spcBef>
                        <a:spcAft>
                          <a:spcPts val="0"/>
                        </a:spcAft>
                      </a:pPr>
                      <a:r>
                        <a:rPr lang="en-IN" sz="1050" dirty="0">
                          <a:effectLst/>
                        </a:rPr>
                        <a:t>maintenance and supervision during first 1 – 2 years</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extLst>
                  <a:ext uri="{0D108BD9-81ED-4DB2-BD59-A6C34878D82A}">
                    <a16:rowId xmlns:a16="http://schemas.microsoft.com/office/drawing/2014/main" val="10000"/>
                  </a:ext>
                </a:extLst>
              </a:tr>
              <a:tr h="683099">
                <a:tc>
                  <a:txBody>
                    <a:bodyPr/>
                    <a:lstStyle/>
                    <a:p>
                      <a:pPr marL="0" marR="0" algn="l">
                        <a:spcBef>
                          <a:spcPts val="0"/>
                        </a:spcBef>
                        <a:spcAft>
                          <a:spcPts val="0"/>
                        </a:spcAft>
                      </a:pPr>
                      <a:r>
                        <a:rPr lang="en-IN" sz="1050">
                          <a:effectLst/>
                        </a:rPr>
                        <a:t>Anaerobic pond</a:t>
                      </a:r>
                      <a:endParaRPr lang="en-US" sz="1100">
                        <a:effectLst/>
                      </a:endParaRPr>
                    </a:p>
                    <a:p>
                      <a:pPr marL="0" marR="0" algn="l">
                        <a:spcBef>
                          <a:spcPts val="0"/>
                        </a:spcBef>
                        <a:spcAft>
                          <a:spcPts val="0"/>
                        </a:spcAft>
                      </a:pPr>
                      <a:r>
                        <a:rPr lang="en-IN" sz="105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a:effectLst/>
                        </a:rPr>
                        <a:t>sedimentation, anaerobic degradation and sludge stabilisation</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dirty="0">
                          <a:effectLst/>
                        </a:rPr>
                        <a:t>strong and medium</a:t>
                      </a:r>
                      <a:endParaRPr lang="en-US" sz="1100" dirty="0">
                        <a:effectLst/>
                      </a:endParaRPr>
                    </a:p>
                    <a:p>
                      <a:pPr marL="0" marR="0" algn="just">
                        <a:spcBef>
                          <a:spcPts val="0"/>
                        </a:spcBef>
                        <a:spcAft>
                          <a:spcPts val="0"/>
                        </a:spcAft>
                      </a:pPr>
                      <a:r>
                        <a:rPr lang="en-IN" sz="1050" dirty="0">
                          <a:effectLst/>
                        </a:rPr>
                        <a:t>industrial wastewater</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a:effectLst/>
                        </a:rPr>
                        <a:t>simple in  construction, flexible in respect to degree</a:t>
                      </a:r>
                      <a:endParaRPr lang="en-US" sz="1100">
                        <a:effectLst/>
                      </a:endParaRPr>
                    </a:p>
                    <a:p>
                      <a:pPr marL="0" marR="0" algn="just">
                        <a:spcBef>
                          <a:spcPts val="0"/>
                        </a:spcBef>
                        <a:spcAft>
                          <a:spcPts val="0"/>
                        </a:spcAft>
                      </a:pPr>
                      <a:r>
                        <a:rPr lang="en-IN" sz="1050">
                          <a:effectLst/>
                        </a:rPr>
                        <a:t>of treatment, little maintenance</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a:effectLst/>
                        </a:rPr>
                        <a:t>wastewater pond  occupies open land, there is always some odour, can even be stinky, mosquitoes are</a:t>
                      </a:r>
                      <a:endParaRPr lang="en-US" sz="1100">
                        <a:effectLst/>
                      </a:endParaRPr>
                    </a:p>
                    <a:p>
                      <a:pPr marL="0" marR="0" algn="just">
                        <a:spcBef>
                          <a:spcPts val="0"/>
                        </a:spcBef>
                        <a:spcAft>
                          <a:spcPts val="0"/>
                        </a:spcAft>
                      </a:pPr>
                      <a:r>
                        <a:rPr lang="en-IN" sz="1050">
                          <a:effectLst/>
                        </a:rPr>
                        <a:t>difficult to control</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extLst>
                  <a:ext uri="{0D108BD9-81ED-4DB2-BD59-A6C34878D82A}">
                    <a16:rowId xmlns:a16="http://schemas.microsoft.com/office/drawing/2014/main" val="10001"/>
                  </a:ext>
                </a:extLst>
              </a:tr>
              <a:tr h="1195424">
                <a:tc>
                  <a:txBody>
                    <a:bodyPr/>
                    <a:lstStyle/>
                    <a:p>
                      <a:pPr marL="0" marR="0" algn="l">
                        <a:spcBef>
                          <a:spcPts val="0"/>
                        </a:spcBef>
                        <a:spcAft>
                          <a:spcPts val="0"/>
                        </a:spcAft>
                      </a:pPr>
                      <a:r>
                        <a:rPr lang="en-IN" sz="1050">
                          <a:effectLst/>
                        </a:rPr>
                        <a:t>Aerobic pond</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dirty="0">
                          <a:effectLst/>
                        </a:rPr>
                        <a:t>Aerobic degradation, pathogen removal</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dirty="0">
                          <a:effectLst/>
                        </a:rPr>
                        <a:t>weak, mostly pre-treated wastewater from domestic and</a:t>
                      </a:r>
                      <a:endParaRPr lang="en-US" sz="1100" dirty="0">
                        <a:effectLst/>
                      </a:endParaRPr>
                    </a:p>
                    <a:p>
                      <a:pPr marL="0" marR="0" algn="just">
                        <a:spcBef>
                          <a:spcPts val="0"/>
                        </a:spcBef>
                        <a:spcAft>
                          <a:spcPts val="0"/>
                        </a:spcAft>
                      </a:pPr>
                      <a:r>
                        <a:rPr lang="en-IN" sz="1050" dirty="0">
                          <a:effectLst/>
                        </a:rPr>
                        <a:t>industrial sources</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dirty="0">
                          <a:effectLst/>
                        </a:rPr>
                        <a:t>simple in  construction, reliable in  performance if proper  dimensioned, high</a:t>
                      </a:r>
                      <a:endParaRPr lang="en-US" sz="1100" dirty="0">
                        <a:effectLst/>
                      </a:endParaRPr>
                    </a:p>
                    <a:p>
                      <a:pPr marL="0" marR="0" algn="just">
                        <a:spcBef>
                          <a:spcPts val="0"/>
                        </a:spcBef>
                        <a:spcAft>
                          <a:spcPts val="0"/>
                        </a:spcAft>
                      </a:pPr>
                      <a:r>
                        <a:rPr lang="en-IN" sz="1050" dirty="0">
                          <a:effectLst/>
                        </a:rPr>
                        <a:t>pathogen removal rate, can be used to create an almost</a:t>
                      </a:r>
                      <a:endParaRPr lang="en-US" sz="1100" dirty="0">
                        <a:effectLst/>
                      </a:endParaRPr>
                    </a:p>
                    <a:p>
                      <a:pPr marL="0" marR="0" algn="just">
                        <a:spcBef>
                          <a:spcPts val="0"/>
                        </a:spcBef>
                        <a:spcAft>
                          <a:spcPts val="0"/>
                        </a:spcAft>
                      </a:pPr>
                      <a:r>
                        <a:rPr lang="en-IN" sz="1050" dirty="0">
                          <a:effectLst/>
                        </a:rPr>
                        <a:t>natural  environment, fish</a:t>
                      </a:r>
                      <a:endParaRPr lang="en-US" sz="1100" dirty="0">
                        <a:effectLst/>
                      </a:endParaRPr>
                    </a:p>
                    <a:p>
                      <a:pPr marL="0" marR="0" algn="just">
                        <a:spcBef>
                          <a:spcPts val="0"/>
                        </a:spcBef>
                        <a:spcAft>
                          <a:spcPts val="0"/>
                        </a:spcAft>
                      </a:pPr>
                      <a:r>
                        <a:rPr lang="en-IN" sz="1050" dirty="0">
                          <a:effectLst/>
                        </a:rPr>
                        <a:t>farming possible when large in size and low loaded</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tc>
                  <a:txBody>
                    <a:bodyPr/>
                    <a:lstStyle/>
                    <a:p>
                      <a:pPr marL="0" marR="0" algn="just">
                        <a:spcBef>
                          <a:spcPts val="0"/>
                        </a:spcBef>
                        <a:spcAft>
                          <a:spcPts val="0"/>
                        </a:spcAft>
                      </a:pPr>
                      <a:r>
                        <a:rPr lang="en-IN" sz="1050" dirty="0">
                          <a:effectLst/>
                        </a:rPr>
                        <a:t>large permanent space</a:t>
                      </a:r>
                      <a:endParaRPr lang="en-US" sz="1100" dirty="0">
                        <a:effectLst/>
                      </a:endParaRPr>
                    </a:p>
                    <a:p>
                      <a:pPr marL="0" marR="0" algn="just">
                        <a:spcBef>
                          <a:spcPts val="0"/>
                        </a:spcBef>
                        <a:spcAft>
                          <a:spcPts val="0"/>
                        </a:spcAft>
                      </a:pPr>
                      <a:r>
                        <a:rPr lang="en-IN" sz="1050" dirty="0">
                          <a:effectLst/>
                        </a:rPr>
                        <a:t>requirement,  mosquitoes and odour can become a nuisance if undersized,</a:t>
                      </a:r>
                      <a:endParaRPr lang="en-US" sz="1100" dirty="0">
                        <a:effectLst/>
                      </a:endParaRPr>
                    </a:p>
                    <a:p>
                      <a:pPr marL="0" marR="0" algn="just">
                        <a:spcBef>
                          <a:spcPts val="0"/>
                        </a:spcBef>
                        <a:spcAft>
                          <a:spcPts val="0"/>
                        </a:spcAft>
                      </a:pPr>
                      <a:r>
                        <a:rPr lang="en-IN" sz="1050" dirty="0">
                          <a:effectLst/>
                        </a:rPr>
                        <a:t>algae can raise effluent BOD</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21976" marR="21976" marT="0" marB="0"/>
                </a:tc>
                <a:extLst>
                  <a:ext uri="{0D108BD9-81ED-4DB2-BD59-A6C34878D82A}">
                    <a16:rowId xmlns:a16="http://schemas.microsoft.com/office/drawing/2014/main" val="10002"/>
                  </a:ext>
                </a:extLst>
              </a:tr>
            </a:tbl>
          </a:graphicData>
        </a:graphic>
      </p:graphicFrame>
      <p:graphicFrame>
        <p:nvGraphicFramePr>
          <p:cNvPr id="3" name="Content Placeholder 3"/>
          <p:cNvGraphicFramePr>
            <a:graphicFrameLocks/>
          </p:cNvGraphicFramePr>
          <p:nvPr>
            <p:extLst>
              <p:ext uri="{D42A27DB-BD31-4B8C-83A1-F6EECF244321}">
                <p14:modId xmlns:p14="http://schemas.microsoft.com/office/powerpoint/2010/main" val="2120479974"/>
              </p:ext>
            </p:extLst>
          </p:nvPr>
        </p:nvGraphicFramePr>
        <p:xfrm>
          <a:off x="1781770" y="4005064"/>
          <a:ext cx="5670550" cy="2103120"/>
        </p:xfrm>
        <a:graphic>
          <a:graphicData uri="http://schemas.openxmlformats.org/drawingml/2006/table">
            <a:tbl>
              <a:tblPr/>
              <a:tblGrid>
                <a:gridCol w="339090">
                  <a:extLst>
                    <a:ext uri="{9D8B030D-6E8A-4147-A177-3AD203B41FA5}">
                      <a16:colId xmlns:a16="http://schemas.microsoft.com/office/drawing/2014/main" val="20000"/>
                    </a:ext>
                  </a:extLst>
                </a:gridCol>
                <a:gridCol w="4320540">
                  <a:extLst>
                    <a:ext uri="{9D8B030D-6E8A-4147-A177-3AD203B41FA5}">
                      <a16:colId xmlns:a16="http://schemas.microsoft.com/office/drawing/2014/main" val="20001"/>
                    </a:ext>
                  </a:extLst>
                </a:gridCol>
                <a:gridCol w="1010920">
                  <a:extLst>
                    <a:ext uri="{9D8B030D-6E8A-4147-A177-3AD203B41FA5}">
                      <a16:colId xmlns:a16="http://schemas.microsoft.com/office/drawing/2014/main" val="20002"/>
                    </a:ext>
                  </a:extLst>
                </a:gridCol>
              </a:tblGrid>
              <a:tr h="0">
                <a:tc>
                  <a:txBody>
                    <a:bodyPr/>
                    <a:lstStyle/>
                    <a:p>
                      <a:pPr algn="just">
                        <a:lnSpc>
                          <a:spcPct val="115000"/>
                        </a:lnSpc>
                        <a:spcAft>
                          <a:spcPts val="0"/>
                        </a:spcAft>
                      </a:pPr>
                      <a:r>
                        <a:rPr lang="en-IN" sz="1200" dirty="0">
                          <a:latin typeface="Times New Roman"/>
                          <a:ea typeface="Calibri"/>
                          <a:cs typeface="Times New Roman"/>
                        </a:rPr>
                        <a:t>1</a:t>
                      </a:r>
                      <a:endParaRPr lang="en-IN"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dirty="0">
                          <a:latin typeface="Times New Roman"/>
                          <a:ea typeface="Calibri"/>
                          <a:cs typeface="Times New Roman"/>
                        </a:rPr>
                        <a:t>Treated effluent supplied to CPWD for horticultural purposes in </a:t>
                      </a:r>
                      <a:r>
                        <a:rPr lang="en-IN" sz="1200" dirty="0" err="1">
                          <a:latin typeface="Times New Roman"/>
                          <a:ea typeface="Calibri"/>
                          <a:cs typeface="Times New Roman"/>
                        </a:rPr>
                        <a:t>Luytens</a:t>
                      </a:r>
                      <a:r>
                        <a:rPr lang="en-IN" sz="1200" dirty="0">
                          <a:latin typeface="Times New Roman"/>
                          <a:ea typeface="Calibri"/>
                          <a:cs typeface="Times New Roman"/>
                        </a:rPr>
                        <a:t> Delhi from </a:t>
                      </a:r>
                      <a:r>
                        <a:rPr lang="en-IN" sz="1200" dirty="0" err="1">
                          <a:latin typeface="Times New Roman"/>
                          <a:ea typeface="Calibri"/>
                          <a:cs typeface="Times New Roman"/>
                        </a:rPr>
                        <a:t>Okhla</a:t>
                      </a:r>
                      <a:r>
                        <a:rPr lang="en-IN" sz="1200" dirty="0">
                          <a:latin typeface="Times New Roman"/>
                          <a:ea typeface="Calibri"/>
                          <a:cs typeface="Times New Roman"/>
                        </a:rPr>
                        <a:t> STP</a:t>
                      </a:r>
                      <a:endParaRPr lang="en-IN"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latin typeface="Times New Roman"/>
                          <a:ea typeface="Calibri"/>
                          <a:cs typeface="Times New Roman"/>
                        </a:rPr>
                        <a:t>20.0 MGD</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15000"/>
                        </a:lnSpc>
                        <a:spcAft>
                          <a:spcPts val="0"/>
                        </a:spcAft>
                      </a:pPr>
                      <a:r>
                        <a:rPr lang="en-IN" sz="1200" dirty="0">
                          <a:latin typeface="Times New Roman"/>
                          <a:ea typeface="Calibri"/>
                          <a:cs typeface="Times New Roman"/>
                        </a:rPr>
                        <a:t>2</a:t>
                      </a:r>
                      <a:endParaRPr lang="en-IN"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latin typeface="Times New Roman"/>
                          <a:ea typeface="Calibri"/>
                          <a:cs typeface="Times New Roman"/>
                        </a:rPr>
                        <a:t>Treated Effluent supplied to Pragati Power Plant from Dr Sen Nursing Home nala and Delhi gate Nala STPs</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latin typeface="Times New Roman"/>
                          <a:ea typeface="Calibri"/>
                          <a:cs typeface="Times New Roman"/>
                        </a:rPr>
                        <a:t>4.0 MGD</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15000"/>
                        </a:lnSpc>
                        <a:spcAft>
                          <a:spcPts val="0"/>
                        </a:spcAft>
                      </a:pPr>
                      <a:r>
                        <a:rPr lang="en-IN" sz="1200">
                          <a:latin typeface="Times New Roman"/>
                          <a:ea typeface="Calibri"/>
                          <a:cs typeface="Times New Roman"/>
                        </a:rPr>
                        <a:t>3</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dirty="0">
                          <a:latin typeface="Times New Roman"/>
                          <a:ea typeface="Calibri"/>
                          <a:cs typeface="Times New Roman"/>
                        </a:rPr>
                        <a:t>Treated Effluent supplied to DDA for Japanese Park from</a:t>
                      </a:r>
                      <a:endParaRPr lang="en-IN" sz="1100" dirty="0">
                        <a:latin typeface="Calibri"/>
                        <a:ea typeface="Calibri"/>
                        <a:cs typeface="Times New Roman"/>
                      </a:endParaRPr>
                    </a:p>
                    <a:p>
                      <a:pPr algn="just">
                        <a:lnSpc>
                          <a:spcPct val="115000"/>
                        </a:lnSpc>
                        <a:spcAft>
                          <a:spcPts val="0"/>
                        </a:spcAft>
                      </a:pPr>
                      <a:r>
                        <a:rPr lang="en-IN" sz="1200" dirty="0" err="1">
                          <a:latin typeface="Times New Roman"/>
                          <a:ea typeface="Calibri"/>
                          <a:cs typeface="Times New Roman"/>
                        </a:rPr>
                        <a:t>Rithala</a:t>
                      </a:r>
                      <a:r>
                        <a:rPr lang="en-IN" sz="1200" dirty="0">
                          <a:latin typeface="Times New Roman"/>
                          <a:ea typeface="Calibri"/>
                          <a:cs typeface="Times New Roman"/>
                        </a:rPr>
                        <a:t> STP</a:t>
                      </a:r>
                      <a:endParaRPr lang="en-IN"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latin typeface="Times New Roman"/>
                          <a:ea typeface="Calibri"/>
                          <a:cs typeface="Times New Roman"/>
                        </a:rPr>
                        <a:t>8.0 MGD</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ct val="115000"/>
                        </a:lnSpc>
                        <a:spcAft>
                          <a:spcPts val="0"/>
                        </a:spcAft>
                      </a:pPr>
                      <a:r>
                        <a:rPr lang="en-IN" sz="1200">
                          <a:latin typeface="Times New Roman"/>
                          <a:ea typeface="Calibri"/>
                          <a:cs typeface="Times New Roman"/>
                        </a:rPr>
                        <a:t>4</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latin typeface="Times New Roman"/>
                          <a:ea typeface="Calibri"/>
                          <a:cs typeface="Times New Roman"/>
                        </a:rPr>
                        <a:t>Treated Effluent Supplied to Minor irrigation Deptt. from Okhla STP (42 cusec),from keshopur STP (37 cusec), and from Coronation STP(70 cusec); Total 149 cusec for irrigation purposes</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latin typeface="Times New Roman"/>
                          <a:ea typeface="Calibri"/>
                          <a:cs typeface="Times New Roman"/>
                        </a:rPr>
                        <a:t>80.5 MGD</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just">
                        <a:lnSpc>
                          <a:spcPct val="115000"/>
                        </a:lnSpc>
                        <a:spcAft>
                          <a:spcPts val="0"/>
                        </a:spcAft>
                      </a:pPr>
                      <a:endParaRPr lang="en-IN"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b="1">
                          <a:latin typeface="Times New Roman"/>
                          <a:ea typeface="Calibri"/>
                          <a:cs typeface="Times New Roman"/>
                        </a:rPr>
                        <a:t>Total </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b="1" dirty="0">
                          <a:latin typeface="Times New Roman"/>
                          <a:ea typeface="Calibri"/>
                          <a:cs typeface="Times New Roman"/>
                        </a:rPr>
                        <a:t>109.5 MGD</a:t>
                      </a:r>
                      <a:endParaRPr lang="en-IN"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extBox 1"/>
          <p:cNvSpPr txBox="1"/>
          <p:nvPr/>
        </p:nvSpPr>
        <p:spPr>
          <a:xfrm>
            <a:off x="3347864" y="3429000"/>
            <a:ext cx="3672408" cy="369332"/>
          </a:xfrm>
          <a:prstGeom prst="rect">
            <a:avLst/>
          </a:prstGeom>
          <a:noFill/>
        </p:spPr>
        <p:txBody>
          <a:bodyPr wrap="square" rtlCol="0">
            <a:spAutoFit/>
          </a:bodyPr>
          <a:lstStyle/>
          <a:p>
            <a:r>
              <a:rPr lang="en-US" dirty="0"/>
              <a:t>Delhi statistics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1025</Words>
  <Application>Microsoft Office PowerPoint</Application>
  <PresentationFormat>On-screen Show (4:3)</PresentationFormat>
  <Paragraphs>160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Rounded MT Bold</vt:lpstr>
      <vt:lpstr>Calibri</vt:lpstr>
      <vt:lpstr>Century Gothic</vt:lpstr>
      <vt:lpstr>Mangal</vt:lpstr>
      <vt:lpstr>Times New Roman</vt:lpstr>
      <vt:lpstr>Wingdings</vt:lpstr>
      <vt:lpstr>Office Theme</vt:lpstr>
      <vt:lpstr>PowerPoint Presentation</vt:lpstr>
      <vt:lpstr>PowerPoint Presentation</vt:lpstr>
      <vt:lpstr>PowerPoint Presentation</vt:lpstr>
      <vt:lpstr>PowerPoint Presentation</vt:lpstr>
      <vt:lpstr>Decentralised Waste Water Treatment Systems Technology (DEWATS)</vt:lpstr>
      <vt:lpstr>PowerPoint Presentation</vt:lpstr>
      <vt:lpstr>PowerPoint Presentation</vt:lpstr>
      <vt:lpstr>Pros and Cons of DEWATS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dc:creator>
  <cp:lastModifiedBy>Admin</cp:lastModifiedBy>
  <cp:revision>24</cp:revision>
  <dcterms:created xsi:type="dcterms:W3CDTF">2014-10-30T16:13:31Z</dcterms:created>
  <dcterms:modified xsi:type="dcterms:W3CDTF">2022-02-14T17:24:12Z</dcterms:modified>
</cp:coreProperties>
</file>