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70" r:id="rId2"/>
    <p:sldId id="257" r:id="rId3"/>
    <p:sldId id="266" r:id="rId4"/>
    <p:sldId id="267" r:id="rId5"/>
    <p:sldId id="258" r:id="rId6"/>
    <p:sldId id="259" r:id="rId7"/>
    <p:sldId id="260" r:id="rId8"/>
    <p:sldId id="270" r:id="rId9"/>
    <p:sldId id="273" r:id="rId10"/>
    <p:sldId id="261" r:id="rId11"/>
    <p:sldId id="262" r:id="rId12"/>
    <p:sldId id="274" r:id="rId13"/>
    <p:sldId id="263" r:id="rId14"/>
    <p:sldId id="268" r:id="rId15"/>
    <p:sldId id="269" r:id="rId16"/>
    <p:sldId id="264" r:id="rId17"/>
    <p:sldId id="271" r:id="rId18"/>
    <p:sldId id="272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02157-1584-4B20-91D8-A42678B63769}" type="datetimeFigureOut">
              <a:rPr lang="en-US" smtClean="0"/>
              <a:pPr/>
              <a:t>1/21/2022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1FE79-6BFD-491D-BBD9-93EBD1DAA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1FE79-6BFD-491D-BBD9-93EBD1DAA4B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1FE79-6BFD-491D-BBD9-93EBD1DAA4B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1FE79-6BFD-491D-BBD9-93EBD1DAA4B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1FE79-6BFD-491D-BBD9-93EBD1DAA4B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1FE79-6BFD-491D-BBD9-93EBD1DAA4B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1FE79-6BFD-491D-BBD9-93EBD1DAA4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1FE79-6BFD-491D-BBD9-93EBD1DAA4B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1FE79-6BFD-491D-BBD9-93EBD1DAA4B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1FE79-6BFD-491D-BBD9-93EBD1DAA4B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350E-9659-4F6C-AD4E-6818F47D8D08}" type="datetimeFigureOut">
              <a:rPr lang="en-US" smtClean="0"/>
              <a:pPr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78BE-2345-4126-80BE-4DC59718C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350E-9659-4F6C-AD4E-6818F47D8D08}" type="datetimeFigureOut">
              <a:rPr lang="en-US" smtClean="0"/>
              <a:pPr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78BE-2345-4126-80BE-4DC59718C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350E-9659-4F6C-AD4E-6818F47D8D08}" type="datetimeFigureOut">
              <a:rPr lang="en-US" smtClean="0"/>
              <a:pPr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78BE-2345-4126-80BE-4DC59718C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350E-9659-4F6C-AD4E-6818F47D8D08}" type="datetimeFigureOut">
              <a:rPr lang="en-US" smtClean="0"/>
              <a:pPr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78BE-2345-4126-80BE-4DC59718C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350E-9659-4F6C-AD4E-6818F47D8D08}" type="datetimeFigureOut">
              <a:rPr lang="en-US" smtClean="0"/>
              <a:pPr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78BE-2345-4126-80BE-4DC59718C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350E-9659-4F6C-AD4E-6818F47D8D08}" type="datetimeFigureOut">
              <a:rPr lang="en-US" smtClean="0"/>
              <a:pPr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78BE-2345-4126-80BE-4DC59718C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350E-9659-4F6C-AD4E-6818F47D8D08}" type="datetimeFigureOut">
              <a:rPr lang="en-US" smtClean="0"/>
              <a:pPr/>
              <a:t>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78BE-2345-4126-80BE-4DC59718C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350E-9659-4F6C-AD4E-6818F47D8D08}" type="datetimeFigureOut">
              <a:rPr lang="en-US" smtClean="0"/>
              <a:pPr/>
              <a:t>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78BE-2345-4126-80BE-4DC59718C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350E-9659-4F6C-AD4E-6818F47D8D08}" type="datetimeFigureOut">
              <a:rPr lang="en-US" smtClean="0"/>
              <a:pPr/>
              <a:t>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78BE-2345-4126-80BE-4DC59718C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350E-9659-4F6C-AD4E-6818F47D8D08}" type="datetimeFigureOut">
              <a:rPr lang="en-US" smtClean="0"/>
              <a:pPr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78BE-2345-4126-80BE-4DC59718C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350E-9659-4F6C-AD4E-6818F47D8D08}" type="datetimeFigureOut">
              <a:rPr lang="en-US" smtClean="0"/>
              <a:pPr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F78BE-2345-4126-80BE-4DC59718C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F350E-9659-4F6C-AD4E-6818F47D8D08}" type="datetimeFigureOut">
              <a:rPr lang="en-US" smtClean="0"/>
              <a:pPr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F78BE-2345-4126-80BE-4DC59718C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AF2896B-A330-4925-B4EE-04C3D2BC7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57500"/>
            <a:ext cx="8229600" cy="114300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Density Survey Techniques</a:t>
            </a:r>
            <a:endParaRPr lang="en-US" altLang="en-US" sz="4400" b="1" dirty="0">
              <a:latin typeface="Century Gothic" panose="020B0502020202020204" pitchFamily="34" charset="0"/>
            </a:endParaRPr>
          </a:p>
        </p:txBody>
      </p:sp>
      <p:sp>
        <p:nvSpPr>
          <p:cNvPr id="15363" name="TextBox 3">
            <a:extLst>
              <a:ext uri="{FF2B5EF4-FFF2-40B4-BE49-F238E27FC236}">
                <a16:creationId xmlns:a16="http://schemas.microsoft.com/office/drawing/2014/main" id="{07CEA8F9-BD9F-4B9B-A1A2-78E94C5DB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3" y="5486400"/>
            <a:ext cx="5029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dirty="0">
              <a:latin typeface="Century Gothic" panose="020B0502020202020204" pitchFamily="34" charset="0"/>
            </a:endParaRPr>
          </a:p>
          <a:p>
            <a:r>
              <a:rPr lang="en-US" altLang="en-US" dirty="0">
                <a:latin typeface="Century Gothic" panose="020B0502020202020204" pitchFamily="34" charset="0"/>
              </a:rPr>
              <a:t>Subject: Planning Techniques</a:t>
            </a:r>
          </a:p>
          <a:p>
            <a:r>
              <a:rPr lang="en-US" altLang="en-US" dirty="0">
                <a:latin typeface="Century Gothic" panose="020B0502020202020204" pitchFamily="34" charset="0"/>
              </a:rPr>
              <a:t>Topic: Density Survey Techniques</a:t>
            </a:r>
          </a:p>
          <a:p>
            <a:r>
              <a:rPr lang="en-US" altLang="en-US" dirty="0">
                <a:latin typeface="Century Gothic" panose="020B0502020202020204" pitchFamily="34" charset="0"/>
              </a:rPr>
              <a:t>Presented by: Pallavi Tiwari</a:t>
            </a:r>
          </a:p>
        </p:txBody>
      </p:sp>
      <p:pic>
        <p:nvPicPr>
          <p:cNvPr id="15364" name="Picture 7">
            <a:extLst>
              <a:ext uri="{FF2B5EF4-FFF2-40B4-BE49-F238E27FC236}">
                <a16:creationId xmlns:a16="http://schemas.microsoft.com/office/drawing/2014/main" id="{12FD7B2B-1B6F-4F1A-9FB3-EC005B40B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6510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Residential density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Gross density</a:t>
            </a:r>
            <a:r>
              <a:rPr lang="en-US" dirty="0"/>
              <a:t>: the land area includes whole area of the town/ city.</a:t>
            </a:r>
          </a:p>
          <a:p>
            <a:pPr algn="just"/>
            <a:r>
              <a:rPr lang="en-US" dirty="0">
                <a:solidFill>
                  <a:srgbClr val="FF0000"/>
                </a:solidFill>
              </a:rPr>
              <a:t>Gross residential density/ gross neighborhood density </a:t>
            </a:r>
            <a:r>
              <a:rPr lang="en-US" dirty="0"/>
              <a:t>: if whole of the land area is predominantly residential. </a:t>
            </a:r>
          </a:p>
          <a:p>
            <a:pPr algn="just"/>
            <a:r>
              <a:rPr lang="en-US" dirty="0">
                <a:solidFill>
                  <a:srgbClr val="FF0000"/>
                </a:solidFill>
              </a:rPr>
              <a:t>Net residential density: </a:t>
            </a:r>
            <a:r>
              <a:rPr lang="en-US" dirty="0"/>
              <a:t>if the land included is housing plot, residential roads and incidental open spaces, then the density is net residential density.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Non-residential density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Floor Space Index (FSI): </a:t>
            </a:r>
            <a:r>
              <a:rPr lang="en-US" dirty="0"/>
              <a:t>area of the total floor space of the building on any particular site divided by the area of the site including half the area of the any roads adjoining it.</a:t>
            </a:r>
          </a:p>
          <a:p>
            <a:r>
              <a:rPr lang="en-US" dirty="0">
                <a:solidFill>
                  <a:srgbClr val="C00000"/>
                </a:solidFill>
              </a:rPr>
              <a:t>Floor Area Ratio (FAR): </a:t>
            </a:r>
            <a:r>
              <a:rPr lang="en-US" dirty="0"/>
              <a:t>it is expressed as the ratio of the total floor area of a building to the total plot area.  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31" y="1752600"/>
            <a:ext cx="915598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density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Conventional techniques</a:t>
            </a:r>
          </a:p>
          <a:p>
            <a:r>
              <a:rPr lang="en-US" dirty="0"/>
              <a:t>Modern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Density survey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Density surveys are done to understand the relationship between built‐up area  and population density.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It is taken up for assessment of infrastructure requirements, to reduce congestion, appropriate availability of land for specific activities and services required by residents for good quality of life.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Population density survey</a:t>
            </a:r>
            <a:br>
              <a:rPr lang="en-US" dirty="0"/>
            </a:br>
            <a:r>
              <a:rPr lang="en-US" dirty="0"/>
              <a:t>Conventional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Demarcate sub-areas and areas of sub-areas are to be measured.</a:t>
            </a:r>
          </a:p>
          <a:p>
            <a:r>
              <a:rPr lang="en-US" dirty="0"/>
              <a:t>Peoples living in each blocks in the area are to be determined, can also be done by direct sampling method</a:t>
            </a:r>
          </a:p>
          <a:p>
            <a:r>
              <a:rPr lang="en-US" dirty="0"/>
              <a:t>Simple division of total population with the area gives population density.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The formulas used for the calculation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349" y="1924050"/>
            <a:ext cx="8933485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752600"/>
            <a:ext cx="9144000" cy="320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of aerial photography</a:t>
            </a:r>
          </a:p>
          <a:p>
            <a:r>
              <a:rPr lang="en-US" dirty="0"/>
              <a:t>Use of remote sensing data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Density : Definition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Density for physical planner is number of objects per unit area like houses, rooms, persons etc per unit area. </a:t>
            </a:r>
          </a:p>
          <a:p>
            <a:pPr algn="just"/>
            <a:r>
              <a:rPr lang="en-US" dirty="0"/>
              <a:t>It implies the quantum or intensity of development or  concentration of population in any geographical area. </a:t>
            </a:r>
          </a:p>
          <a:p>
            <a:pPr algn="just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</a:p>
          <a:p>
            <a:pPr algn="just">
              <a:buNone/>
            </a:pPr>
            <a:r>
              <a:rPr lang="en-US" dirty="0">
                <a:solidFill>
                  <a:srgbClr val="FF0000"/>
                </a:solidFill>
              </a:rPr>
              <a:t>	Density has wide range of connotations depending upon the objective for which it is used. </a:t>
            </a:r>
          </a:p>
          <a:p>
            <a:pPr algn="just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Density can be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 density</a:t>
            </a:r>
          </a:p>
          <a:p>
            <a:r>
              <a:rPr lang="en-US" dirty="0"/>
              <a:t>Settlement density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814513"/>
            <a:ext cx="914400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measuring density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control density – to ensure comfort</a:t>
            </a:r>
          </a:p>
          <a:p>
            <a:pPr algn="just"/>
            <a:r>
              <a:rPr lang="en-US" dirty="0"/>
              <a:t>To control population to ensure available resources and infrastructures are properly used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density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Residential density</a:t>
            </a:r>
          </a:p>
          <a:p>
            <a:pPr lvl="1"/>
            <a:r>
              <a:rPr lang="en-US" dirty="0"/>
              <a:t>Over all density, or gross density</a:t>
            </a:r>
          </a:p>
          <a:p>
            <a:pPr lvl="1"/>
            <a:r>
              <a:rPr lang="en-US" dirty="0"/>
              <a:t>Net density</a:t>
            </a:r>
          </a:p>
          <a:p>
            <a:r>
              <a:rPr lang="en-US" dirty="0"/>
              <a:t>Non-residential density</a:t>
            </a:r>
          </a:p>
          <a:p>
            <a:pPr lvl="1"/>
            <a:r>
              <a:rPr lang="en-US" dirty="0"/>
              <a:t>FAR, FSI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Residential density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Density with reference to the total population and the land area. </a:t>
            </a:r>
          </a:p>
          <a:p>
            <a:r>
              <a:rPr lang="en-US" dirty="0"/>
              <a:t>It represents a rational measure of population concentration on land. </a:t>
            </a:r>
          </a:p>
          <a:p>
            <a:r>
              <a:rPr lang="en-US" dirty="0"/>
              <a:t>It is expressed  as population per unit area like population per hectare, </a:t>
            </a:r>
          </a:p>
          <a:p>
            <a:r>
              <a:rPr lang="en-US" dirty="0"/>
              <a:t> Also expressed as Dwelling unit per hectare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Residential density is normally expressed in terms 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3600" dirty="0"/>
              <a:t>Houses per unit land (dwelling units/hectare),</a:t>
            </a:r>
          </a:p>
          <a:p>
            <a:pPr algn="just"/>
            <a:r>
              <a:rPr lang="en-IN" sz="3600" dirty="0"/>
              <a:t>Habitable rooms per unit land (rooms/hectare) (Accommodation density) and</a:t>
            </a:r>
          </a:p>
          <a:p>
            <a:pPr algn="just"/>
            <a:r>
              <a:rPr lang="en-IN" sz="3600" dirty="0"/>
              <a:t>Persons per unit land (persons/hectare) (Population Density).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905000"/>
            <a:ext cx="9005656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479</Words>
  <Application>Microsoft Office PowerPoint</Application>
  <PresentationFormat>On-screen Show (4:3)</PresentationFormat>
  <Paragraphs>61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Century Gothic</vt:lpstr>
      <vt:lpstr>Office Theme</vt:lpstr>
      <vt:lpstr>PowerPoint Presentation</vt:lpstr>
      <vt:lpstr>Density : Definition </vt:lpstr>
      <vt:lpstr>Density can be </vt:lpstr>
      <vt:lpstr>PowerPoint Presentation</vt:lpstr>
      <vt:lpstr>Objectives of measuring density</vt:lpstr>
      <vt:lpstr>Classification of density</vt:lpstr>
      <vt:lpstr>Residential density</vt:lpstr>
      <vt:lpstr>Residential density is normally expressed in terms of</vt:lpstr>
      <vt:lpstr>PowerPoint Presentation</vt:lpstr>
      <vt:lpstr>Residential density</vt:lpstr>
      <vt:lpstr>Non-residential density</vt:lpstr>
      <vt:lpstr>PowerPoint Presentation</vt:lpstr>
      <vt:lpstr>Population density survey</vt:lpstr>
      <vt:lpstr>Density survey</vt:lpstr>
      <vt:lpstr>PowerPoint Presentation</vt:lpstr>
      <vt:lpstr>Population density survey Conventional techniques</vt:lpstr>
      <vt:lpstr>The formulas used for the calculation</vt:lpstr>
      <vt:lpstr>PowerPoint Presentation</vt:lpstr>
      <vt:lpstr>Modern techniques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Density survey techniques</dc:title>
  <dc:creator>Rabidyuti</dc:creator>
  <cp:lastModifiedBy>Pallavi Tiwari</cp:lastModifiedBy>
  <cp:revision>33</cp:revision>
  <dcterms:created xsi:type="dcterms:W3CDTF">2010-02-20T04:48:43Z</dcterms:created>
  <dcterms:modified xsi:type="dcterms:W3CDTF">2022-01-21T07:08:44Z</dcterms:modified>
</cp:coreProperties>
</file>