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3721" y="866978"/>
            <a:ext cx="241655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2531491"/>
            <a:ext cx="7614919" cy="155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913890"/>
            <a:ext cx="7772400" cy="1362710"/>
          </a:xfrm>
          <a:custGeom>
            <a:avLst/>
            <a:gdLst/>
            <a:ahLst/>
            <a:cxnLst/>
            <a:rect l="l" t="t" r="r" b="b"/>
            <a:pathLst>
              <a:path w="7772400" h="1362710">
                <a:moveTo>
                  <a:pt x="7772400" y="0"/>
                </a:moveTo>
                <a:lnTo>
                  <a:pt x="0" y="0"/>
                </a:lnTo>
                <a:lnTo>
                  <a:pt x="0" y="1362455"/>
                </a:lnTo>
                <a:lnTo>
                  <a:pt x="7772400" y="1362455"/>
                </a:lnTo>
                <a:lnTo>
                  <a:pt x="7772400" y="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0817" y="1924050"/>
            <a:ext cx="4079875" cy="135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3064" marR="5080" indent="-1651000">
              <a:lnSpc>
                <a:spcPct val="100000"/>
              </a:lnSpc>
              <a:spcBef>
                <a:spcPts val="105"/>
              </a:spcBef>
            </a:pPr>
            <a:r>
              <a:rPr sz="2900" u="none" spc="-35" dirty="0">
                <a:solidFill>
                  <a:srgbClr val="000000"/>
                </a:solidFill>
              </a:rPr>
              <a:t>ESTIMATION </a:t>
            </a:r>
            <a:r>
              <a:rPr sz="2900" u="none" dirty="0">
                <a:solidFill>
                  <a:srgbClr val="000000"/>
                </a:solidFill>
              </a:rPr>
              <a:t>AND </a:t>
            </a:r>
            <a:r>
              <a:rPr sz="2900" u="none" spc="-10" dirty="0">
                <a:solidFill>
                  <a:srgbClr val="000000"/>
                </a:solidFill>
              </a:rPr>
              <a:t>COSTING </a:t>
            </a:r>
            <a:r>
              <a:rPr sz="2900" u="none" spc="-645" dirty="0">
                <a:solidFill>
                  <a:srgbClr val="000000"/>
                </a:solidFill>
              </a:rPr>
              <a:t> </a:t>
            </a:r>
            <a:r>
              <a:rPr sz="2900" u="none" dirty="0">
                <a:solidFill>
                  <a:srgbClr val="000000"/>
                </a:solidFill>
              </a:rPr>
              <a:t>OF</a:t>
            </a:r>
            <a:r>
              <a:rPr sz="2900" u="none" spc="-20" dirty="0">
                <a:solidFill>
                  <a:srgbClr val="000000"/>
                </a:solidFill>
              </a:rPr>
              <a:t> </a:t>
            </a:r>
            <a:r>
              <a:rPr sz="2900" u="none" dirty="0">
                <a:solidFill>
                  <a:srgbClr val="000000"/>
                </a:solidFill>
              </a:rPr>
              <a:t>A</a:t>
            </a:r>
            <a:endParaRPr sz="2900" dirty="0"/>
          </a:p>
          <a:p>
            <a:pPr marL="259079">
              <a:lnSpc>
                <a:spcPct val="100000"/>
              </a:lnSpc>
            </a:pPr>
            <a:r>
              <a:rPr sz="2900" u="none" spc="-10" dirty="0">
                <a:solidFill>
                  <a:srgbClr val="000000"/>
                </a:solidFill>
              </a:rPr>
              <a:t>COMMERCIAL</a:t>
            </a:r>
            <a:r>
              <a:rPr sz="2900" u="none" spc="-55" dirty="0">
                <a:solidFill>
                  <a:srgbClr val="000000"/>
                </a:solidFill>
              </a:rPr>
              <a:t> </a:t>
            </a:r>
            <a:r>
              <a:rPr sz="2900" u="none" dirty="0">
                <a:solidFill>
                  <a:srgbClr val="000000"/>
                </a:solidFill>
              </a:rPr>
              <a:t>BUILDING</a:t>
            </a:r>
            <a:endParaRPr sz="2900" dirty="0"/>
          </a:p>
        </p:txBody>
      </p:sp>
      <p:sp>
        <p:nvSpPr>
          <p:cNvPr id="8" name="TextBox 7"/>
          <p:cNvSpPr txBox="1"/>
          <p:nvPr/>
        </p:nvSpPr>
        <p:spPr>
          <a:xfrm>
            <a:off x="6357825" y="6096000"/>
            <a:ext cx="2667000" cy="65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Verdana"/>
                <a:cs typeface="Verdana"/>
              </a:rPr>
              <a:t>Presented by:</a:t>
            </a: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 smtClean="0">
                <a:latin typeface="Verdana"/>
                <a:cs typeface="Verdana"/>
              </a:rPr>
              <a:t>Ar. </a:t>
            </a:r>
            <a:r>
              <a:rPr lang="en-US" dirty="0" err="1" smtClean="0">
                <a:latin typeface="Verdana"/>
                <a:cs typeface="Verdana"/>
              </a:rPr>
              <a:t>Vivek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Painuli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109" y="17930"/>
            <a:ext cx="893234" cy="106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73650" y="1119693"/>
            <a:ext cx="1521296" cy="42853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1433" y="894334"/>
            <a:ext cx="1437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Lumpsum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921205"/>
            <a:ext cx="6191885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While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preparing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an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estimate,</a:t>
            </a:r>
            <a:r>
              <a:rPr sz="2000" spc="3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not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possible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workout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in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detail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incase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petty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items.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other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than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civil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engineering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such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are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called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Lumpsum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or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simply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L.S.</a:t>
            </a:r>
            <a:r>
              <a:rPr sz="2000" spc="-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following</a:t>
            </a:r>
            <a:r>
              <a:rPr sz="200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are</a:t>
            </a:r>
            <a:r>
              <a:rPr sz="20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some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L.S.</a:t>
            </a:r>
            <a:r>
              <a:rPr sz="2000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items</a:t>
            </a:r>
            <a:r>
              <a:rPr sz="2000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in the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 estimate: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Water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supply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2000" spc="-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sanitary arrangements.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Electrical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installations</a:t>
            </a:r>
            <a:r>
              <a:rPr sz="2000" spc="3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like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AFEF"/>
                </a:solidFill>
                <a:latin typeface="Calibri"/>
                <a:cs typeface="Calibri"/>
              </a:rPr>
              <a:t>meter,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00AFEF"/>
                </a:solidFill>
                <a:latin typeface="Calibri"/>
                <a:cs typeface="Calibri"/>
              </a:rPr>
              <a:t>motor,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etc.,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Architectural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features.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Contingencies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unforeseen items.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700" marR="357505" indent="1257300">
              <a:lnSpc>
                <a:spcPct val="100000"/>
              </a:lnSpc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general,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certain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percentage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on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cost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of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estimation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allotted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above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L.S.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items.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4988" y="1090824"/>
            <a:ext cx="1624749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9952" y="703834"/>
            <a:ext cx="4179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Work</a:t>
            </a:r>
            <a:r>
              <a:rPr spc="-20" dirty="0"/>
              <a:t> </a:t>
            </a:r>
            <a:r>
              <a:rPr spc="-15" dirty="0"/>
              <a:t>Charged</a:t>
            </a:r>
            <a:r>
              <a:rPr spc="-20" dirty="0"/>
              <a:t> </a:t>
            </a:r>
            <a:r>
              <a:rPr spc="-15" dirty="0"/>
              <a:t>Establishment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140" y="1692910"/>
            <a:ext cx="588518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During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construction 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project considerable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number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skilled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supervisors,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assistance,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watch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men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etc.,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are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employed on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temporary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basis.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Wingdings"/>
              <a:buChar char=""/>
            </a:pPr>
            <a:endParaRPr sz="2750">
              <a:latin typeface="Calibri"/>
              <a:cs typeface="Calibri"/>
            </a:endParaRPr>
          </a:p>
          <a:p>
            <a:pPr marL="355600" marR="6731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The salaries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these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persons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are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drawn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from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L.S.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amount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allotted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towards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charged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establishment.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Wingdings"/>
              <a:buChar char=""/>
            </a:pPr>
            <a:endParaRPr sz="2750">
              <a:latin typeface="Calibri"/>
              <a:cs typeface="Calibri"/>
            </a:endParaRPr>
          </a:p>
          <a:p>
            <a:pPr marL="355600" marR="29337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That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is,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establishment</a:t>
            </a:r>
            <a:r>
              <a:rPr sz="2000" spc="3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which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charged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directly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work.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L.S. amount 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1⅟₂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2%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estimated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cost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provided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towards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work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charged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establishment.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1274" y="1057296"/>
            <a:ext cx="1558433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7445" y="866978"/>
            <a:ext cx="43097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Definitions</a:t>
            </a:r>
            <a:r>
              <a:rPr dirty="0"/>
              <a:t> </a:t>
            </a:r>
            <a:r>
              <a:rPr spc="-5" dirty="0"/>
              <a:t>and </a:t>
            </a:r>
            <a:r>
              <a:rPr spc="-15"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92910"/>
            <a:ext cx="6186805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Estimation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Technique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Calculating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or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Computing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various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quantities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 the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expected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expenditure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be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incurred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on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particular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or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project.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following</a:t>
            </a:r>
            <a:r>
              <a:rPr sz="2000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Requirements</a:t>
            </a:r>
            <a:r>
              <a:rPr sz="20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are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 necessary</a:t>
            </a:r>
            <a:r>
              <a:rPr sz="20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6FC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preparing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an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estimate: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355600" marR="161290" indent="-342900">
              <a:lnSpc>
                <a:spcPct val="12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Drawings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like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plan,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elevation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sections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important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points.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Detailed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specifications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about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workmanship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&amp;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properties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materials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Standard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schedule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rates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current </a:t>
            </a:r>
            <a:r>
              <a:rPr sz="2000" spc="-45" dirty="0">
                <a:solidFill>
                  <a:srgbClr val="00AFEF"/>
                </a:solidFill>
                <a:latin typeface="Calibri"/>
                <a:cs typeface="Calibri"/>
              </a:rPr>
              <a:t>year.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1274" y="1071012"/>
            <a:ext cx="1558433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61185" y="526796"/>
            <a:ext cx="4811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Needs</a:t>
            </a:r>
            <a:r>
              <a:rPr spc="5" dirty="0"/>
              <a:t> </a:t>
            </a:r>
            <a:r>
              <a:rPr spc="-25" dirty="0"/>
              <a:t>for</a:t>
            </a:r>
            <a:r>
              <a:rPr spc="-15" dirty="0"/>
              <a:t> </a:t>
            </a:r>
            <a:r>
              <a:rPr spc="-10" dirty="0"/>
              <a:t>Estimation</a:t>
            </a:r>
            <a:r>
              <a:rPr spc="5" dirty="0"/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15" dirty="0"/>
              <a:t>Costing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159509"/>
            <a:ext cx="6090285" cy="5391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give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an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idea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cost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and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hence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its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feasibility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can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be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determined</a:t>
            </a:r>
            <a:r>
              <a:rPr sz="2000" spc="4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i.e,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whether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the 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project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could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be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taken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up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with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funds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available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or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Arial MT"/>
              <a:buChar char="•"/>
            </a:pPr>
            <a:endParaRPr sz="2750">
              <a:latin typeface="Calibri"/>
              <a:cs typeface="Calibri"/>
            </a:endParaRPr>
          </a:p>
          <a:p>
            <a:pPr marL="355600" marR="937894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gives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 idea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time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required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for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completion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EF"/>
              </a:buClr>
              <a:buFont typeface="Arial MT"/>
              <a:buChar char="•"/>
            </a:pPr>
            <a:endParaRPr sz="2750">
              <a:latin typeface="Calibri"/>
              <a:cs typeface="Calibri"/>
            </a:endParaRPr>
          </a:p>
          <a:p>
            <a:pPr marL="355600" marR="106489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required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invite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tenders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Quotations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Arrange</a:t>
            </a:r>
            <a:r>
              <a:rPr sz="2000" spc="-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contract.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0AFEF"/>
              </a:buClr>
              <a:buFont typeface="Arial MT"/>
              <a:buChar char="•"/>
            </a:pPr>
            <a:endParaRPr sz="2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also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required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to control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expenditure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during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execution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work.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355600" marR="16700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decides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whether 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proposed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plan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matches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funds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avail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or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1274" y="1084728"/>
            <a:ext cx="1558433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2936" y="1208354"/>
            <a:ext cx="3596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Procedure</a:t>
            </a:r>
            <a:r>
              <a:rPr spc="25" dirty="0"/>
              <a:t> </a:t>
            </a:r>
            <a:r>
              <a:rPr spc="-25" dirty="0"/>
              <a:t>for</a:t>
            </a:r>
            <a:r>
              <a:rPr spc="-10" dirty="0"/>
              <a:t> </a:t>
            </a:r>
            <a:r>
              <a:rPr spc="-15" dirty="0"/>
              <a:t>Estimating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29892" y="2507107"/>
            <a:ext cx="4888865" cy="179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Estimates</a:t>
            </a:r>
            <a:r>
              <a:rPr sz="2000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involving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 the</a:t>
            </a:r>
            <a:r>
              <a:rPr sz="2000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following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operations: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Preparing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detailed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Calculating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rate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each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unit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work.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Preparing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abstract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of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1173" y="1062392"/>
            <a:ext cx="1546496" cy="436053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596" y="1477136"/>
            <a:ext cx="5509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Data</a:t>
            </a:r>
            <a:r>
              <a:rPr spc="-15" dirty="0"/>
              <a:t> Required</a:t>
            </a:r>
            <a:r>
              <a:rPr spc="10" dirty="0"/>
              <a:t> </a:t>
            </a:r>
            <a:r>
              <a:rPr spc="-130" dirty="0"/>
              <a:t>To</a:t>
            </a:r>
            <a:r>
              <a:rPr spc="-20" dirty="0"/>
              <a:t> </a:t>
            </a:r>
            <a:r>
              <a:rPr spc="-15" dirty="0"/>
              <a:t>Prepare</a:t>
            </a:r>
            <a:r>
              <a:rPr spc="5" dirty="0"/>
              <a:t> </a:t>
            </a:r>
            <a:r>
              <a:rPr spc="-5" dirty="0"/>
              <a:t>An</a:t>
            </a:r>
            <a:r>
              <a:rPr spc="10" dirty="0"/>
              <a:t> </a:t>
            </a:r>
            <a:r>
              <a:rPr spc="-15" dirty="0"/>
              <a:t>Estimate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5394" y="2530195"/>
            <a:ext cx="4821555" cy="11226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Drawing</a:t>
            </a:r>
            <a:r>
              <a:rPr sz="2000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i.e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plans,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elevations,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sections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Specifications.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Rates.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3131" y="1057296"/>
            <a:ext cx="1591591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Data</a:t>
            </a:r>
            <a:r>
              <a:rPr spc="-55" dirty="0"/>
              <a:t> </a:t>
            </a:r>
            <a:r>
              <a:rPr spc="-15" dirty="0"/>
              <a:t>Required….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0" y="1841957"/>
            <a:ext cx="5697220" cy="224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Drawings</a:t>
            </a:r>
            <a:r>
              <a:rPr sz="2400" spc="-10" dirty="0">
                <a:solidFill>
                  <a:srgbClr val="888888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50">
              <a:latin typeface="Calibri"/>
              <a:cs typeface="Calibri"/>
            </a:endParaRPr>
          </a:p>
          <a:p>
            <a:pPr marL="12700" marR="5080" indent="341630">
              <a:lnSpc>
                <a:spcPct val="102299"/>
              </a:lnSpc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If 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drawings are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not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clear and without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complete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dimensions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the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preparation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estimation</a:t>
            </a:r>
            <a:r>
              <a:rPr sz="2000" spc="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become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very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difficult.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So,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it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is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very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essential</a:t>
            </a:r>
            <a:r>
              <a:rPr sz="2000" spc="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before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preparing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estimate.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4988" y="1084728"/>
            <a:ext cx="1624749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4877" y="856234"/>
            <a:ext cx="241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Data</a:t>
            </a:r>
            <a:r>
              <a:rPr spc="-55" dirty="0"/>
              <a:t> </a:t>
            </a:r>
            <a:r>
              <a:rPr spc="-15" dirty="0"/>
              <a:t>Required….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0" y="1612440"/>
            <a:ext cx="5705475" cy="443611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Specifications</a:t>
            </a:r>
            <a:r>
              <a:rPr sz="2400" spc="-5" dirty="0">
                <a:solidFill>
                  <a:srgbClr val="888888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509"/>
              </a:spcBef>
              <a:buAutoNum type="alphaUcPeriod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Genera</a:t>
            </a:r>
            <a:r>
              <a:rPr sz="200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Specifications:</a:t>
            </a:r>
            <a:endParaRPr sz="2000">
              <a:latin typeface="Calibri"/>
              <a:cs typeface="Calibri"/>
            </a:endParaRPr>
          </a:p>
          <a:p>
            <a:pPr marL="12700" marR="249554" indent="177228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This gives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nature,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quality,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class,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materials</a:t>
            </a:r>
            <a:r>
              <a:rPr sz="2000" spc="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general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terms</a:t>
            </a:r>
            <a:r>
              <a:rPr sz="2000" spc="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be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used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in 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various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parts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of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work.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helps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form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general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idea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building.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AutoNum type="alphaUcPeriod" startAt="2"/>
              <a:tabLst>
                <a:tab pos="469900" algn="l"/>
                <a:tab pos="470534" algn="l"/>
              </a:tabLst>
            </a:pP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Detailed </a:t>
            </a:r>
            <a:r>
              <a:rPr sz="2000" spc="-5" dirty="0">
                <a:solidFill>
                  <a:srgbClr val="006FC0"/>
                </a:solidFill>
                <a:latin typeface="Calibri"/>
                <a:cs typeface="Calibri"/>
              </a:rPr>
              <a:t>Specifications:</a:t>
            </a:r>
            <a:endParaRPr sz="2000">
              <a:latin typeface="Calibri"/>
              <a:cs typeface="Calibri"/>
            </a:endParaRPr>
          </a:p>
          <a:p>
            <a:pPr marL="12700" marR="5080" indent="188658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These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gives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Detailed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description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various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items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laying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down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quantities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qualities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materials,</a:t>
            </a:r>
            <a:r>
              <a:rPr sz="2000" spc="5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their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proportions,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method 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preparation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workmanship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and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execution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42621" y="1043580"/>
            <a:ext cx="1653928" cy="42865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6777" y="1004697"/>
            <a:ext cx="241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Data</a:t>
            </a:r>
            <a:r>
              <a:rPr spc="-55" dirty="0"/>
              <a:t> </a:t>
            </a:r>
            <a:r>
              <a:rPr spc="-15" dirty="0"/>
              <a:t>Required….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0" y="1725169"/>
            <a:ext cx="5910580" cy="321564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Rates</a:t>
            </a:r>
            <a:r>
              <a:rPr sz="2400" spc="-10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509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For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preparing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estimate</a:t>
            </a:r>
            <a:r>
              <a:rPr sz="2000" spc="5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unit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rates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each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item </a:t>
            </a:r>
            <a:r>
              <a:rPr sz="2000" spc="-434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work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are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required.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For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arriving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at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unit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rates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each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item.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00AFEF"/>
                </a:solidFill>
                <a:latin typeface="Calibri"/>
                <a:cs typeface="Calibri"/>
              </a:rPr>
              <a:t>rates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various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materials</a:t>
            </a:r>
            <a:r>
              <a:rPr sz="2000" spc="3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be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 used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in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construction.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cost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transport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materials.</a:t>
            </a:r>
            <a:endParaRPr sz="2000">
              <a:latin typeface="Calibri"/>
              <a:cs typeface="Calibri"/>
            </a:endParaRPr>
          </a:p>
          <a:p>
            <a:pPr marL="355600" marR="12192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wages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labour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,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skilled</a:t>
            </a:r>
            <a:r>
              <a:rPr sz="2000" spc="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or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un-skilled</a:t>
            </a:r>
            <a:r>
              <a:rPr sz="2000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of masons,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carpenters,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mazdoor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, </a:t>
            </a:r>
            <a:r>
              <a:rPr sz="2000" spc="-10" dirty="0">
                <a:solidFill>
                  <a:srgbClr val="00AFEF"/>
                </a:solidFill>
                <a:latin typeface="Calibri"/>
                <a:cs typeface="Calibri"/>
              </a:rPr>
              <a:t>etc.,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570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MT</vt:lpstr>
      <vt:lpstr>Calibri</vt:lpstr>
      <vt:lpstr>Verdana</vt:lpstr>
      <vt:lpstr>Wingdings</vt:lpstr>
      <vt:lpstr>Office Theme</vt:lpstr>
      <vt:lpstr>ESTIMATION AND COSTING  OF A COMMERCIAL BUILDING</vt:lpstr>
      <vt:lpstr>Definitions and Requirements</vt:lpstr>
      <vt:lpstr>Needs for Estimation and Costing</vt:lpstr>
      <vt:lpstr>Procedure for Estimating</vt:lpstr>
      <vt:lpstr>Data Required To Prepare An Estimate</vt:lpstr>
      <vt:lpstr>Data Required….</vt:lpstr>
      <vt:lpstr>Data Required….</vt:lpstr>
      <vt:lpstr>Data Required….</vt:lpstr>
      <vt:lpstr>PowerPoint Presentation</vt:lpstr>
      <vt:lpstr>Lumpsum</vt:lpstr>
      <vt:lpstr>Work Charged Establishment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AND COSTING  OF A COMMERCIAL BUILDING</dc:title>
  <cp:lastModifiedBy>Admin</cp:lastModifiedBy>
  <cp:revision>4</cp:revision>
  <dcterms:created xsi:type="dcterms:W3CDTF">2022-02-14T14:00:16Z</dcterms:created>
  <dcterms:modified xsi:type="dcterms:W3CDTF">2022-09-07T17:15:26Z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2022-02-14T00:00:00Z</vt:filetime>
  </property>
</Properties>
</file>