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67" r:id="rId15"/>
    <p:sldId id="373" r:id="rId16"/>
    <p:sldId id="372" r:id="rId17"/>
    <p:sldId id="3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AFB"/>
    <a:srgbClr val="08385D"/>
    <a:srgbClr val="48C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F9498-A3AA-414C-AC8D-4527E72DC0FD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C357F-F6D2-4B68-ADD9-81D545DC65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00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0BC46-E9D4-4439-98D9-01ECA0E22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2E2BD-83A1-4A34-9F36-58EB5C3EC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E0BC0-622C-409A-AAF8-0FFE82E8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2900B-E26D-4FB3-8A5E-9EEB8344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8A5B9-16B8-4E61-9B38-52C1C570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7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4E5A-521F-40AF-A981-3BDEBFE3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A564B-C5DD-44DE-93D9-8B1CF8A6A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7FD05-9D2D-4FD4-B668-7EE1B225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831E9-B389-4836-9242-C09D6C63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0787A-39A4-4BEA-9EAE-647CA08D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6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A8EA48-FC7E-4AAA-9A3D-7F65B3930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89776-C0D8-497C-8773-C0AD4857C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5D62-F0BA-421E-B8E1-B612F475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29FDD-A06F-4511-B0E5-8BBCC6AC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E443B-DB11-47D5-914A-CB85112B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223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9D45C-1427-4F7C-B32F-AB8F0F8F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045B-1D8F-4ADE-A60E-8247BA0F9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04D37-854B-4A1E-8F82-D9BAC7A8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B1AE9-5A95-4D29-A486-BC8394D4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22B26-3B67-456B-B777-FC7F779A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958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E4A1A-A1D0-44FD-AB42-421F460A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2DF4C-8377-442D-8E04-C7C869EB1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95287-3612-431B-AEB3-CB57301B4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89B98-D836-4270-9DC5-C395EC4B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1CABB-05FA-4F49-9E2B-966DB608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28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BB624-6B1A-4E50-AEA7-21EE7063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A049-E430-4EED-8721-93B17CF5C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5EFA5-8AEB-4DEA-8889-ED2AC7C6E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EE723-427C-4445-8694-9966BC14A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BAA02-7643-4C22-AEE9-414F6442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0233A-7EA4-4B9C-9DE6-94DD4B4F9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23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CD70F-AB7A-40E6-85E5-8C329731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BB321-3FBD-403B-95BA-6EA1FC63C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378FB-B2AA-4215-A8D7-8D1A1FB57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5E45C-7F4D-44DB-A731-317BC52A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175806-5344-4DBE-95E4-B04ACC47D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87B024-8BC3-49A7-A9AF-7CA2236A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BBB49-C766-42CF-9DB9-9BD2E8EC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3354F-5872-4518-8F4E-41D28C1F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45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47802-93FA-4535-BD03-3A6EF3D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795D6-0337-4E0F-9C8F-C7BF7984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1CF07-F981-4E87-A083-EE136AC1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B0061-1D7B-4ECB-9B16-6A341F47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822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1D56A-C360-45BF-9AA0-141266D3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2AE8B-7492-449D-ABC6-B7B1DCD6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A3BE4-4B8D-4041-889E-ED7B0C032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172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7155E-6FFC-4DC3-8608-C26D9F29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2F7A9-0566-4AF2-BD8B-44401042B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45DCB-E1AB-449C-B7A7-C618D88FE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2C8B7-CBEA-419B-8F29-FBB770B3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5A268-6A56-4479-9B07-B842F45E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84BC6-4531-443E-B7B9-222CCF5A5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64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2729-F082-48F5-B01B-25EB136D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2BF4AB-ABEF-455D-B62F-2711B8455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59875-83AE-43FB-86AE-4181DC8EE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854B5-A67D-4A0E-95F9-04D95462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22E28-2DB4-4233-AFC1-8F226280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EC6B0-03B8-436D-8072-2296ACD8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06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02F2C-95F2-42A5-A54B-F757DB08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A9F4-8B5D-4E4B-A089-40D7D9453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9071E-5C9A-4139-9334-59BD026EAC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8B4CC-C851-41E9-B972-CCA1D56F32E1}" type="datetimeFigureOut">
              <a:rPr lang="en-IN" smtClean="0"/>
              <a:t>21-01-2022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0822C-E8DD-4774-9F44-1008CA730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7BF93-34B5-4873-A18E-42839D79A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90A02-9BB9-4050-ABC5-E8B252F6B9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85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BB034C-CEE3-4D4E-9C63-9B7879DC2525}"/>
              </a:ext>
            </a:extLst>
          </p:cNvPr>
          <p:cNvSpPr txBox="1"/>
          <p:nvPr/>
        </p:nvSpPr>
        <p:spPr>
          <a:xfrm>
            <a:off x="0" y="25630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GIS &amp; REMOTE SENSING </a:t>
            </a:r>
            <a:endParaRPr lang="en-IN" sz="36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9029C45-12E7-450A-AFBE-BA531EDAB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5486400"/>
            <a:ext cx="79454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Subject: GIS Studio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Topic: Data Models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Presented by: Pallavi Tiwari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C0A7E6D0-A215-48C9-B45D-CA886158D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45" y="286119"/>
            <a:ext cx="16510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226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C59D6C-5000-4B8A-BC7E-EA509759BB51}"/>
              </a:ext>
            </a:extLst>
          </p:cNvPr>
          <p:cNvSpPr/>
          <p:nvPr/>
        </p:nvSpPr>
        <p:spPr>
          <a:xfrm>
            <a:off x="351295" y="843677"/>
            <a:ext cx="837425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prstClr val="black"/>
                </a:solidFill>
                <a:latin typeface="Candara"/>
              </a:rPr>
              <a:t>Raster Data Model </a:t>
            </a: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defines the world as a regular set of cells in a uniform grid pattern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Cells are square and evenly spaced in the x and y directions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Each cell represent attribute values and cell location of phenomena or entities 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Cell dimension specifies the length and width of the cell in surface units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Raster data models represent continuous phenomena or spatial features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ndara"/>
              </a:rPr>
              <a:t>E.g. Elevation/DEM, bathymetry, precipitation, slope, etc. 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prstClr val="black"/>
                </a:solidFill>
                <a:latin typeface="Candara"/>
              </a:rPr>
              <a:t>Raster data model may also be used to represent discrete data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ndara"/>
              </a:rPr>
              <a:t>E.g. Land cover: forest, wetlands, urban areas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prstClr val="black"/>
              </a:solidFill>
              <a:latin typeface="Candara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Candara"/>
              </a:rPr>
              <a:t>Rasters</a:t>
            </a:r>
            <a:r>
              <a:rPr lang="en-US" sz="2000" dirty="0">
                <a:solidFill>
                  <a:prstClr val="black"/>
                </a:solidFill>
                <a:latin typeface="Candara"/>
              </a:rPr>
              <a:t> are digital aerial photographs, imagery from satellites, digital pictures, or even scanned maps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C62B39-D4B5-428D-B566-C47CA013DE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702"/>
          <a:stretch/>
        </p:blipFill>
        <p:spPr>
          <a:xfrm>
            <a:off x="9004515" y="380253"/>
            <a:ext cx="2541723" cy="647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2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12C687-555F-45F5-AB5D-C6F82DC142CA}"/>
              </a:ext>
            </a:extLst>
          </p:cNvPr>
          <p:cNvSpPr/>
          <p:nvPr/>
        </p:nvSpPr>
        <p:spPr>
          <a:xfrm>
            <a:off x="234735" y="1882289"/>
            <a:ext cx="5925519" cy="3093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entury Gothic" panose="020B0502020202020204" pitchFamily="34" charset="0"/>
              </a:rPr>
              <a:t>Attribute Tables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Non-spatial information associated with a spatial feature is referred to as an </a:t>
            </a:r>
            <a:r>
              <a:rPr lang="en-US" sz="2400" b="1" dirty="0">
                <a:latin typeface="Century Gothic" panose="020B0502020202020204" pitchFamily="34" charset="0"/>
              </a:rPr>
              <a:t>attribute</a:t>
            </a:r>
            <a:r>
              <a:rPr lang="en-US" sz="2400" dirty="0">
                <a:latin typeface="Century Gothic" panose="020B0502020202020204" pitchFamily="34" charset="0"/>
              </a:rPr>
              <a:t>. A feature on a GIS map is linked to its record in the attribute table by a unique numerical identifier (ID). Every feature in a layer has an identifier.</a:t>
            </a:r>
            <a:endParaRPr lang="en-US" sz="2400" b="0" i="0" dirty="0">
              <a:effectLst/>
              <a:latin typeface="Century Gothic" panose="020B0502020202020204" pitchFamily="34" charset="0"/>
            </a:endParaRPr>
          </a:p>
        </p:txBody>
      </p:sp>
      <p:pic>
        <p:nvPicPr>
          <p:cNvPr id="4098" name="Picture 2" descr="Image result for gis attribute table">
            <a:extLst>
              <a:ext uri="{FF2B5EF4-FFF2-40B4-BE49-F238E27FC236}">
                <a16:creationId xmlns:a16="http://schemas.microsoft.com/office/drawing/2014/main" id="{656A5DBC-8F27-4AAA-A178-60DB7DA1F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254" y="847021"/>
            <a:ext cx="5618458" cy="494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26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9EC8D5-5F20-4382-8C83-2A361945C85D}"/>
              </a:ext>
            </a:extLst>
          </p:cNvPr>
          <p:cNvSpPr/>
          <p:nvPr/>
        </p:nvSpPr>
        <p:spPr>
          <a:xfrm>
            <a:off x="532108" y="920621"/>
            <a:ext cx="1112778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Attribute data can be broken down into four </a:t>
            </a:r>
            <a:r>
              <a:rPr lang="en-US" sz="2000" b="1" dirty="0">
                <a:latin typeface="Century Gothic" panose="020B0502020202020204" pitchFamily="34" charset="0"/>
              </a:rPr>
              <a:t>measurement levels</a:t>
            </a:r>
            <a:r>
              <a:rPr lang="en-US" sz="2000" dirty="0">
                <a:latin typeface="Century Gothic" panose="020B0502020202020204" pitchFamily="34" charset="0"/>
              </a:rPr>
              <a:t>: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Nominal</a:t>
            </a:r>
            <a:r>
              <a:rPr lang="en-US" sz="2000" dirty="0">
                <a:latin typeface="Century Gothic" panose="020B0502020202020204" pitchFamily="34" charset="0"/>
              </a:rPr>
              <a:t> data which have no implied order, size or quantitative information (e.g. paved and unpaved roads)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Ordinal</a:t>
            </a:r>
            <a:r>
              <a:rPr lang="en-US" sz="2000" dirty="0">
                <a:latin typeface="Century Gothic" panose="020B0502020202020204" pitchFamily="34" charset="0"/>
              </a:rPr>
              <a:t> data have an implied order (e.g. ranked scores), however, we cannot quantify the difference since a linear scale is not implied.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Interval</a:t>
            </a:r>
            <a:r>
              <a:rPr lang="en-US" sz="2000" dirty="0">
                <a:latin typeface="Century Gothic" panose="020B0502020202020204" pitchFamily="34" charset="0"/>
              </a:rPr>
              <a:t> data are numeric and have a linear scale, however they do not have a true zero and can therefore not be used to measure </a:t>
            </a:r>
            <a:r>
              <a:rPr lang="en-US" sz="2000" i="1" dirty="0">
                <a:latin typeface="Century Gothic" panose="020B0502020202020204" pitchFamily="34" charset="0"/>
              </a:rPr>
              <a:t>relative</a:t>
            </a:r>
            <a:r>
              <a:rPr lang="en-US" sz="2000" dirty="0">
                <a:latin typeface="Century Gothic" panose="020B0502020202020204" pitchFamily="34" charset="0"/>
              </a:rPr>
              <a:t> magnitudes. For example, one cannot say that 60°F is twice as warm as 30°F since when presented in degrees °C the temperature values are 15.5°C and -1.1°C respectively (and 15.5 is clearly not twice as big as -1.1).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Century Gothic" panose="020B0502020202020204" pitchFamily="34" charset="0"/>
              </a:rPr>
              <a:t>Ratio</a:t>
            </a:r>
            <a:r>
              <a:rPr lang="en-US" sz="2000" dirty="0">
                <a:latin typeface="Century Gothic" panose="020B0502020202020204" pitchFamily="34" charset="0"/>
              </a:rPr>
              <a:t> scale data are interval data with a true zero such as monetary value (e.g. $1, $20, $100).</a:t>
            </a:r>
            <a:endParaRPr lang="en-US" sz="2000" b="0" i="0" dirty="0"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193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BA647B-4B49-448C-B2B3-ABC39935390A}"/>
              </a:ext>
            </a:extLst>
          </p:cNvPr>
          <p:cNvSpPr txBox="1">
            <a:spLocks/>
          </p:cNvSpPr>
          <p:nvPr/>
        </p:nvSpPr>
        <p:spPr>
          <a:xfrm>
            <a:off x="450742" y="2362200"/>
            <a:ext cx="11290515" cy="2133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Century Gothic" panose="020B0502020202020204" pitchFamily="34" charset="0"/>
              </a:rPr>
              <a:t>Spatial operations use geometry functions to take spatial data as input, analyze the data, then produce output data that is the derivative of the analysis performed on the input data</a:t>
            </a:r>
          </a:p>
          <a:p>
            <a:pPr algn="just"/>
            <a:r>
              <a:rPr lang="en-US" dirty="0">
                <a:latin typeface="Century Gothic" panose="020B0502020202020204" pitchFamily="34" charset="0"/>
              </a:rPr>
              <a:t>E.g. Buffer, clip, intersection, union, dissolve, merge, etc.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C599796-EFB9-4F86-A827-8D1128B735E7}"/>
              </a:ext>
            </a:extLst>
          </p:cNvPr>
          <p:cNvSpPr txBox="1">
            <a:spLocks/>
          </p:cNvSpPr>
          <p:nvPr/>
        </p:nvSpPr>
        <p:spPr>
          <a:xfrm>
            <a:off x="1981200" y="338328"/>
            <a:ext cx="8229600" cy="1252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>
                <a:latin typeface="Century Gothic" panose="020B0502020202020204" pitchFamily="34" charset="0"/>
              </a:rPr>
              <a:t>Spatial Operations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83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0" y="1828800"/>
            <a:ext cx="8001000" cy="1371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b="1" dirty="0">
                <a:latin typeface="Century Gothic" panose="020B0502020202020204" pitchFamily="34" charset="0"/>
              </a:rPr>
              <a:t>Clip (Analysis)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Clip: Extracts input features that overlay the clip features 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Creating a new feature class: Area of Interest (AOI), or study area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The Output Feature Class will contain all the attributes of the Input Features</a:t>
            </a: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422" y="3318948"/>
            <a:ext cx="5599156" cy="2091252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1981200" y="338328"/>
            <a:ext cx="8229600" cy="1252728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Spatial Operations</a:t>
            </a:r>
          </a:p>
        </p:txBody>
      </p:sp>
    </p:spTree>
    <p:extLst>
      <p:ext uri="{BB962C8B-B14F-4D97-AF65-F5344CB8AC3E}">
        <p14:creationId xmlns:p14="http://schemas.microsoft.com/office/powerpoint/2010/main" val="362586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97020" y="2032381"/>
            <a:ext cx="8229600" cy="1609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entury Gothic" panose="020B0502020202020204" pitchFamily="34" charset="0"/>
              </a:rPr>
              <a:t>Clip (Data Management )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Cuts out a portion of a raster dataset, mosaic dataset, or image service layer.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Allows you to extract a portion of a raster dataset based on a template extent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The clipped area is specified either by a rectangular envelope using minimum and maximum x- and y-coordinates or by using an output extent file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endParaRPr lang="en-US" sz="1800" dirty="0">
              <a:latin typeface="Century Gothic" panose="020B0502020202020204" pitchFamily="34" charset="0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2173220" y="474853"/>
            <a:ext cx="8229600" cy="1252728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Spatial Operations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620" y="4562686"/>
            <a:ext cx="5254760" cy="19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07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828800"/>
            <a:ext cx="8305800" cy="15938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latin typeface="Century Gothic" panose="020B0502020202020204" pitchFamily="34" charset="0"/>
              </a:rPr>
              <a:t>Intersect (Analysis)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Computes a geometric intersection of the input features. 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Features or portions of features which overlap in all layers and/or feature classes will be written to the output feature class.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Input Features must be simple features: point, multipoint, line, or polygon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1" y="3276600"/>
            <a:ext cx="4506601" cy="2216160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981200" y="338328"/>
            <a:ext cx="8229600" cy="1252728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Spatial Operations</a:t>
            </a:r>
          </a:p>
        </p:txBody>
      </p:sp>
    </p:spTree>
    <p:extLst>
      <p:ext uri="{BB962C8B-B14F-4D97-AF65-F5344CB8AC3E}">
        <p14:creationId xmlns:p14="http://schemas.microsoft.com/office/powerpoint/2010/main" val="467550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905000" y="1905000"/>
            <a:ext cx="83820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entury Gothic" panose="020B0502020202020204" pitchFamily="34" charset="0"/>
              </a:rPr>
              <a:t>Dissolve (Data Management)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Aggregates features based on specified attributes</a:t>
            </a:r>
            <a:endParaRPr lang="en-US" sz="22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256" y="3048000"/>
            <a:ext cx="7189489" cy="2226704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981200" y="338328"/>
            <a:ext cx="8229600" cy="1252728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Spatial Operations</a:t>
            </a:r>
          </a:p>
        </p:txBody>
      </p:sp>
    </p:spTree>
    <p:extLst>
      <p:ext uri="{BB962C8B-B14F-4D97-AF65-F5344CB8AC3E}">
        <p14:creationId xmlns:p14="http://schemas.microsoft.com/office/powerpoint/2010/main" val="114748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04198C-FCAE-4A27-B9D7-B4D278F7AE90}"/>
              </a:ext>
            </a:extLst>
          </p:cNvPr>
          <p:cNvSpPr txBox="1">
            <a:spLocks noChangeArrowheads="1"/>
          </p:cNvSpPr>
          <p:nvPr/>
        </p:nvSpPr>
        <p:spPr>
          <a:xfrm>
            <a:off x="419388" y="290945"/>
            <a:ext cx="1156854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>
                <a:latin typeface="Century Gothic" panose="020B0502020202020204" pitchFamily="34" charset="0"/>
              </a:rPr>
              <a:t>What is a Geographic Information System?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614C4-5510-40FB-AF8F-94A5287BC931}"/>
              </a:ext>
            </a:extLst>
          </p:cNvPr>
          <p:cNvSpPr txBox="1">
            <a:spLocks noChangeArrowheads="1"/>
          </p:cNvSpPr>
          <p:nvPr/>
        </p:nvSpPr>
        <p:spPr>
          <a:xfrm>
            <a:off x="419389" y="2188729"/>
            <a:ext cx="11568545" cy="4481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defRPr/>
            </a:pP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</a:rPr>
              <a:t>Geographic Information System (GIS)</a:t>
            </a:r>
            <a:r>
              <a:rPr lang="en-US" dirty="0">
                <a:latin typeface="Century Gothic" panose="020B0502020202020204" pitchFamily="34" charset="0"/>
              </a:rPr>
              <a:t> – A </a:t>
            </a:r>
            <a:r>
              <a:rPr lang="en-US" i="1" dirty="0">
                <a:latin typeface="Century Gothic" panose="020B0502020202020204" pitchFamily="34" charset="0"/>
              </a:rPr>
              <a:t>computer-based</a:t>
            </a:r>
            <a:r>
              <a:rPr lang="en-US" dirty="0">
                <a:latin typeface="Century Gothic" panose="020B0502020202020204" pitchFamily="34" charset="0"/>
              </a:rPr>
              <a:t> system for the collection, storage, organization, maintenance, and analysis of spatially-referenced data, and the output of spatially-referenced information.</a:t>
            </a:r>
          </a:p>
          <a:p>
            <a:pPr marL="609600" indent="-609600">
              <a:lnSpc>
                <a:spcPct val="80000"/>
              </a:lnSpc>
              <a:defRPr/>
            </a:pPr>
            <a:endParaRPr lang="en-US" dirty="0">
              <a:latin typeface="Century Gothic" panose="020B0502020202020204" pitchFamily="34" charset="0"/>
            </a:endParaRP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</a:rPr>
              <a:t>Data</a:t>
            </a:r>
            <a:r>
              <a:rPr lang="en-US" dirty="0">
                <a:latin typeface="Century Gothic" panose="020B0502020202020204" pitchFamily="34" charset="0"/>
              </a:rPr>
              <a:t> – Any collection of related facts; the basic elements of information.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</a:rPr>
              <a:t>Information</a:t>
            </a:r>
            <a:r>
              <a:rPr lang="en-US" dirty="0">
                <a:latin typeface="Century Gothic" panose="020B0502020202020204" pitchFamily="34" charset="0"/>
              </a:rPr>
              <a:t> - Data that have been processed to be useful; provides answers to "who", "what", "where", and "when" questions</a:t>
            </a:r>
          </a:p>
          <a:p>
            <a:pPr marL="990600" lvl="1" indent="-533400">
              <a:lnSpc>
                <a:spcPct val="80000"/>
              </a:lnSpc>
              <a:defRPr/>
            </a:pPr>
            <a:endParaRPr lang="en-US" dirty="0">
              <a:latin typeface="Century Gothic" panose="020B0502020202020204" pitchFamily="34" charset="0"/>
            </a:endParaRPr>
          </a:p>
          <a:p>
            <a:pPr marL="590550" indent="-533400">
              <a:lnSpc>
                <a:spcPct val="80000"/>
              </a:lnSpc>
              <a:defRPr/>
            </a:pPr>
            <a:r>
              <a:rPr lang="en-US" sz="2600" dirty="0">
                <a:latin typeface="Century Gothic" panose="020B0502020202020204" pitchFamily="34" charset="0"/>
              </a:rPr>
              <a:t>Information can only come from accurate data.</a:t>
            </a:r>
            <a:br>
              <a:rPr lang="en-US" sz="2600" dirty="0">
                <a:latin typeface="Century Gothic" panose="020B0502020202020204" pitchFamily="34" charset="0"/>
              </a:rPr>
            </a:b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6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4B1E77-686E-432F-BEF1-DFBDDC31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59781" y="608171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A0697-AAD4-4324-AA65-BEA6E5A82C3F}" type="slidenum">
              <a:rPr lang="en-US" altLang="en-US" sz="1200" smtClean="0">
                <a:solidFill>
                  <a:srgbClr val="898989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9DAFAE7-B534-4661-B690-2949BECC57F8}"/>
              </a:ext>
            </a:extLst>
          </p:cNvPr>
          <p:cNvSpPr txBox="1">
            <a:spLocks noChangeArrowheads="1"/>
          </p:cNvSpPr>
          <p:nvPr/>
        </p:nvSpPr>
        <p:spPr>
          <a:xfrm>
            <a:off x="1163781" y="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>
                <a:latin typeface="Century Gothic" panose="020B0502020202020204" pitchFamily="34" charset="0"/>
              </a:rPr>
              <a:t>Applications of GIS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250CE18-1C8C-4286-814D-9BD31F0FF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44562"/>
            <a:ext cx="5514109" cy="597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b="1" dirty="0">
                <a:latin typeface="Century Gothic" panose="020B0502020202020204" pitchFamily="34" charset="0"/>
              </a:rPr>
              <a:t> Urban Planning, Management &amp; Policy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dirty="0">
                <a:latin typeface="Century Gothic" panose="020B0502020202020204" pitchFamily="34" charset="0"/>
              </a:rPr>
              <a:t> </a:t>
            </a:r>
            <a:r>
              <a:rPr lang="en-US" altLang="en-US" sz="1600" dirty="0">
                <a:latin typeface="Century Gothic" panose="020B0502020202020204" pitchFamily="34" charset="0"/>
              </a:rPr>
              <a:t>Zoning, subdivision planning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Land acquisition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Economic development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Code enforcement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Housing renovation programs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Emergency response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Crime analysis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Tax assessment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b="1" dirty="0">
                <a:latin typeface="Century Gothic" panose="020B0502020202020204" pitchFamily="34" charset="0"/>
              </a:rPr>
              <a:t> Environmental Sciences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Monitoring environmental risk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Modeling storm water runoff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Management of watersheds, floodplains,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   wetlands, forests, aquifers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Environmental Impact Analysis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Hazardous or toxic facility siting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Groundwater modeling and contamination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   tracking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b="1" dirty="0">
                <a:latin typeface="Century Gothic" panose="020B0502020202020204" pitchFamily="34" charset="0"/>
              </a:rPr>
              <a:t>Political Science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Redistricting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Analysis of election results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latin typeface="Century Gothic" panose="020B0502020202020204" pitchFamily="34" charset="0"/>
              </a:rPr>
              <a:t> Predictive modeling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altLang="en-US" sz="1600" dirty="0">
              <a:latin typeface="Century Gothic" panose="020B0502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447DBEF-5CBC-4501-A46A-71AEF4634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093" y="1183858"/>
            <a:ext cx="551410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entury Gothic" panose="020B0502020202020204" pitchFamily="34" charset="0"/>
              </a:rPr>
              <a:t>Civil Engineering/Utility</a:t>
            </a:r>
            <a:endParaRPr lang="en-US" altLang="en-US" sz="1800" dirty="0">
              <a:latin typeface="Century Gothic" panose="020B05020202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Locating underground facilities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Designing alignment for freeways, transit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Coordination of infrastructure maintenance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 </a:t>
            </a:r>
            <a:r>
              <a:rPr lang="en-US" altLang="en-US" sz="1800" b="1" dirty="0">
                <a:latin typeface="Century Gothic" panose="020B0502020202020204" pitchFamily="34" charset="0"/>
              </a:rPr>
              <a:t>Business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Demographic Analysis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Market Penetration/ Share Analysis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Site Selection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entury Gothic" panose="020B0502020202020204" pitchFamily="34" charset="0"/>
              </a:rPr>
              <a:t>Education Administration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entury Gothic" panose="020B0502020202020204" pitchFamily="34" charset="0"/>
              </a:rPr>
              <a:t> </a:t>
            </a:r>
            <a:r>
              <a:rPr lang="en-US" altLang="en-US" sz="1600" dirty="0">
                <a:latin typeface="Century Gothic" panose="020B0502020202020204" pitchFamily="34" charset="0"/>
              </a:rPr>
              <a:t>Attendance Area Maintenance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 Enrollment Projections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 School Bus Routing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entury Gothic" panose="020B0502020202020204" pitchFamily="34" charset="0"/>
              </a:rPr>
              <a:t>Real Estate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Neighborhood land prices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Traffic Impact Analysis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Determination of Highest and Best Use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entury Gothic" panose="020B0502020202020204" pitchFamily="34" charset="0"/>
              </a:rPr>
              <a:t>Health Care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Epidemiology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 </a:t>
            </a:r>
            <a:r>
              <a:rPr lang="en-US" altLang="en-US" sz="1600" dirty="0">
                <a:latin typeface="Century Gothic" panose="020B0502020202020204" pitchFamily="34" charset="0"/>
              </a:rPr>
              <a:t>Needs Analysis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entury Gothic" panose="020B0502020202020204" pitchFamily="34" charset="0"/>
              </a:rPr>
              <a:t> Service Inventory</a:t>
            </a:r>
          </a:p>
        </p:txBody>
      </p:sp>
    </p:spTree>
    <p:extLst>
      <p:ext uri="{BB962C8B-B14F-4D97-AF65-F5344CB8AC3E}">
        <p14:creationId xmlns:p14="http://schemas.microsoft.com/office/powerpoint/2010/main" val="313490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D1AD66-B6B6-4964-BF3F-26339A1A5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164" y="823151"/>
            <a:ext cx="6948931" cy="52116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83F5625-05C1-4532-AAB9-C96B99CB45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414" t="3233" r="13636" b="68081"/>
          <a:stretch/>
        </p:blipFill>
        <p:spPr>
          <a:xfrm>
            <a:off x="5832764" y="3268478"/>
            <a:ext cx="5140036" cy="19673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A7BED4-2700-4E69-9F5F-02756AB1A7FE}"/>
              </a:ext>
            </a:extLst>
          </p:cNvPr>
          <p:cNvSpPr txBox="1"/>
          <p:nvPr/>
        </p:nvSpPr>
        <p:spPr>
          <a:xfrm>
            <a:off x="2244437" y="6034849"/>
            <a:ext cx="358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SPATIAL DATA </a:t>
            </a:r>
            <a:endParaRPr lang="en-IN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49EAC-CE99-459D-8F97-86D52D0BAB37}"/>
              </a:ext>
            </a:extLst>
          </p:cNvPr>
          <p:cNvSpPr txBox="1"/>
          <p:nvPr/>
        </p:nvSpPr>
        <p:spPr>
          <a:xfrm>
            <a:off x="6608618" y="6002583"/>
            <a:ext cx="358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NON - SPATIAL DATA OR ATTRIBUTES  </a:t>
            </a:r>
            <a:endParaRPr lang="en-IN" b="1" dirty="0"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241AB-1624-41D2-B5BE-8D9786308C09}"/>
              </a:ext>
            </a:extLst>
          </p:cNvPr>
          <p:cNvSpPr/>
          <p:nvPr/>
        </p:nvSpPr>
        <p:spPr>
          <a:xfrm>
            <a:off x="1101436" y="459814"/>
            <a:ext cx="9989128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100" b="1" dirty="0">
                <a:latin typeface="Century Gothic" panose="020B0502020202020204" pitchFamily="34" charset="0"/>
              </a:rPr>
              <a:t>How do we describe geographical features?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100" dirty="0">
                <a:latin typeface="Century Gothic" panose="020B0502020202020204" pitchFamily="34" charset="0"/>
              </a:rPr>
              <a:t>By recognizing two </a:t>
            </a:r>
            <a:r>
              <a:rPr lang="en-US" altLang="en-US" sz="2100" i="1" dirty="0">
                <a:latin typeface="Century Gothic" panose="020B0502020202020204" pitchFamily="34" charset="0"/>
              </a:rPr>
              <a:t>types of data</a:t>
            </a:r>
            <a:r>
              <a:rPr lang="en-US" altLang="en-US" sz="2100" dirty="0">
                <a:latin typeface="Century Gothic" panose="020B0502020202020204" pitchFamily="34" charset="0"/>
              </a:rPr>
              <a:t>:</a:t>
            </a:r>
            <a:endParaRPr lang="en-US" altLang="en-US" sz="2100" b="1" dirty="0">
              <a:latin typeface="Century Gothic" panose="020B0502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b="1" dirty="0">
                <a:latin typeface="Century Gothic" panose="020B0502020202020204" pitchFamily="34" charset="0"/>
              </a:rPr>
              <a:t>Spatial data </a:t>
            </a:r>
            <a:r>
              <a:rPr lang="en-US" altLang="en-US" sz="2100" dirty="0">
                <a:latin typeface="Century Gothic" panose="020B0502020202020204" pitchFamily="34" charset="0"/>
              </a:rPr>
              <a:t>which describes location  (where)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b="1" dirty="0">
                <a:latin typeface="Century Gothic" panose="020B0502020202020204" pitchFamily="34" charset="0"/>
              </a:rPr>
              <a:t>Attribute data</a:t>
            </a:r>
            <a:r>
              <a:rPr lang="en-US" altLang="en-US" sz="2100" dirty="0">
                <a:latin typeface="Century Gothic" panose="020B0502020202020204" pitchFamily="34" charset="0"/>
              </a:rPr>
              <a:t>  which specifies characteristics at that location  </a:t>
            </a:r>
            <a:br>
              <a:rPr lang="en-US" altLang="en-US" sz="2100" dirty="0">
                <a:latin typeface="Century Gothic" panose="020B0502020202020204" pitchFamily="34" charset="0"/>
              </a:rPr>
            </a:br>
            <a:r>
              <a:rPr lang="en-US" altLang="en-US" sz="2100" dirty="0">
                <a:latin typeface="Century Gothic" panose="020B0502020202020204" pitchFamily="34" charset="0"/>
              </a:rPr>
              <a:t>(what, how much, and when)</a:t>
            </a:r>
          </a:p>
        </p:txBody>
      </p:sp>
    </p:spTree>
    <p:extLst>
      <p:ext uri="{BB962C8B-B14F-4D97-AF65-F5344CB8AC3E}">
        <p14:creationId xmlns:p14="http://schemas.microsoft.com/office/powerpoint/2010/main" val="261377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1D2268-71BD-43FC-A4D4-1C5A62FAC9D1}"/>
              </a:ext>
            </a:extLst>
          </p:cNvPr>
          <p:cNvSpPr/>
          <p:nvPr/>
        </p:nvSpPr>
        <p:spPr>
          <a:xfrm>
            <a:off x="1069383" y="685105"/>
            <a:ext cx="10399363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100" b="1" dirty="0">
                <a:latin typeface="Century Gothic" panose="020B0502020202020204" pitchFamily="34" charset="0"/>
              </a:rPr>
              <a:t>How do we represent these digitally in a GIS?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100" dirty="0">
                <a:latin typeface="Century Gothic" panose="020B0502020202020204" pitchFamily="34" charset="0"/>
              </a:rPr>
              <a:t>By grouping  into </a:t>
            </a:r>
            <a:r>
              <a:rPr lang="en-US" altLang="en-US" sz="2100" b="1" i="1" dirty="0">
                <a:latin typeface="Century Gothic" panose="020B0502020202020204" pitchFamily="34" charset="0"/>
              </a:rPr>
              <a:t>layers </a:t>
            </a:r>
            <a:r>
              <a:rPr lang="en-US" altLang="en-US" sz="2100" dirty="0">
                <a:latin typeface="Century Gothic" panose="020B0502020202020204" pitchFamily="34" charset="0"/>
              </a:rPr>
              <a:t> based on similar characteristics (</a:t>
            </a:r>
            <a:r>
              <a:rPr lang="en-US" altLang="en-US" sz="2100" dirty="0" err="1">
                <a:latin typeface="Century Gothic" panose="020B0502020202020204" pitchFamily="34" charset="0"/>
              </a:rPr>
              <a:t>e.g</a:t>
            </a:r>
            <a:r>
              <a:rPr lang="en-US" altLang="en-US" sz="2100" dirty="0">
                <a:latin typeface="Century Gothic" panose="020B0502020202020204" pitchFamily="34" charset="0"/>
              </a:rPr>
              <a:t> hydrography, elevation, water lines, sewer lines, grocery sales) and using either: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b="1" dirty="0">
                <a:latin typeface="Century Gothic" panose="020B0502020202020204" pitchFamily="34" charset="0"/>
              </a:rPr>
              <a:t>vector </a:t>
            </a:r>
            <a:r>
              <a:rPr lang="en-US" altLang="en-US" sz="2100" dirty="0">
                <a:latin typeface="Century Gothic" panose="020B0502020202020204" pitchFamily="34" charset="0"/>
              </a:rPr>
              <a:t>data model  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100" b="1" dirty="0">
                <a:latin typeface="Century Gothic" panose="020B0502020202020204" pitchFamily="34" charset="0"/>
              </a:rPr>
              <a:t>raster</a:t>
            </a:r>
            <a:r>
              <a:rPr lang="en-US" altLang="en-US" sz="2100" dirty="0">
                <a:latin typeface="Century Gothic" panose="020B0502020202020204" pitchFamily="34" charset="0"/>
              </a:rPr>
              <a:t> data</a:t>
            </a:r>
            <a:endParaRPr lang="en-IN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711164-1474-4599-8198-1163F243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313" y="2579806"/>
            <a:ext cx="6617373" cy="366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5FFE15-4DC3-49B4-B124-CAE19F1E7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494" y="0"/>
            <a:ext cx="5002463" cy="63698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8E65B7-480C-4407-9BB1-8472FF8B60C0}"/>
              </a:ext>
            </a:extLst>
          </p:cNvPr>
          <p:cNvSpPr txBox="1"/>
          <p:nvPr/>
        </p:nvSpPr>
        <p:spPr>
          <a:xfrm>
            <a:off x="4716482" y="6369803"/>
            <a:ext cx="3002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Raster vs. Vector Data Model</a:t>
            </a:r>
          </a:p>
        </p:txBody>
      </p:sp>
    </p:spTree>
    <p:extLst>
      <p:ext uri="{BB962C8B-B14F-4D97-AF65-F5344CB8AC3E}">
        <p14:creationId xmlns:p14="http://schemas.microsoft.com/office/powerpoint/2010/main" val="61557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73D604A-0423-4B93-9281-36711FC22123}"/>
              </a:ext>
            </a:extLst>
          </p:cNvPr>
          <p:cNvSpPr txBox="1">
            <a:spLocks/>
          </p:cNvSpPr>
          <p:nvPr/>
        </p:nvSpPr>
        <p:spPr>
          <a:xfrm>
            <a:off x="457199" y="1295400"/>
            <a:ext cx="11182027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Vector data model and Raster data model can represent same phenomena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E.g. Elevation represented as surface (continuous field) using raster grid or as lines  representing contours of equal elevation (discrete objects), or as points of height (Z values).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Data can be converted from one conceptual view to another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E.g. raster data layer can be derived from contour lines, point cloud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Selection of raster or vector model depends on the application or type of operations to be performed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E.g. Elevation represented as surface (continuous field) in raster - to easily determine slope, or 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as discrete contours if printed maps of topography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BC8A8823-614A-48EB-91AE-FBCBDE4A8AD7}"/>
              </a:ext>
            </a:extLst>
          </p:cNvPr>
          <p:cNvSpPr txBox="1">
            <a:spLocks/>
          </p:cNvSpPr>
          <p:nvPr/>
        </p:nvSpPr>
        <p:spPr>
          <a:xfrm>
            <a:off x="457199" y="338328"/>
            <a:ext cx="11286531" cy="1252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Century Gothic" panose="020B0502020202020204" pitchFamily="34" charset="0"/>
              </a:rPr>
              <a:t>Data Model Concepts</a:t>
            </a:r>
          </a:p>
        </p:txBody>
      </p:sp>
    </p:spTree>
    <p:extLst>
      <p:ext uri="{BB962C8B-B14F-4D97-AF65-F5344CB8AC3E}">
        <p14:creationId xmlns:p14="http://schemas.microsoft.com/office/powerpoint/2010/main" val="43063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8945DEC-2536-4C40-8C90-447C1D547D9E}"/>
              </a:ext>
            </a:extLst>
          </p:cNvPr>
          <p:cNvSpPr txBox="1">
            <a:spLocks/>
          </p:cNvSpPr>
          <p:nvPr/>
        </p:nvSpPr>
        <p:spPr>
          <a:xfrm>
            <a:off x="179522" y="1295400"/>
            <a:ext cx="11584983" cy="426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There are three basic types of vector objects: points, lines and polygons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Vector data model uses sets of coordinates and associated attribute data to define discrete objects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Point</a:t>
            </a:r>
            <a:r>
              <a:rPr lang="en-US" altLang="en-US" dirty="0">
                <a:solidFill>
                  <a:schemeClr val="tx1"/>
                </a:solidFill>
              </a:rPr>
              <a:t> objects in spatial database represent location of entities considered to have no dimension. Simplest type of spatial objects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E.g. wells, sampling points, poles, telephone towers, etc.</a:t>
            </a:r>
          </a:p>
          <a:p>
            <a:pPr marL="924243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Line</a:t>
            </a:r>
            <a:r>
              <a:rPr lang="en-US" altLang="en-US" dirty="0">
                <a:solidFill>
                  <a:schemeClr val="tx1"/>
                </a:solidFill>
              </a:rPr>
              <a:t> objects are used to represent linear features  using ordered set of coordinate pairs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E.g. infrastructure networks (transport networks: highways, railroads, etc.) ; utility networks: (gas, electric, telephone, water, etc. ); airline networks: hubs and routes, etc.); natural networks such as river channels</a:t>
            </a:r>
          </a:p>
        </p:txBody>
      </p:sp>
    </p:spTree>
    <p:extLst>
      <p:ext uri="{BB962C8B-B14F-4D97-AF65-F5344CB8AC3E}">
        <p14:creationId xmlns:p14="http://schemas.microsoft.com/office/powerpoint/2010/main" val="180469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E6E4576-53F0-47F9-828B-AFCE27DBAB0D}"/>
              </a:ext>
            </a:extLst>
          </p:cNvPr>
          <p:cNvSpPr txBox="1">
            <a:spLocks/>
          </p:cNvSpPr>
          <p:nvPr/>
        </p:nvSpPr>
        <p:spPr>
          <a:xfrm>
            <a:off x="669010" y="1781014"/>
            <a:ext cx="7514095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Polygon</a:t>
            </a:r>
            <a:r>
              <a:rPr lang="en-US" altLang="en-US" dirty="0">
                <a:solidFill>
                  <a:schemeClr val="tx1"/>
                </a:solidFill>
              </a:rPr>
              <a:t> objects in spatial database represent entities which covers an area</a:t>
            </a:r>
          </a:p>
          <a:p>
            <a:pPr marL="867093" lvl="2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E.g. lakes, Buildings, parcels, etc.</a:t>
            </a:r>
          </a:p>
          <a:p>
            <a:pPr marL="867093" lvl="2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Boundaries  may be defined by natural phenomena (e.g. lake), or by man made features (</a:t>
            </a:r>
            <a:r>
              <a:rPr lang="en-US" altLang="en-US" dirty="0" err="1">
                <a:solidFill>
                  <a:schemeClr val="tx1"/>
                </a:solidFill>
              </a:rPr>
              <a:t>e.g</a:t>
            </a:r>
            <a:r>
              <a:rPr lang="en-US" altLang="en-US" dirty="0">
                <a:solidFill>
                  <a:schemeClr val="tx1"/>
                </a:solidFill>
              </a:rPr>
              <a:t> census tracts, neighborhoods)</a:t>
            </a:r>
          </a:p>
          <a:p>
            <a:pPr marL="867093" lvl="2" indent="-285750" algn="just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E.g. Land cover data: forest, wetlands, urban areas, etc. </a:t>
            </a:r>
          </a:p>
          <a:p>
            <a:pPr marL="867093" lvl="2" indent="-285750" algn="just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Soil data – soil types</a:t>
            </a:r>
          </a:p>
          <a:p>
            <a:pPr marL="924243" lvl="2" indent="-342900" algn="just">
              <a:buFont typeface="Arial" panose="020B0604020202020204" pitchFamily="34" charset="0"/>
              <a:buChar char="•"/>
            </a:pPr>
            <a:endParaRPr lang="en-US" altLang="en-US" sz="19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647F77-C7E1-4A91-A892-25C48CEF82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68"/>
          <a:stretch/>
        </p:blipFill>
        <p:spPr bwMode="auto">
          <a:xfrm>
            <a:off x="8829190" y="914239"/>
            <a:ext cx="2035121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67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1247</Words>
  <Application>Microsoft Office PowerPoint</Application>
  <PresentationFormat>Widescreen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Candara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Spatial Operations</vt:lpstr>
      <vt:lpstr>Spatial Operations</vt:lpstr>
      <vt:lpstr>Spatial Operations</vt:lpstr>
      <vt:lpstr>Spatial Operations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Pallavi Tiwari</dc:creator>
  <cp:lastModifiedBy>Pallavi Tiwari</cp:lastModifiedBy>
  <cp:revision>38</cp:revision>
  <dcterms:created xsi:type="dcterms:W3CDTF">2020-01-17T14:25:40Z</dcterms:created>
  <dcterms:modified xsi:type="dcterms:W3CDTF">2022-01-21T09:44:47Z</dcterms:modified>
</cp:coreProperties>
</file>