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D003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D003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4D003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50" y="13969"/>
            <a:ext cx="9131300" cy="683768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350"/>
            <a:ext cx="9137650" cy="6845300"/>
          </a:xfrm>
          <a:custGeom>
            <a:avLst/>
            <a:gdLst/>
            <a:ahLst/>
            <a:cxnLst/>
            <a:rect l="l" t="t" r="r" b="b"/>
            <a:pathLst>
              <a:path w="9137650" h="6845300">
                <a:moveTo>
                  <a:pt x="0" y="0"/>
                </a:moveTo>
                <a:lnTo>
                  <a:pt x="9137650" y="6845300"/>
                </a:lnTo>
              </a:path>
            </a:pathLst>
          </a:custGeom>
          <a:ln w="5031">
            <a:solidFill>
              <a:srgbClr val="E7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469379" y="4947920"/>
            <a:ext cx="2673350" cy="1899920"/>
          </a:xfrm>
          <a:custGeom>
            <a:avLst/>
            <a:gdLst/>
            <a:ahLst/>
            <a:cxnLst/>
            <a:rect l="l" t="t" r="r" b="b"/>
            <a:pathLst>
              <a:path w="2673350" h="1899920">
                <a:moveTo>
                  <a:pt x="2673350" y="0"/>
                </a:moveTo>
                <a:lnTo>
                  <a:pt x="0" y="1899919"/>
                </a:lnTo>
              </a:path>
            </a:pathLst>
          </a:custGeom>
          <a:ln w="6109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454" y="1916429"/>
            <a:ext cx="7959090" cy="1852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4D003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1880" y="2221229"/>
            <a:ext cx="7538720" cy="2352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242300" cy="14084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8000" y="6019800"/>
            <a:ext cx="198882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600" dirty="0" smtClean="0">
                <a:latin typeface="Verdana"/>
                <a:cs typeface="Verdana"/>
              </a:rPr>
              <a:t>Presented by:</a:t>
            </a:r>
          </a:p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600" dirty="0" smtClean="0">
                <a:latin typeface="Verdana"/>
                <a:cs typeface="Verdana"/>
              </a:rPr>
              <a:t>Ar. </a:t>
            </a:r>
            <a:r>
              <a:rPr lang="en-US" sz="1600" dirty="0" err="1" smtClean="0">
                <a:latin typeface="Verdana"/>
                <a:cs typeface="Verdana"/>
              </a:rPr>
              <a:t>Vivek</a:t>
            </a:r>
            <a:r>
              <a:rPr lang="en-US" sz="1600" dirty="0" smtClean="0">
                <a:latin typeface="Verdana"/>
                <a:cs typeface="Verdana"/>
              </a:rPr>
              <a:t> </a:t>
            </a:r>
            <a:r>
              <a:rPr lang="en-US" sz="1600" dirty="0" err="1" smtClean="0">
                <a:latin typeface="Verdana"/>
                <a:cs typeface="Verdana"/>
              </a:rPr>
              <a:t>Painuli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1325" y="2057400"/>
            <a:ext cx="5721350" cy="3130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7728"/>
            <a:ext cx="1019343" cy="121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6840" y="2501840"/>
            <a:ext cx="8103234" cy="864235"/>
            <a:chOff x="596840" y="2501840"/>
            <a:chExt cx="8103234" cy="864235"/>
          </a:xfrm>
        </p:grpSpPr>
        <p:sp>
          <p:nvSpPr>
            <p:cNvPr id="3" name="object 3"/>
            <p:cNvSpPr/>
            <p:nvPr/>
          </p:nvSpPr>
          <p:spPr>
            <a:xfrm>
              <a:off x="609599" y="2514599"/>
              <a:ext cx="8077200" cy="838200"/>
            </a:xfrm>
            <a:custGeom>
              <a:avLst/>
              <a:gdLst/>
              <a:ahLst/>
              <a:cxnLst/>
              <a:rect l="l" t="t" r="r" b="b"/>
              <a:pathLst>
                <a:path w="8077200" h="838200">
                  <a:moveTo>
                    <a:pt x="7937500" y="0"/>
                  </a:moveTo>
                  <a:lnTo>
                    <a:pt x="139700" y="0"/>
                  </a:lnTo>
                  <a:lnTo>
                    <a:pt x="98348" y="7823"/>
                  </a:lnTo>
                  <a:lnTo>
                    <a:pt x="60350" y="29057"/>
                  </a:lnTo>
                  <a:lnTo>
                    <a:pt x="29057" y="60350"/>
                  </a:lnTo>
                  <a:lnTo>
                    <a:pt x="7823" y="98348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823" y="739851"/>
                  </a:lnTo>
                  <a:lnTo>
                    <a:pt x="29057" y="777849"/>
                  </a:lnTo>
                  <a:lnTo>
                    <a:pt x="60350" y="809142"/>
                  </a:lnTo>
                  <a:lnTo>
                    <a:pt x="98348" y="830376"/>
                  </a:lnTo>
                  <a:lnTo>
                    <a:pt x="139700" y="838200"/>
                  </a:lnTo>
                  <a:lnTo>
                    <a:pt x="7937500" y="838200"/>
                  </a:lnTo>
                  <a:lnTo>
                    <a:pt x="7978851" y="830376"/>
                  </a:lnTo>
                  <a:lnTo>
                    <a:pt x="8016849" y="809142"/>
                  </a:lnTo>
                  <a:lnTo>
                    <a:pt x="8048142" y="777849"/>
                  </a:lnTo>
                  <a:lnTo>
                    <a:pt x="8069376" y="739851"/>
                  </a:lnTo>
                  <a:lnTo>
                    <a:pt x="8077200" y="698500"/>
                  </a:lnTo>
                  <a:lnTo>
                    <a:pt x="8077200" y="139700"/>
                  </a:lnTo>
                  <a:lnTo>
                    <a:pt x="8069376" y="98348"/>
                  </a:lnTo>
                  <a:lnTo>
                    <a:pt x="8048142" y="60350"/>
                  </a:lnTo>
                  <a:lnTo>
                    <a:pt x="8016849" y="29057"/>
                  </a:lnTo>
                  <a:lnTo>
                    <a:pt x="7978851" y="7823"/>
                  </a:lnTo>
                  <a:lnTo>
                    <a:pt x="7937500" y="0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599" y="2514599"/>
              <a:ext cx="8077200" cy="838200"/>
            </a:xfrm>
            <a:custGeom>
              <a:avLst/>
              <a:gdLst/>
              <a:ahLst/>
              <a:cxnLst/>
              <a:rect l="l" t="t" r="r" b="b"/>
              <a:pathLst>
                <a:path w="8077200" h="838200">
                  <a:moveTo>
                    <a:pt x="139700" y="0"/>
                  </a:moveTo>
                  <a:lnTo>
                    <a:pt x="98348" y="7823"/>
                  </a:lnTo>
                  <a:lnTo>
                    <a:pt x="60350" y="29057"/>
                  </a:lnTo>
                  <a:lnTo>
                    <a:pt x="29057" y="60350"/>
                  </a:lnTo>
                  <a:lnTo>
                    <a:pt x="7823" y="98348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823" y="739851"/>
                  </a:lnTo>
                  <a:lnTo>
                    <a:pt x="29057" y="777849"/>
                  </a:lnTo>
                  <a:lnTo>
                    <a:pt x="60350" y="809142"/>
                  </a:lnTo>
                  <a:lnTo>
                    <a:pt x="98348" y="830376"/>
                  </a:lnTo>
                  <a:lnTo>
                    <a:pt x="139700" y="838200"/>
                  </a:lnTo>
                  <a:lnTo>
                    <a:pt x="7937500" y="838200"/>
                  </a:lnTo>
                  <a:lnTo>
                    <a:pt x="7978851" y="830376"/>
                  </a:lnTo>
                  <a:lnTo>
                    <a:pt x="8016849" y="809142"/>
                  </a:lnTo>
                  <a:lnTo>
                    <a:pt x="8048142" y="777849"/>
                  </a:lnTo>
                  <a:lnTo>
                    <a:pt x="8069376" y="739851"/>
                  </a:lnTo>
                  <a:lnTo>
                    <a:pt x="8077200" y="698500"/>
                  </a:lnTo>
                  <a:lnTo>
                    <a:pt x="8077200" y="139700"/>
                  </a:lnTo>
                  <a:lnTo>
                    <a:pt x="8069376" y="98348"/>
                  </a:lnTo>
                  <a:lnTo>
                    <a:pt x="8048142" y="60350"/>
                  </a:lnTo>
                  <a:lnTo>
                    <a:pt x="8016849" y="29057"/>
                  </a:lnTo>
                  <a:lnTo>
                    <a:pt x="7978851" y="7823"/>
                  </a:lnTo>
                  <a:lnTo>
                    <a:pt x="7937500" y="0"/>
                  </a:lnTo>
                  <a:lnTo>
                    <a:pt x="139700" y="0"/>
                  </a:lnTo>
                  <a:close/>
                </a:path>
              </a:pathLst>
            </a:custGeom>
            <a:ln w="25518">
              <a:solidFill>
                <a:srgbClr val="BB25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468360" cy="140842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0709" y="19291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marR="5080">
              <a:lnSpc>
                <a:spcPct val="100000"/>
              </a:lnSpc>
              <a:spcBef>
                <a:spcPts val="100"/>
              </a:spcBef>
            </a:pPr>
            <a:r>
              <a:rPr sz="2000" spc="-60" dirty="0">
                <a:solidFill>
                  <a:srgbClr val="000000"/>
                </a:solidFill>
              </a:rPr>
              <a:t>W</a:t>
            </a:r>
            <a:r>
              <a:rPr sz="2000" spc="-40" dirty="0">
                <a:solidFill>
                  <a:srgbClr val="000000"/>
                </a:solidFill>
              </a:rPr>
              <a:t>h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4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10" dirty="0">
                <a:solidFill>
                  <a:srgbClr val="000000"/>
                </a:solidFill>
              </a:rPr>
              <a:t>de</a:t>
            </a:r>
            <a:r>
              <a:rPr sz="2000" spc="-260" dirty="0">
                <a:solidFill>
                  <a:srgbClr val="000000"/>
                </a:solidFill>
              </a:rPr>
              <a:t>s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85" dirty="0">
                <a:solidFill>
                  <a:srgbClr val="000000"/>
                </a:solidFill>
              </a:rPr>
              <a:t>g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70" dirty="0">
                <a:solidFill>
                  <a:srgbClr val="000000"/>
                </a:solidFill>
              </a:rPr>
              <a:t>m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-165" dirty="0">
                <a:solidFill>
                  <a:srgbClr val="000000"/>
                </a:solidFill>
              </a:rPr>
              <a:t>l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40" dirty="0">
                <a:solidFill>
                  <a:srgbClr val="000000"/>
                </a:solidFill>
              </a:rPr>
              <a:t>d</a:t>
            </a:r>
            <a:r>
              <a:rPr sz="2000" spc="-20" dirty="0">
                <a:solidFill>
                  <a:srgbClr val="000000"/>
                </a:solidFill>
              </a:rPr>
              <a:t>,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dr</a:t>
            </a:r>
            <a:r>
              <a:rPr sz="2000" spc="10" dirty="0">
                <a:solidFill>
                  <a:srgbClr val="000000"/>
                </a:solidFill>
              </a:rPr>
              <a:t>a</a:t>
            </a:r>
            <a:r>
              <a:rPr sz="2000" spc="30" dirty="0">
                <a:solidFill>
                  <a:srgbClr val="000000"/>
                </a:solidFill>
              </a:rPr>
              <a:t>w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30" dirty="0">
                <a:solidFill>
                  <a:srgbClr val="000000"/>
                </a:solidFill>
              </a:rPr>
              <a:t>w</a:t>
            </a:r>
            <a:r>
              <a:rPr sz="2000" spc="-155" dirty="0">
                <a:solidFill>
                  <a:srgbClr val="000000"/>
                </a:solidFill>
              </a:rPr>
              <a:t>i</a:t>
            </a:r>
            <a:r>
              <a:rPr sz="2000" spc="-165" dirty="0">
                <a:solidFill>
                  <a:srgbClr val="000000"/>
                </a:solidFill>
              </a:rPr>
              <a:t>l</a:t>
            </a:r>
            <a:r>
              <a:rPr sz="2000" spc="-150" dirty="0">
                <a:solidFill>
                  <a:srgbClr val="000000"/>
                </a:solidFill>
              </a:rPr>
              <a:t>l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120" dirty="0">
                <a:solidFill>
                  <a:srgbClr val="000000"/>
                </a:solidFill>
              </a:rPr>
              <a:t>b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-65" dirty="0">
                <a:solidFill>
                  <a:srgbClr val="000000"/>
                </a:solidFill>
              </a:rPr>
              <a:t>r</a:t>
            </a:r>
            <a:r>
              <a:rPr sz="2000" spc="-85" dirty="0">
                <a:solidFill>
                  <a:srgbClr val="000000"/>
                </a:solidFill>
              </a:rPr>
              <a:t>e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65" dirty="0">
                <a:solidFill>
                  <a:srgbClr val="000000"/>
                </a:solidFill>
              </a:rPr>
              <a:t>r</a:t>
            </a:r>
            <a:r>
              <a:rPr sz="2000" spc="-75" dirty="0">
                <a:solidFill>
                  <a:srgbClr val="000000"/>
                </a:solidFill>
              </a:rPr>
              <a:t>e</a:t>
            </a:r>
            <a:r>
              <a:rPr sz="2000" spc="85" dirty="0">
                <a:solidFill>
                  <a:srgbClr val="000000"/>
                </a:solidFill>
              </a:rPr>
              <a:t>d  </a:t>
            </a:r>
            <a:r>
              <a:rPr sz="2000" spc="5" dirty="0">
                <a:solidFill>
                  <a:srgbClr val="000000"/>
                </a:solidFill>
              </a:rPr>
              <a:t>by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the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45" dirty="0">
                <a:solidFill>
                  <a:srgbClr val="000000"/>
                </a:solidFill>
              </a:rPr>
              <a:t>draftsman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905510" y="2589529"/>
            <a:ext cx="74682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F1F1F1"/>
                </a:solidFill>
                <a:latin typeface="Verdana"/>
                <a:cs typeface="Verdana"/>
              </a:rPr>
              <a:t>Drafting</a:t>
            </a:r>
            <a:r>
              <a:rPr sz="2000" spc="-16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1F1F1"/>
                </a:solidFill>
                <a:latin typeface="Verdana"/>
                <a:cs typeface="Verdana"/>
              </a:rPr>
              <a:t>cost</a:t>
            </a:r>
            <a:r>
              <a:rPr sz="2000" spc="-15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425" dirty="0">
                <a:solidFill>
                  <a:srgbClr val="F1F1F1"/>
                </a:solidFill>
                <a:latin typeface="Verdana"/>
                <a:cs typeface="Verdana"/>
              </a:rPr>
              <a:t>=</a:t>
            </a:r>
            <a:r>
              <a:rPr sz="2000" spc="-15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1F1F1"/>
                </a:solidFill>
                <a:latin typeface="Verdana"/>
                <a:cs typeface="Verdana"/>
              </a:rPr>
              <a:t>Estimated</a:t>
            </a:r>
            <a:r>
              <a:rPr sz="2000" spc="-15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1F1F1"/>
                </a:solidFill>
                <a:latin typeface="Verdana"/>
                <a:cs typeface="Verdana"/>
              </a:rPr>
              <a:t>draft</a:t>
            </a:r>
            <a:r>
              <a:rPr sz="2000" spc="-14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1F1F1"/>
                </a:solidFill>
                <a:latin typeface="Verdana"/>
                <a:cs typeface="Verdana"/>
              </a:rPr>
              <a:t>time</a:t>
            </a:r>
            <a:r>
              <a:rPr sz="2000" spc="-14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225" dirty="0">
                <a:solidFill>
                  <a:srgbClr val="F1F1F1"/>
                </a:solidFill>
                <a:latin typeface="Verdana"/>
                <a:cs typeface="Verdana"/>
              </a:rPr>
              <a:t>x</a:t>
            </a:r>
            <a:r>
              <a:rPr sz="2000" spc="-15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F1F1F1"/>
                </a:solidFill>
                <a:latin typeface="Verdana"/>
                <a:cs typeface="Verdana"/>
              </a:rPr>
              <a:t>salary</a:t>
            </a:r>
            <a:r>
              <a:rPr sz="2000" spc="-14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F1F1F1"/>
                </a:solidFill>
                <a:latin typeface="Verdana"/>
                <a:cs typeface="Verdana"/>
              </a:rPr>
              <a:t>of</a:t>
            </a:r>
            <a:r>
              <a:rPr sz="2000" spc="-16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F1F1F1"/>
                </a:solidFill>
                <a:latin typeface="Verdana"/>
                <a:cs typeface="Verdana"/>
              </a:rPr>
              <a:t>the</a:t>
            </a:r>
            <a:r>
              <a:rPr sz="2000" spc="-14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F1F1F1"/>
                </a:solidFill>
                <a:latin typeface="Verdana"/>
                <a:cs typeface="Verdana"/>
              </a:rPr>
              <a:t>draftsman</a:t>
            </a:r>
            <a:endParaRPr sz="2000">
              <a:latin typeface="Verdana"/>
              <a:cs typeface="Verdana"/>
            </a:endParaRPr>
          </a:p>
          <a:p>
            <a:pPr marL="310515" algn="ctr">
              <a:lnSpc>
                <a:spcPct val="100000"/>
              </a:lnSpc>
            </a:pPr>
            <a:r>
              <a:rPr sz="2000" spc="120" dirty="0">
                <a:solidFill>
                  <a:srgbClr val="F1F1F1"/>
                </a:solidFill>
                <a:latin typeface="Verdana"/>
                <a:cs typeface="Verdana"/>
              </a:rPr>
              <a:t>p</a:t>
            </a:r>
            <a:r>
              <a:rPr sz="2000" spc="114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r>
              <a:rPr sz="2000" spc="-254" dirty="0">
                <a:solidFill>
                  <a:srgbClr val="F1F1F1"/>
                </a:solidFill>
                <a:latin typeface="Verdana"/>
                <a:cs typeface="Verdana"/>
              </a:rPr>
              <a:t>r</a:t>
            </a:r>
            <a:r>
              <a:rPr sz="2000" spc="-16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1F1F1"/>
                </a:solidFill>
                <a:latin typeface="Verdana"/>
                <a:cs typeface="Verdana"/>
              </a:rPr>
              <a:t>u</a:t>
            </a:r>
            <a:r>
              <a:rPr sz="2000" spc="-40" dirty="0">
                <a:solidFill>
                  <a:srgbClr val="F1F1F1"/>
                </a:solidFill>
                <a:latin typeface="Verdana"/>
                <a:cs typeface="Verdana"/>
              </a:rPr>
              <a:t>n</a:t>
            </a:r>
            <a:r>
              <a:rPr sz="2000" spc="-165" dirty="0">
                <a:solidFill>
                  <a:srgbClr val="F1F1F1"/>
                </a:solidFill>
                <a:latin typeface="Verdana"/>
                <a:cs typeface="Verdana"/>
              </a:rPr>
              <a:t>i</a:t>
            </a:r>
            <a:r>
              <a:rPr sz="2000" spc="-114" dirty="0">
                <a:solidFill>
                  <a:srgbClr val="F1F1F1"/>
                </a:solidFill>
                <a:latin typeface="Verdana"/>
                <a:cs typeface="Verdana"/>
              </a:rPr>
              <a:t>t</a:t>
            </a:r>
            <a:r>
              <a:rPr sz="2000" spc="-14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114" dirty="0">
                <a:solidFill>
                  <a:srgbClr val="F1F1F1"/>
                </a:solidFill>
                <a:latin typeface="Verdana"/>
                <a:cs typeface="Verdana"/>
              </a:rPr>
              <a:t>t</a:t>
            </a:r>
            <a:r>
              <a:rPr sz="2000" spc="-55" dirty="0">
                <a:solidFill>
                  <a:srgbClr val="F1F1F1"/>
                </a:solidFill>
                <a:latin typeface="Verdana"/>
                <a:cs typeface="Verdana"/>
              </a:rPr>
              <a:t>i</a:t>
            </a:r>
            <a:r>
              <a:rPr sz="2000" spc="-165" dirty="0">
                <a:solidFill>
                  <a:srgbClr val="F1F1F1"/>
                </a:solidFill>
                <a:latin typeface="Verdana"/>
                <a:cs typeface="Verdana"/>
              </a:rPr>
              <a:t>m</a:t>
            </a:r>
            <a:r>
              <a:rPr sz="2000" spc="105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663940" cy="14084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0709" y="19291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marR="508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000000"/>
                </a:solidFill>
              </a:rPr>
              <a:t>Considerable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60" dirty="0">
                <a:solidFill>
                  <a:srgbClr val="000000"/>
                </a:solidFill>
              </a:rPr>
              <a:t>time</a:t>
            </a:r>
            <a:r>
              <a:rPr sz="2000" spc="-140" dirty="0">
                <a:solidFill>
                  <a:srgbClr val="000000"/>
                </a:solidFill>
              </a:rPr>
              <a:t> </a:t>
            </a:r>
            <a:r>
              <a:rPr sz="2000" spc="80" dirty="0">
                <a:solidFill>
                  <a:srgbClr val="000000"/>
                </a:solidFill>
              </a:rPr>
              <a:t>and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money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50" dirty="0">
                <a:solidFill>
                  <a:srgbClr val="000000"/>
                </a:solidFill>
              </a:rPr>
              <a:t>has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to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114" dirty="0">
                <a:solidFill>
                  <a:srgbClr val="000000"/>
                </a:solidFill>
              </a:rPr>
              <a:t>be</a:t>
            </a:r>
            <a:r>
              <a:rPr sz="2000" spc="-140" dirty="0">
                <a:solidFill>
                  <a:srgbClr val="000000"/>
                </a:solidFill>
              </a:rPr>
              <a:t> </a:t>
            </a:r>
            <a:r>
              <a:rPr sz="2000" spc="-40" dirty="0">
                <a:solidFill>
                  <a:srgbClr val="000000"/>
                </a:solidFill>
              </a:rPr>
              <a:t>spent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5" dirty="0">
                <a:solidFill>
                  <a:srgbClr val="000000"/>
                </a:solidFill>
              </a:rPr>
              <a:t>on</a:t>
            </a:r>
            <a:r>
              <a:rPr sz="2000" spc="-140" dirty="0">
                <a:solidFill>
                  <a:srgbClr val="000000"/>
                </a:solidFill>
              </a:rPr>
              <a:t> </a:t>
            </a:r>
            <a:r>
              <a:rPr sz="2000" spc="-25" dirty="0">
                <a:solidFill>
                  <a:srgbClr val="000000"/>
                </a:solidFill>
              </a:rPr>
              <a:t>research </a:t>
            </a:r>
            <a:r>
              <a:rPr sz="2000" spc="-690" dirty="0">
                <a:solidFill>
                  <a:srgbClr val="000000"/>
                </a:solidFill>
              </a:rPr>
              <a:t> </a:t>
            </a:r>
            <a:r>
              <a:rPr sz="2000" spc="80" dirty="0">
                <a:solidFill>
                  <a:srgbClr val="000000"/>
                </a:solidFill>
              </a:rPr>
              <a:t>and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15" dirty="0">
                <a:solidFill>
                  <a:srgbClr val="000000"/>
                </a:solidFill>
              </a:rPr>
              <a:t>developmental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80" dirty="0">
                <a:solidFill>
                  <a:srgbClr val="000000"/>
                </a:solidFill>
              </a:rPr>
              <a:t>work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600709" y="26022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980" y="2589529"/>
            <a:ext cx="66230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380" dirty="0">
                <a:latin typeface="Verdana"/>
                <a:cs typeface="Verdana"/>
              </a:rPr>
              <a:t>T</a:t>
            </a:r>
            <a:r>
              <a:rPr sz="2000" spc="-50" dirty="0">
                <a:latin typeface="Verdana"/>
                <a:cs typeface="Verdana"/>
              </a:rPr>
              <a:t>h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55" dirty="0">
                <a:latin typeface="Verdana"/>
                <a:cs typeface="Verdana"/>
              </a:rPr>
              <a:t>i</a:t>
            </a:r>
            <a:r>
              <a:rPr sz="2000" spc="-165" dirty="0">
                <a:latin typeface="Verdana"/>
                <a:cs typeface="Verdana"/>
              </a:rPr>
              <a:t>m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120" dirty="0">
                <a:latin typeface="Verdana"/>
                <a:cs typeface="Verdana"/>
              </a:rPr>
              <a:t>d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254" dirty="0">
                <a:latin typeface="Verdana"/>
                <a:cs typeface="Verdana"/>
              </a:rPr>
              <a:t>c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280" dirty="0">
                <a:latin typeface="Verdana"/>
                <a:cs typeface="Verdana"/>
              </a:rPr>
              <a:t>s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120" dirty="0">
                <a:latin typeface="Verdana"/>
                <a:cs typeface="Verdana"/>
              </a:rPr>
              <a:t>d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-60" dirty="0">
                <a:latin typeface="Verdana"/>
                <a:cs typeface="Verdana"/>
              </a:rPr>
              <a:t>m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o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i</a:t>
            </a:r>
            <a:r>
              <a:rPr sz="2000" spc="-155" dirty="0">
                <a:latin typeface="Verdana"/>
                <a:cs typeface="Verdana"/>
              </a:rPr>
              <a:t>t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65" dirty="0">
                <a:latin typeface="Verdana"/>
                <a:cs typeface="Verdana"/>
              </a:rPr>
              <a:t>r</a:t>
            </a:r>
            <a:r>
              <a:rPr sz="2000" spc="-8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</a:t>
            </a:r>
            <a:r>
              <a:rPr sz="2000" spc="120" dirty="0">
                <a:latin typeface="Verdana"/>
                <a:cs typeface="Verdana"/>
              </a:rPr>
              <a:t>e</a:t>
            </a:r>
            <a:r>
              <a:rPr sz="2000" spc="245" dirty="0">
                <a:latin typeface="Verdana"/>
                <a:cs typeface="Verdana"/>
              </a:rPr>
              <a:t>c</a:t>
            </a:r>
            <a:r>
              <a:rPr sz="2000" spc="20" dirty="0">
                <a:latin typeface="Verdana"/>
                <a:cs typeface="Verdana"/>
              </a:rPr>
              <a:t>id</a:t>
            </a:r>
            <a:r>
              <a:rPr sz="2000" spc="40" dirty="0">
                <a:latin typeface="Verdana"/>
                <a:cs typeface="Verdana"/>
              </a:rPr>
              <a:t>e</a:t>
            </a:r>
            <a:r>
              <a:rPr sz="2000" spc="120" dirty="0">
                <a:latin typeface="Verdana"/>
                <a:cs typeface="Verdana"/>
              </a:rPr>
              <a:t>d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b</a:t>
            </a:r>
            <a:r>
              <a:rPr sz="2000" spc="-114" dirty="0">
                <a:latin typeface="Verdana"/>
                <a:cs typeface="Verdana"/>
              </a:rPr>
              <a:t>y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50" dirty="0">
                <a:latin typeface="Verdana"/>
                <a:cs typeface="Verdana"/>
              </a:rPr>
              <a:t>h</a:t>
            </a:r>
            <a:r>
              <a:rPr sz="2000" spc="75" dirty="0">
                <a:latin typeface="Verdana"/>
                <a:cs typeface="Verdana"/>
              </a:rPr>
              <a:t>e  </a:t>
            </a:r>
            <a:r>
              <a:rPr sz="2000" spc="-285" dirty="0">
                <a:latin typeface="Verdana"/>
                <a:cs typeface="Verdana"/>
              </a:rPr>
              <a:t>j</a:t>
            </a:r>
            <a:r>
              <a:rPr sz="2000" spc="-40" dirty="0">
                <a:latin typeface="Verdana"/>
                <a:cs typeface="Verdana"/>
              </a:rPr>
              <a:t>u</a:t>
            </a:r>
            <a:r>
              <a:rPr sz="2000" spc="105" dirty="0">
                <a:latin typeface="Verdana"/>
                <a:cs typeface="Verdana"/>
              </a:rPr>
              <a:t>d</a:t>
            </a:r>
            <a:r>
              <a:rPr sz="2000" spc="95" dirty="0">
                <a:latin typeface="Verdana"/>
                <a:cs typeface="Verdana"/>
              </a:rPr>
              <a:t>g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70" dirty="0">
                <a:latin typeface="Verdana"/>
                <a:cs typeface="Verdana"/>
              </a:rPr>
              <a:t>m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o</a:t>
            </a:r>
            <a:r>
              <a:rPr sz="2000" spc="-254" dirty="0">
                <a:latin typeface="Verdana"/>
                <a:cs typeface="Verdana"/>
              </a:rPr>
              <a:t>r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40" dirty="0">
                <a:latin typeface="Verdana"/>
                <a:cs typeface="Verdana"/>
              </a:rPr>
              <a:t>h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p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235" dirty="0">
                <a:latin typeface="Verdana"/>
                <a:cs typeface="Verdana"/>
              </a:rPr>
              <a:t>x</a:t>
            </a:r>
            <a:r>
              <a:rPr sz="2000" spc="120" dirty="0">
                <a:latin typeface="Verdana"/>
                <a:cs typeface="Verdana"/>
              </a:rPr>
              <a:t>p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85" dirty="0">
                <a:latin typeface="Verdana"/>
                <a:cs typeface="Verdana"/>
              </a:rPr>
              <a:t>ri</a:t>
            </a:r>
            <a:r>
              <a:rPr sz="2000" spc="-135" dirty="0">
                <a:latin typeface="Verdana"/>
                <a:cs typeface="Verdana"/>
              </a:rPr>
              <a:t>e</a:t>
            </a:r>
            <a:r>
              <a:rPr sz="2000" spc="-40" dirty="0">
                <a:latin typeface="Verdana"/>
                <a:cs typeface="Verdana"/>
              </a:rPr>
              <a:t>n</a:t>
            </a:r>
            <a:r>
              <a:rPr sz="2000" spc="245" dirty="0">
                <a:latin typeface="Verdana"/>
                <a:cs typeface="Verdana"/>
              </a:rPr>
              <a:t>c</a:t>
            </a:r>
            <a:r>
              <a:rPr sz="2000" spc="105" dirty="0"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0640" y="3187640"/>
            <a:ext cx="8103234" cy="864235"/>
            <a:chOff x="520640" y="3187640"/>
            <a:chExt cx="8103234" cy="864235"/>
          </a:xfrm>
        </p:grpSpPr>
        <p:sp>
          <p:nvSpPr>
            <p:cNvPr id="3" name="object 3"/>
            <p:cNvSpPr/>
            <p:nvPr/>
          </p:nvSpPr>
          <p:spPr>
            <a:xfrm>
              <a:off x="533399" y="3200399"/>
              <a:ext cx="8077200" cy="838200"/>
            </a:xfrm>
            <a:custGeom>
              <a:avLst/>
              <a:gdLst/>
              <a:ahLst/>
              <a:cxnLst/>
              <a:rect l="l" t="t" r="r" b="b"/>
              <a:pathLst>
                <a:path w="8077200" h="838200">
                  <a:moveTo>
                    <a:pt x="7937500" y="0"/>
                  </a:moveTo>
                  <a:lnTo>
                    <a:pt x="139700" y="0"/>
                  </a:lnTo>
                  <a:lnTo>
                    <a:pt x="98348" y="7823"/>
                  </a:lnTo>
                  <a:lnTo>
                    <a:pt x="60350" y="29057"/>
                  </a:lnTo>
                  <a:lnTo>
                    <a:pt x="29057" y="60350"/>
                  </a:lnTo>
                  <a:lnTo>
                    <a:pt x="7823" y="98348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823" y="739851"/>
                  </a:lnTo>
                  <a:lnTo>
                    <a:pt x="29057" y="777849"/>
                  </a:lnTo>
                  <a:lnTo>
                    <a:pt x="60350" y="809142"/>
                  </a:lnTo>
                  <a:lnTo>
                    <a:pt x="98348" y="830376"/>
                  </a:lnTo>
                  <a:lnTo>
                    <a:pt x="139700" y="838200"/>
                  </a:lnTo>
                  <a:lnTo>
                    <a:pt x="7937500" y="838200"/>
                  </a:lnTo>
                  <a:lnTo>
                    <a:pt x="7978851" y="830376"/>
                  </a:lnTo>
                  <a:lnTo>
                    <a:pt x="8016849" y="809142"/>
                  </a:lnTo>
                  <a:lnTo>
                    <a:pt x="8048142" y="777849"/>
                  </a:lnTo>
                  <a:lnTo>
                    <a:pt x="8069376" y="739851"/>
                  </a:lnTo>
                  <a:lnTo>
                    <a:pt x="8077200" y="698500"/>
                  </a:lnTo>
                  <a:lnTo>
                    <a:pt x="8077200" y="139700"/>
                  </a:lnTo>
                  <a:lnTo>
                    <a:pt x="8069376" y="98348"/>
                  </a:lnTo>
                  <a:lnTo>
                    <a:pt x="8048142" y="60350"/>
                  </a:lnTo>
                  <a:lnTo>
                    <a:pt x="8016849" y="29057"/>
                  </a:lnTo>
                  <a:lnTo>
                    <a:pt x="7978851" y="7823"/>
                  </a:lnTo>
                  <a:lnTo>
                    <a:pt x="7937500" y="0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399" y="3200399"/>
              <a:ext cx="8077200" cy="838200"/>
            </a:xfrm>
            <a:custGeom>
              <a:avLst/>
              <a:gdLst/>
              <a:ahLst/>
              <a:cxnLst/>
              <a:rect l="l" t="t" r="r" b="b"/>
              <a:pathLst>
                <a:path w="8077200" h="838200">
                  <a:moveTo>
                    <a:pt x="139700" y="0"/>
                  </a:moveTo>
                  <a:lnTo>
                    <a:pt x="98348" y="7823"/>
                  </a:lnTo>
                  <a:lnTo>
                    <a:pt x="60350" y="29057"/>
                  </a:lnTo>
                  <a:lnTo>
                    <a:pt x="29057" y="60350"/>
                  </a:lnTo>
                  <a:lnTo>
                    <a:pt x="7823" y="98348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823" y="739851"/>
                  </a:lnTo>
                  <a:lnTo>
                    <a:pt x="29057" y="777849"/>
                  </a:lnTo>
                  <a:lnTo>
                    <a:pt x="60350" y="809142"/>
                  </a:lnTo>
                  <a:lnTo>
                    <a:pt x="98348" y="830376"/>
                  </a:lnTo>
                  <a:lnTo>
                    <a:pt x="139700" y="838200"/>
                  </a:lnTo>
                  <a:lnTo>
                    <a:pt x="7937500" y="838200"/>
                  </a:lnTo>
                  <a:lnTo>
                    <a:pt x="7978851" y="830376"/>
                  </a:lnTo>
                  <a:lnTo>
                    <a:pt x="8016849" y="809142"/>
                  </a:lnTo>
                  <a:lnTo>
                    <a:pt x="8048142" y="777849"/>
                  </a:lnTo>
                  <a:lnTo>
                    <a:pt x="8069376" y="739851"/>
                  </a:lnTo>
                  <a:lnTo>
                    <a:pt x="8077200" y="698500"/>
                  </a:lnTo>
                  <a:lnTo>
                    <a:pt x="8077200" y="139700"/>
                  </a:lnTo>
                  <a:lnTo>
                    <a:pt x="8069376" y="98348"/>
                  </a:lnTo>
                  <a:lnTo>
                    <a:pt x="8048142" y="60350"/>
                  </a:lnTo>
                  <a:lnTo>
                    <a:pt x="8016849" y="29057"/>
                  </a:lnTo>
                  <a:lnTo>
                    <a:pt x="7978851" y="7823"/>
                  </a:lnTo>
                  <a:lnTo>
                    <a:pt x="7937500" y="0"/>
                  </a:lnTo>
                  <a:lnTo>
                    <a:pt x="139700" y="0"/>
                  </a:lnTo>
                  <a:close/>
                </a:path>
              </a:pathLst>
            </a:custGeom>
            <a:ln w="25518">
              <a:solidFill>
                <a:srgbClr val="BB25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468360" cy="140842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0709" y="19291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2980" y="1916429"/>
            <a:ext cx="29813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70" dirty="0">
                <a:solidFill>
                  <a:srgbClr val="000000"/>
                </a:solidFill>
              </a:rPr>
              <a:t>F</a:t>
            </a:r>
            <a:r>
              <a:rPr sz="2000" spc="85" dirty="0">
                <a:solidFill>
                  <a:srgbClr val="000000"/>
                </a:solidFill>
              </a:rPr>
              <a:t>o</a:t>
            </a:r>
            <a:r>
              <a:rPr sz="2000" spc="-55" dirty="0">
                <a:solidFill>
                  <a:srgbClr val="000000"/>
                </a:solidFill>
              </a:rPr>
              <a:t>ll</a:t>
            </a:r>
            <a:r>
              <a:rPr sz="2000" spc="-120" dirty="0">
                <a:solidFill>
                  <a:srgbClr val="000000"/>
                </a:solidFill>
              </a:rPr>
              <a:t>o</a:t>
            </a:r>
            <a:r>
              <a:rPr sz="2000" spc="30" dirty="0">
                <a:solidFill>
                  <a:srgbClr val="000000"/>
                </a:solidFill>
              </a:rPr>
              <a:t>w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4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40" dirty="0">
                <a:solidFill>
                  <a:srgbClr val="000000"/>
                </a:solidFill>
              </a:rPr>
              <a:t>n</a:t>
            </a:r>
            <a:r>
              <a:rPr sz="2000" spc="-70" dirty="0">
                <a:solidFill>
                  <a:srgbClr val="000000"/>
                </a:solidFill>
              </a:rPr>
              <a:t>v</a:t>
            </a:r>
            <a:r>
              <a:rPr sz="2000" spc="85" dirty="0">
                <a:solidFill>
                  <a:srgbClr val="000000"/>
                </a:solidFill>
              </a:rPr>
              <a:t>o</a:t>
            </a:r>
            <a:r>
              <a:rPr sz="2000" spc="-80" dirty="0">
                <a:solidFill>
                  <a:srgbClr val="000000"/>
                </a:solidFill>
              </a:rPr>
              <a:t>l</a:t>
            </a:r>
            <a:r>
              <a:rPr sz="2000" spc="-155" dirty="0">
                <a:solidFill>
                  <a:srgbClr val="000000"/>
                </a:solidFill>
              </a:rPr>
              <a:t>v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120" dirty="0">
                <a:solidFill>
                  <a:srgbClr val="000000"/>
                </a:solidFill>
              </a:rPr>
              <a:t>d</a:t>
            </a:r>
            <a:endParaRPr sz="20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297815" algn="l"/>
              </a:tabLst>
            </a:pPr>
            <a:r>
              <a:rPr sz="2250" spc="7" baseline="1851" dirty="0">
                <a:solidFill>
                  <a:srgbClr val="FF378B"/>
                </a:solidFill>
              </a:rPr>
              <a:t>›	</a:t>
            </a:r>
            <a:r>
              <a:rPr sz="1600" spc="-10" dirty="0"/>
              <a:t>Prepare</a:t>
            </a:r>
            <a:r>
              <a:rPr sz="1600" spc="-135" dirty="0"/>
              <a:t> </a:t>
            </a:r>
            <a:r>
              <a:rPr sz="1600" spc="-15" dirty="0"/>
              <a:t>the</a:t>
            </a:r>
            <a:r>
              <a:rPr sz="1600" spc="-135" dirty="0"/>
              <a:t> </a:t>
            </a:r>
            <a:r>
              <a:rPr sz="1600" spc="-140" dirty="0"/>
              <a:t>list</a:t>
            </a:r>
            <a:r>
              <a:rPr sz="1600" spc="-110" dirty="0"/>
              <a:t> </a:t>
            </a:r>
            <a:r>
              <a:rPr sz="1600" dirty="0"/>
              <a:t>of</a:t>
            </a:r>
            <a:r>
              <a:rPr sz="1600" spc="-114" dirty="0"/>
              <a:t> </a:t>
            </a:r>
            <a:r>
              <a:rPr sz="1600" spc="-40" dirty="0"/>
              <a:t>all</a:t>
            </a:r>
            <a:r>
              <a:rPr sz="1600" spc="-110" dirty="0"/>
              <a:t> </a:t>
            </a:r>
            <a:r>
              <a:rPr sz="1600" spc="-55" dirty="0"/>
              <a:t>materials</a:t>
            </a:r>
            <a:r>
              <a:rPr sz="1600" spc="-114" dirty="0"/>
              <a:t> </a:t>
            </a:r>
            <a:r>
              <a:rPr sz="1600" spc="-30" dirty="0"/>
              <a:t>required</a:t>
            </a:r>
            <a:r>
              <a:rPr sz="1600" spc="-114" dirty="0"/>
              <a:t> </a:t>
            </a:r>
            <a:r>
              <a:rPr sz="1600" spc="-15" dirty="0"/>
              <a:t>to</a:t>
            </a:r>
            <a:r>
              <a:rPr sz="1600" spc="-125" dirty="0"/>
              <a:t> </a:t>
            </a:r>
            <a:r>
              <a:rPr sz="1600" dirty="0"/>
              <a:t>manufacture</a:t>
            </a:r>
            <a:r>
              <a:rPr sz="1600" spc="-120" dirty="0"/>
              <a:t> </a:t>
            </a:r>
            <a:r>
              <a:rPr sz="1600" spc="-20" dirty="0"/>
              <a:t>the</a:t>
            </a:r>
            <a:r>
              <a:rPr sz="1600" spc="-135" dirty="0"/>
              <a:t> </a:t>
            </a:r>
            <a:r>
              <a:rPr sz="1600" spc="15" dirty="0"/>
              <a:t>product</a:t>
            </a:r>
            <a:endParaRPr sz="1600"/>
          </a:p>
          <a:p>
            <a:pPr marL="298450" marR="167005" indent="-285750">
              <a:lnSpc>
                <a:spcPct val="100000"/>
              </a:lnSpc>
              <a:spcBef>
                <a:spcPts val="400"/>
              </a:spcBef>
              <a:tabLst>
                <a:tab pos="297815" algn="l"/>
              </a:tabLst>
            </a:pPr>
            <a:r>
              <a:rPr sz="2250" spc="7" baseline="1851" dirty="0">
                <a:solidFill>
                  <a:srgbClr val="FF378B"/>
                </a:solidFill>
              </a:rPr>
              <a:t>›	</a:t>
            </a:r>
            <a:r>
              <a:rPr sz="1600" spc="-65" dirty="0"/>
              <a:t>Estimate</a:t>
            </a:r>
            <a:r>
              <a:rPr sz="1600" spc="-135" dirty="0"/>
              <a:t> </a:t>
            </a:r>
            <a:r>
              <a:rPr sz="1600" spc="-15" dirty="0"/>
              <a:t>the</a:t>
            </a:r>
            <a:r>
              <a:rPr sz="1600" spc="-130" dirty="0"/>
              <a:t> </a:t>
            </a:r>
            <a:r>
              <a:rPr sz="1600" spc="-15" dirty="0"/>
              <a:t>weight</a:t>
            </a:r>
            <a:r>
              <a:rPr sz="1600" spc="-125" dirty="0"/>
              <a:t> </a:t>
            </a:r>
            <a:r>
              <a:rPr sz="1600" spc="5" dirty="0"/>
              <a:t>of</a:t>
            </a:r>
            <a:r>
              <a:rPr sz="1600" spc="-125" dirty="0"/>
              <a:t> </a:t>
            </a:r>
            <a:r>
              <a:rPr sz="1600" spc="-40" dirty="0"/>
              <a:t>all</a:t>
            </a:r>
            <a:r>
              <a:rPr sz="1600" spc="-110" dirty="0"/>
              <a:t> </a:t>
            </a:r>
            <a:r>
              <a:rPr sz="1600" spc="-20" dirty="0"/>
              <a:t>the</a:t>
            </a:r>
            <a:r>
              <a:rPr sz="1600" spc="-120" dirty="0"/>
              <a:t> </a:t>
            </a:r>
            <a:r>
              <a:rPr sz="1600" spc="-55" dirty="0"/>
              <a:t>materials</a:t>
            </a:r>
            <a:r>
              <a:rPr sz="1600" spc="-110" dirty="0"/>
              <a:t> </a:t>
            </a:r>
            <a:r>
              <a:rPr sz="1600" spc="40" dirty="0"/>
              <a:t>expected</a:t>
            </a:r>
            <a:r>
              <a:rPr sz="1600" spc="-125" dirty="0"/>
              <a:t> </a:t>
            </a:r>
            <a:r>
              <a:rPr sz="1600" spc="-50" dirty="0"/>
              <a:t>(the</a:t>
            </a:r>
            <a:r>
              <a:rPr sz="1600" spc="-120" dirty="0"/>
              <a:t> </a:t>
            </a:r>
            <a:r>
              <a:rPr sz="1600" spc="35" dirty="0"/>
              <a:t>allowance</a:t>
            </a:r>
            <a:r>
              <a:rPr sz="1600" spc="-120" dirty="0"/>
              <a:t> </a:t>
            </a:r>
            <a:r>
              <a:rPr sz="1600" spc="-70" dirty="0"/>
              <a:t>for</a:t>
            </a:r>
            <a:r>
              <a:rPr sz="1600" spc="-114" dirty="0"/>
              <a:t> </a:t>
            </a:r>
            <a:r>
              <a:rPr sz="1600" spc="-20" dirty="0"/>
              <a:t>the </a:t>
            </a:r>
            <a:r>
              <a:rPr sz="1600" spc="-545" dirty="0"/>
              <a:t> </a:t>
            </a:r>
            <a:r>
              <a:rPr sz="1600" spc="-35" dirty="0"/>
              <a:t>material</a:t>
            </a:r>
            <a:r>
              <a:rPr sz="1600" spc="-114" dirty="0"/>
              <a:t> </a:t>
            </a:r>
            <a:r>
              <a:rPr sz="1600" spc="-5" dirty="0"/>
              <a:t>wastage,</a:t>
            </a:r>
            <a:r>
              <a:rPr sz="1600" spc="-120" dirty="0"/>
              <a:t> </a:t>
            </a:r>
            <a:r>
              <a:rPr sz="1600" spc="-5" dirty="0"/>
              <a:t>spoilage</a:t>
            </a:r>
            <a:r>
              <a:rPr sz="1600" spc="-135" dirty="0"/>
              <a:t> </a:t>
            </a:r>
            <a:r>
              <a:rPr sz="1600" spc="60" dirty="0"/>
              <a:t>and</a:t>
            </a:r>
            <a:r>
              <a:rPr sz="1600" spc="-130" dirty="0"/>
              <a:t> </a:t>
            </a:r>
            <a:r>
              <a:rPr sz="1600" dirty="0"/>
              <a:t>scrap</a:t>
            </a:r>
            <a:r>
              <a:rPr sz="1600" spc="-114" dirty="0"/>
              <a:t> </a:t>
            </a:r>
            <a:r>
              <a:rPr sz="1600" dirty="0"/>
              <a:t>are</a:t>
            </a:r>
            <a:r>
              <a:rPr sz="1600" spc="-120" dirty="0"/>
              <a:t> </a:t>
            </a:r>
            <a:r>
              <a:rPr sz="1600" spc="-35" dirty="0"/>
              <a:t>also</a:t>
            </a:r>
            <a:r>
              <a:rPr sz="1600" spc="-135" dirty="0"/>
              <a:t> </a:t>
            </a:r>
            <a:r>
              <a:rPr sz="1600" spc="95" dirty="0"/>
              <a:t>added</a:t>
            </a:r>
            <a:r>
              <a:rPr sz="1600" spc="-120" dirty="0"/>
              <a:t> </a:t>
            </a:r>
            <a:r>
              <a:rPr sz="1600" spc="-140" dirty="0"/>
              <a:t>)</a:t>
            </a:r>
            <a:endParaRPr sz="160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/>
          </a:p>
          <a:p>
            <a:pPr marL="12700">
              <a:lnSpc>
                <a:spcPct val="100000"/>
              </a:lnSpc>
            </a:pPr>
            <a:r>
              <a:rPr sz="1800" spc="-185" dirty="0">
                <a:solidFill>
                  <a:srgbClr val="F1F1F1"/>
                </a:solidFill>
              </a:rPr>
              <a:t>E</a:t>
            </a:r>
            <a:r>
              <a:rPr sz="1800" spc="-240" dirty="0">
                <a:solidFill>
                  <a:srgbClr val="F1F1F1"/>
                </a:solidFill>
              </a:rPr>
              <a:t>s</a:t>
            </a:r>
            <a:r>
              <a:rPr sz="1800" spc="-100" dirty="0">
                <a:solidFill>
                  <a:srgbClr val="F1F1F1"/>
                </a:solidFill>
              </a:rPr>
              <a:t>t</a:t>
            </a:r>
            <a:r>
              <a:rPr sz="1800" spc="-50" dirty="0">
                <a:solidFill>
                  <a:srgbClr val="F1F1F1"/>
                </a:solidFill>
              </a:rPr>
              <a:t>i</a:t>
            </a:r>
            <a:r>
              <a:rPr sz="1800" spc="-155" dirty="0">
                <a:solidFill>
                  <a:srgbClr val="F1F1F1"/>
                </a:solidFill>
              </a:rPr>
              <a:t>m</a:t>
            </a:r>
            <a:r>
              <a:rPr sz="1800" spc="20" dirty="0">
                <a:solidFill>
                  <a:srgbClr val="F1F1F1"/>
                </a:solidFill>
              </a:rPr>
              <a:t>a</a:t>
            </a:r>
            <a:r>
              <a:rPr sz="1800" spc="15" dirty="0">
                <a:solidFill>
                  <a:srgbClr val="F1F1F1"/>
                </a:solidFill>
              </a:rPr>
              <a:t>t</a:t>
            </a:r>
            <a:r>
              <a:rPr sz="1800" spc="80" dirty="0">
                <a:solidFill>
                  <a:srgbClr val="F1F1F1"/>
                </a:solidFill>
              </a:rPr>
              <a:t>e</a:t>
            </a:r>
            <a:r>
              <a:rPr sz="1800" spc="110" dirty="0">
                <a:solidFill>
                  <a:srgbClr val="F1F1F1"/>
                </a:solidFill>
              </a:rPr>
              <a:t>d</a:t>
            </a:r>
            <a:r>
              <a:rPr sz="1800" spc="-130" dirty="0">
                <a:solidFill>
                  <a:srgbClr val="F1F1F1"/>
                </a:solidFill>
              </a:rPr>
              <a:t> </a:t>
            </a:r>
            <a:r>
              <a:rPr sz="1800" spc="-55" dirty="0">
                <a:solidFill>
                  <a:srgbClr val="F1F1F1"/>
                </a:solidFill>
              </a:rPr>
              <a:t>m</a:t>
            </a:r>
            <a:r>
              <a:rPr sz="1800" spc="135" dirty="0">
                <a:solidFill>
                  <a:srgbClr val="F1F1F1"/>
                </a:solidFill>
              </a:rPr>
              <a:t>a</a:t>
            </a:r>
            <a:r>
              <a:rPr sz="1800" spc="-100" dirty="0">
                <a:solidFill>
                  <a:srgbClr val="F1F1F1"/>
                </a:solidFill>
              </a:rPr>
              <a:t>t</a:t>
            </a:r>
            <a:r>
              <a:rPr sz="1800" spc="80" dirty="0">
                <a:solidFill>
                  <a:srgbClr val="F1F1F1"/>
                </a:solidFill>
              </a:rPr>
              <a:t>e</a:t>
            </a:r>
            <a:r>
              <a:rPr sz="1800" spc="-225" dirty="0">
                <a:solidFill>
                  <a:srgbClr val="F1F1F1"/>
                </a:solidFill>
              </a:rPr>
              <a:t>r</a:t>
            </a:r>
            <a:r>
              <a:rPr sz="1800" spc="-5" dirty="0">
                <a:solidFill>
                  <a:srgbClr val="F1F1F1"/>
                </a:solidFill>
              </a:rPr>
              <a:t>i</a:t>
            </a:r>
            <a:r>
              <a:rPr sz="1800" dirty="0">
                <a:solidFill>
                  <a:srgbClr val="F1F1F1"/>
                </a:solidFill>
              </a:rPr>
              <a:t>a</a:t>
            </a:r>
            <a:r>
              <a:rPr sz="1800" spc="-135" dirty="0">
                <a:solidFill>
                  <a:srgbClr val="F1F1F1"/>
                </a:solidFill>
              </a:rPr>
              <a:t>l</a:t>
            </a:r>
            <a:r>
              <a:rPr sz="1800" spc="-245" dirty="0">
                <a:solidFill>
                  <a:srgbClr val="F1F1F1"/>
                </a:solidFill>
              </a:rPr>
              <a:t>s</a:t>
            </a:r>
            <a:r>
              <a:rPr sz="1800" spc="-135" dirty="0">
                <a:solidFill>
                  <a:srgbClr val="F1F1F1"/>
                </a:solidFill>
              </a:rPr>
              <a:t> </a:t>
            </a:r>
            <a:r>
              <a:rPr sz="1800" spc="215" dirty="0">
                <a:solidFill>
                  <a:srgbClr val="F1F1F1"/>
                </a:solidFill>
              </a:rPr>
              <a:t>c</a:t>
            </a:r>
            <a:r>
              <a:rPr sz="1800" spc="85" dirty="0">
                <a:solidFill>
                  <a:srgbClr val="F1F1F1"/>
                </a:solidFill>
              </a:rPr>
              <a:t>o</a:t>
            </a:r>
            <a:r>
              <a:rPr sz="1800" spc="-240" dirty="0">
                <a:solidFill>
                  <a:srgbClr val="F1F1F1"/>
                </a:solidFill>
              </a:rPr>
              <a:t>s</a:t>
            </a:r>
            <a:r>
              <a:rPr sz="1800" spc="-100" dirty="0">
                <a:solidFill>
                  <a:srgbClr val="F1F1F1"/>
                </a:solidFill>
              </a:rPr>
              <a:t>t</a:t>
            </a:r>
            <a:r>
              <a:rPr sz="1800" spc="-135" dirty="0">
                <a:solidFill>
                  <a:srgbClr val="F1F1F1"/>
                </a:solidFill>
              </a:rPr>
              <a:t> </a:t>
            </a:r>
            <a:r>
              <a:rPr sz="1800" spc="-385" dirty="0">
                <a:solidFill>
                  <a:srgbClr val="F1F1F1"/>
                </a:solidFill>
              </a:rPr>
              <a:t>=</a:t>
            </a:r>
            <a:r>
              <a:rPr sz="1800" spc="-125" dirty="0">
                <a:solidFill>
                  <a:srgbClr val="F1F1F1"/>
                </a:solidFill>
              </a:rPr>
              <a:t> </a:t>
            </a:r>
            <a:r>
              <a:rPr sz="1800" spc="-185" dirty="0">
                <a:solidFill>
                  <a:srgbClr val="F1F1F1"/>
                </a:solidFill>
              </a:rPr>
              <a:t>E</a:t>
            </a:r>
            <a:r>
              <a:rPr sz="1800" spc="-250" dirty="0">
                <a:solidFill>
                  <a:srgbClr val="F1F1F1"/>
                </a:solidFill>
              </a:rPr>
              <a:t>s</a:t>
            </a:r>
            <a:r>
              <a:rPr sz="1800" spc="-95" dirty="0">
                <a:solidFill>
                  <a:srgbClr val="F1F1F1"/>
                </a:solidFill>
              </a:rPr>
              <a:t>t</a:t>
            </a:r>
            <a:r>
              <a:rPr sz="1800" spc="-50" dirty="0">
                <a:solidFill>
                  <a:srgbClr val="F1F1F1"/>
                </a:solidFill>
              </a:rPr>
              <a:t>i</a:t>
            </a:r>
            <a:r>
              <a:rPr sz="1800" spc="-155" dirty="0">
                <a:solidFill>
                  <a:srgbClr val="F1F1F1"/>
                </a:solidFill>
              </a:rPr>
              <a:t>m</a:t>
            </a:r>
            <a:r>
              <a:rPr sz="1800" spc="135" dirty="0">
                <a:solidFill>
                  <a:srgbClr val="F1F1F1"/>
                </a:solidFill>
              </a:rPr>
              <a:t>a</a:t>
            </a:r>
            <a:r>
              <a:rPr sz="1800" spc="-95" dirty="0">
                <a:solidFill>
                  <a:srgbClr val="F1F1F1"/>
                </a:solidFill>
              </a:rPr>
              <a:t>t</a:t>
            </a:r>
            <a:r>
              <a:rPr sz="1800" spc="80" dirty="0">
                <a:solidFill>
                  <a:srgbClr val="F1F1F1"/>
                </a:solidFill>
              </a:rPr>
              <a:t>e</a:t>
            </a:r>
            <a:r>
              <a:rPr sz="1800" spc="110" dirty="0">
                <a:solidFill>
                  <a:srgbClr val="F1F1F1"/>
                </a:solidFill>
              </a:rPr>
              <a:t>d</a:t>
            </a:r>
            <a:r>
              <a:rPr sz="1800" spc="-130" dirty="0">
                <a:solidFill>
                  <a:srgbClr val="F1F1F1"/>
                </a:solidFill>
              </a:rPr>
              <a:t> </a:t>
            </a:r>
            <a:r>
              <a:rPr sz="1800" spc="20" dirty="0">
                <a:solidFill>
                  <a:srgbClr val="F1F1F1"/>
                </a:solidFill>
              </a:rPr>
              <a:t>w</a:t>
            </a:r>
            <a:r>
              <a:rPr sz="1800" spc="80" dirty="0">
                <a:solidFill>
                  <a:srgbClr val="F1F1F1"/>
                </a:solidFill>
              </a:rPr>
              <a:t>e</a:t>
            </a:r>
            <a:r>
              <a:rPr sz="1800" spc="-30" dirty="0">
                <a:solidFill>
                  <a:srgbClr val="F1F1F1"/>
                </a:solidFill>
              </a:rPr>
              <a:t>ig</a:t>
            </a:r>
            <a:r>
              <a:rPr sz="1800" spc="-40" dirty="0">
                <a:solidFill>
                  <a:srgbClr val="F1F1F1"/>
                </a:solidFill>
              </a:rPr>
              <a:t>h</a:t>
            </a:r>
            <a:r>
              <a:rPr sz="1800" spc="-100" dirty="0">
                <a:solidFill>
                  <a:srgbClr val="F1F1F1"/>
                </a:solidFill>
              </a:rPr>
              <a:t>t</a:t>
            </a:r>
            <a:r>
              <a:rPr sz="1800" spc="-135" dirty="0">
                <a:solidFill>
                  <a:srgbClr val="F1F1F1"/>
                </a:solidFill>
              </a:rPr>
              <a:t> </a:t>
            </a:r>
            <a:r>
              <a:rPr sz="1800" spc="85" dirty="0">
                <a:solidFill>
                  <a:srgbClr val="F1F1F1"/>
                </a:solidFill>
              </a:rPr>
              <a:t>o</a:t>
            </a:r>
            <a:r>
              <a:rPr sz="1800" spc="-70" dirty="0">
                <a:solidFill>
                  <a:srgbClr val="F1F1F1"/>
                </a:solidFill>
              </a:rPr>
              <a:t>f</a:t>
            </a:r>
            <a:r>
              <a:rPr sz="1800" spc="-130" dirty="0">
                <a:solidFill>
                  <a:srgbClr val="F1F1F1"/>
                </a:solidFill>
              </a:rPr>
              <a:t> </a:t>
            </a:r>
            <a:r>
              <a:rPr sz="1800" spc="80" dirty="0">
                <a:solidFill>
                  <a:srgbClr val="F1F1F1"/>
                </a:solidFill>
              </a:rPr>
              <a:t>e</a:t>
            </a:r>
            <a:r>
              <a:rPr sz="1800" spc="135" dirty="0">
                <a:solidFill>
                  <a:srgbClr val="F1F1F1"/>
                </a:solidFill>
              </a:rPr>
              <a:t>a</a:t>
            </a:r>
            <a:r>
              <a:rPr sz="1800" spc="229" dirty="0">
                <a:solidFill>
                  <a:srgbClr val="F1F1F1"/>
                </a:solidFill>
              </a:rPr>
              <a:t>c</a:t>
            </a:r>
            <a:r>
              <a:rPr sz="1800" spc="-45" dirty="0">
                <a:solidFill>
                  <a:srgbClr val="F1F1F1"/>
                </a:solidFill>
              </a:rPr>
              <a:t>h</a:t>
            </a:r>
            <a:r>
              <a:rPr sz="1800" spc="-140" dirty="0">
                <a:solidFill>
                  <a:srgbClr val="F1F1F1"/>
                </a:solidFill>
              </a:rPr>
              <a:t> </a:t>
            </a:r>
            <a:r>
              <a:rPr sz="1800" spc="105" dirty="0">
                <a:solidFill>
                  <a:srgbClr val="F1F1F1"/>
                </a:solidFill>
              </a:rPr>
              <a:t>p</a:t>
            </a:r>
            <a:r>
              <a:rPr sz="1800" spc="135" dirty="0">
                <a:solidFill>
                  <a:srgbClr val="F1F1F1"/>
                </a:solidFill>
              </a:rPr>
              <a:t>a</a:t>
            </a:r>
            <a:r>
              <a:rPr sz="1800" spc="-175" dirty="0">
                <a:solidFill>
                  <a:srgbClr val="F1F1F1"/>
                </a:solidFill>
              </a:rPr>
              <a:t>r</a:t>
            </a:r>
            <a:r>
              <a:rPr sz="1800" spc="-160" dirty="0">
                <a:solidFill>
                  <a:srgbClr val="F1F1F1"/>
                </a:solidFill>
              </a:rPr>
              <a:t>t</a:t>
            </a:r>
            <a:r>
              <a:rPr sz="1800" spc="-125" dirty="0">
                <a:solidFill>
                  <a:srgbClr val="F1F1F1"/>
                </a:solidFill>
              </a:rPr>
              <a:t> </a:t>
            </a:r>
            <a:r>
              <a:rPr sz="1800" spc="-204" dirty="0">
                <a:solidFill>
                  <a:srgbClr val="F1F1F1"/>
                </a:solidFill>
              </a:rPr>
              <a:t>x</a:t>
            </a:r>
            <a:endParaRPr sz="1800"/>
          </a:p>
          <a:p>
            <a:pPr marL="5100320">
              <a:lnSpc>
                <a:spcPct val="100000"/>
              </a:lnSpc>
              <a:spcBef>
                <a:spcPts val="450"/>
              </a:spcBef>
            </a:pPr>
            <a:r>
              <a:rPr sz="1800" spc="-185" dirty="0">
                <a:solidFill>
                  <a:srgbClr val="F1F1F1"/>
                </a:solidFill>
              </a:rPr>
              <a:t>E</a:t>
            </a:r>
            <a:r>
              <a:rPr sz="1800" spc="-240" dirty="0">
                <a:solidFill>
                  <a:srgbClr val="F1F1F1"/>
                </a:solidFill>
              </a:rPr>
              <a:t>s</a:t>
            </a:r>
            <a:r>
              <a:rPr sz="1800" spc="-100" dirty="0">
                <a:solidFill>
                  <a:srgbClr val="F1F1F1"/>
                </a:solidFill>
              </a:rPr>
              <a:t>t</a:t>
            </a:r>
            <a:r>
              <a:rPr sz="1800" spc="-50" dirty="0">
                <a:solidFill>
                  <a:srgbClr val="F1F1F1"/>
                </a:solidFill>
              </a:rPr>
              <a:t>i</a:t>
            </a:r>
            <a:r>
              <a:rPr sz="1800" spc="-155" dirty="0">
                <a:solidFill>
                  <a:srgbClr val="F1F1F1"/>
                </a:solidFill>
              </a:rPr>
              <a:t>m</a:t>
            </a:r>
            <a:r>
              <a:rPr sz="1800" spc="20" dirty="0">
                <a:solidFill>
                  <a:srgbClr val="F1F1F1"/>
                </a:solidFill>
              </a:rPr>
              <a:t>a</a:t>
            </a:r>
            <a:r>
              <a:rPr sz="1800" spc="15" dirty="0">
                <a:solidFill>
                  <a:srgbClr val="F1F1F1"/>
                </a:solidFill>
              </a:rPr>
              <a:t>t</a:t>
            </a:r>
            <a:r>
              <a:rPr sz="1800" spc="80" dirty="0">
                <a:solidFill>
                  <a:srgbClr val="F1F1F1"/>
                </a:solidFill>
              </a:rPr>
              <a:t>e</a:t>
            </a:r>
            <a:r>
              <a:rPr sz="1800" spc="110" dirty="0">
                <a:solidFill>
                  <a:srgbClr val="F1F1F1"/>
                </a:solidFill>
              </a:rPr>
              <a:t>d</a:t>
            </a:r>
            <a:r>
              <a:rPr sz="1800" spc="-130" dirty="0">
                <a:solidFill>
                  <a:srgbClr val="F1F1F1"/>
                </a:solidFill>
              </a:rPr>
              <a:t> </a:t>
            </a:r>
            <a:r>
              <a:rPr sz="1800" spc="-65" dirty="0">
                <a:solidFill>
                  <a:srgbClr val="F1F1F1"/>
                </a:solidFill>
              </a:rPr>
              <a:t>f</a:t>
            </a:r>
            <a:r>
              <a:rPr sz="1800" spc="-50" dirty="0">
                <a:solidFill>
                  <a:srgbClr val="F1F1F1"/>
                </a:solidFill>
              </a:rPr>
              <a:t>u</a:t>
            </a:r>
            <a:r>
              <a:rPr sz="1800" spc="-100" dirty="0">
                <a:solidFill>
                  <a:srgbClr val="F1F1F1"/>
                </a:solidFill>
              </a:rPr>
              <a:t>t</a:t>
            </a:r>
            <a:r>
              <a:rPr sz="1800" spc="-50" dirty="0">
                <a:solidFill>
                  <a:srgbClr val="F1F1F1"/>
                </a:solidFill>
              </a:rPr>
              <a:t>u</a:t>
            </a:r>
            <a:r>
              <a:rPr sz="1800" spc="-60" dirty="0">
                <a:solidFill>
                  <a:srgbClr val="F1F1F1"/>
                </a:solidFill>
              </a:rPr>
              <a:t>r</a:t>
            </a:r>
            <a:r>
              <a:rPr sz="1800" spc="-80" dirty="0">
                <a:solidFill>
                  <a:srgbClr val="F1F1F1"/>
                </a:solidFill>
              </a:rPr>
              <a:t>e</a:t>
            </a:r>
            <a:r>
              <a:rPr sz="1800" spc="-135" dirty="0">
                <a:solidFill>
                  <a:srgbClr val="F1F1F1"/>
                </a:solidFill>
              </a:rPr>
              <a:t> </a:t>
            </a:r>
            <a:r>
              <a:rPr sz="1800" spc="95" dirty="0">
                <a:solidFill>
                  <a:srgbClr val="F1F1F1"/>
                </a:solidFill>
              </a:rPr>
              <a:t>p</a:t>
            </a:r>
            <a:r>
              <a:rPr sz="1800" spc="-225" dirty="0">
                <a:solidFill>
                  <a:srgbClr val="F1F1F1"/>
                </a:solidFill>
              </a:rPr>
              <a:t>r</a:t>
            </a:r>
            <a:r>
              <a:rPr sz="1800" spc="40" dirty="0">
                <a:solidFill>
                  <a:srgbClr val="F1F1F1"/>
                </a:solidFill>
              </a:rPr>
              <a:t>ic</a:t>
            </a:r>
            <a:r>
              <a:rPr sz="1800" spc="95" dirty="0">
                <a:solidFill>
                  <a:srgbClr val="F1F1F1"/>
                </a:solidFill>
              </a:rPr>
              <a:t>e</a:t>
            </a:r>
            <a:endParaRPr sz="1800"/>
          </a:p>
          <a:p>
            <a:pPr marL="298450" marR="787400" indent="-285750">
              <a:lnSpc>
                <a:spcPct val="100000"/>
              </a:lnSpc>
              <a:spcBef>
                <a:spcPts val="400"/>
              </a:spcBef>
              <a:tabLst>
                <a:tab pos="297815" algn="l"/>
              </a:tabLst>
            </a:pPr>
            <a:r>
              <a:rPr sz="2250" spc="7" baseline="1851" dirty="0">
                <a:solidFill>
                  <a:srgbClr val="FF378B"/>
                </a:solidFill>
              </a:rPr>
              <a:t>›	</a:t>
            </a:r>
            <a:r>
              <a:rPr sz="1600" spc="-85" dirty="0"/>
              <a:t>Finally,</a:t>
            </a:r>
            <a:r>
              <a:rPr sz="1600" spc="-120" dirty="0"/>
              <a:t> </a:t>
            </a:r>
            <a:r>
              <a:rPr sz="1600" spc="-20" dirty="0"/>
              <a:t>the</a:t>
            </a:r>
            <a:r>
              <a:rPr sz="1600" spc="-120" dirty="0"/>
              <a:t> </a:t>
            </a:r>
            <a:r>
              <a:rPr sz="1600" spc="-25" dirty="0"/>
              <a:t>estimated</a:t>
            </a:r>
            <a:r>
              <a:rPr sz="1600" spc="-114" dirty="0"/>
              <a:t> </a:t>
            </a:r>
            <a:r>
              <a:rPr sz="1600" spc="-10" dirty="0"/>
              <a:t>cost</a:t>
            </a:r>
            <a:r>
              <a:rPr sz="1600" spc="-125" dirty="0"/>
              <a:t> </a:t>
            </a:r>
            <a:r>
              <a:rPr sz="1600" spc="5" dirty="0"/>
              <a:t>of</a:t>
            </a:r>
            <a:r>
              <a:rPr sz="1600" spc="-125" dirty="0"/>
              <a:t> </a:t>
            </a:r>
            <a:r>
              <a:rPr sz="1600" spc="-40" dirty="0"/>
              <a:t>all</a:t>
            </a:r>
            <a:r>
              <a:rPr sz="1600" spc="-110" dirty="0"/>
              <a:t> </a:t>
            </a:r>
            <a:r>
              <a:rPr sz="1600" spc="-20" dirty="0"/>
              <a:t>the</a:t>
            </a:r>
            <a:r>
              <a:rPr sz="1600" spc="-120" dirty="0"/>
              <a:t> </a:t>
            </a:r>
            <a:r>
              <a:rPr sz="1600" spc="-60" dirty="0"/>
              <a:t>parts</a:t>
            </a:r>
            <a:r>
              <a:rPr sz="1600" spc="-114" dirty="0"/>
              <a:t> </a:t>
            </a:r>
            <a:r>
              <a:rPr sz="1600" spc="-170" dirty="0"/>
              <a:t>is</a:t>
            </a:r>
            <a:r>
              <a:rPr sz="1600" spc="-110" dirty="0"/>
              <a:t> </a:t>
            </a:r>
            <a:r>
              <a:rPr sz="1600" spc="95" dirty="0"/>
              <a:t>added</a:t>
            </a:r>
            <a:r>
              <a:rPr sz="1600" spc="-125" dirty="0"/>
              <a:t> </a:t>
            </a:r>
            <a:r>
              <a:rPr sz="1600" spc="-10" dirty="0"/>
              <a:t>to</a:t>
            </a:r>
            <a:r>
              <a:rPr sz="1600" spc="-120" dirty="0"/>
              <a:t> </a:t>
            </a:r>
            <a:r>
              <a:rPr sz="1600" spc="15" dirty="0"/>
              <a:t>get</a:t>
            </a:r>
            <a:r>
              <a:rPr sz="1600" spc="-130" dirty="0"/>
              <a:t> </a:t>
            </a:r>
            <a:r>
              <a:rPr sz="1600" spc="-15" dirty="0"/>
              <a:t>the</a:t>
            </a:r>
            <a:r>
              <a:rPr sz="1600" spc="-130" dirty="0"/>
              <a:t> </a:t>
            </a:r>
            <a:r>
              <a:rPr sz="1600" spc="-25" dirty="0"/>
              <a:t>total </a:t>
            </a:r>
            <a:r>
              <a:rPr sz="1600" spc="-545" dirty="0"/>
              <a:t> </a:t>
            </a:r>
            <a:r>
              <a:rPr sz="1600" spc="85" dirty="0"/>
              <a:t>e</a:t>
            </a:r>
            <a:r>
              <a:rPr sz="1600" spc="-95" dirty="0"/>
              <a:t>sti</a:t>
            </a:r>
            <a:r>
              <a:rPr sz="1600" spc="-215" dirty="0"/>
              <a:t>m</a:t>
            </a:r>
            <a:r>
              <a:rPr sz="1600" spc="135" dirty="0"/>
              <a:t>a</a:t>
            </a:r>
            <a:r>
              <a:rPr sz="1600" spc="-10" dirty="0"/>
              <a:t>t</a:t>
            </a:r>
            <a:r>
              <a:rPr sz="1600" spc="-15" dirty="0"/>
              <a:t>e</a:t>
            </a:r>
            <a:r>
              <a:rPr sz="1600" spc="95" dirty="0"/>
              <a:t>d</a:t>
            </a:r>
            <a:r>
              <a:rPr sz="1600" spc="-130" dirty="0"/>
              <a:t> </a:t>
            </a:r>
            <a:r>
              <a:rPr sz="1600" spc="-60" dirty="0"/>
              <a:t>m</a:t>
            </a:r>
            <a:r>
              <a:rPr sz="1600" spc="135" dirty="0"/>
              <a:t>a</a:t>
            </a:r>
            <a:r>
              <a:rPr sz="1600" spc="-10" dirty="0"/>
              <a:t>t</a:t>
            </a:r>
            <a:r>
              <a:rPr sz="1600" spc="-15" dirty="0"/>
              <a:t>e</a:t>
            </a:r>
            <a:r>
              <a:rPr sz="1600" spc="-60" dirty="0"/>
              <a:t>ri</a:t>
            </a:r>
            <a:r>
              <a:rPr sz="1600" spc="-85" dirty="0"/>
              <a:t>a</a:t>
            </a:r>
            <a:r>
              <a:rPr sz="1600" spc="-120" dirty="0"/>
              <a:t>l</a:t>
            </a:r>
            <a:r>
              <a:rPr sz="1600" spc="-125" dirty="0"/>
              <a:t> </a:t>
            </a:r>
            <a:r>
              <a:rPr sz="1600" spc="200" dirty="0"/>
              <a:t>c</a:t>
            </a:r>
            <a:r>
              <a:rPr sz="1600" spc="65" dirty="0"/>
              <a:t>o</a:t>
            </a:r>
            <a:r>
              <a:rPr sz="1600" spc="-180" dirty="0"/>
              <a:t>s</a:t>
            </a:r>
            <a:r>
              <a:rPr sz="1600" spc="-130" dirty="0"/>
              <a:t>t</a:t>
            </a:r>
            <a:r>
              <a:rPr sz="1600" spc="-114" dirty="0"/>
              <a:t> </a:t>
            </a:r>
            <a:r>
              <a:rPr sz="1600" spc="65" dirty="0"/>
              <a:t>o</a:t>
            </a:r>
            <a:r>
              <a:rPr sz="1600" spc="-65" dirty="0"/>
              <a:t>f</a:t>
            </a:r>
            <a:r>
              <a:rPr sz="1600" spc="-120" dirty="0"/>
              <a:t> </a:t>
            </a:r>
            <a:r>
              <a:rPr sz="1600" spc="-55" dirty="0"/>
              <a:t>t</a:t>
            </a:r>
            <a:r>
              <a:rPr sz="1600" spc="-90" dirty="0"/>
              <a:t>h</a:t>
            </a:r>
            <a:r>
              <a:rPr sz="1600" spc="85" dirty="0"/>
              <a:t>e</a:t>
            </a:r>
            <a:r>
              <a:rPr sz="1600" spc="-125" dirty="0"/>
              <a:t> </a:t>
            </a:r>
            <a:r>
              <a:rPr sz="1600" spc="85" dirty="0"/>
              <a:t>p</a:t>
            </a:r>
            <a:r>
              <a:rPr sz="1600" spc="-60" dirty="0"/>
              <a:t>r</a:t>
            </a:r>
            <a:r>
              <a:rPr sz="1600" spc="-85" dirty="0"/>
              <a:t>o</a:t>
            </a:r>
            <a:r>
              <a:rPr sz="1600" spc="85" dirty="0"/>
              <a:t>d</a:t>
            </a:r>
            <a:r>
              <a:rPr sz="1600" spc="-35" dirty="0"/>
              <a:t>u</a:t>
            </a:r>
            <a:r>
              <a:rPr sz="1600" spc="195" dirty="0"/>
              <a:t>c</a:t>
            </a:r>
            <a:r>
              <a:rPr sz="1600" spc="-90" dirty="0"/>
              <a:t>t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0640" y="3187640"/>
            <a:ext cx="8103234" cy="864235"/>
            <a:chOff x="520640" y="3187640"/>
            <a:chExt cx="8103234" cy="864235"/>
          </a:xfrm>
        </p:grpSpPr>
        <p:sp>
          <p:nvSpPr>
            <p:cNvPr id="3" name="object 3"/>
            <p:cNvSpPr/>
            <p:nvPr/>
          </p:nvSpPr>
          <p:spPr>
            <a:xfrm>
              <a:off x="533399" y="3200399"/>
              <a:ext cx="8077200" cy="838200"/>
            </a:xfrm>
            <a:custGeom>
              <a:avLst/>
              <a:gdLst/>
              <a:ahLst/>
              <a:cxnLst/>
              <a:rect l="l" t="t" r="r" b="b"/>
              <a:pathLst>
                <a:path w="8077200" h="838200">
                  <a:moveTo>
                    <a:pt x="7937500" y="0"/>
                  </a:moveTo>
                  <a:lnTo>
                    <a:pt x="139700" y="0"/>
                  </a:lnTo>
                  <a:lnTo>
                    <a:pt x="98348" y="7823"/>
                  </a:lnTo>
                  <a:lnTo>
                    <a:pt x="60350" y="29057"/>
                  </a:lnTo>
                  <a:lnTo>
                    <a:pt x="29057" y="60350"/>
                  </a:lnTo>
                  <a:lnTo>
                    <a:pt x="7823" y="98348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823" y="739851"/>
                  </a:lnTo>
                  <a:lnTo>
                    <a:pt x="29057" y="777849"/>
                  </a:lnTo>
                  <a:lnTo>
                    <a:pt x="60350" y="809142"/>
                  </a:lnTo>
                  <a:lnTo>
                    <a:pt x="98348" y="830376"/>
                  </a:lnTo>
                  <a:lnTo>
                    <a:pt x="139700" y="838200"/>
                  </a:lnTo>
                  <a:lnTo>
                    <a:pt x="7937500" y="838200"/>
                  </a:lnTo>
                  <a:lnTo>
                    <a:pt x="7978851" y="830376"/>
                  </a:lnTo>
                  <a:lnTo>
                    <a:pt x="8016849" y="809142"/>
                  </a:lnTo>
                  <a:lnTo>
                    <a:pt x="8048142" y="777849"/>
                  </a:lnTo>
                  <a:lnTo>
                    <a:pt x="8069376" y="739851"/>
                  </a:lnTo>
                  <a:lnTo>
                    <a:pt x="8077200" y="698500"/>
                  </a:lnTo>
                  <a:lnTo>
                    <a:pt x="8077200" y="139700"/>
                  </a:lnTo>
                  <a:lnTo>
                    <a:pt x="8069376" y="98348"/>
                  </a:lnTo>
                  <a:lnTo>
                    <a:pt x="8048142" y="60350"/>
                  </a:lnTo>
                  <a:lnTo>
                    <a:pt x="8016849" y="29057"/>
                  </a:lnTo>
                  <a:lnTo>
                    <a:pt x="7978851" y="7823"/>
                  </a:lnTo>
                  <a:lnTo>
                    <a:pt x="7937500" y="0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399" y="3200399"/>
              <a:ext cx="8077200" cy="838200"/>
            </a:xfrm>
            <a:custGeom>
              <a:avLst/>
              <a:gdLst/>
              <a:ahLst/>
              <a:cxnLst/>
              <a:rect l="l" t="t" r="r" b="b"/>
              <a:pathLst>
                <a:path w="8077200" h="838200">
                  <a:moveTo>
                    <a:pt x="139700" y="0"/>
                  </a:moveTo>
                  <a:lnTo>
                    <a:pt x="98348" y="7823"/>
                  </a:lnTo>
                  <a:lnTo>
                    <a:pt x="60350" y="29057"/>
                  </a:lnTo>
                  <a:lnTo>
                    <a:pt x="29057" y="60350"/>
                  </a:lnTo>
                  <a:lnTo>
                    <a:pt x="7823" y="98348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823" y="739851"/>
                  </a:lnTo>
                  <a:lnTo>
                    <a:pt x="29057" y="777849"/>
                  </a:lnTo>
                  <a:lnTo>
                    <a:pt x="60350" y="809142"/>
                  </a:lnTo>
                  <a:lnTo>
                    <a:pt x="98348" y="830376"/>
                  </a:lnTo>
                  <a:lnTo>
                    <a:pt x="139700" y="838200"/>
                  </a:lnTo>
                  <a:lnTo>
                    <a:pt x="7937500" y="838200"/>
                  </a:lnTo>
                  <a:lnTo>
                    <a:pt x="7978851" y="830376"/>
                  </a:lnTo>
                  <a:lnTo>
                    <a:pt x="8016849" y="809142"/>
                  </a:lnTo>
                  <a:lnTo>
                    <a:pt x="8048142" y="777849"/>
                  </a:lnTo>
                  <a:lnTo>
                    <a:pt x="8069376" y="739851"/>
                  </a:lnTo>
                  <a:lnTo>
                    <a:pt x="8077200" y="698500"/>
                  </a:lnTo>
                  <a:lnTo>
                    <a:pt x="8077200" y="139700"/>
                  </a:lnTo>
                  <a:lnTo>
                    <a:pt x="8069376" y="98348"/>
                  </a:lnTo>
                  <a:lnTo>
                    <a:pt x="8048142" y="60350"/>
                  </a:lnTo>
                  <a:lnTo>
                    <a:pt x="8016849" y="29057"/>
                  </a:lnTo>
                  <a:lnTo>
                    <a:pt x="7978851" y="7823"/>
                  </a:lnTo>
                  <a:lnTo>
                    <a:pt x="7937500" y="0"/>
                  </a:lnTo>
                  <a:lnTo>
                    <a:pt x="139700" y="0"/>
                  </a:lnTo>
                  <a:close/>
                </a:path>
              </a:pathLst>
            </a:custGeom>
            <a:ln w="25518">
              <a:solidFill>
                <a:srgbClr val="BB25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468360" cy="140842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0709" y="19291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2980" y="1916429"/>
            <a:ext cx="29813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70" dirty="0">
                <a:solidFill>
                  <a:srgbClr val="000000"/>
                </a:solidFill>
              </a:rPr>
              <a:t>F</a:t>
            </a:r>
            <a:r>
              <a:rPr sz="2000" spc="85" dirty="0">
                <a:solidFill>
                  <a:srgbClr val="000000"/>
                </a:solidFill>
              </a:rPr>
              <a:t>o</a:t>
            </a:r>
            <a:r>
              <a:rPr sz="2000" spc="-55" dirty="0">
                <a:solidFill>
                  <a:srgbClr val="000000"/>
                </a:solidFill>
              </a:rPr>
              <a:t>ll</a:t>
            </a:r>
            <a:r>
              <a:rPr sz="2000" spc="-120" dirty="0">
                <a:solidFill>
                  <a:srgbClr val="000000"/>
                </a:solidFill>
              </a:rPr>
              <a:t>o</a:t>
            </a:r>
            <a:r>
              <a:rPr sz="2000" spc="30" dirty="0">
                <a:solidFill>
                  <a:srgbClr val="000000"/>
                </a:solidFill>
              </a:rPr>
              <a:t>w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4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40" dirty="0">
                <a:solidFill>
                  <a:srgbClr val="000000"/>
                </a:solidFill>
              </a:rPr>
              <a:t>n</a:t>
            </a:r>
            <a:r>
              <a:rPr sz="2000" spc="-70" dirty="0">
                <a:solidFill>
                  <a:srgbClr val="000000"/>
                </a:solidFill>
              </a:rPr>
              <a:t>v</a:t>
            </a:r>
            <a:r>
              <a:rPr sz="2000" spc="85" dirty="0">
                <a:solidFill>
                  <a:srgbClr val="000000"/>
                </a:solidFill>
              </a:rPr>
              <a:t>o</a:t>
            </a:r>
            <a:r>
              <a:rPr sz="2000" spc="-80" dirty="0">
                <a:solidFill>
                  <a:srgbClr val="000000"/>
                </a:solidFill>
              </a:rPr>
              <a:t>l</a:t>
            </a:r>
            <a:r>
              <a:rPr sz="2000" spc="-155" dirty="0">
                <a:solidFill>
                  <a:srgbClr val="000000"/>
                </a:solidFill>
              </a:rPr>
              <a:t>v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120" dirty="0">
                <a:solidFill>
                  <a:srgbClr val="000000"/>
                </a:solidFill>
              </a:rPr>
              <a:t>d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1071880" y="2272029"/>
            <a:ext cx="7375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2250" spc="7" baseline="1851" dirty="0">
                <a:solidFill>
                  <a:srgbClr val="FF378B"/>
                </a:solidFill>
                <a:latin typeface="Verdana"/>
                <a:cs typeface="Verdana"/>
              </a:rPr>
              <a:t>›	</a:t>
            </a:r>
            <a:r>
              <a:rPr sz="1600" spc="-55" dirty="0">
                <a:latin typeface="Verdana"/>
                <a:cs typeface="Verdana"/>
              </a:rPr>
              <a:t>Toestimate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the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labour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40" dirty="0">
                <a:latin typeface="Verdana"/>
                <a:cs typeface="Verdana"/>
              </a:rPr>
              <a:t>cost,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the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55" dirty="0">
                <a:latin typeface="Verdana"/>
                <a:cs typeface="Verdana"/>
              </a:rPr>
              <a:t>estimator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45" dirty="0">
                <a:latin typeface="Verdana"/>
                <a:cs typeface="Verdana"/>
              </a:rPr>
              <a:t>should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have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the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knowledge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of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-65" dirty="0">
                <a:latin typeface="Verdana"/>
                <a:cs typeface="Verdana"/>
              </a:rPr>
              <a:t>various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operations,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machines,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sequence,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tools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&amp;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labour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to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85" dirty="0">
                <a:latin typeface="Verdana"/>
                <a:cs typeface="Verdana"/>
              </a:rPr>
              <a:t>be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used.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1880" y="3346450"/>
            <a:ext cx="7536815" cy="6883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-25" dirty="0">
                <a:solidFill>
                  <a:srgbClr val="F1F1F1"/>
                </a:solidFill>
                <a:latin typeface="Verdana"/>
                <a:cs typeface="Verdana"/>
              </a:rPr>
              <a:t>Labour</a:t>
            </a:r>
            <a:r>
              <a:rPr sz="1800" spc="-14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1F1F1"/>
                </a:solidFill>
                <a:latin typeface="Verdana"/>
                <a:cs typeface="Verdana"/>
              </a:rPr>
              <a:t>cost</a:t>
            </a:r>
            <a:r>
              <a:rPr sz="1800" spc="-13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-385" dirty="0">
                <a:solidFill>
                  <a:srgbClr val="F1F1F1"/>
                </a:solidFill>
                <a:latin typeface="Verdana"/>
                <a:cs typeface="Verdana"/>
              </a:rPr>
              <a:t>=</a:t>
            </a:r>
            <a:r>
              <a:rPr sz="1800" spc="-36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1F1F1"/>
                </a:solidFill>
                <a:latin typeface="Verdana"/>
                <a:cs typeface="Verdana"/>
              </a:rPr>
              <a:t>Estimated</a:t>
            </a:r>
            <a:r>
              <a:rPr sz="1800" spc="-13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1F1F1"/>
                </a:solidFill>
                <a:latin typeface="Verdana"/>
                <a:cs typeface="Verdana"/>
              </a:rPr>
              <a:t>labour</a:t>
            </a:r>
            <a:r>
              <a:rPr sz="1800" spc="-13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1F1F1"/>
                </a:solidFill>
                <a:latin typeface="Verdana"/>
                <a:cs typeface="Verdana"/>
              </a:rPr>
              <a:t>time</a:t>
            </a:r>
            <a:r>
              <a:rPr sz="1800" spc="-13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F1F1F1"/>
                </a:solidFill>
                <a:latin typeface="Verdana"/>
                <a:cs typeface="Verdana"/>
              </a:rPr>
              <a:t>needed</a:t>
            </a:r>
            <a:r>
              <a:rPr sz="1800" spc="-13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1F1F1"/>
                </a:solidFill>
                <a:latin typeface="Verdana"/>
                <a:cs typeface="Verdana"/>
              </a:rPr>
              <a:t>to</a:t>
            </a:r>
            <a:r>
              <a:rPr sz="1800" spc="-13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1F1F1"/>
                </a:solidFill>
                <a:latin typeface="Verdana"/>
                <a:cs typeface="Verdana"/>
              </a:rPr>
              <a:t>the</a:t>
            </a:r>
            <a:r>
              <a:rPr sz="1800" spc="-14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20" dirty="0">
                <a:solidFill>
                  <a:srgbClr val="F1F1F1"/>
                </a:solidFill>
                <a:latin typeface="Verdana"/>
                <a:cs typeface="Verdana"/>
              </a:rPr>
              <a:t>product</a:t>
            </a:r>
            <a:r>
              <a:rPr sz="1800" spc="-13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-204" dirty="0">
                <a:solidFill>
                  <a:srgbClr val="F1F1F1"/>
                </a:solidFill>
                <a:latin typeface="Verdana"/>
                <a:cs typeface="Verdana"/>
              </a:rPr>
              <a:t>x</a:t>
            </a:r>
            <a:endParaRPr sz="1800">
              <a:latin typeface="Verdana"/>
              <a:cs typeface="Verdana"/>
            </a:endParaRPr>
          </a:p>
          <a:p>
            <a:pPr marL="4536440">
              <a:lnSpc>
                <a:spcPct val="100000"/>
              </a:lnSpc>
              <a:spcBef>
                <a:spcPts val="450"/>
              </a:spcBef>
            </a:pPr>
            <a:r>
              <a:rPr sz="1800" spc="210" dirty="0">
                <a:solidFill>
                  <a:srgbClr val="F1F1F1"/>
                </a:solidFill>
                <a:latin typeface="Verdana"/>
                <a:cs typeface="Verdana"/>
              </a:rPr>
              <a:t>C</a:t>
            </a:r>
            <a:r>
              <a:rPr sz="1800" spc="75" dirty="0">
                <a:solidFill>
                  <a:srgbClr val="F1F1F1"/>
                </a:solidFill>
                <a:latin typeface="Verdana"/>
                <a:cs typeface="Verdana"/>
              </a:rPr>
              <a:t>o</a:t>
            </a:r>
            <a:r>
              <a:rPr sz="1800" spc="-240" dirty="0">
                <a:solidFill>
                  <a:srgbClr val="F1F1F1"/>
                </a:solidFill>
                <a:latin typeface="Verdana"/>
                <a:cs typeface="Verdana"/>
              </a:rPr>
              <a:t>s</a:t>
            </a:r>
            <a:r>
              <a:rPr sz="1800" spc="-100" dirty="0">
                <a:solidFill>
                  <a:srgbClr val="F1F1F1"/>
                </a:solidFill>
                <a:latin typeface="Verdana"/>
                <a:cs typeface="Verdana"/>
              </a:rPr>
              <a:t>t</a:t>
            </a:r>
            <a:r>
              <a:rPr sz="1800" spc="-12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F1F1F1"/>
                </a:solidFill>
                <a:latin typeface="Verdana"/>
                <a:cs typeface="Verdana"/>
              </a:rPr>
              <a:t>o</a:t>
            </a:r>
            <a:r>
              <a:rPr sz="1800" spc="-70" dirty="0">
                <a:solidFill>
                  <a:srgbClr val="F1F1F1"/>
                </a:solidFill>
                <a:latin typeface="Verdana"/>
                <a:cs typeface="Verdana"/>
              </a:rPr>
              <a:t>f</a:t>
            </a:r>
            <a:r>
              <a:rPr sz="1800" spc="-13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1F1F1"/>
                </a:solidFill>
                <a:latin typeface="Verdana"/>
                <a:cs typeface="Verdana"/>
              </a:rPr>
              <a:t>t</a:t>
            </a:r>
            <a:r>
              <a:rPr sz="1800" spc="-55" dirty="0">
                <a:solidFill>
                  <a:srgbClr val="F1F1F1"/>
                </a:solidFill>
                <a:latin typeface="Verdana"/>
                <a:cs typeface="Verdana"/>
              </a:rPr>
              <a:t>h</a:t>
            </a:r>
            <a:r>
              <a:rPr sz="1800" spc="95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r>
              <a:rPr sz="1800" spc="-13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1F1F1"/>
                </a:solidFill>
                <a:latin typeface="Verdana"/>
                <a:cs typeface="Verdana"/>
              </a:rPr>
              <a:t>la</a:t>
            </a:r>
            <a:r>
              <a:rPr sz="1800" spc="40" dirty="0">
                <a:solidFill>
                  <a:srgbClr val="F1F1F1"/>
                </a:solidFill>
                <a:latin typeface="Verdana"/>
                <a:cs typeface="Verdana"/>
              </a:rPr>
              <a:t>b</a:t>
            </a:r>
            <a:r>
              <a:rPr sz="1800" spc="85" dirty="0">
                <a:solidFill>
                  <a:srgbClr val="F1F1F1"/>
                </a:solidFill>
                <a:latin typeface="Verdana"/>
                <a:cs typeface="Verdana"/>
              </a:rPr>
              <a:t>o</a:t>
            </a:r>
            <a:r>
              <a:rPr sz="1800" spc="-50" dirty="0">
                <a:solidFill>
                  <a:srgbClr val="F1F1F1"/>
                </a:solidFill>
                <a:latin typeface="Verdana"/>
                <a:cs typeface="Verdana"/>
              </a:rPr>
              <a:t>u</a:t>
            </a:r>
            <a:r>
              <a:rPr sz="1800" spc="-229" dirty="0">
                <a:solidFill>
                  <a:srgbClr val="F1F1F1"/>
                </a:solidFill>
                <a:latin typeface="Verdana"/>
                <a:cs typeface="Verdana"/>
              </a:rPr>
              <a:t>r</a:t>
            </a:r>
            <a:r>
              <a:rPr sz="1800" spc="-14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105" dirty="0">
                <a:solidFill>
                  <a:srgbClr val="F1F1F1"/>
                </a:solidFill>
                <a:latin typeface="Verdana"/>
                <a:cs typeface="Verdana"/>
              </a:rPr>
              <a:t>p</a:t>
            </a:r>
            <a:r>
              <a:rPr sz="1800" spc="80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r>
              <a:rPr sz="1800" spc="-229" dirty="0">
                <a:solidFill>
                  <a:srgbClr val="F1F1F1"/>
                </a:solidFill>
                <a:latin typeface="Verdana"/>
                <a:cs typeface="Verdana"/>
              </a:rPr>
              <a:t>r</a:t>
            </a:r>
            <a:r>
              <a:rPr sz="1800" spc="-13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1F1F1"/>
                </a:solidFill>
                <a:latin typeface="Verdana"/>
                <a:cs typeface="Verdana"/>
              </a:rPr>
              <a:t>h</a:t>
            </a:r>
            <a:r>
              <a:rPr sz="1800" spc="75" dirty="0">
                <a:solidFill>
                  <a:srgbClr val="F1F1F1"/>
                </a:solidFill>
                <a:latin typeface="Verdana"/>
                <a:cs typeface="Verdana"/>
              </a:rPr>
              <a:t>o</a:t>
            </a:r>
            <a:r>
              <a:rPr sz="1800" spc="-50" dirty="0">
                <a:solidFill>
                  <a:srgbClr val="F1F1F1"/>
                </a:solidFill>
                <a:latin typeface="Verdana"/>
                <a:cs typeface="Verdana"/>
              </a:rPr>
              <a:t>u</a:t>
            </a:r>
            <a:r>
              <a:rPr sz="1800" spc="-229" dirty="0">
                <a:solidFill>
                  <a:srgbClr val="F1F1F1"/>
                </a:solidFill>
                <a:latin typeface="Verdana"/>
                <a:cs typeface="Verdana"/>
              </a:rPr>
              <a:t>r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0640" y="3187640"/>
            <a:ext cx="8103234" cy="864235"/>
            <a:chOff x="520640" y="3187640"/>
            <a:chExt cx="8103234" cy="864235"/>
          </a:xfrm>
        </p:grpSpPr>
        <p:sp>
          <p:nvSpPr>
            <p:cNvPr id="3" name="object 3"/>
            <p:cNvSpPr/>
            <p:nvPr/>
          </p:nvSpPr>
          <p:spPr>
            <a:xfrm>
              <a:off x="533399" y="3200399"/>
              <a:ext cx="8077200" cy="838200"/>
            </a:xfrm>
            <a:custGeom>
              <a:avLst/>
              <a:gdLst/>
              <a:ahLst/>
              <a:cxnLst/>
              <a:rect l="l" t="t" r="r" b="b"/>
              <a:pathLst>
                <a:path w="8077200" h="838200">
                  <a:moveTo>
                    <a:pt x="7937500" y="0"/>
                  </a:moveTo>
                  <a:lnTo>
                    <a:pt x="139700" y="0"/>
                  </a:lnTo>
                  <a:lnTo>
                    <a:pt x="98348" y="7823"/>
                  </a:lnTo>
                  <a:lnTo>
                    <a:pt x="60350" y="29057"/>
                  </a:lnTo>
                  <a:lnTo>
                    <a:pt x="29057" y="60350"/>
                  </a:lnTo>
                  <a:lnTo>
                    <a:pt x="7823" y="98348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823" y="739851"/>
                  </a:lnTo>
                  <a:lnTo>
                    <a:pt x="29057" y="777849"/>
                  </a:lnTo>
                  <a:lnTo>
                    <a:pt x="60350" y="809142"/>
                  </a:lnTo>
                  <a:lnTo>
                    <a:pt x="98348" y="830376"/>
                  </a:lnTo>
                  <a:lnTo>
                    <a:pt x="139700" y="838200"/>
                  </a:lnTo>
                  <a:lnTo>
                    <a:pt x="7937500" y="838200"/>
                  </a:lnTo>
                  <a:lnTo>
                    <a:pt x="7978851" y="830376"/>
                  </a:lnTo>
                  <a:lnTo>
                    <a:pt x="8016849" y="809142"/>
                  </a:lnTo>
                  <a:lnTo>
                    <a:pt x="8048142" y="777849"/>
                  </a:lnTo>
                  <a:lnTo>
                    <a:pt x="8069376" y="739851"/>
                  </a:lnTo>
                  <a:lnTo>
                    <a:pt x="8077200" y="698500"/>
                  </a:lnTo>
                  <a:lnTo>
                    <a:pt x="8077200" y="139700"/>
                  </a:lnTo>
                  <a:lnTo>
                    <a:pt x="8069376" y="98348"/>
                  </a:lnTo>
                  <a:lnTo>
                    <a:pt x="8048142" y="60350"/>
                  </a:lnTo>
                  <a:lnTo>
                    <a:pt x="8016849" y="29057"/>
                  </a:lnTo>
                  <a:lnTo>
                    <a:pt x="7978851" y="7823"/>
                  </a:lnTo>
                  <a:lnTo>
                    <a:pt x="7937500" y="0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399" y="3200399"/>
              <a:ext cx="8077200" cy="838200"/>
            </a:xfrm>
            <a:custGeom>
              <a:avLst/>
              <a:gdLst/>
              <a:ahLst/>
              <a:cxnLst/>
              <a:rect l="l" t="t" r="r" b="b"/>
              <a:pathLst>
                <a:path w="8077200" h="838200">
                  <a:moveTo>
                    <a:pt x="139700" y="0"/>
                  </a:moveTo>
                  <a:lnTo>
                    <a:pt x="98348" y="7823"/>
                  </a:lnTo>
                  <a:lnTo>
                    <a:pt x="60350" y="29057"/>
                  </a:lnTo>
                  <a:lnTo>
                    <a:pt x="29057" y="60350"/>
                  </a:lnTo>
                  <a:lnTo>
                    <a:pt x="7823" y="98348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823" y="739851"/>
                  </a:lnTo>
                  <a:lnTo>
                    <a:pt x="29057" y="777849"/>
                  </a:lnTo>
                  <a:lnTo>
                    <a:pt x="60350" y="809142"/>
                  </a:lnTo>
                  <a:lnTo>
                    <a:pt x="98348" y="830376"/>
                  </a:lnTo>
                  <a:lnTo>
                    <a:pt x="139700" y="838200"/>
                  </a:lnTo>
                  <a:lnTo>
                    <a:pt x="7937500" y="838200"/>
                  </a:lnTo>
                  <a:lnTo>
                    <a:pt x="7978851" y="830376"/>
                  </a:lnTo>
                  <a:lnTo>
                    <a:pt x="8016849" y="809142"/>
                  </a:lnTo>
                  <a:lnTo>
                    <a:pt x="8048142" y="777849"/>
                  </a:lnTo>
                  <a:lnTo>
                    <a:pt x="8069376" y="739851"/>
                  </a:lnTo>
                  <a:lnTo>
                    <a:pt x="8077200" y="698500"/>
                  </a:lnTo>
                  <a:lnTo>
                    <a:pt x="8077200" y="139700"/>
                  </a:lnTo>
                  <a:lnTo>
                    <a:pt x="8069376" y="98348"/>
                  </a:lnTo>
                  <a:lnTo>
                    <a:pt x="8048142" y="60350"/>
                  </a:lnTo>
                  <a:lnTo>
                    <a:pt x="8016849" y="29057"/>
                  </a:lnTo>
                  <a:lnTo>
                    <a:pt x="7978851" y="7823"/>
                  </a:lnTo>
                  <a:lnTo>
                    <a:pt x="7937500" y="0"/>
                  </a:lnTo>
                  <a:lnTo>
                    <a:pt x="139700" y="0"/>
                  </a:lnTo>
                  <a:close/>
                </a:path>
              </a:pathLst>
            </a:custGeom>
            <a:ln w="25518">
              <a:solidFill>
                <a:srgbClr val="BB25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468360" cy="140842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0709" y="19291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marR="508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000000"/>
                </a:solidFill>
              </a:rPr>
              <a:t>D</a:t>
            </a:r>
            <a:r>
              <a:rPr sz="2000" spc="-40" dirty="0">
                <a:solidFill>
                  <a:srgbClr val="000000"/>
                </a:solidFill>
              </a:rPr>
              <a:t>u</a:t>
            </a:r>
            <a:r>
              <a:rPr sz="2000" spc="-270" dirty="0">
                <a:solidFill>
                  <a:srgbClr val="000000"/>
                </a:solidFill>
              </a:rPr>
              <a:t>r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3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-150" dirty="0">
                <a:solidFill>
                  <a:srgbClr val="000000"/>
                </a:solidFill>
              </a:rPr>
              <a:t>i</a:t>
            </a:r>
            <a:r>
              <a:rPr sz="2000" spc="-275" dirty="0">
                <a:solidFill>
                  <a:srgbClr val="000000"/>
                </a:solidFill>
              </a:rPr>
              <a:t>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85" dirty="0">
                <a:solidFill>
                  <a:srgbClr val="000000"/>
                </a:solidFill>
              </a:rPr>
              <a:t>g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175" dirty="0">
                <a:solidFill>
                  <a:srgbClr val="000000"/>
                </a:solidFill>
              </a:rPr>
              <a:t>,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-60" dirty="0">
                <a:solidFill>
                  <a:srgbClr val="000000"/>
                </a:solidFill>
              </a:rPr>
              <a:t>m</a:t>
            </a:r>
            <a:r>
              <a:rPr sz="2000" spc="155" dirty="0">
                <a:solidFill>
                  <a:srgbClr val="000000"/>
                </a:solidFill>
              </a:rPr>
              <a:t>a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85" dirty="0">
                <a:solidFill>
                  <a:srgbClr val="000000"/>
                </a:solidFill>
              </a:rPr>
              <a:t>o</a:t>
            </a:r>
            <a:r>
              <a:rPr sz="2000" spc="-254" dirty="0">
                <a:solidFill>
                  <a:srgbClr val="000000"/>
                </a:solidFill>
              </a:rPr>
              <a:t>r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50" dirty="0">
                <a:solidFill>
                  <a:srgbClr val="000000"/>
                </a:solidFill>
              </a:rPr>
              <a:t>u</a:t>
            </a:r>
            <a:r>
              <a:rPr sz="2000" spc="-15" dirty="0">
                <a:solidFill>
                  <a:srgbClr val="000000"/>
                </a:solidFill>
              </a:rPr>
              <a:t>l</a:t>
            </a:r>
            <a:r>
              <a:rPr sz="2000" spc="-20" dirty="0">
                <a:solidFill>
                  <a:srgbClr val="000000"/>
                </a:solidFill>
              </a:rPr>
              <a:t>d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110" dirty="0">
                <a:solidFill>
                  <a:srgbClr val="000000"/>
                </a:solidFill>
              </a:rPr>
              <a:t>d</a:t>
            </a:r>
            <a:r>
              <a:rPr sz="2000" spc="120" dirty="0">
                <a:solidFill>
                  <a:srgbClr val="000000"/>
                </a:solidFill>
              </a:rPr>
              <a:t>e</a:t>
            </a:r>
            <a:r>
              <a:rPr sz="2000" spc="-254" dirty="0">
                <a:solidFill>
                  <a:srgbClr val="000000"/>
                </a:solidFill>
              </a:rPr>
              <a:t>r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80" dirty="0">
                <a:solidFill>
                  <a:srgbClr val="000000"/>
                </a:solidFill>
              </a:rPr>
              <a:t>f  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40" dirty="0">
                <a:solidFill>
                  <a:srgbClr val="000000"/>
                </a:solidFill>
              </a:rPr>
              <a:t>n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25" dirty="0">
                <a:solidFill>
                  <a:srgbClr val="000000"/>
                </a:solidFill>
              </a:rPr>
              <a:t>i</a:t>
            </a:r>
            <a:r>
              <a:rPr sz="2000" spc="-50" dirty="0">
                <a:solidFill>
                  <a:srgbClr val="000000"/>
                </a:solidFill>
              </a:rPr>
              <a:t>on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120" dirty="0">
                <a:solidFill>
                  <a:srgbClr val="000000"/>
                </a:solidFill>
              </a:rPr>
              <a:t>q</a:t>
            </a:r>
            <a:r>
              <a:rPr sz="2000" spc="-50" dirty="0">
                <a:solidFill>
                  <a:srgbClr val="000000"/>
                </a:solidFill>
              </a:rPr>
              <a:t>u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-60" dirty="0">
                <a:solidFill>
                  <a:srgbClr val="000000"/>
                </a:solidFill>
              </a:rPr>
              <a:t>m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75" dirty="0">
                <a:solidFill>
                  <a:srgbClr val="000000"/>
                </a:solidFill>
              </a:rPr>
              <a:t>,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85" dirty="0">
                <a:solidFill>
                  <a:srgbClr val="000000"/>
                </a:solidFill>
              </a:rPr>
              <a:t>g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50" dirty="0">
                <a:solidFill>
                  <a:srgbClr val="000000"/>
                </a:solidFill>
              </a:rPr>
              <a:t>u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155" dirty="0">
                <a:solidFill>
                  <a:srgbClr val="000000"/>
                </a:solidFill>
              </a:rPr>
              <a:t>a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120" dirty="0">
                <a:solidFill>
                  <a:srgbClr val="000000"/>
                </a:solidFill>
              </a:rPr>
              <a:t>d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30" dirty="0">
                <a:solidFill>
                  <a:srgbClr val="000000"/>
                </a:solidFill>
              </a:rPr>
              <a:t>w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85" dirty="0">
                <a:solidFill>
                  <a:srgbClr val="000000"/>
                </a:solidFill>
              </a:rPr>
              <a:t>g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40" dirty="0">
                <a:solidFill>
                  <a:srgbClr val="000000"/>
                </a:solidFill>
              </a:rPr>
              <a:t>n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85" dirty="0">
                <a:solidFill>
                  <a:srgbClr val="000000"/>
                </a:solidFill>
              </a:rPr>
              <a:t>o</a:t>
            </a:r>
            <a:r>
              <a:rPr sz="2000" spc="-250" dirty="0">
                <a:solidFill>
                  <a:srgbClr val="000000"/>
                </a:solidFill>
              </a:rPr>
              <a:t>r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250" y="3705859"/>
            <a:ext cx="8211820" cy="9753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850" y="261620"/>
            <a:ext cx="8693150" cy="14084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0709" y="19291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marR="508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000000"/>
                </a:solidFill>
              </a:rPr>
              <a:t>D</a:t>
            </a:r>
            <a:r>
              <a:rPr sz="2000" spc="-40" dirty="0">
                <a:solidFill>
                  <a:srgbClr val="000000"/>
                </a:solidFill>
              </a:rPr>
              <a:t>u</a:t>
            </a:r>
            <a:r>
              <a:rPr sz="2000" spc="-270" dirty="0">
                <a:solidFill>
                  <a:srgbClr val="000000"/>
                </a:solidFill>
              </a:rPr>
              <a:t>r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3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-150" dirty="0">
                <a:solidFill>
                  <a:srgbClr val="000000"/>
                </a:solidFill>
              </a:rPr>
              <a:t>i</a:t>
            </a:r>
            <a:r>
              <a:rPr sz="2000" spc="-275" dirty="0">
                <a:solidFill>
                  <a:srgbClr val="000000"/>
                </a:solidFill>
              </a:rPr>
              <a:t>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85" dirty="0">
                <a:solidFill>
                  <a:srgbClr val="000000"/>
                </a:solidFill>
              </a:rPr>
              <a:t>g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175" dirty="0">
                <a:solidFill>
                  <a:srgbClr val="000000"/>
                </a:solidFill>
              </a:rPr>
              <a:t>,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-65" dirty="0">
                <a:solidFill>
                  <a:srgbClr val="000000"/>
                </a:solidFill>
              </a:rPr>
              <a:t>l</a:t>
            </a:r>
            <a:r>
              <a:rPr sz="2000" spc="-135" dirty="0">
                <a:solidFill>
                  <a:srgbClr val="000000"/>
                </a:solidFill>
              </a:rPr>
              <a:t>u</a:t>
            </a:r>
            <a:r>
              <a:rPr sz="2000" spc="110" dirty="0">
                <a:solidFill>
                  <a:srgbClr val="000000"/>
                </a:solidFill>
              </a:rPr>
              <a:t>d</a:t>
            </a:r>
            <a:r>
              <a:rPr sz="2000" spc="120" dirty="0">
                <a:solidFill>
                  <a:srgbClr val="000000"/>
                </a:solidFill>
              </a:rPr>
              <a:t>e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4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260" dirty="0">
                <a:solidFill>
                  <a:srgbClr val="000000"/>
                </a:solidFill>
              </a:rPr>
              <a:t>s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55" dirty="0">
                <a:solidFill>
                  <a:srgbClr val="000000"/>
                </a:solidFill>
              </a:rPr>
              <a:t>i</a:t>
            </a:r>
            <a:r>
              <a:rPr sz="2000" spc="-165" dirty="0">
                <a:solidFill>
                  <a:srgbClr val="000000"/>
                </a:solidFill>
              </a:rPr>
              <a:t>m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120" dirty="0">
                <a:solidFill>
                  <a:srgbClr val="000000"/>
                </a:solidFill>
              </a:rPr>
              <a:t>d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85" dirty="0">
                <a:solidFill>
                  <a:srgbClr val="000000"/>
                </a:solidFill>
              </a:rPr>
              <a:t>o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85" dirty="0">
                <a:solidFill>
                  <a:srgbClr val="000000"/>
                </a:solidFill>
              </a:rPr>
              <a:t>d  </a:t>
            </a:r>
            <a:r>
              <a:rPr sz="2000" spc="30" dirty="0">
                <a:solidFill>
                  <a:srgbClr val="000000"/>
                </a:solidFill>
              </a:rPr>
              <a:t>maintenance</a:t>
            </a:r>
            <a:r>
              <a:rPr sz="2000" spc="-140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charges</a:t>
            </a:r>
            <a:r>
              <a:rPr sz="2000" spc="-140" dirty="0">
                <a:solidFill>
                  <a:srgbClr val="000000"/>
                </a:solidFill>
              </a:rPr>
              <a:t> </a:t>
            </a:r>
            <a:r>
              <a:rPr sz="2000" spc="-85" dirty="0">
                <a:solidFill>
                  <a:srgbClr val="000000"/>
                </a:solidFill>
              </a:rPr>
              <a:t>for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the</a:t>
            </a:r>
            <a:r>
              <a:rPr sz="2000" spc="-135" dirty="0">
                <a:solidFill>
                  <a:srgbClr val="000000"/>
                </a:solidFill>
              </a:rPr>
              <a:t> </a:t>
            </a:r>
            <a:r>
              <a:rPr sz="2000" spc="-90" dirty="0">
                <a:solidFill>
                  <a:srgbClr val="000000"/>
                </a:solidFill>
              </a:rPr>
              <a:t>tools,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160" dirty="0">
                <a:solidFill>
                  <a:srgbClr val="000000"/>
                </a:solidFill>
              </a:rPr>
              <a:t>jigs,</a:t>
            </a:r>
            <a:r>
              <a:rPr sz="2000" spc="-140" dirty="0">
                <a:solidFill>
                  <a:srgbClr val="000000"/>
                </a:solidFill>
              </a:rPr>
              <a:t> </a:t>
            </a:r>
            <a:r>
              <a:rPr sz="2000" spc="-135" dirty="0">
                <a:solidFill>
                  <a:srgbClr val="000000"/>
                </a:solidFill>
              </a:rPr>
              <a:t>fixtures,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20" dirty="0">
                <a:solidFill>
                  <a:srgbClr val="000000"/>
                </a:solidFill>
              </a:rPr>
              <a:t>die</a:t>
            </a:r>
            <a:r>
              <a:rPr sz="2000" spc="-135" dirty="0">
                <a:solidFill>
                  <a:srgbClr val="000000"/>
                </a:solidFill>
              </a:rPr>
              <a:t> </a:t>
            </a:r>
            <a:r>
              <a:rPr sz="2000" spc="20" dirty="0">
                <a:solidFill>
                  <a:srgbClr val="000000"/>
                </a:solidFill>
              </a:rPr>
              <a:t>etc. </a:t>
            </a:r>
            <a:r>
              <a:rPr sz="2000" spc="-690" dirty="0">
                <a:solidFill>
                  <a:srgbClr val="000000"/>
                </a:solidFill>
              </a:rPr>
              <a:t> </a:t>
            </a:r>
            <a:r>
              <a:rPr sz="2000" spc="-65" dirty="0">
                <a:solidFill>
                  <a:srgbClr val="000000"/>
                </a:solidFill>
              </a:rPr>
              <a:t>r</a:t>
            </a:r>
            <a:r>
              <a:rPr sz="2000" spc="-75" dirty="0">
                <a:solidFill>
                  <a:srgbClr val="000000"/>
                </a:solidFill>
              </a:rPr>
              <a:t>e</a:t>
            </a:r>
            <a:r>
              <a:rPr sz="2000" spc="120" dirty="0">
                <a:solidFill>
                  <a:srgbClr val="000000"/>
                </a:solidFill>
              </a:rPr>
              <a:t>q</a:t>
            </a:r>
            <a:r>
              <a:rPr sz="2000" spc="-50" dirty="0">
                <a:solidFill>
                  <a:srgbClr val="000000"/>
                </a:solidFill>
              </a:rPr>
              <a:t>u</a:t>
            </a:r>
            <a:r>
              <a:rPr sz="2000" spc="-85" dirty="0">
                <a:solidFill>
                  <a:srgbClr val="000000"/>
                </a:solidFill>
              </a:rPr>
              <a:t>ir</a:t>
            </a:r>
            <a:r>
              <a:rPr sz="2000" spc="-125" dirty="0">
                <a:solidFill>
                  <a:srgbClr val="000000"/>
                </a:solidFill>
              </a:rPr>
              <a:t>e</a:t>
            </a:r>
            <a:r>
              <a:rPr sz="2000" spc="120" dirty="0">
                <a:solidFill>
                  <a:srgbClr val="000000"/>
                </a:solidFill>
              </a:rPr>
              <a:t>d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90" dirty="0">
                <a:solidFill>
                  <a:srgbClr val="000000"/>
                </a:solidFill>
              </a:rPr>
              <a:t>f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254" dirty="0">
                <a:solidFill>
                  <a:srgbClr val="000000"/>
                </a:solidFill>
              </a:rPr>
              <a:t>r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-70" dirty="0">
                <a:solidFill>
                  <a:srgbClr val="000000"/>
                </a:solidFill>
              </a:rPr>
              <a:t>r</a:t>
            </a:r>
            <a:r>
              <a:rPr sz="2000" spc="-95" dirty="0">
                <a:solidFill>
                  <a:srgbClr val="000000"/>
                </a:solidFill>
              </a:rPr>
              <a:t>o</a:t>
            </a:r>
            <a:r>
              <a:rPr sz="2000" spc="30" dirty="0">
                <a:solidFill>
                  <a:srgbClr val="000000"/>
                </a:solidFill>
              </a:rPr>
              <a:t>d</a:t>
            </a:r>
            <a:r>
              <a:rPr sz="2000" spc="40" dirty="0">
                <a:solidFill>
                  <a:srgbClr val="000000"/>
                </a:solidFill>
              </a:rPr>
              <a:t>u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25" dirty="0">
                <a:solidFill>
                  <a:srgbClr val="000000"/>
                </a:solidFill>
              </a:rPr>
              <a:t>i</a:t>
            </a:r>
            <a:r>
              <a:rPr sz="2000" spc="-50" dirty="0">
                <a:solidFill>
                  <a:srgbClr val="000000"/>
                </a:solidFill>
              </a:rPr>
              <a:t>on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600709" y="29070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980" y="2894329"/>
            <a:ext cx="76180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50" dirty="0">
                <a:latin typeface="Verdana"/>
                <a:cs typeface="Verdana"/>
              </a:rPr>
              <a:t>It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considers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their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present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prices,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market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trend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number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times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particular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tool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25" dirty="0">
                <a:latin typeface="Verdana"/>
                <a:cs typeface="Verdana"/>
              </a:rPr>
              <a:t>can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be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used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during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80" dirty="0">
                <a:latin typeface="Verdana"/>
                <a:cs typeface="Verdana"/>
              </a:rPr>
              <a:t>its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life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time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3886200"/>
            <a:ext cx="592582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250" y="3705859"/>
            <a:ext cx="8211820" cy="9753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850" y="261620"/>
            <a:ext cx="8693150" cy="140842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2980" y="1916429"/>
            <a:ext cx="40170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80" dirty="0">
                <a:solidFill>
                  <a:srgbClr val="000000"/>
                </a:solidFill>
              </a:rPr>
              <a:t>T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-150" dirty="0">
                <a:solidFill>
                  <a:srgbClr val="000000"/>
                </a:solidFill>
              </a:rPr>
              <a:t>i</a:t>
            </a:r>
            <a:r>
              <a:rPr sz="2000" spc="-275" dirty="0">
                <a:solidFill>
                  <a:srgbClr val="000000"/>
                </a:solidFill>
              </a:rPr>
              <a:t>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10" dirty="0">
                <a:solidFill>
                  <a:srgbClr val="000000"/>
                </a:solidFill>
              </a:rPr>
              <a:t>b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70" dirty="0">
                <a:solidFill>
                  <a:srgbClr val="000000"/>
                </a:solidFill>
              </a:rPr>
              <a:t>r</a:t>
            </a:r>
            <a:r>
              <a:rPr sz="2000" spc="-95" dirty="0">
                <a:solidFill>
                  <a:srgbClr val="000000"/>
                </a:solidFill>
              </a:rPr>
              <a:t>g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120" dirty="0">
                <a:solidFill>
                  <a:srgbClr val="000000"/>
                </a:solidFill>
              </a:rPr>
              <a:t>d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45" dirty="0">
                <a:solidFill>
                  <a:srgbClr val="000000"/>
                </a:solidFill>
              </a:rPr>
              <a:t>dire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135" dirty="0">
                <a:solidFill>
                  <a:srgbClr val="000000"/>
                </a:solidFill>
              </a:rPr>
              <a:t>ly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600709" y="1804669"/>
            <a:ext cx="207010" cy="7620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709" y="32753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980" y="2284729"/>
            <a:ext cx="7565390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60" dirty="0">
                <a:latin typeface="Verdana"/>
                <a:cs typeface="Verdana"/>
              </a:rPr>
              <a:t>All </a:t>
            </a:r>
            <a:r>
              <a:rPr sz="2000" spc="-45" dirty="0">
                <a:latin typeface="Verdana"/>
                <a:cs typeface="Verdana"/>
              </a:rPr>
              <a:t>expenses </a:t>
            </a:r>
            <a:r>
              <a:rPr sz="2000" spc="-40" dirty="0">
                <a:latin typeface="Verdana"/>
                <a:cs typeface="Verdana"/>
              </a:rPr>
              <a:t>other </a:t>
            </a:r>
            <a:r>
              <a:rPr sz="2000" spc="-10" dirty="0">
                <a:latin typeface="Verdana"/>
                <a:cs typeface="Verdana"/>
              </a:rPr>
              <a:t>than direct cost </a:t>
            </a:r>
            <a:r>
              <a:rPr sz="2000" dirty="0">
                <a:latin typeface="Verdana"/>
                <a:cs typeface="Verdana"/>
              </a:rPr>
              <a:t>are </a:t>
            </a:r>
            <a:r>
              <a:rPr sz="2000" spc="-30" dirty="0">
                <a:latin typeface="Verdana"/>
                <a:cs typeface="Verdana"/>
              </a:rPr>
              <a:t>known </a:t>
            </a:r>
            <a:r>
              <a:rPr sz="2000" spc="-60" dirty="0">
                <a:latin typeface="Verdana"/>
                <a:cs typeface="Verdana"/>
              </a:rPr>
              <a:t>as </a:t>
            </a:r>
            <a:r>
              <a:rPr sz="2000" spc="30" dirty="0">
                <a:latin typeface="Verdana"/>
                <a:cs typeface="Verdana"/>
              </a:rPr>
              <a:t>overhead </a:t>
            </a:r>
            <a:r>
              <a:rPr sz="2000" spc="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cost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or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Indirect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expenses,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80" dirty="0">
                <a:latin typeface="Verdana"/>
                <a:cs typeface="Verdana"/>
              </a:rPr>
              <a:t>ex:-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Administrative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expenses,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selling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and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distribution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expenses,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etc.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385" dirty="0">
                <a:latin typeface="Verdana"/>
                <a:cs typeface="Verdana"/>
              </a:rPr>
              <a:t>I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245" dirty="0">
                <a:latin typeface="Verdana"/>
                <a:cs typeface="Verdana"/>
              </a:rPr>
              <a:t>c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b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-70" dirty="0">
                <a:latin typeface="Verdana"/>
                <a:cs typeface="Verdana"/>
              </a:rPr>
              <a:t>m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120" dirty="0">
                <a:latin typeface="Verdana"/>
                <a:cs typeface="Verdana"/>
              </a:rPr>
              <a:t>d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b</a:t>
            </a:r>
            <a:r>
              <a:rPr sz="2000" spc="-114" dirty="0">
                <a:latin typeface="Verdana"/>
                <a:cs typeface="Verdana"/>
              </a:rPr>
              <a:t>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50" dirty="0">
                <a:latin typeface="Verdana"/>
                <a:cs typeface="Verdana"/>
              </a:rPr>
              <a:t>r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80" dirty="0">
                <a:latin typeface="Verdana"/>
                <a:cs typeface="Verdana"/>
              </a:rPr>
              <a:t>f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260" dirty="0">
                <a:latin typeface="Verdana"/>
                <a:cs typeface="Verdana"/>
              </a:rPr>
              <a:t>r</a:t>
            </a:r>
            <a:r>
              <a:rPr sz="2000" spc="-270" dirty="0">
                <a:latin typeface="Verdana"/>
                <a:cs typeface="Verdana"/>
              </a:rPr>
              <a:t>r</a:t>
            </a:r>
            <a:r>
              <a:rPr sz="2000" spc="-65" dirty="0">
                <a:latin typeface="Verdana"/>
                <a:cs typeface="Verdana"/>
              </a:rPr>
              <a:t>i</a:t>
            </a:r>
            <a:r>
              <a:rPr sz="2000" spc="-130" dirty="0">
                <a:latin typeface="Verdana"/>
                <a:cs typeface="Verdana"/>
              </a:rPr>
              <a:t>n</a:t>
            </a:r>
            <a:r>
              <a:rPr sz="2000" spc="95" dirty="0">
                <a:latin typeface="Verdana"/>
                <a:cs typeface="Verdana"/>
              </a:rPr>
              <a:t>g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-50" dirty="0">
                <a:latin typeface="Verdana"/>
                <a:cs typeface="Verdana"/>
              </a:rPr>
              <a:t>h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p</a:t>
            </a:r>
            <a:r>
              <a:rPr sz="2000" spc="-65" dirty="0">
                <a:latin typeface="Verdana"/>
                <a:cs typeface="Verdana"/>
              </a:rPr>
              <a:t>r</a:t>
            </a:r>
            <a:r>
              <a:rPr sz="2000" spc="-75" dirty="0">
                <a:latin typeface="Verdana"/>
                <a:cs typeface="Verdana"/>
              </a:rPr>
              <a:t>e</a:t>
            </a:r>
            <a:r>
              <a:rPr sz="2000" spc="-80" dirty="0">
                <a:latin typeface="Verdana"/>
                <a:cs typeface="Verdana"/>
              </a:rPr>
              <a:t>v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o</a:t>
            </a:r>
            <a:r>
              <a:rPr sz="2000" spc="-40" dirty="0">
                <a:latin typeface="Verdana"/>
                <a:cs typeface="Verdana"/>
              </a:rPr>
              <a:t>u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r</a:t>
            </a:r>
            <a:r>
              <a:rPr sz="2000" spc="-75" dirty="0">
                <a:latin typeface="Verdana"/>
                <a:cs typeface="Verdana"/>
              </a:rPr>
              <a:t>e</a:t>
            </a:r>
            <a:r>
              <a:rPr sz="2000" spc="245" dirty="0">
                <a:latin typeface="Verdana"/>
                <a:cs typeface="Verdana"/>
              </a:rPr>
              <a:t>c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140" dirty="0">
                <a:latin typeface="Verdana"/>
                <a:cs typeface="Verdana"/>
              </a:rPr>
              <a:t>rds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3886200"/>
            <a:ext cx="592582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486140" cy="14084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0709" y="19443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378B"/>
                </a:solidFill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marR="5080">
              <a:lnSpc>
                <a:spcPct val="99900"/>
              </a:lnSpc>
              <a:spcBef>
                <a:spcPts val="100"/>
              </a:spcBef>
            </a:pPr>
            <a:r>
              <a:rPr spc="-165" dirty="0"/>
              <a:t>The</a:t>
            </a:r>
            <a:r>
              <a:rPr spc="-235" dirty="0"/>
              <a:t> </a:t>
            </a:r>
            <a:r>
              <a:rPr spc="-30" dirty="0"/>
              <a:t>purpose</a:t>
            </a:r>
            <a:r>
              <a:rPr spc="-240" dirty="0"/>
              <a:t> </a:t>
            </a:r>
            <a:r>
              <a:rPr spc="15" dirty="0"/>
              <a:t>of</a:t>
            </a:r>
            <a:r>
              <a:rPr spc="-245" dirty="0"/>
              <a:t> </a:t>
            </a:r>
            <a:r>
              <a:rPr spc="-10" dirty="0"/>
              <a:t>cost</a:t>
            </a:r>
            <a:r>
              <a:rPr spc="-225" dirty="0"/>
              <a:t> </a:t>
            </a:r>
            <a:r>
              <a:rPr spc="-85" dirty="0"/>
              <a:t>estimating</a:t>
            </a:r>
            <a:r>
              <a:rPr spc="-225" dirty="0"/>
              <a:t> </a:t>
            </a:r>
            <a:r>
              <a:rPr spc="-315" dirty="0"/>
              <a:t>is</a:t>
            </a:r>
            <a:r>
              <a:rPr spc="-229" dirty="0"/>
              <a:t> </a:t>
            </a:r>
            <a:r>
              <a:rPr spc="-15" dirty="0"/>
              <a:t>to</a:t>
            </a:r>
            <a:r>
              <a:rPr spc="-229" dirty="0"/>
              <a:t> </a:t>
            </a:r>
            <a:r>
              <a:rPr spc="-60" dirty="0"/>
              <a:t>find </a:t>
            </a:r>
            <a:r>
              <a:rPr spc="-1040" dirty="0"/>
              <a:t> </a:t>
            </a:r>
            <a:r>
              <a:rPr spc="-25" dirty="0"/>
              <a:t>the </a:t>
            </a:r>
            <a:r>
              <a:rPr spc="-10" dirty="0"/>
              <a:t>cost </a:t>
            </a:r>
            <a:r>
              <a:rPr spc="15" dirty="0"/>
              <a:t>of </a:t>
            </a:r>
            <a:r>
              <a:rPr spc="-25" dirty="0"/>
              <a:t>the manufacturing </a:t>
            </a:r>
            <a:r>
              <a:rPr spc="-20" dirty="0"/>
              <a:t> </a:t>
            </a:r>
            <a:r>
              <a:rPr spc="145" dirty="0"/>
              <a:t>o</a:t>
            </a:r>
            <a:r>
              <a:rPr spc="175" dirty="0"/>
              <a:t>p</a:t>
            </a:r>
            <a:r>
              <a:rPr spc="160" dirty="0"/>
              <a:t>e</a:t>
            </a:r>
            <a:r>
              <a:rPr spc="-114" dirty="0"/>
              <a:t>ra</a:t>
            </a:r>
            <a:r>
              <a:rPr spc="-85" dirty="0"/>
              <a:t>t</a:t>
            </a:r>
            <a:r>
              <a:rPr spc="-30" dirty="0"/>
              <a:t>i</a:t>
            </a:r>
            <a:r>
              <a:rPr spc="-50" dirty="0"/>
              <a:t>o</a:t>
            </a:r>
            <a:r>
              <a:rPr spc="-80" dirty="0"/>
              <a:t>n</a:t>
            </a:r>
            <a:r>
              <a:rPr spc="-400" dirty="0"/>
              <a:t>s</a:t>
            </a:r>
            <a:r>
              <a:rPr spc="-229" dirty="0"/>
              <a:t> </a:t>
            </a:r>
            <a:r>
              <a:rPr spc="80" dirty="0"/>
              <a:t>a</a:t>
            </a:r>
            <a:r>
              <a:rPr spc="90" dirty="0"/>
              <a:t>n</a:t>
            </a:r>
            <a:r>
              <a:rPr spc="185" dirty="0"/>
              <a:t>d</a:t>
            </a:r>
            <a:r>
              <a:rPr spc="-229" dirty="0"/>
              <a:t> </a:t>
            </a:r>
            <a:r>
              <a:rPr spc="-170" dirty="0"/>
              <a:t>t</a:t>
            </a:r>
            <a:r>
              <a:rPr spc="140" dirty="0"/>
              <a:t>o</a:t>
            </a:r>
            <a:r>
              <a:rPr spc="-220" dirty="0"/>
              <a:t> </a:t>
            </a:r>
            <a:r>
              <a:rPr spc="-85" dirty="0"/>
              <a:t>as</a:t>
            </a:r>
            <a:r>
              <a:rPr spc="-395" dirty="0"/>
              <a:t>s</a:t>
            </a:r>
            <a:r>
              <a:rPr spc="-320" dirty="0"/>
              <a:t>is</a:t>
            </a:r>
            <a:r>
              <a:rPr spc="-170" dirty="0"/>
              <a:t>t</a:t>
            </a:r>
            <a:r>
              <a:rPr spc="-225" dirty="0"/>
              <a:t> </a:t>
            </a:r>
            <a:r>
              <a:rPr spc="-95" dirty="0"/>
              <a:t>i</a:t>
            </a:r>
            <a:r>
              <a:rPr spc="-204" dirty="0"/>
              <a:t>n</a:t>
            </a:r>
            <a:r>
              <a:rPr spc="-235" dirty="0"/>
              <a:t> </a:t>
            </a:r>
            <a:r>
              <a:rPr spc="-405" dirty="0"/>
              <a:t>s</a:t>
            </a:r>
            <a:r>
              <a:rPr spc="160" dirty="0"/>
              <a:t>e</a:t>
            </a:r>
            <a:r>
              <a:rPr spc="-170" dirty="0"/>
              <a:t>tt</a:t>
            </a:r>
            <a:r>
              <a:rPr spc="-95" dirty="0"/>
              <a:t>i</a:t>
            </a:r>
            <a:r>
              <a:rPr spc="-215" dirty="0"/>
              <a:t>n</a:t>
            </a:r>
            <a:r>
              <a:rPr spc="145" dirty="0"/>
              <a:t>g</a:t>
            </a:r>
            <a:r>
              <a:rPr spc="-225" dirty="0"/>
              <a:t> </a:t>
            </a:r>
            <a:r>
              <a:rPr spc="-170" dirty="0"/>
              <a:t>t</a:t>
            </a:r>
            <a:r>
              <a:rPr spc="-80" dirty="0"/>
              <a:t>h</a:t>
            </a:r>
            <a:r>
              <a:rPr spc="114" dirty="0"/>
              <a:t>e  </a:t>
            </a:r>
            <a:r>
              <a:rPr spc="185" dirty="0"/>
              <a:t>p</a:t>
            </a:r>
            <a:r>
              <a:rPr spc="-395" dirty="0"/>
              <a:t>r</a:t>
            </a:r>
            <a:r>
              <a:rPr spc="-220" dirty="0"/>
              <a:t>i</a:t>
            </a:r>
            <a:r>
              <a:rPr spc="375" dirty="0"/>
              <a:t>c</a:t>
            </a:r>
            <a:r>
              <a:rPr spc="160" dirty="0"/>
              <a:t>e</a:t>
            </a:r>
            <a:r>
              <a:rPr spc="-235" dirty="0"/>
              <a:t> </a:t>
            </a:r>
            <a:r>
              <a:rPr spc="5" dirty="0"/>
              <a:t>fo</a:t>
            </a:r>
            <a:r>
              <a:rPr spc="-380" dirty="0"/>
              <a:t>r</a:t>
            </a:r>
            <a:r>
              <a:rPr spc="-229" dirty="0"/>
              <a:t> </a:t>
            </a:r>
            <a:r>
              <a:rPr spc="-170" dirty="0"/>
              <a:t>t</a:t>
            </a:r>
            <a:r>
              <a:rPr spc="-70" dirty="0"/>
              <a:t>h</a:t>
            </a:r>
            <a:r>
              <a:rPr spc="160" dirty="0"/>
              <a:t>e</a:t>
            </a:r>
            <a:r>
              <a:rPr spc="-235" dirty="0"/>
              <a:t> </a:t>
            </a:r>
            <a:r>
              <a:rPr spc="175" dirty="0"/>
              <a:t>p</a:t>
            </a:r>
            <a:r>
              <a:rPr spc="-105" dirty="0"/>
              <a:t>r</a:t>
            </a:r>
            <a:r>
              <a:rPr spc="-135" dirty="0"/>
              <a:t>o</a:t>
            </a:r>
            <a:r>
              <a:rPr spc="175" dirty="0"/>
              <a:t>d</a:t>
            </a:r>
            <a:r>
              <a:rPr spc="-70" dirty="0"/>
              <a:t>u</a:t>
            </a:r>
            <a:r>
              <a:rPr spc="375" dirty="0"/>
              <a:t>c</a:t>
            </a:r>
            <a:r>
              <a:rPr spc="-170" dirty="0"/>
              <a:t>t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3870" y="4333240"/>
            <a:ext cx="3275329" cy="2219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242300" cy="14084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0709" y="1931669"/>
            <a:ext cx="243204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-190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marR="5080">
              <a:lnSpc>
                <a:spcPct val="100000"/>
              </a:lnSpc>
              <a:spcBef>
                <a:spcPts val="100"/>
              </a:spcBef>
            </a:pPr>
            <a:r>
              <a:rPr sz="2400" spc="280" dirty="0">
                <a:solidFill>
                  <a:srgbClr val="000000"/>
                </a:solidFill>
              </a:rPr>
              <a:t>C</a:t>
            </a:r>
            <a:r>
              <a:rPr sz="2400" spc="-114" dirty="0">
                <a:solidFill>
                  <a:srgbClr val="000000"/>
                </a:solidFill>
              </a:rPr>
              <a:t>o</a:t>
            </a:r>
            <a:r>
              <a:rPr sz="2400" spc="-90" dirty="0">
                <a:solidFill>
                  <a:srgbClr val="000000"/>
                </a:solidFill>
              </a:rPr>
              <a:t>s</a:t>
            </a:r>
            <a:r>
              <a:rPr sz="2400" spc="-135" dirty="0">
                <a:solidFill>
                  <a:srgbClr val="000000"/>
                </a:solidFill>
              </a:rPr>
              <a:t>t</a:t>
            </a:r>
            <a:r>
              <a:rPr sz="2400" spc="-190" dirty="0">
                <a:solidFill>
                  <a:srgbClr val="000000"/>
                </a:solidFill>
              </a:rPr>
              <a:t> </a:t>
            </a:r>
            <a:r>
              <a:rPr sz="2400" spc="130" dirty="0">
                <a:solidFill>
                  <a:srgbClr val="000000"/>
                </a:solidFill>
              </a:rPr>
              <a:t>e</a:t>
            </a:r>
            <a:r>
              <a:rPr sz="2400" spc="-315" dirty="0">
                <a:solidFill>
                  <a:srgbClr val="000000"/>
                </a:solidFill>
              </a:rPr>
              <a:t>s</a:t>
            </a:r>
            <a:r>
              <a:rPr sz="2400" spc="-130" dirty="0">
                <a:solidFill>
                  <a:srgbClr val="000000"/>
                </a:solidFill>
              </a:rPr>
              <a:t>t</a:t>
            </a:r>
            <a:r>
              <a:rPr sz="2400" spc="-195" dirty="0">
                <a:solidFill>
                  <a:srgbClr val="000000"/>
                </a:solidFill>
              </a:rPr>
              <a:t>i</a:t>
            </a:r>
            <a:r>
              <a:rPr sz="2400" spc="-80" dirty="0">
                <a:solidFill>
                  <a:srgbClr val="000000"/>
                </a:solidFill>
              </a:rPr>
              <a:t>m</a:t>
            </a:r>
            <a:r>
              <a:rPr sz="2400" spc="204" dirty="0">
                <a:solidFill>
                  <a:srgbClr val="000000"/>
                </a:solidFill>
              </a:rPr>
              <a:t>a</a:t>
            </a:r>
            <a:r>
              <a:rPr sz="2400" spc="-100" dirty="0">
                <a:solidFill>
                  <a:srgbClr val="000000"/>
                </a:solidFill>
              </a:rPr>
              <a:t>ti</a:t>
            </a:r>
            <a:r>
              <a:rPr sz="2400" spc="-175" dirty="0">
                <a:solidFill>
                  <a:srgbClr val="000000"/>
                </a:solidFill>
              </a:rPr>
              <a:t>n</a:t>
            </a:r>
            <a:r>
              <a:rPr sz="2400" spc="114" dirty="0">
                <a:solidFill>
                  <a:srgbClr val="000000"/>
                </a:solidFill>
              </a:rPr>
              <a:t>g</a:t>
            </a:r>
            <a:r>
              <a:rPr sz="2400" spc="-180" dirty="0">
                <a:solidFill>
                  <a:srgbClr val="000000"/>
                </a:solidFill>
              </a:rPr>
              <a:t> </a:t>
            </a:r>
            <a:r>
              <a:rPr sz="2400" spc="-85" dirty="0">
                <a:solidFill>
                  <a:srgbClr val="000000"/>
                </a:solidFill>
              </a:rPr>
              <a:t>m</a:t>
            </a:r>
            <a:r>
              <a:rPr sz="2400" spc="204" dirty="0">
                <a:solidFill>
                  <a:srgbClr val="000000"/>
                </a:solidFill>
              </a:rPr>
              <a:t>a</a:t>
            </a:r>
            <a:r>
              <a:rPr sz="2400" spc="-135" dirty="0">
                <a:solidFill>
                  <a:srgbClr val="000000"/>
                </a:solidFill>
              </a:rPr>
              <a:t>y</a:t>
            </a:r>
            <a:r>
              <a:rPr sz="2400" spc="-195" dirty="0">
                <a:solidFill>
                  <a:srgbClr val="000000"/>
                </a:solidFill>
              </a:rPr>
              <a:t> </a:t>
            </a:r>
            <a:r>
              <a:rPr sz="2400" spc="130" dirty="0">
                <a:solidFill>
                  <a:srgbClr val="000000"/>
                </a:solidFill>
              </a:rPr>
              <a:t>be</a:t>
            </a:r>
            <a:r>
              <a:rPr sz="2400" spc="-185" dirty="0">
                <a:solidFill>
                  <a:srgbClr val="000000"/>
                </a:solidFill>
              </a:rPr>
              <a:t> </a:t>
            </a:r>
            <a:r>
              <a:rPr sz="2400" spc="150" dirty="0">
                <a:solidFill>
                  <a:srgbClr val="000000"/>
                </a:solidFill>
              </a:rPr>
              <a:t>d</a:t>
            </a:r>
            <a:r>
              <a:rPr sz="2400" spc="130" dirty="0">
                <a:solidFill>
                  <a:srgbClr val="000000"/>
                </a:solidFill>
              </a:rPr>
              <a:t>e</a:t>
            </a:r>
            <a:r>
              <a:rPr sz="2400" spc="-114" dirty="0">
                <a:solidFill>
                  <a:srgbClr val="000000"/>
                </a:solidFill>
              </a:rPr>
              <a:t>fin</a:t>
            </a:r>
            <a:r>
              <a:rPr sz="2400" spc="135" dirty="0">
                <a:solidFill>
                  <a:srgbClr val="000000"/>
                </a:solidFill>
              </a:rPr>
              <a:t>e</a:t>
            </a:r>
            <a:r>
              <a:rPr sz="2400" spc="145" dirty="0">
                <a:solidFill>
                  <a:srgbClr val="000000"/>
                </a:solidFill>
              </a:rPr>
              <a:t>d</a:t>
            </a:r>
            <a:r>
              <a:rPr sz="2400" spc="-190" dirty="0">
                <a:solidFill>
                  <a:srgbClr val="000000"/>
                </a:solidFill>
              </a:rPr>
              <a:t> </a:t>
            </a:r>
            <a:r>
              <a:rPr sz="2400" spc="-70" dirty="0">
                <a:solidFill>
                  <a:srgbClr val="000000"/>
                </a:solidFill>
              </a:rPr>
              <a:t>a</a:t>
            </a:r>
            <a:r>
              <a:rPr sz="2400" spc="-60" dirty="0">
                <a:solidFill>
                  <a:srgbClr val="000000"/>
                </a:solidFill>
              </a:rPr>
              <a:t>s</a:t>
            </a:r>
            <a:r>
              <a:rPr sz="2400" spc="-175" dirty="0">
                <a:solidFill>
                  <a:srgbClr val="000000"/>
                </a:solidFill>
              </a:rPr>
              <a:t> </a:t>
            </a:r>
            <a:r>
              <a:rPr sz="2400" spc="-80" dirty="0">
                <a:solidFill>
                  <a:srgbClr val="000000"/>
                </a:solidFill>
              </a:rPr>
              <a:t>t</a:t>
            </a:r>
            <a:r>
              <a:rPr sz="2400" spc="-114" dirty="0">
                <a:solidFill>
                  <a:srgbClr val="000000"/>
                </a:solidFill>
              </a:rPr>
              <a:t>h</a:t>
            </a:r>
            <a:r>
              <a:rPr sz="2400" spc="130" dirty="0">
                <a:solidFill>
                  <a:srgbClr val="000000"/>
                </a:solidFill>
              </a:rPr>
              <a:t>e</a:t>
            </a:r>
            <a:r>
              <a:rPr sz="2400" spc="-185" dirty="0">
                <a:solidFill>
                  <a:srgbClr val="000000"/>
                </a:solidFill>
              </a:rPr>
              <a:t> </a:t>
            </a:r>
            <a:r>
              <a:rPr sz="2400" spc="130" dirty="0">
                <a:solidFill>
                  <a:srgbClr val="000000"/>
                </a:solidFill>
              </a:rPr>
              <a:t>p</a:t>
            </a:r>
            <a:r>
              <a:rPr sz="2400" spc="50" dirty="0">
                <a:solidFill>
                  <a:srgbClr val="000000"/>
                </a:solidFill>
              </a:rPr>
              <a:t>roc</a:t>
            </a:r>
            <a:r>
              <a:rPr sz="2400" spc="65" dirty="0">
                <a:solidFill>
                  <a:srgbClr val="000000"/>
                </a:solidFill>
              </a:rPr>
              <a:t>e</a:t>
            </a:r>
            <a:r>
              <a:rPr sz="2400" spc="-315" dirty="0">
                <a:solidFill>
                  <a:srgbClr val="000000"/>
                </a:solidFill>
              </a:rPr>
              <a:t>s</a:t>
            </a:r>
            <a:r>
              <a:rPr sz="2400" spc="-320" dirty="0">
                <a:solidFill>
                  <a:srgbClr val="000000"/>
                </a:solidFill>
              </a:rPr>
              <a:t>s</a:t>
            </a:r>
            <a:r>
              <a:rPr sz="2400" spc="-185" dirty="0">
                <a:solidFill>
                  <a:srgbClr val="000000"/>
                </a:solidFill>
              </a:rPr>
              <a:t> </a:t>
            </a:r>
            <a:r>
              <a:rPr sz="2400" spc="114" dirty="0">
                <a:solidFill>
                  <a:srgbClr val="000000"/>
                </a:solidFill>
              </a:rPr>
              <a:t>o</a:t>
            </a:r>
            <a:r>
              <a:rPr sz="2400" spc="-95" dirty="0">
                <a:solidFill>
                  <a:srgbClr val="000000"/>
                </a:solidFill>
              </a:rPr>
              <a:t>f  </a:t>
            </a:r>
            <a:r>
              <a:rPr sz="2400" spc="150" dirty="0">
                <a:solidFill>
                  <a:srgbClr val="000000"/>
                </a:solidFill>
              </a:rPr>
              <a:t>d</a:t>
            </a:r>
            <a:r>
              <a:rPr sz="2400" spc="130" dirty="0">
                <a:solidFill>
                  <a:srgbClr val="000000"/>
                </a:solidFill>
              </a:rPr>
              <a:t>e</a:t>
            </a:r>
            <a:r>
              <a:rPr sz="2400" spc="-10" dirty="0">
                <a:solidFill>
                  <a:srgbClr val="000000"/>
                </a:solidFill>
              </a:rPr>
              <a:t>t</a:t>
            </a:r>
            <a:r>
              <a:rPr sz="2400" spc="-5" dirty="0">
                <a:solidFill>
                  <a:srgbClr val="000000"/>
                </a:solidFill>
              </a:rPr>
              <a:t>e</a:t>
            </a:r>
            <a:r>
              <a:rPr sz="2400" spc="-125" dirty="0">
                <a:solidFill>
                  <a:srgbClr val="000000"/>
                </a:solidFill>
              </a:rPr>
              <a:t>r</a:t>
            </a:r>
            <a:r>
              <a:rPr sz="2400" spc="-260" dirty="0">
                <a:solidFill>
                  <a:srgbClr val="000000"/>
                </a:solidFill>
              </a:rPr>
              <a:t>m</a:t>
            </a:r>
            <a:r>
              <a:rPr sz="2400" spc="-110" dirty="0">
                <a:solidFill>
                  <a:srgbClr val="000000"/>
                </a:solidFill>
              </a:rPr>
              <a:t>ini</a:t>
            </a:r>
            <a:r>
              <a:rPr sz="2400" spc="-160" dirty="0">
                <a:solidFill>
                  <a:srgbClr val="000000"/>
                </a:solidFill>
              </a:rPr>
              <a:t>n</a:t>
            </a:r>
            <a:r>
              <a:rPr sz="2400" spc="114" dirty="0">
                <a:solidFill>
                  <a:srgbClr val="000000"/>
                </a:solidFill>
              </a:rPr>
              <a:t>g</a:t>
            </a:r>
            <a:r>
              <a:rPr sz="2400" spc="-180" dirty="0">
                <a:solidFill>
                  <a:srgbClr val="000000"/>
                </a:solidFill>
              </a:rPr>
              <a:t> </a:t>
            </a:r>
            <a:r>
              <a:rPr sz="2400" spc="-80" dirty="0">
                <a:solidFill>
                  <a:srgbClr val="000000"/>
                </a:solidFill>
              </a:rPr>
              <a:t>t</a:t>
            </a:r>
            <a:r>
              <a:rPr sz="2400" spc="-114" dirty="0">
                <a:solidFill>
                  <a:srgbClr val="000000"/>
                </a:solidFill>
              </a:rPr>
              <a:t>h</a:t>
            </a:r>
            <a:r>
              <a:rPr sz="2400" spc="130" dirty="0">
                <a:solidFill>
                  <a:srgbClr val="000000"/>
                </a:solidFill>
              </a:rPr>
              <a:t>e</a:t>
            </a:r>
            <a:r>
              <a:rPr sz="2400" spc="-185" dirty="0">
                <a:solidFill>
                  <a:srgbClr val="000000"/>
                </a:solidFill>
              </a:rPr>
              <a:t> </a:t>
            </a:r>
            <a:r>
              <a:rPr sz="2400" spc="130" dirty="0">
                <a:solidFill>
                  <a:srgbClr val="000000"/>
                </a:solidFill>
              </a:rPr>
              <a:t>p</a:t>
            </a:r>
            <a:r>
              <a:rPr sz="2400" spc="-20" dirty="0">
                <a:solidFill>
                  <a:srgbClr val="000000"/>
                </a:solidFill>
              </a:rPr>
              <a:t>ro</a:t>
            </a:r>
            <a:r>
              <a:rPr sz="2400" spc="-30" dirty="0">
                <a:solidFill>
                  <a:srgbClr val="000000"/>
                </a:solidFill>
              </a:rPr>
              <a:t>b</a:t>
            </a:r>
            <a:r>
              <a:rPr sz="2400" spc="204" dirty="0">
                <a:solidFill>
                  <a:srgbClr val="000000"/>
                </a:solidFill>
              </a:rPr>
              <a:t>a</a:t>
            </a:r>
            <a:r>
              <a:rPr sz="2400" spc="130" dirty="0">
                <a:solidFill>
                  <a:srgbClr val="000000"/>
                </a:solidFill>
              </a:rPr>
              <a:t>b</a:t>
            </a:r>
            <a:r>
              <a:rPr sz="2400" spc="-25" dirty="0">
                <a:solidFill>
                  <a:srgbClr val="000000"/>
                </a:solidFill>
              </a:rPr>
              <a:t>l</a:t>
            </a:r>
            <a:r>
              <a:rPr sz="2400" spc="-35" dirty="0">
                <a:solidFill>
                  <a:srgbClr val="000000"/>
                </a:solidFill>
              </a:rPr>
              <a:t>e</a:t>
            </a:r>
            <a:r>
              <a:rPr sz="2400" spc="-185" dirty="0">
                <a:solidFill>
                  <a:srgbClr val="000000"/>
                </a:solidFill>
              </a:rPr>
              <a:t> </a:t>
            </a:r>
            <a:r>
              <a:rPr sz="2400" spc="25" dirty="0">
                <a:solidFill>
                  <a:srgbClr val="000000"/>
                </a:solidFill>
              </a:rPr>
              <a:t>co</a:t>
            </a:r>
            <a:r>
              <a:rPr sz="2400" spc="35" dirty="0">
                <a:solidFill>
                  <a:srgbClr val="000000"/>
                </a:solidFill>
              </a:rPr>
              <a:t>s</a:t>
            </a:r>
            <a:r>
              <a:rPr sz="2400" spc="-135" dirty="0">
                <a:solidFill>
                  <a:srgbClr val="000000"/>
                </a:solidFill>
              </a:rPr>
              <a:t>t</a:t>
            </a:r>
            <a:r>
              <a:rPr sz="2400" spc="-190" dirty="0">
                <a:solidFill>
                  <a:srgbClr val="000000"/>
                </a:solidFill>
              </a:rPr>
              <a:t> </a:t>
            </a:r>
            <a:r>
              <a:rPr sz="2400" spc="10" dirty="0">
                <a:solidFill>
                  <a:srgbClr val="000000"/>
                </a:solidFill>
              </a:rPr>
              <a:t>o</a:t>
            </a:r>
            <a:r>
              <a:rPr sz="2400" spc="5" dirty="0">
                <a:solidFill>
                  <a:srgbClr val="000000"/>
                </a:solidFill>
              </a:rPr>
              <a:t>f</a:t>
            </a:r>
            <a:r>
              <a:rPr sz="2400" spc="-180" dirty="0">
                <a:solidFill>
                  <a:srgbClr val="000000"/>
                </a:solidFill>
              </a:rPr>
              <a:t> </a:t>
            </a:r>
            <a:r>
              <a:rPr sz="2400" spc="-130" dirty="0">
                <a:solidFill>
                  <a:srgbClr val="000000"/>
                </a:solidFill>
              </a:rPr>
              <a:t>t</a:t>
            </a:r>
            <a:r>
              <a:rPr sz="2400" spc="-65" dirty="0">
                <a:solidFill>
                  <a:srgbClr val="000000"/>
                </a:solidFill>
              </a:rPr>
              <a:t>h</a:t>
            </a:r>
            <a:r>
              <a:rPr sz="2400" spc="130" dirty="0">
                <a:solidFill>
                  <a:srgbClr val="000000"/>
                </a:solidFill>
              </a:rPr>
              <a:t>e</a:t>
            </a:r>
            <a:r>
              <a:rPr sz="2400" spc="-185" dirty="0">
                <a:solidFill>
                  <a:srgbClr val="000000"/>
                </a:solidFill>
              </a:rPr>
              <a:t> </a:t>
            </a:r>
            <a:r>
              <a:rPr sz="2400" spc="130" dirty="0">
                <a:solidFill>
                  <a:srgbClr val="000000"/>
                </a:solidFill>
              </a:rPr>
              <a:t>p</a:t>
            </a:r>
            <a:r>
              <a:rPr sz="2400" spc="-20" dirty="0">
                <a:solidFill>
                  <a:srgbClr val="000000"/>
                </a:solidFill>
              </a:rPr>
              <a:t>ro</a:t>
            </a:r>
            <a:r>
              <a:rPr sz="2400" spc="-10" dirty="0">
                <a:solidFill>
                  <a:srgbClr val="000000"/>
                </a:solidFill>
              </a:rPr>
              <a:t>d</a:t>
            </a:r>
            <a:r>
              <a:rPr sz="2400" spc="-60" dirty="0">
                <a:solidFill>
                  <a:srgbClr val="000000"/>
                </a:solidFill>
              </a:rPr>
              <a:t>u</a:t>
            </a:r>
            <a:r>
              <a:rPr sz="2400" spc="70" dirty="0">
                <a:solidFill>
                  <a:srgbClr val="000000"/>
                </a:solidFill>
              </a:rPr>
              <a:t>ct  </a:t>
            </a:r>
            <a:r>
              <a:rPr sz="2400" spc="140" dirty="0">
                <a:solidFill>
                  <a:srgbClr val="000000"/>
                </a:solidFill>
              </a:rPr>
              <a:t>b</a:t>
            </a:r>
            <a:r>
              <a:rPr sz="2400" spc="130" dirty="0">
                <a:solidFill>
                  <a:srgbClr val="000000"/>
                </a:solidFill>
              </a:rPr>
              <a:t>e</a:t>
            </a:r>
            <a:r>
              <a:rPr sz="2400" spc="-40" dirty="0">
                <a:solidFill>
                  <a:srgbClr val="000000"/>
                </a:solidFill>
              </a:rPr>
              <a:t>for</a:t>
            </a:r>
            <a:r>
              <a:rPr sz="2400" spc="-45" dirty="0">
                <a:solidFill>
                  <a:srgbClr val="000000"/>
                </a:solidFill>
              </a:rPr>
              <a:t>e</a:t>
            </a:r>
            <a:r>
              <a:rPr sz="2400" spc="-185" dirty="0">
                <a:solidFill>
                  <a:srgbClr val="000000"/>
                </a:solidFill>
              </a:rPr>
              <a:t> </a:t>
            </a:r>
            <a:r>
              <a:rPr sz="2400" spc="-130" dirty="0">
                <a:solidFill>
                  <a:srgbClr val="000000"/>
                </a:solidFill>
              </a:rPr>
              <a:t>t</a:t>
            </a:r>
            <a:r>
              <a:rPr sz="2400" spc="-65" dirty="0">
                <a:solidFill>
                  <a:srgbClr val="000000"/>
                </a:solidFill>
              </a:rPr>
              <a:t>h</a:t>
            </a:r>
            <a:r>
              <a:rPr sz="2400" spc="130" dirty="0">
                <a:solidFill>
                  <a:srgbClr val="000000"/>
                </a:solidFill>
              </a:rPr>
              <a:t>e</a:t>
            </a:r>
            <a:r>
              <a:rPr sz="2400" spc="-185" dirty="0">
                <a:solidFill>
                  <a:srgbClr val="000000"/>
                </a:solidFill>
              </a:rPr>
              <a:t> </a:t>
            </a:r>
            <a:r>
              <a:rPr sz="2400" spc="-315" dirty="0">
                <a:solidFill>
                  <a:srgbClr val="000000"/>
                </a:solidFill>
              </a:rPr>
              <a:t>s</a:t>
            </a:r>
            <a:r>
              <a:rPr sz="2400" spc="-130" dirty="0">
                <a:solidFill>
                  <a:srgbClr val="000000"/>
                </a:solidFill>
              </a:rPr>
              <a:t>t</a:t>
            </a:r>
            <a:r>
              <a:rPr sz="2400" spc="-95" dirty="0">
                <a:solidFill>
                  <a:srgbClr val="000000"/>
                </a:solidFill>
              </a:rPr>
              <a:t>ar</a:t>
            </a:r>
            <a:r>
              <a:rPr sz="2400" spc="-70" dirty="0">
                <a:solidFill>
                  <a:srgbClr val="000000"/>
                </a:solidFill>
              </a:rPr>
              <a:t>t</a:t>
            </a:r>
            <a:r>
              <a:rPr sz="2400" spc="-175" dirty="0">
                <a:solidFill>
                  <a:srgbClr val="000000"/>
                </a:solidFill>
              </a:rPr>
              <a:t> </a:t>
            </a:r>
            <a:r>
              <a:rPr sz="2400" spc="10" dirty="0">
                <a:solidFill>
                  <a:srgbClr val="000000"/>
                </a:solidFill>
              </a:rPr>
              <a:t>o</a:t>
            </a:r>
            <a:r>
              <a:rPr sz="2400" spc="5" dirty="0">
                <a:solidFill>
                  <a:srgbClr val="000000"/>
                </a:solidFill>
              </a:rPr>
              <a:t>f</a:t>
            </a:r>
            <a:r>
              <a:rPr sz="2400" spc="-190" dirty="0">
                <a:solidFill>
                  <a:srgbClr val="000000"/>
                </a:solidFill>
              </a:rPr>
              <a:t> </a:t>
            </a:r>
            <a:r>
              <a:rPr sz="2400" spc="-80" dirty="0">
                <a:solidFill>
                  <a:srgbClr val="000000"/>
                </a:solidFill>
              </a:rPr>
              <a:t>m</a:t>
            </a:r>
            <a:r>
              <a:rPr sz="2400" spc="60" dirty="0">
                <a:solidFill>
                  <a:srgbClr val="000000"/>
                </a:solidFill>
              </a:rPr>
              <a:t>a</a:t>
            </a:r>
            <a:r>
              <a:rPr sz="2400" spc="75" dirty="0">
                <a:solidFill>
                  <a:srgbClr val="000000"/>
                </a:solidFill>
              </a:rPr>
              <a:t>n</a:t>
            </a:r>
            <a:r>
              <a:rPr sz="2400" spc="-60" dirty="0">
                <a:solidFill>
                  <a:srgbClr val="000000"/>
                </a:solidFill>
              </a:rPr>
              <a:t>u</a:t>
            </a:r>
            <a:r>
              <a:rPr sz="2400" spc="-90" dirty="0">
                <a:solidFill>
                  <a:srgbClr val="000000"/>
                </a:solidFill>
              </a:rPr>
              <a:t>f</a:t>
            </a:r>
            <a:r>
              <a:rPr sz="2400" spc="65" dirty="0">
                <a:solidFill>
                  <a:srgbClr val="000000"/>
                </a:solidFill>
              </a:rPr>
              <a:t>act</a:t>
            </a:r>
            <a:r>
              <a:rPr sz="2400" spc="100" dirty="0">
                <a:solidFill>
                  <a:srgbClr val="000000"/>
                </a:solidFill>
              </a:rPr>
              <a:t>u</a:t>
            </a:r>
            <a:r>
              <a:rPr sz="2400" spc="-95" dirty="0">
                <a:solidFill>
                  <a:srgbClr val="000000"/>
                </a:solidFill>
              </a:rPr>
              <a:t>re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486140" cy="14084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2980" y="1852929"/>
            <a:ext cx="6930390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spc="-385" dirty="0">
                <a:solidFill>
                  <a:srgbClr val="000000"/>
                </a:solidFill>
              </a:rPr>
              <a:t>I</a:t>
            </a:r>
            <a:r>
              <a:rPr sz="2000" spc="-70" dirty="0">
                <a:solidFill>
                  <a:srgbClr val="000000"/>
                </a:solidFill>
              </a:rPr>
              <a:t>m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195" dirty="0">
                <a:solidFill>
                  <a:srgbClr val="000000"/>
                </a:solidFill>
              </a:rPr>
              <a:t>r</a:t>
            </a:r>
            <a:r>
              <a:rPr sz="2000" spc="-175" dirty="0">
                <a:solidFill>
                  <a:srgbClr val="000000"/>
                </a:solidFill>
              </a:rPr>
              <a:t>t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80" dirty="0">
                <a:solidFill>
                  <a:srgbClr val="000000"/>
                </a:solidFill>
              </a:rPr>
              <a:t>i</a:t>
            </a:r>
            <a:r>
              <a:rPr sz="2000" spc="-155" dirty="0">
                <a:solidFill>
                  <a:srgbClr val="000000"/>
                </a:solidFill>
              </a:rPr>
              <a:t>v</a:t>
            </a:r>
            <a:r>
              <a:rPr sz="2000" spc="-114" dirty="0">
                <a:solidFill>
                  <a:srgbClr val="000000"/>
                </a:solidFill>
              </a:rPr>
              <a:t>i</a:t>
            </a:r>
            <a:r>
              <a:rPr sz="2000" spc="-155" dirty="0">
                <a:solidFill>
                  <a:srgbClr val="000000"/>
                </a:solidFill>
              </a:rPr>
              <a:t>t</a:t>
            </a:r>
            <a:r>
              <a:rPr sz="2000" spc="-114" dirty="0">
                <a:solidFill>
                  <a:srgbClr val="000000"/>
                </a:solidFill>
              </a:rPr>
              <a:t>y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40" dirty="0">
                <a:solidFill>
                  <a:srgbClr val="000000"/>
                </a:solidFill>
              </a:rPr>
              <a:t>n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85" dirty="0">
                <a:solidFill>
                  <a:srgbClr val="000000"/>
                </a:solidFill>
              </a:rPr>
              <a:t>g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40" dirty="0">
                <a:solidFill>
                  <a:srgbClr val="000000"/>
                </a:solidFill>
              </a:rPr>
              <a:t>n</a:t>
            </a:r>
            <a:r>
              <a:rPr sz="2000" spc="114" dirty="0">
                <a:solidFill>
                  <a:srgbClr val="000000"/>
                </a:solidFill>
              </a:rPr>
              <a:t>ee</a:t>
            </a:r>
            <a:r>
              <a:rPr sz="2000" spc="-250" dirty="0">
                <a:solidFill>
                  <a:srgbClr val="000000"/>
                </a:solidFill>
              </a:rPr>
              <a:t>r</a:t>
            </a:r>
            <a:r>
              <a:rPr sz="2000" spc="-175" dirty="0">
                <a:solidFill>
                  <a:srgbClr val="000000"/>
                </a:solidFill>
              </a:rPr>
              <a:t>i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110" dirty="0">
                <a:solidFill>
                  <a:srgbClr val="000000"/>
                </a:solidFill>
              </a:rPr>
              <a:t>d</a:t>
            </a:r>
            <a:r>
              <a:rPr sz="2000" spc="120" dirty="0">
                <a:solidFill>
                  <a:srgbClr val="000000"/>
                </a:solidFill>
              </a:rPr>
              <a:t>e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30" dirty="0">
                <a:solidFill>
                  <a:srgbClr val="000000"/>
                </a:solidFill>
              </a:rPr>
              <a:t>ig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55" dirty="0">
                <a:solidFill>
                  <a:srgbClr val="000000"/>
                </a:solidFill>
              </a:rPr>
              <a:t>a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120" dirty="0">
                <a:solidFill>
                  <a:srgbClr val="000000"/>
                </a:solidFill>
              </a:rPr>
              <a:t>d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-70" dirty="0">
                <a:solidFill>
                  <a:srgbClr val="000000"/>
                </a:solidFill>
              </a:rPr>
              <a:t>r</a:t>
            </a:r>
            <a:r>
              <a:rPr sz="2000" spc="-105" dirty="0">
                <a:solidFill>
                  <a:srgbClr val="000000"/>
                </a:solidFill>
              </a:rPr>
              <a:t>o</a:t>
            </a:r>
            <a:r>
              <a:rPr sz="2000" spc="30" dirty="0">
                <a:solidFill>
                  <a:srgbClr val="000000"/>
                </a:solidFill>
              </a:rPr>
              <a:t>d</a:t>
            </a:r>
            <a:r>
              <a:rPr sz="2000" spc="50" dirty="0">
                <a:solidFill>
                  <a:srgbClr val="000000"/>
                </a:solidFill>
              </a:rPr>
              <a:t>u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35" dirty="0">
                <a:solidFill>
                  <a:srgbClr val="000000"/>
                </a:solidFill>
              </a:rPr>
              <a:t>n  </a:t>
            </a:r>
            <a:r>
              <a:rPr sz="2000" spc="-385" dirty="0">
                <a:solidFill>
                  <a:srgbClr val="000000"/>
                </a:solidFill>
              </a:rPr>
              <a:t>I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80" dirty="0">
                <a:solidFill>
                  <a:srgbClr val="000000"/>
                </a:solidFill>
              </a:rPr>
              <a:t>f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65" dirty="0">
                <a:solidFill>
                  <a:srgbClr val="000000"/>
                </a:solidFill>
              </a:rPr>
              <a:t>r</a:t>
            </a:r>
            <a:r>
              <a:rPr sz="2000" spc="-85" dirty="0">
                <a:solidFill>
                  <a:srgbClr val="000000"/>
                </a:solidFill>
              </a:rPr>
              <a:t>e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4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4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90" dirty="0">
                <a:solidFill>
                  <a:srgbClr val="000000"/>
                </a:solidFill>
              </a:rPr>
              <a:t>f</a:t>
            </a:r>
            <a:r>
              <a:rPr sz="2000" spc="-50" dirty="0">
                <a:solidFill>
                  <a:srgbClr val="000000"/>
                </a:solidFill>
              </a:rPr>
              <a:t>u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-50" dirty="0">
                <a:solidFill>
                  <a:srgbClr val="000000"/>
                </a:solidFill>
              </a:rPr>
              <a:t>u</a:t>
            </a:r>
            <a:r>
              <a:rPr sz="2000" spc="-65" dirty="0">
                <a:solidFill>
                  <a:srgbClr val="000000"/>
                </a:solidFill>
              </a:rPr>
              <a:t>r</a:t>
            </a:r>
            <a:r>
              <a:rPr sz="2000" spc="-8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600709" y="1804669"/>
            <a:ext cx="207010" cy="11303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709" y="33388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709" y="40119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980" y="2653029"/>
            <a:ext cx="7607934" cy="167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235" dirty="0">
                <a:latin typeface="Verdana"/>
                <a:cs typeface="Verdana"/>
              </a:rPr>
              <a:t>C</a:t>
            </a:r>
            <a:r>
              <a:rPr sz="2000" spc="85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55" dirty="0">
                <a:latin typeface="Verdana"/>
                <a:cs typeface="Verdana"/>
              </a:rPr>
              <a:t>i</a:t>
            </a:r>
            <a:r>
              <a:rPr sz="2000" spc="-165" dirty="0">
                <a:latin typeface="Verdana"/>
                <a:cs typeface="Verdana"/>
              </a:rPr>
              <a:t>m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65" dirty="0">
                <a:latin typeface="Verdana"/>
                <a:cs typeface="Verdana"/>
              </a:rPr>
              <a:t>i</a:t>
            </a:r>
            <a:r>
              <a:rPr sz="2000" spc="-140" dirty="0">
                <a:latin typeface="Verdana"/>
                <a:cs typeface="Verdana"/>
              </a:rPr>
              <a:t>n</a:t>
            </a:r>
            <a:r>
              <a:rPr sz="2000" spc="95" dirty="0">
                <a:latin typeface="Verdana"/>
                <a:cs typeface="Verdana"/>
              </a:rPr>
              <a:t>g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&amp;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p</a:t>
            </a:r>
            <a:r>
              <a:rPr sz="2000" spc="-70" dirty="0">
                <a:latin typeface="Verdana"/>
                <a:cs typeface="Verdana"/>
              </a:rPr>
              <a:t>r</a:t>
            </a:r>
            <a:r>
              <a:rPr sz="2000" spc="-95" dirty="0">
                <a:latin typeface="Verdana"/>
                <a:cs typeface="Verdana"/>
              </a:rPr>
              <a:t>o</a:t>
            </a:r>
            <a:r>
              <a:rPr sz="2000" spc="254" dirty="0">
                <a:latin typeface="Verdana"/>
                <a:cs typeface="Verdana"/>
              </a:rPr>
              <a:t>c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p</a:t>
            </a:r>
            <a:r>
              <a:rPr sz="2000" dirty="0">
                <a:latin typeface="Verdana"/>
                <a:cs typeface="Verdana"/>
              </a:rPr>
              <a:t>l</a:t>
            </a:r>
            <a:r>
              <a:rPr sz="2000" spc="10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40" dirty="0">
                <a:latin typeface="Verdana"/>
                <a:cs typeface="Verdana"/>
              </a:rPr>
              <a:t>n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95" dirty="0">
                <a:latin typeface="Verdana"/>
                <a:cs typeface="Verdana"/>
              </a:rPr>
              <a:t>g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65" dirty="0">
                <a:latin typeface="Verdana"/>
                <a:cs typeface="Verdana"/>
              </a:rPr>
              <a:t>r</a:t>
            </a:r>
            <a:r>
              <a:rPr sz="2000" spc="-8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p</a:t>
            </a:r>
            <a:r>
              <a:rPr sz="2000" spc="-70" dirty="0">
                <a:latin typeface="Verdana"/>
                <a:cs typeface="Verdana"/>
              </a:rPr>
              <a:t>r</a:t>
            </a:r>
            <a:r>
              <a:rPr sz="2000" spc="-105" dirty="0">
                <a:latin typeface="Verdana"/>
                <a:cs typeface="Verdana"/>
              </a:rPr>
              <a:t>o</a:t>
            </a:r>
            <a:r>
              <a:rPr sz="2000" spc="-60" dirty="0">
                <a:latin typeface="Verdana"/>
                <a:cs typeface="Verdana"/>
              </a:rPr>
              <a:t>m</a:t>
            </a:r>
            <a:r>
              <a:rPr sz="2000" spc="-65" dirty="0">
                <a:latin typeface="Verdana"/>
                <a:cs typeface="Verdana"/>
              </a:rPr>
              <a:t>i</a:t>
            </a:r>
            <a:r>
              <a:rPr sz="2000" spc="-140" dirty="0">
                <a:latin typeface="Verdana"/>
                <a:cs typeface="Verdana"/>
              </a:rPr>
              <a:t>n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254" dirty="0">
                <a:latin typeface="Verdana"/>
                <a:cs typeface="Verdana"/>
              </a:rPr>
              <a:t>c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-70" dirty="0">
                <a:latin typeface="Verdana"/>
                <a:cs typeface="Verdana"/>
              </a:rPr>
              <a:t>v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in 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manufacturing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system</a:t>
            </a:r>
            <a:endParaRPr sz="2000">
              <a:latin typeface="Verdana"/>
              <a:cs typeface="Verdana"/>
            </a:endParaRPr>
          </a:p>
          <a:p>
            <a:pPr marL="12700" marR="532765">
              <a:lnSpc>
                <a:spcPct val="100000"/>
              </a:lnSpc>
              <a:spcBef>
                <a:spcPts val="500"/>
              </a:spcBef>
            </a:pPr>
            <a:r>
              <a:rPr sz="2000" spc="-250" dirty="0">
                <a:latin typeface="Verdana"/>
                <a:cs typeface="Verdana"/>
              </a:rPr>
              <a:t>It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considers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all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expenditures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involved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like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engineering,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15" dirty="0">
                <a:latin typeface="Verdana"/>
                <a:cs typeface="Verdana"/>
              </a:rPr>
              <a:t>d</a:t>
            </a:r>
            <a:r>
              <a:rPr sz="2000" spc="35" dirty="0">
                <a:latin typeface="Verdana"/>
                <a:cs typeface="Verdana"/>
              </a:rPr>
              <a:t>m</a:t>
            </a:r>
            <a:r>
              <a:rPr sz="2000" spc="-65" dirty="0">
                <a:latin typeface="Verdana"/>
                <a:cs typeface="Verdana"/>
              </a:rPr>
              <a:t>i</a:t>
            </a:r>
            <a:r>
              <a:rPr sz="2000" spc="-140" dirty="0">
                <a:latin typeface="Verdana"/>
                <a:cs typeface="Verdana"/>
              </a:rPr>
              <a:t>n</a:t>
            </a:r>
            <a:r>
              <a:rPr sz="2000" spc="-150" dirty="0">
                <a:latin typeface="Verdana"/>
                <a:cs typeface="Verdana"/>
              </a:rPr>
              <a:t>i</a:t>
            </a:r>
            <a:r>
              <a:rPr sz="2000" spc="-275" dirty="0">
                <a:latin typeface="Verdana"/>
                <a:cs typeface="Verdana"/>
              </a:rPr>
              <a:t>s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45" dirty="0">
                <a:latin typeface="Verdana"/>
                <a:cs typeface="Verdana"/>
              </a:rPr>
              <a:t>r</a:t>
            </a:r>
            <a:r>
              <a:rPr sz="2000" spc="-55" dirty="0">
                <a:latin typeface="Verdana"/>
                <a:cs typeface="Verdana"/>
              </a:rPr>
              <a:t>a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75" dirty="0">
                <a:latin typeface="Verdana"/>
                <a:cs typeface="Verdana"/>
              </a:rPr>
              <a:t>,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250" dirty="0">
                <a:latin typeface="Verdana"/>
                <a:cs typeface="Verdana"/>
              </a:rPr>
              <a:t>c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385" dirty="0">
                <a:latin typeface="Verdana"/>
                <a:cs typeface="Verdana"/>
              </a:rPr>
              <a:t>I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r</a:t>
            </a:r>
            <a:r>
              <a:rPr sz="2000" spc="-85" dirty="0">
                <a:latin typeface="Verdana"/>
                <a:cs typeface="Verdana"/>
              </a:rPr>
              <a:t>e</a:t>
            </a:r>
            <a:r>
              <a:rPr sz="2000" spc="120" dirty="0">
                <a:latin typeface="Verdana"/>
                <a:cs typeface="Verdana"/>
              </a:rPr>
              <a:t>q</a:t>
            </a:r>
            <a:r>
              <a:rPr sz="2000" spc="-50" dirty="0">
                <a:latin typeface="Verdana"/>
                <a:cs typeface="Verdana"/>
              </a:rPr>
              <a:t>u</a:t>
            </a:r>
            <a:r>
              <a:rPr sz="2000" spc="-85" dirty="0">
                <a:latin typeface="Verdana"/>
                <a:cs typeface="Verdana"/>
              </a:rPr>
              <a:t>ir</a:t>
            </a:r>
            <a:r>
              <a:rPr sz="2000" spc="-125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h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95" dirty="0">
                <a:latin typeface="Verdana"/>
                <a:cs typeface="Verdana"/>
              </a:rPr>
              <a:t>g</a:t>
            </a:r>
            <a:r>
              <a:rPr sz="2000" spc="-50" dirty="0">
                <a:latin typeface="Verdana"/>
                <a:cs typeface="Verdana"/>
              </a:rPr>
              <a:t>h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254" dirty="0">
                <a:latin typeface="Verdana"/>
                <a:cs typeface="Verdana"/>
              </a:rPr>
              <a:t>c</a:t>
            </a:r>
            <a:r>
              <a:rPr sz="2000" spc="-50" dirty="0">
                <a:latin typeface="Verdana"/>
                <a:cs typeface="Verdana"/>
              </a:rPr>
              <a:t>h</a:t>
            </a:r>
            <a:r>
              <a:rPr sz="2000" spc="-40" dirty="0">
                <a:latin typeface="Verdana"/>
                <a:cs typeface="Verdana"/>
              </a:rPr>
              <a:t>n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254" dirty="0">
                <a:latin typeface="Verdana"/>
                <a:cs typeface="Verdana"/>
              </a:rPr>
              <a:t>c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50" dirty="0">
                <a:latin typeface="Verdana"/>
                <a:cs typeface="Verdana"/>
              </a:rPr>
              <a:t>l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85" dirty="0">
                <a:latin typeface="Verdana"/>
                <a:cs typeface="Verdana"/>
              </a:rPr>
              <a:t>k</a:t>
            </a:r>
            <a:r>
              <a:rPr sz="2000" spc="-40" dirty="0">
                <a:latin typeface="Verdana"/>
                <a:cs typeface="Verdana"/>
              </a:rPr>
              <a:t>n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20" dirty="0">
                <a:latin typeface="Verdana"/>
                <a:cs typeface="Verdana"/>
              </a:rPr>
              <a:t>w</a:t>
            </a:r>
            <a:r>
              <a:rPr sz="2000" spc="-20" dirty="0">
                <a:latin typeface="Verdana"/>
                <a:cs typeface="Verdana"/>
              </a:rPr>
              <a:t>le</a:t>
            </a:r>
            <a:r>
              <a:rPr sz="2000" spc="105" dirty="0">
                <a:latin typeface="Verdana"/>
                <a:cs typeface="Verdana"/>
              </a:rPr>
              <a:t>dge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468360" cy="14084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0709" y="19291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marR="5080">
              <a:lnSpc>
                <a:spcPct val="100000"/>
              </a:lnSpc>
              <a:spcBef>
                <a:spcPts val="100"/>
              </a:spcBef>
            </a:pPr>
            <a:r>
              <a:rPr sz="2000" spc="-380" dirty="0">
                <a:solidFill>
                  <a:srgbClr val="000000"/>
                </a:solidFill>
              </a:rPr>
              <a:t>T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-90" dirty="0">
                <a:solidFill>
                  <a:srgbClr val="000000"/>
                </a:solidFill>
              </a:rPr>
              <a:t>l</a:t>
            </a:r>
            <a:r>
              <a:rPr sz="2000" spc="-180" dirty="0">
                <a:solidFill>
                  <a:srgbClr val="000000"/>
                </a:solidFill>
              </a:rPr>
              <a:t>y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-50" dirty="0">
                <a:solidFill>
                  <a:srgbClr val="000000"/>
                </a:solidFill>
              </a:rPr>
              <a:t>u</a:t>
            </a:r>
            <a:r>
              <a:rPr sz="2000" spc="-45" dirty="0">
                <a:solidFill>
                  <a:srgbClr val="000000"/>
                </a:solidFill>
              </a:rPr>
              <a:t>r</a:t>
            </a:r>
            <a:r>
              <a:rPr sz="2000" spc="-55" dirty="0">
                <a:solidFill>
                  <a:srgbClr val="000000"/>
                </a:solidFill>
              </a:rPr>
              <a:t>a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-60" dirty="0">
                <a:solidFill>
                  <a:srgbClr val="000000"/>
                </a:solidFill>
              </a:rPr>
              <a:t>m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4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155" dirty="0">
                <a:solidFill>
                  <a:srgbClr val="000000"/>
                </a:solidFill>
              </a:rPr>
              <a:t>a</a:t>
            </a:r>
            <a:r>
              <a:rPr sz="2000" spc="120" dirty="0">
                <a:solidFill>
                  <a:srgbClr val="000000"/>
                </a:solidFill>
              </a:rPr>
              <a:t>b</a:t>
            </a:r>
            <a:r>
              <a:rPr sz="2000" spc="-20" dirty="0">
                <a:solidFill>
                  <a:srgbClr val="000000"/>
                </a:solidFill>
              </a:rPr>
              <a:t>l</a:t>
            </a:r>
            <a:r>
              <a:rPr sz="2000" spc="-30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4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165" dirty="0">
                <a:solidFill>
                  <a:srgbClr val="000000"/>
                </a:solidFill>
              </a:rPr>
              <a:t>l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110" dirty="0">
                <a:solidFill>
                  <a:srgbClr val="000000"/>
                </a:solidFill>
              </a:rPr>
              <a:t>d</a:t>
            </a:r>
            <a:r>
              <a:rPr sz="2000" spc="120" dirty="0">
                <a:solidFill>
                  <a:srgbClr val="000000"/>
                </a:solidFill>
              </a:rPr>
              <a:t>e</a:t>
            </a:r>
            <a:r>
              <a:rPr sz="2000" spc="-240" dirty="0">
                <a:solidFill>
                  <a:srgbClr val="000000"/>
                </a:solidFill>
              </a:rPr>
              <a:t>r</a:t>
            </a:r>
            <a:r>
              <a:rPr sz="2000" spc="-285" dirty="0">
                <a:solidFill>
                  <a:srgbClr val="000000"/>
                </a:solidFill>
              </a:rPr>
              <a:t>s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65" dirty="0">
                <a:solidFill>
                  <a:srgbClr val="000000"/>
                </a:solidFill>
              </a:rPr>
              <a:t>o  </a:t>
            </a:r>
            <a:r>
              <a:rPr sz="2000" spc="-60" dirty="0">
                <a:solidFill>
                  <a:srgbClr val="000000"/>
                </a:solidFill>
              </a:rPr>
              <a:t>m</a:t>
            </a:r>
            <a:r>
              <a:rPr sz="2000" spc="155" dirty="0">
                <a:solidFill>
                  <a:srgbClr val="000000"/>
                </a:solidFill>
              </a:rPr>
              <a:t>a</a:t>
            </a:r>
            <a:r>
              <a:rPr sz="2000" spc="-175" dirty="0">
                <a:solidFill>
                  <a:srgbClr val="000000"/>
                </a:solidFill>
              </a:rPr>
              <a:t>k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70" dirty="0">
                <a:solidFill>
                  <a:srgbClr val="000000"/>
                </a:solidFill>
              </a:rPr>
              <a:t>v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150" dirty="0">
                <a:solidFill>
                  <a:srgbClr val="000000"/>
                </a:solidFill>
              </a:rPr>
              <a:t>l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105" dirty="0">
                <a:solidFill>
                  <a:srgbClr val="000000"/>
                </a:solidFill>
              </a:rPr>
              <a:t>d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25" dirty="0">
                <a:solidFill>
                  <a:srgbClr val="000000"/>
                </a:solidFill>
              </a:rPr>
              <a:t>i</a:t>
            </a:r>
            <a:r>
              <a:rPr sz="2000" spc="-40" dirty="0">
                <a:solidFill>
                  <a:srgbClr val="000000"/>
                </a:solidFill>
              </a:rPr>
              <a:t>o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40" dirty="0">
                <a:solidFill>
                  <a:srgbClr val="000000"/>
                </a:solidFill>
              </a:rPr>
              <a:t>u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70" dirty="0">
                <a:solidFill>
                  <a:srgbClr val="000000"/>
                </a:solidFill>
              </a:rPr>
              <a:t>m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-50" dirty="0">
                <a:solidFill>
                  <a:srgbClr val="000000"/>
                </a:solidFill>
              </a:rPr>
              <a:t>u</a:t>
            </a:r>
            <a:r>
              <a:rPr sz="2000" spc="-90" dirty="0">
                <a:solidFill>
                  <a:srgbClr val="000000"/>
                </a:solidFill>
              </a:rPr>
              <a:t>f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40" dirty="0">
                <a:solidFill>
                  <a:srgbClr val="000000"/>
                </a:solidFill>
              </a:rPr>
              <a:t>u</a:t>
            </a:r>
            <a:r>
              <a:rPr sz="2000" spc="-270" dirty="0">
                <a:solidFill>
                  <a:srgbClr val="000000"/>
                </a:solidFill>
              </a:rPr>
              <a:t>r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30" dirty="0">
                <a:solidFill>
                  <a:srgbClr val="000000"/>
                </a:solidFill>
              </a:rPr>
              <a:t>n</a:t>
            </a:r>
            <a:r>
              <a:rPr sz="2000" spc="85" dirty="0">
                <a:solidFill>
                  <a:srgbClr val="000000"/>
                </a:solidFill>
              </a:rPr>
              <a:t>g</a:t>
            </a:r>
            <a:r>
              <a:rPr sz="2000" spc="-175" dirty="0">
                <a:solidFill>
                  <a:srgbClr val="000000"/>
                </a:solidFill>
              </a:rPr>
              <a:t>,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155" dirty="0">
                <a:solidFill>
                  <a:srgbClr val="000000"/>
                </a:solidFill>
              </a:rPr>
              <a:t>l</a:t>
            </a:r>
            <a:r>
              <a:rPr sz="2000" spc="-165" dirty="0">
                <a:solidFill>
                  <a:srgbClr val="000000"/>
                </a:solidFill>
              </a:rPr>
              <a:t>l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4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165" dirty="0">
                <a:solidFill>
                  <a:srgbClr val="000000"/>
                </a:solidFill>
              </a:rPr>
              <a:t>l</a:t>
            </a:r>
            <a:r>
              <a:rPr sz="2000" spc="45" dirty="0">
                <a:solidFill>
                  <a:srgbClr val="000000"/>
                </a:solidFill>
              </a:rPr>
              <a:t>ic</a:t>
            </a:r>
            <a:r>
              <a:rPr sz="2000" spc="-20" dirty="0">
                <a:solidFill>
                  <a:srgbClr val="000000"/>
                </a:solidFill>
              </a:rPr>
              <a:t>ie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600709" y="2589529"/>
            <a:ext cx="8128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225" dirty="0">
                <a:latin typeface="Verdana"/>
                <a:cs typeface="Verdana"/>
              </a:rPr>
              <a:t>C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165" dirty="0">
                <a:latin typeface="Verdana"/>
                <a:cs typeface="Verdana"/>
              </a:rPr>
              <a:t>1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709" y="29705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980" y="2894329"/>
            <a:ext cx="5889625" cy="6883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385" dirty="0">
                <a:latin typeface="Verdana"/>
                <a:cs typeface="Verdana"/>
              </a:rPr>
              <a:t>I</a:t>
            </a:r>
            <a:r>
              <a:rPr sz="2000" spc="-80" dirty="0">
                <a:latin typeface="Verdana"/>
                <a:cs typeface="Verdana"/>
              </a:rPr>
              <a:t>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295" dirty="0">
                <a:latin typeface="Verdana"/>
                <a:cs typeface="Verdana"/>
              </a:rPr>
              <a:t>j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114" dirty="0">
                <a:latin typeface="Verdana"/>
                <a:cs typeface="Verdana"/>
              </a:rPr>
              <a:t>b</a:t>
            </a:r>
            <a:r>
              <a:rPr sz="2000" spc="-150" dirty="0">
                <a:latin typeface="Verdana"/>
                <a:cs typeface="Verdana"/>
              </a:rPr>
              <a:t> i</a:t>
            </a:r>
            <a:r>
              <a:rPr sz="2000" spc="-275" dirty="0">
                <a:latin typeface="Verdana"/>
                <a:cs typeface="Verdana"/>
              </a:rPr>
              <a:t>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80" dirty="0">
                <a:latin typeface="Verdana"/>
                <a:cs typeface="Verdana"/>
              </a:rPr>
              <a:t>v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254" dirty="0">
                <a:latin typeface="Verdana"/>
                <a:cs typeface="Verdana"/>
              </a:rPr>
              <a:t>r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-70" dirty="0">
                <a:latin typeface="Verdana"/>
                <a:cs typeface="Verdana"/>
              </a:rPr>
              <a:t>m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105" dirty="0">
                <a:latin typeface="Verdana"/>
                <a:cs typeface="Verdana"/>
              </a:rPr>
              <a:t>d</a:t>
            </a:r>
            <a:r>
              <a:rPr sz="2000" spc="-175" dirty="0">
                <a:latin typeface="Verdana"/>
                <a:cs typeface="Verdana"/>
              </a:rPr>
              <a:t>,</a:t>
            </a:r>
            <a:endParaRPr sz="2000">
              <a:latin typeface="Verdana"/>
              <a:cs typeface="Verdana"/>
            </a:endParaRPr>
          </a:p>
          <a:p>
            <a:pPr marL="101600">
              <a:lnSpc>
                <a:spcPct val="100000"/>
              </a:lnSpc>
              <a:spcBef>
                <a:spcPts val="400"/>
              </a:spcBef>
              <a:tabLst>
                <a:tab pos="386715" algn="l"/>
              </a:tabLst>
            </a:pPr>
            <a:r>
              <a:rPr sz="2250" spc="7" baseline="1851" dirty="0">
                <a:solidFill>
                  <a:srgbClr val="FF378B"/>
                </a:solidFill>
                <a:latin typeface="Verdana"/>
                <a:cs typeface="Verdana"/>
              </a:rPr>
              <a:t>›	</a:t>
            </a:r>
            <a:r>
              <a:rPr sz="1600" spc="-90" dirty="0">
                <a:latin typeface="Verdana"/>
                <a:cs typeface="Verdana"/>
              </a:rPr>
              <a:t>The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14" dirty="0">
                <a:latin typeface="Verdana"/>
                <a:cs typeface="Verdana"/>
              </a:rPr>
              <a:t>firm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90" dirty="0">
                <a:latin typeface="Verdana"/>
                <a:cs typeface="Verdana"/>
              </a:rPr>
              <a:t>will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not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85" dirty="0">
                <a:latin typeface="Verdana"/>
                <a:cs typeface="Verdana"/>
              </a:rPr>
              <a:t>be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able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to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compete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60" dirty="0">
                <a:latin typeface="Verdana"/>
                <a:cs typeface="Verdana"/>
              </a:rPr>
              <a:t>with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40" dirty="0">
                <a:latin typeface="Verdana"/>
                <a:cs typeface="Verdana"/>
              </a:rPr>
              <a:t>its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competitors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709" y="3633470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2980" y="3557270"/>
            <a:ext cx="3882390" cy="6883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385" dirty="0">
                <a:latin typeface="Verdana"/>
                <a:cs typeface="Verdana"/>
              </a:rPr>
              <a:t>I</a:t>
            </a:r>
            <a:r>
              <a:rPr sz="2000" spc="-80" dirty="0">
                <a:latin typeface="Verdana"/>
                <a:cs typeface="Verdana"/>
              </a:rPr>
              <a:t>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50" dirty="0">
                <a:latin typeface="Verdana"/>
                <a:cs typeface="Verdana"/>
              </a:rPr>
              <a:t>h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285" dirty="0">
                <a:latin typeface="Verdana"/>
                <a:cs typeface="Verdana"/>
              </a:rPr>
              <a:t>j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114" dirty="0">
                <a:latin typeface="Verdana"/>
                <a:cs typeface="Verdana"/>
              </a:rPr>
              <a:t>b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u</a:t>
            </a:r>
            <a:r>
              <a:rPr sz="2000" spc="-40" dirty="0">
                <a:latin typeface="Verdana"/>
                <a:cs typeface="Verdana"/>
              </a:rPr>
              <a:t>n</a:t>
            </a:r>
            <a:r>
              <a:rPr sz="2000" spc="105" dirty="0">
                <a:latin typeface="Verdana"/>
                <a:cs typeface="Verdana"/>
              </a:rPr>
              <a:t>d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254" dirty="0">
                <a:latin typeface="Verdana"/>
                <a:cs typeface="Verdana"/>
              </a:rPr>
              <a:t>r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55" dirty="0">
                <a:latin typeface="Verdana"/>
                <a:cs typeface="Verdana"/>
              </a:rPr>
              <a:t>i</a:t>
            </a:r>
            <a:r>
              <a:rPr sz="2000" spc="-155" dirty="0">
                <a:latin typeface="Verdana"/>
                <a:cs typeface="Verdana"/>
              </a:rPr>
              <a:t>m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105" dirty="0">
                <a:latin typeface="Verdana"/>
                <a:cs typeface="Verdana"/>
              </a:rPr>
              <a:t>d</a:t>
            </a:r>
            <a:r>
              <a:rPr sz="2000" spc="-175" dirty="0">
                <a:latin typeface="Verdana"/>
                <a:cs typeface="Verdana"/>
              </a:rPr>
              <a:t>,</a:t>
            </a:r>
            <a:endParaRPr sz="2000">
              <a:latin typeface="Verdana"/>
              <a:cs typeface="Verdana"/>
            </a:endParaRPr>
          </a:p>
          <a:p>
            <a:pPr marL="101600">
              <a:lnSpc>
                <a:spcPct val="100000"/>
              </a:lnSpc>
              <a:spcBef>
                <a:spcPts val="400"/>
              </a:spcBef>
              <a:tabLst>
                <a:tab pos="386715" algn="l"/>
              </a:tabLst>
            </a:pPr>
            <a:r>
              <a:rPr sz="2250" spc="7" baseline="1851" dirty="0">
                <a:solidFill>
                  <a:srgbClr val="FF378B"/>
                </a:solidFill>
                <a:latin typeface="Verdana"/>
                <a:cs typeface="Verdana"/>
              </a:rPr>
              <a:t>›	</a:t>
            </a:r>
            <a:r>
              <a:rPr sz="1600" spc="-90" dirty="0">
                <a:latin typeface="Verdana"/>
                <a:cs typeface="Verdana"/>
              </a:rPr>
              <a:t>The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14" dirty="0">
                <a:latin typeface="Verdana"/>
                <a:cs typeface="Verdana"/>
              </a:rPr>
              <a:t>firm </a:t>
            </a:r>
            <a:r>
              <a:rPr sz="1600" spc="-90" dirty="0">
                <a:latin typeface="Verdana"/>
                <a:cs typeface="Verdana"/>
              </a:rPr>
              <a:t>will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85" dirty="0">
                <a:latin typeface="Verdana"/>
                <a:cs typeface="Verdana"/>
              </a:rPr>
              <a:t>face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huge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financial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-125" dirty="0">
                <a:latin typeface="Verdana"/>
                <a:cs typeface="Verdana"/>
              </a:rPr>
              <a:t>loss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468360" cy="140842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0709" y="19291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2980" y="1916429"/>
            <a:ext cx="7002145" cy="137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45" dirty="0">
                <a:solidFill>
                  <a:srgbClr val="000000"/>
                </a:solidFill>
              </a:rPr>
              <a:t>To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70" dirty="0">
                <a:solidFill>
                  <a:srgbClr val="000000"/>
                </a:solidFill>
              </a:rPr>
              <a:t>establish</a:t>
            </a:r>
            <a:r>
              <a:rPr sz="2000" spc="-140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the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85" dirty="0">
                <a:solidFill>
                  <a:srgbClr val="000000"/>
                </a:solidFill>
              </a:rPr>
              <a:t>selling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0" dirty="0">
                <a:solidFill>
                  <a:srgbClr val="000000"/>
                </a:solidFill>
              </a:rPr>
              <a:t>price</a:t>
            </a:r>
            <a:r>
              <a:rPr sz="2000" spc="-140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of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product,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85" dirty="0">
                <a:solidFill>
                  <a:srgbClr val="000000"/>
                </a:solidFill>
              </a:rPr>
              <a:t>so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55" dirty="0">
                <a:solidFill>
                  <a:srgbClr val="000000"/>
                </a:solidFill>
              </a:rPr>
              <a:t>as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to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70" dirty="0">
                <a:solidFill>
                  <a:srgbClr val="000000"/>
                </a:solidFill>
              </a:rPr>
              <a:t>ensure </a:t>
            </a:r>
            <a:r>
              <a:rPr sz="2000" spc="-690" dirty="0">
                <a:solidFill>
                  <a:srgbClr val="000000"/>
                </a:solidFill>
              </a:rPr>
              <a:t> </a:t>
            </a:r>
            <a:r>
              <a:rPr sz="2000" spc="-65" dirty="0">
                <a:solidFill>
                  <a:srgbClr val="000000"/>
                </a:solidFill>
              </a:rPr>
              <a:t>r</a:t>
            </a:r>
            <a:r>
              <a:rPr sz="2000" spc="-75" dirty="0">
                <a:solidFill>
                  <a:srgbClr val="000000"/>
                </a:solidFill>
              </a:rPr>
              <a:t>e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120" dirty="0">
                <a:solidFill>
                  <a:srgbClr val="000000"/>
                </a:solidFill>
              </a:rPr>
              <a:t>b</a:t>
            </a:r>
            <a:r>
              <a:rPr sz="2000" spc="-165" dirty="0">
                <a:solidFill>
                  <a:srgbClr val="000000"/>
                </a:solidFill>
              </a:rPr>
              <a:t>l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-70" dirty="0">
                <a:solidFill>
                  <a:srgbClr val="000000"/>
                </a:solidFill>
              </a:rPr>
              <a:t>r</a:t>
            </a:r>
            <a:r>
              <a:rPr sz="2000" spc="-95" dirty="0">
                <a:solidFill>
                  <a:srgbClr val="000000"/>
                </a:solidFill>
              </a:rPr>
              <a:t>o</a:t>
            </a:r>
            <a:r>
              <a:rPr sz="2000" spc="-90" dirty="0">
                <a:solidFill>
                  <a:srgbClr val="000000"/>
                </a:solidFill>
              </a:rPr>
              <a:t>f</a:t>
            </a:r>
            <a:r>
              <a:rPr sz="2000" spc="-114" dirty="0">
                <a:solidFill>
                  <a:srgbClr val="000000"/>
                </a:solidFill>
              </a:rPr>
              <a:t>i</a:t>
            </a:r>
            <a:r>
              <a:rPr sz="2000" spc="-155" dirty="0">
                <a:solidFill>
                  <a:srgbClr val="000000"/>
                </a:solidFill>
              </a:rPr>
              <a:t>t</a:t>
            </a:r>
            <a:r>
              <a:rPr sz="2000" spc="-140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4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60" dirty="0">
                <a:solidFill>
                  <a:srgbClr val="000000"/>
                </a:solidFill>
              </a:rPr>
              <a:t>m</a:t>
            </a:r>
            <a:r>
              <a:rPr sz="2000" spc="110" dirty="0">
                <a:solidFill>
                  <a:srgbClr val="000000"/>
                </a:solidFill>
              </a:rPr>
              <a:t>p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-114" dirty="0">
                <a:solidFill>
                  <a:srgbClr val="000000"/>
                </a:solidFill>
              </a:rPr>
              <a:t>y</a:t>
            </a:r>
            <a:endParaRPr sz="2000"/>
          </a:p>
          <a:p>
            <a:pPr marL="12700" marR="1634489">
              <a:lnSpc>
                <a:spcPct val="120800"/>
              </a:lnSpc>
            </a:pPr>
            <a:r>
              <a:rPr sz="2000" spc="-380" dirty="0">
                <a:solidFill>
                  <a:srgbClr val="000000"/>
                </a:solidFill>
              </a:rPr>
              <a:t>T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105" dirty="0">
                <a:solidFill>
                  <a:srgbClr val="000000"/>
                </a:solidFill>
              </a:rPr>
              <a:t>d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05" dirty="0">
                <a:solidFill>
                  <a:srgbClr val="000000"/>
                </a:solidFill>
              </a:rPr>
              <a:t>r</a:t>
            </a:r>
            <a:r>
              <a:rPr sz="2000" spc="-215" dirty="0">
                <a:solidFill>
                  <a:srgbClr val="000000"/>
                </a:solidFill>
              </a:rPr>
              <a:t>m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4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70" dirty="0">
                <a:solidFill>
                  <a:srgbClr val="000000"/>
                </a:solidFill>
              </a:rPr>
              <a:t>m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70" dirty="0">
                <a:solidFill>
                  <a:srgbClr val="000000"/>
                </a:solidFill>
              </a:rPr>
              <a:t>m</a:t>
            </a:r>
            <a:r>
              <a:rPr sz="2000" spc="45" dirty="0">
                <a:solidFill>
                  <a:srgbClr val="000000"/>
                </a:solidFill>
              </a:rPr>
              <a:t>ic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150" dirty="0">
                <a:solidFill>
                  <a:srgbClr val="000000"/>
                </a:solidFill>
              </a:rPr>
              <a:t>l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-70" dirty="0">
                <a:solidFill>
                  <a:srgbClr val="000000"/>
                </a:solidFill>
              </a:rPr>
              <a:t>r</a:t>
            </a:r>
            <a:r>
              <a:rPr sz="2000" spc="-95" dirty="0">
                <a:solidFill>
                  <a:srgbClr val="000000"/>
                </a:solidFill>
              </a:rPr>
              <a:t>o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225" dirty="0">
                <a:solidFill>
                  <a:srgbClr val="000000"/>
                </a:solidFill>
              </a:rPr>
              <a:t>ss  </a:t>
            </a:r>
            <a:r>
              <a:rPr sz="2000" spc="-380" dirty="0">
                <a:solidFill>
                  <a:srgbClr val="000000"/>
                </a:solidFill>
              </a:rPr>
              <a:t>T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70" dirty="0">
                <a:solidFill>
                  <a:srgbClr val="000000"/>
                </a:solidFill>
              </a:rPr>
              <a:t>m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175" dirty="0">
                <a:solidFill>
                  <a:srgbClr val="000000"/>
                </a:solidFill>
              </a:rPr>
              <a:t>k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30" dirty="0">
                <a:solidFill>
                  <a:srgbClr val="000000"/>
                </a:solidFill>
              </a:rPr>
              <a:t>/</a:t>
            </a:r>
            <a:r>
              <a:rPr sz="2000" spc="120" dirty="0">
                <a:solidFill>
                  <a:srgbClr val="000000"/>
                </a:solidFill>
              </a:rPr>
              <a:t>b</a:t>
            </a:r>
            <a:r>
              <a:rPr sz="2000" spc="-50" dirty="0">
                <a:solidFill>
                  <a:srgbClr val="000000"/>
                </a:solidFill>
              </a:rPr>
              <a:t>u</a:t>
            </a:r>
            <a:r>
              <a:rPr sz="2000" spc="-114" dirty="0">
                <a:solidFill>
                  <a:srgbClr val="000000"/>
                </a:solidFill>
              </a:rPr>
              <a:t>y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110" dirty="0">
                <a:solidFill>
                  <a:srgbClr val="000000"/>
                </a:solidFill>
              </a:rPr>
              <a:t>d</a:t>
            </a:r>
            <a:r>
              <a:rPr sz="2000" spc="120" dirty="0">
                <a:solidFill>
                  <a:srgbClr val="000000"/>
                </a:solidFill>
              </a:rPr>
              <a:t>e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-150" dirty="0">
                <a:solidFill>
                  <a:srgbClr val="000000"/>
                </a:solidFill>
              </a:rPr>
              <a:t>i</a:t>
            </a:r>
            <a:r>
              <a:rPr sz="2000" spc="-275" dirty="0">
                <a:solidFill>
                  <a:srgbClr val="000000"/>
                </a:solidFill>
              </a:rPr>
              <a:t>s</a:t>
            </a:r>
            <a:r>
              <a:rPr sz="2000" spc="-25" dirty="0">
                <a:solidFill>
                  <a:srgbClr val="000000"/>
                </a:solidFill>
              </a:rPr>
              <a:t>i</a:t>
            </a:r>
            <a:r>
              <a:rPr sz="2000" spc="-50" dirty="0">
                <a:solidFill>
                  <a:srgbClr val="000000"/>
                </a:solidFill>
              </a:rPr>
              <a:t>o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600709" y="2477769"/>
            <a:ext cx="207010" cy="18669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980" y="3262629"/>
            <a:ext cx="586295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5135">
              <a:lnSpc>
                <a:spcPct val="120800"/>
              </a:lnSpc>
              <a:spcBef>
                <a:spcPts val="100"/>
              </a:spcBef>
            </a:pPr>
            <a:r>
              <a:rPr sz="2000" spc="-380" dirty="0">
                <a:latin typeface="Verdana"/>
                <a:cs typeface="Verdana"/>
              </a:rPr>
              <a:t>T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70" dirty="0">
                <a:latin typeface="Verdana"/>
                <a:cs typeface="Verdana"/>
              </a:rPr>
              <a:t>v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65" dirty="0">
                <a:latin typeface="Verdana"/>
                <a:cs typeface="Verdana"/>
              </a:rPr>
              <a:t>l</a:t>
            </a:r>
            <a:r>
              <a:rPr sz="2000" spc="-40" dirty="0">
                <a:latin typeface="Verdana"/>
                <a:cs typeface="Verdana"/>
              </a:rPr>
              <a:t>u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40" dirty="0">
                <a:latin typeface="Verdana"/>
                <a:cs typeface="Verdana"/>
              </a:rPr>
              <a:t>h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65" dirty="0">
                <a:latin typeface="Verdana"/>
                <a:cs typeface="Verdana"/>
              </a:rPr>
              <a:t>l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25" dirty="0">
                <a:latin typeface="Verdana"/>
                <a:cs typeface="Verdana"/>
              </a:rPr>
              <a:t>r</a:t>
            </a:r>
            <a:r>
              <a:rPr sz="2000" spc="-170" dirty="0">
                <a:latin typeface="Verdana"/>
                <a:cs typeface="Verdana"/>
              </a:rPr>
              <a:t>n</a:t>
            </a:r>
            <a:r>
              <a:rPr sz="2000" spc="155" dirty="0">
                <a:latin typeface="Verdana"/>
                <a:cs typeface="Verdana"/>
              </a:rPr>
              <a:t>a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</a:t>
            </a:r>
            <a:r>
              <a:rPr sz="2000" spc="120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95" dirty="0">
                <a:latin typeface="Verdana"/>
                <a:cs typeface="Verdana"/>
              </a:rPr>
              <a:t>g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210" dirty="0">
                <a:latin typeface="Verdana"/>
                <a:cs typeface="Verdana"/>
              </a:rPr>
              <a:t>s  </a:t>
            </a:r>
            <a:r>
              <a:rPr sz="2000" spc="-380" dirty="0">
                <a:latin typeface="Verdana"/>
                <a:cs typeface="Verdana"/>
              </a:rPr>
              <a:t>T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p</a:t>
            </a:r>
            <a:r>
              <a:rPr sz="2000" spc="-65" dirty="0">
                <a:latin typeface="Verdana"/>
                <a:cs typeface="Verdana"/>
              </a:rPr>
              <a:t>r</a:t>
            </a:r>
            <a:r>
              <a:rPr sz="2000" spc="-75" dirty="0">
                <a:latin typeface="Verdana"/>
                <a:cs typeface="Verdana"/>
              </a:rPr>
              <a:t>e</a:t>
            </a:r>
            <a:r>
              <a:rPr sz="2000" spc="120" dirty="0">
                <a:latin typeface="Verdana"/>
                <a:cs typeface="Verdana"/>
              </a:rPr>
              <a:t>p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65" dirty="0">
                <a:latin typeface="Verdana"/>
                <a:cs typeface="Verdana"/>
              </a:rPr>
              <a:t>r</a:t>
            </a:r>
            <a:r>
              <a:rPr sz="2000" spc="-8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p</a:t>
            </a:r>
            <a:r>
              <a:rPr sz="2000" spc="-70" dirty="0">
                <a:latin typeface="Verdana"/>
                <a:cs typeface="Verdana"/>
              </a:rPr>
              <a:t>r</a:t>
            </a:r>
            <a:r>
              <a:rPr sz="2000" spc="-105" dirty="0">
                <a:latin typeface="Verdana"/>
                <a:cs typeface="Verdana"/>
              </a:rPr>
              <a:t>o</a:t>
            </a:r>
            <a:r>
              <a:rPr sz="2000" spc="30" dirty="0">
                <a:latin typeface="Verdana"/>
                <a:cs typeface="Verdana"/>
              </a:rPr>
              <a:t>d</a:t>
            </a:r>
            <a:r>
              <a:rPr sz="2000" spc="50" dirty="0">
                <a:latin typeface="Verdana"/>
                <a:cs typeface="Verdana"/>
              </a:rPr>
              <a:t>u</a:t>
            </a:r>
            <a:r>
              <a:rPr sz="2000" spc="245" dirty="0">
                <a:latin typeface="Verdana"/>
                <a:cs typeface="Verdana"/>
              </a:rPr>
              <a:t>c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b</a:t>
            </a:r>
            <a:r>
              <a:rPr sz="2000" spc="-40" dirty="0">
                <a:latin typeface="Verdana"/>
                <a:cs typeface="Verdana"/>
              </a:rPr>
              <a:t>u</a:t>
            </a:r>
            <a:r>
              <a:rPr sz="2000" spc="105" dirty="0">
                <a:latin typeface="Verdana"/>
                <a:cs typeface="Verdana"/>
              </a:rPr>
              <a:t>dg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114" dirty="0">
                <a:latin typeface="Verdana"/>
                <a:cs typeface="Verdana"/>
              </a:rPr>
              <a:t>t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110" dirty="0">
                <a:latin typeface="Verdana"/>
                <a:cs typeface="Verdana"/>
              </a:rPr>
              <a:t>TO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initiate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cost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reduction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in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existing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facilities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468360" cy="14084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2980" y="1852929"/>
            <a:ext cx="6781800" cy="11303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380" dirty="0">
                <a:solidFill>
                  <a:srgbClr val="000000"/>
                </a:solidFill>
              </a:rPr>
              <a:t>T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90" dirty="0">
                <a:solidFill>
                  <a:srgbClr val="000000"/>
                </a:solidFill>
              </a:rPr>
              <a:t>f</a:t>
            </a:r>
            <a:r>
              <a:rPr sz="2000" spc="-125" dirty="0">
                <a:solidFill>
                  <a:srgbClr val="000000"/>
                </a:solidFill>
              </a:rPr>
              <a:t>i</a:t>
            </a:r>
            <a:r>
              <a:rPr sz="2000" spc="-254" dirty="0">
                <a:solidFill>
                  <a:srgbClr val="000000"/>
                </a:solidFill>
              </a:rPr>
              <a:t>x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4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155" dirty="0">
                <a:solidFill>
                  <a:srgbClr val="000000"/>
                </a:solidFill>
              </a:rPr>
              <a:t>l</a:t>
            </a:r>
            <a:r>
              <a:rPr sz="2000" spc="-165" dirty="0">
                <a:solidFill>
                  <a:srgbClr val="000000"/>
                </a:solidFill>
              </a:rPr>
              <a:t>l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3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-55" dirty="0">
                <a:solidFill>
                  <a:srgbClr val="000000"/>
                </a:solidFill>
              </a:rPr>
              <a:t>ric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80" dirty="0">
                <a:solidFill>
                  <a:srgbClr val="000000"/>
                </a:solidFill>
              </a:rPr>
              <a:t>f</a:t>
            </a:r>
            <a:r>
              <a:rPr sz="2000" spc="-165" dirty="0">
                <a:solidFill>
                  <a:srgbClr val="000000"/>
                </a:solidFill>
              </a:rPr>
              <a:t> 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-70" dirty="0">
                <a:solidFill>
                  <a:srgbClr val="000000"/>
                </a:solidFill>
              </a:rPr>
              <a:t>r</a:t>
            </a:r>
            <a:r>
              <a:rPr sz="2000" spc="-95" dirty="0">
                <a:solidFill>
                  <a:srgbClr val="000000"/>
                </a:solidFill>
              </a:rPr>
              <a:t>o</a:t>
            </a:r>
            <a:r>
              <a:rPr sz="2000" spc="30" dirty="0">
                <a:solidFill>
                  <a:srgbClr val="000000"/>
                </a:solidFill>
              </a:rPr>
              <a:t>d</a:t>
            </a:r>
            <a:r>
              <a:rPr sz="2000" spc="40" dirty="0">
                <a:solidFill>
                  <a:srgbClr val="000000"/>
                </a:solidFill>
              </a:rPr>
              <a:t>u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endParaRPr sz="2000"/>
          </a:p>
          <a:p>
            <a:pPr marL="12700" marR="5080">
              <a:lnSpc>
                <a:spcPct val="120800"/>
              </a:lnSpc>
            </a:pPr>
            <a:r>
              <a:rPr sz="2000" spc="-145" dirty="0">
                <a:solidFill>
                  <a:srgbClr val="000000"/>
                </a:solidFill>
              </a:rPr>
              <a:t>To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help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the</a:t>
            </a:r>
            <a:r>
              <a:rPr sz="2000" spc="-140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contractors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to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-90" dirty="0">
                <a:solidFill>
                  <a:srgbClr val="000000"/>
                </a:solidFill>
              </a:rPr>
              <a:t>submit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the</a:t>
            </a:r>
            <a:r>
              <a:rPr sz="2000" spc="-140" dirty="0">
                <a:solidFill>
                  <a:srgbClr val="000000"/>
                </a:solidFill>
              </a:rPr>
              <a:t> </a:t>
            </a:r>
            <a:r>
              <a:rPr sz="2000" spc="65" dirty="0">
                <a:solidFill>
                  <a:srgbClr val="000000"/>
                </a:solidFill>
              </a:rPr>
              <a:t>accurate</a:t>
            </a:r>
            <a:r>
              <a:rPr sz="2000" spc="-140" dirty="0">
                <a:solidFill>
                  <a:srgbClr val="000000"/>
                </a:solidFill>
              </a:rPr>
              <a:t> </a:t>
            </a:r>
            <a:r>
              <a:rPr sz="2000" spc="-50" dirty="0">
                <a:solidFill>
                  <a:srgbClr val="000000"/>
                </a:solidFill>
              </a:rPr>
              <a:t>tenders </a:t>
            </a:r>
            <a:r>
              <a:rPr sz="2000" spc="-690" dirty="0">
                <a:solidFill>
                  <a:srgbClr val="000000"/>
                </a:solidFill>
              </a:rPr>
              <a:t> </a:t>
            </a:r>
            <a:r>
              <a:rPr sz="2000" spc="-145" dirty="0">
                <a:solidFill>
                  <a:srgbClr val="000000"/>
                </a:solidFill>
              </a:rPr>
              <a:t>To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forecast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the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80" dirty="0">
                <a:solidFill>
                  <a:srgbClr val="000000"/>
                </a:solidFill>
              </a:rPr>
              <a:t>progress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10" dirty="0">
                <a:solidFill>
                  <a:srgbClr val="000000"/>
                </a:solidFill>
              </a:rPr>
              <a:t>of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5" dirty="0">
                <a:solidFill>
                  <a:srgbClr val="000000"/>
                </a:solidFill>
              </a:rPr>
              <a:t>production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80" dirty="0">
                <a:solidFill>
                  <a:srgbClr val="000000"/>
                </a:solidFill>
              </a:rPr>
              <a:t>and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cost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600709" y="1804669"/>
            <a:ext cx="207010" cy="14986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2980" y="3021329"/>
            <a:ext cx="3442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80" dirty="0">
                <a:latin typeface="Verdana"/>
                <a:cs typeface="Verdana"/>
              </a:rPr>
              <a:t>T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40" dirty="0">
                <a:latin typeface="Verdana"/>
                <a:cs typeface="Verdana"/>
              </a:rPr>
              <a:t>h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v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90" dirty="0">
                <a:latin typeface="Verdana"/>
                <a:cs typeface="Verdana"/>
              </a:rPr>
              <a:t>ri</a:t>
            </a:r>
            <a:r>
              <a:rPr sz="2000" spc="-145" dirty="0">
                <a:latin typeface="Verdana"/>
                <a:cs typeface="Verdana"/>
              </a:rPr>
              <a:t>o</a:t>
            </a:r>
            <a:r>
              <a:rPr sz="2000" spc="-50" dirty="0">
                <a:latin typeface="Verdana"/>
                <a:cs typeface="Verdana"/>
              </a:rPr>
              <a:t>u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75" dirty="0">
                <a:latin typeface="Verdana"/>
                <a:cs typeface="Verdana"/>
              </a:rPr>
              <a:t>S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140" dirty="0">
                <a:latin typeface="Verdana"/>
                <a:cs typeface="Verdana"/>
              </a:rPr>
              <a:t>da</a:t>
            </a:r>
            <a:r>
              <a:rPr sz="2000" spc="-140" dirty="0">
                <a:latin typeface="Verdana"/>
                <a:cs typeface="Verdana"/>
              </a:rPr>
              <a:t>rds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468360" cy="14084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2980" y="1852929"/>
            <a:ext cx="1621790" cy="186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000" spc="-55" dirty="0">
                <a:solidFill>
                  <a:srgbClr val="000000"/>
                </a:solidFill>
              </a:rPr>
              <a:t>D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05" dirty="0">
                <a:solidFill>
                  <a:srgbClr val="000000"/>
                </a:solidFill>
              </a:rPr>
              <a:t>t  </a:t>
            </a:r>
            <a:r>
              <a:rPr sz="2000" spc="-55" dirty="0">
                <a:solidFill>
                  <a:srgbClr val="000000"/>
                </a:solidFill>
              </a:rPr>
              <a:t>D</a:t>
            </a:r>
            <a:r>
              <a:rPr sz="2000" spc="-45" dirty="0">
                <a:solidFill>
                  <a:srgbClr val="000000"/>
                </a:solidFill>
              </a:rPr>
              <a:t>r</a:t>
            </a:r>
            <a:r>
              <a:rPr sz="2000" spc="-55" dirty="0">
                <a:solidFill>
                  <a:srgbClr val="000000"/>
                </a:solidFill>
              </a:rPr>
              <a:t>a</a:t>
            </a:r>
            <a:r>
              <a:rPr sz="2000" spc="-90" dirty="0">
                <a:solidFill>
                  <a:srgbClr val="000000"/>
                </a:solidFill>
              </a:rPr>
              <a:t>f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-4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05" dirty="0">
                <a:solidFill>
                  <a:srgbClr val="000000"/>
                </a:solidFill>
              </a:rPr>
              <a:t>t  </a:t>
            </a:r>
            <a:r>
              <a:rPr sz="2000" spc="-180" dirty="0">
                <a:solidFill>
                  <a:srgbClr val="000000"/>
                </a:solidFill>
              </a:rPr>
              <a:t>R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60" dirty="0">
                <a:solidFill>
                  <a:srgbClr val="000000"/>
                </a:solidFill>
              </a:rPr>
              <a:t>&amp;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-55" dirty="0">
                <a:solidFill>
                  <a:srgbClr val="000000"/>
                </a:solidFill>
              </a:rPr>
              <a:t>D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05" dirty="0">
                <a:solidFill>
                  <a:srgbClr val="000000"/>
                </a:solidFill>
              </a:rPr>
              <a:t>t  </a:t>
            </a:r>
            <a:r>
              <a:rPr sz="2000" spc="150" dirty="0">
                <a:solidFill>
                  <a:srgbClr val="000000"/>
                </a:solidFill>
              </a:rPr>
              <a:t>M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250" dirty="0">
                <a:solidFill>
                  <a:srgbClr val="000000"/>
                </a:solidFill>
              </a:rPr>
              <a:t>r</a:t>
            </a:r>
            <a:r>
              <a:rPr sz="2000" spc="-175" dirty="0">
                <a:solidFill>
                  <a:srgbClr val="000000"/>
                </a:solidFill>
              </a:rPr>
              <a:t>i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150" dirty="0">
                <a:solidFill>
                  <a:srgbClr val="000000"/>
                </a:solidFill>
              </a:rPr>
              <a:t>l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280" dirty="0">
                <a:solidFill>
                  <a:srgbClr val="000000"/>
                </a:solidFill>
              </a:rPr>
              <a:t>s</a:t>
            </a:r>
            <a:r>
              <a:rPr sz="2000" spc="-105" dirty="0">
                <a:solidFill>
                  <a:srgbClr val="000000"/>
                </a:solidFill>
              </a:rPr>
              <a:t>t  </a:t>
            </a:r>
            <a:r>
              <a:rPr sz="2000" spc="-185" dirty="0">
                <a:solidFill>
                  <a:srgbClr val="000000"/>
                </a:solidFill>
              </a:rPr>
              <a:t>L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110" dirty="0">
                <a:solidFill>
                  <a:srgbClr val="000000"/>
                </a:solidFill>
              </a:rPr>
              <a:t>b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254" dirty="0">
                <a:solidFill>
                  <a:srgbClr val="000000"/>
                </a:solidFill>
              </a:rPr>
              <a:t>r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600709" y="1804669"/>
            <a:ext cx="207010" cy="29718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2980" y="3694429"/>
            <a:ext cx="3655060" cy="11303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385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120" dirty="0">
                <a:latin typeface="Verdana"/>
                <a:cs typeface="Verdana"/>
              </a:rPr>
              <a:t>p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254" dirty="0">
                <a:latin typeface="Verdana"/>
                <a:cs typeface="Verdana"/>
              </a:rPr>
              <a:t>c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25" dirty="0">
                <a:latin typeface="Verdana"/>
                <a:cs typeface="Verdana"/>
              </a:rPr>
              <a:t>i</a:t>
            </a:r>
            <a:r>
              <a:rPr sz="2000" spc="-50" dirty="0">
                <a:latin typeface="Verdana"/>
                <a:cs typeface="Verdana"/>
              </a:rPr>
              <a:t>on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245" dirty="0">
                <a:latin typeface="Verdana"/>
                <a:cs typeface="Verdana"/>
              </a:rPr>
              <a:t>c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14" dirty="0">
                <a:latin typeface="Verdana"/>
                <a:cs typeface="Verdana"/>
              </a:rPr>
              <a:t>t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20800"/>
              </a:lnSpc>
            </a:pPr>
            <a:r>
              <a:rPr sz="2000" spc="235" dirty="0">
                <a:latin typeface="Verdana"/>
                <a:cs typeface="Verdana"/>
              </a:rPr>
              <a:t>C</a:t>
            </a:r>
            <a:r>
              <a:rPr sz="2000" spc="85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80" dirty="0">
                <a:latin typeface="Verdana"/>
                <a:cs typeface="Verdana"/>
              </a:rPr>
              <a:t>f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85" dirty="0">
                <a:latin typeface="Verdana"/>
                <a:cs typeface="Verdana"/>
              </a:rPr>
              <a:t>o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150" dirty="0">
                <a:latin typeface="Verdana"/>
                <a:cs typeface="Verdana"/>
              </a:rPr>
              <a:t>l</a:t>
            </a:r>
            <a:r>
              <a:rPr sz="2000" spc="-275" dirty="0">
                <a:latin typeface="Verdana"/>
                <a:cs typeface="Verdana"/>
              </a:rPr>
              <a:t>s</a:t>
            </a:r>
            <a:r>
              <a:rPr sz="2000" spc="-175" dirty="0">
                <a:latin typeface="Verdana"/>
                <a:cs typeface="Verdana"/>
              </a:rPr>
              <a:t>,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85" dirty="0">
                <a:latin typeface="Verdana"/>
                <a:cs typeface="Verdana"/>
              </a:rPr>
              <a:t>j</a:t>
            </a:r>
            <a:r>
              <a:rPr sz="2000" spc="-30" dirty="0">
                <a:latin typeface="Verdana"/>
                <a:cs typeface="Verdana"/>
              </a:rPr>
              <a:t>ig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75" dirty="0">
                <a:latin typeface="Verdana"/>
                <a:cs typeface="Verdana"/>
              </a:rPr>
              <a:t>,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f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-215" dirty="0">
                <a:latin typeface="Verdana"/>
                <a:cs typeface="Verdana"/>
              </a:rPr>
              <a:t>x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50" dirty="0">
                <a:latin typeface="Verdana"/>
                <a:cs typeface="Verdana"/>
              </a:rPr>
              <a:t>u</a:t>
            </a:r>
            <a:r>
              <a:rPr sz="2000" spc="-65" dirty="0">
                <a:latin typeface="Verdana"/>
                <a:cs typeface="Verdana"/>
              </a:rPr>
              <a:t>r</a:t>
            </a:r>
            <a:r>
              <a:rPr sz="2000" spc="-75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75" dirty="0">
                <a:latin typeface="Verdana"/>
                <a:cs typeface="Verdana"/>
              </a:rPr>
              <a:t>,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05" dirty="0">
                <a:latin typeface="Verdana"/>
                <a:cs typeface="Verdana"/>
              </a:rPr>
              <a:t>t</a:t>
            </a:r>
            <a:r>
              <a:rPr sz="2000" spc="245" dirty="0">
                <a:latin typeface="Verdana"/>
                <a:cs typeface="Verdana"/>
              </a:rPr>
              <a:t>c</a:t>
            </a:r>
            <a:r>
              <a:rPr sz="2000" spc="-170" dirty="0">
                <a:latin typeface="Verdana"/>
                <a:cs typeface="Verdana"/>
              </a:rPr>
              <a:t>.  </a:t>
            </a:r>
            <a:r>
              <a:rPr sz="2000" spc="40" dirty="0">
                <a:latin typeface="Verdana"/>
                <a:cs typeface="Verdana"/>
              </a:rPr>
              <a:t>Overhead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cost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5440" y="2578040"/>
            <a:ext cx="7798434" cy="864235"/>
            <a:chOff x="825440" y="2578040"/>
            <a:chExt cx="7798434" cy="864235"/>
          </a:xfrm>
        </p:grpSpPr>
        <p:sp>
          <p:nvSpPr>
            <p:cNvPr id="3" name="object 3"/>
            <p:cNvSpPr/>
            <p:nvPr/>
          </p:nvSpPr>
          <p:spPr>
            <a:xfrm>
              <a:off x="838200" y="2590799"/>
              <a:ext cx="7772400" cy="838200"/>
            </a:xfrm>
            <a:custGeom>
              <a:avLst/>
              <a:gdLst/>
              <a:ahLst/>
              <a:cxnLst/>
              <a:rect l="l" t="t" r="r" b="b"/>
              <a:pathLst>
                <a:path w="7772400" h="838200">
                  <a:moveTo>
                    <a:pt x="7632700" y="0"/>
                  </a:moveTo>
                  <a:lnTo>
                    <a:pt x="139700" y="0"/>
                  </a:lnTo>
                  <a:lnTo>
                    <a:pt x="98348" y="7823"/>
                  </a:lnTo>
                  <a:lnTo>
                    <a:pt x="60350" y="29057"/>
                  </a:lnTo>
                  <a:lnTo>
                    <a:pt x="29057" y="60350"/>
                  </a:lnTo>
                  <a:lnTo>
                    <a:pt x="7823" y="98348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823" y="739851"/>
                  </a:lnTo>
                  <a:lnTo>
                    <a:pt x="29057" y="777849"/>
                  </a:lnTo>
                  <a:lnTo>
                    <a:pt x="60350" y="809142"/>
                  </a:lnTo>
                  <a:lnTo>
                    <a:pt x="98348" y="830376"/>
                  </a:lnTo>
                  <a:lnTo>
                    <a:pt x="139700" y="838200"/>
                  </a:lnTo>
                  <a:lnTo>
                    <a:pt x="7632700" y="838200"/>
                  </a:lnTo>
                  <a:lnTo>
                    <a:pt x="7674051" y="830376"/>
                  </a:lnTo>
                  <a:lnTo>
                    <a:pt x="7712049" y="809142"/>
                  </a:lnTo>
                  <a:lnTo>
                    <a:pt x="7743342" y="777849"/>
                  </a:lnTo>
                  <a:lnTo>
                    <a:pt x="7764576" y="739851"/>
                  </a:lnTo>
                  <a:lnTo>
                    <a:pt x="7772400" y="698500"/>
                  </a:lnTo>
                  <a:lnTo>
                    <a:pt x="7772400" y="139700"/>
                  </a:lnTo>
                  <a:lnTo>
                    <a:pt x="7764576" y="98348"/>
                  </a:lnTo>
                  <a:lnTo>
                    <a:pt x="7743342" y="60350"/>
                  </a:lnTo>
                  <a:lnTo>
                    <a:pt x="7712049" y="29057"/>
                  </a:lnTo>
                  <a:lnTo>
                    <a:pt x="7674051" y="7823"/>
                  </a:lnTo>
                  <a:lnTo>
                    <a:pt x="7632700" y="0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8200" y="2590799"/>
              <a:ext cx="7772400" cy="838200"/>
            </a:xfrm>
            <a:custGeom>
              <a:avLst/>
              <a:gdLst/>
              <a:ahLst/>
              <a:cxnLst/>
              <a:rect l="l" t="t" r="r" b="b"/>
              <a:pathLst>
                <a:path w="7772400" h="838200">
                  <a:moveTo>
                    <a:pt x="139700" y="0"/>
                  </a:moveTo>
                  <a:lnTo>
                    <a:pt x="98348" y="7823"/>
                  </a:lnTo>
                  <a:lnTo>
                    <a:pt x="60350" y="29057"/>
                  </a:lnTo>
                  <a:lnTo>
                    <a:pt x="29057" y="60350"/>
                  </a:lnTo>
                  <a:lnTo>
                    <a:pt x="7823" y="98348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823" y="739851"/>
                  </a:lnTo>
                  <a:lnTo>
                    <a:pt x="29057" y="777849"/>
                  </a:lnTo>
                  <a:lnTo>
                    <a:pt x="60350" y="809142"/>
                  </a:lnTo>
                  <a:lnTo>
                    <a:pt x="98348" y="830376"/>
                  </a:lnTo>
                  <a:lnTo>
                    <a:pt x="139700" y="838200"/>
                  </a:lnTo>
                  <a:lnTo>
                    <a:pt x="7632700" y="838200"/>
                  </a:lnTo>
                  <a:lnTo>
                    <a:pt x="7674051" y="830376"/>
                  </a:lnTo>
                  <a:lnTo>
                    <a:pt x="7712049" y="809142"/>
                  </a:lnTo>
                  <a:lnTo>
                    <a:pt x="7743342" y="777849"/>
                  </a:lnTo>
                  <a:lnTo>
                    <a:pt x="7764576" y="739851"/>
                  </a:lnTo>
                  <a:lnTo>
                    <a:pt x="7772400" y="698500"/>
                  </a:lnTo>
                  <a:lnTo>
                    <a:pt x="7772400" y="139700"/>
                  </a:lnTo>
                  <a:lnTo>
                    <a:pt x="7764576" y="98348"/>
                  </a:lnTo>
                  <a:lnTo>
                    <a:pt x="7743342" y="60350"/>
                  </a:lnTo>
                  <a:lnTo>
                    <a:pt x="7712049" y="29057"/>
                  </a:lnTo>
                  <a:lnTo>
                    <a:pt x="7674051" y="7823"/>
                  </a:lnTo>
                  <a:lnTo>
                    <a:pt x="7632700" y="0"/>
                  </a:lnTo>
                  <a:lnTo>
                    <a:pt x="139700" y="0"/>
                  </a:lnTo>
                  <a:close/>
                </a:path>
              </a:pathLst>
            </a:custGeom>
            <a:ln w="25518">
              <a:solidFill>
                <a:srgbClr val="BB25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261620"/>
            <a:ext cx="8468360" cy="140842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0709" y="19291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225" marR="508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000000"/>
                </a:solidFill>
              </a:rPr>
              <a:t>D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85" dirty="0">
                <a:solidFill>
                  <a:srgbClr val="000000"/>
                </a:solidFill>
              </a:rPr>
              <a:t>o</a:t>
            </a:r>
            <a:r>
              <a:rPr sz="2000" spc="-80" dirty="0">
                <a:solidFill>
                  <a:srgbClr val="000000"/>
                </a:solidFill>
              </a:rPr>
              <a:t>f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4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-70" dirty="0">
                <a:solidFill>
                  <a:srgbClr val="000000"/>
                </a:solidFill>
              </a:rPr>
              <a:t>r</a:t>
            </a:r>
            <a:r>
              <a:rPr sz="2000" spc="-105" dirty="0">
                <a:solidFill>
                  <a:srgbClr val="000000"/>
                </a:solidFill>
              </a:rPr>
              <a:t>o</a:t>
            </a:r>
            <a:r>
              <a:rPr sz="2000" spc="30" dirty="0">
                <a:solidFill>
                  <a:srgbClr val="000000"/>
                </a:solidFill>
              </a:rPr>
              <a:t>d</a:t>
            </a:r>
            <a:r>
              <a:rPr sz="2000" spc="40" dirty="0">
                <a:solidFill>
                  <a:srgbClr val="000000"/>
                </a:solidFill>
              </a:rPr>
              <a:t>u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-60" dirty="0">
                <a:solidFill>
                  <a:srgbClr val="000000"/>
                </a:solidFill>
              </a:rPr>
              <a:t>m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120" dirty="0">
                <a:solidFill>
                  <a:srgbClr val="000000"/>
                </a:solidFill>
              </a:rPr>
              <a:t>d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120" dirty="0">
                <a:solidFill>
                  <a:srgbClr val="000000"/>
                </a:solidFill>
              </a:rPr>
              <a:t>b</a:t>
            </a:r>
            <a:r>
              <a:rPr sz="2000" spc="-114" dirty="0">
                <a:solidFill>
                  <a:srgbClr val="000000"/>
                </a:solidFill>
              </a:rPr>
              <a:t>y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280" dirty="0">
                <a:solidFill>
                  <a:srgbClr val="000000"/>
                </a:solidFill>
              </a:rPr>
              <a:t>s</a:t>
            </a:r>
            <a:r>
              <a:rPr sz="2000" spc="254" dirty="0">
                <a:solidFill>
                  <a:srgbClr val="000000"/>
                </a:solidFill>
              </a:rPr>
              <a:t>c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195" dirty="0">
                <a:solidFill>
                  <a:srgbClr val="000000"/>
                </a:solidFill>
              </a:rPr>
              <a:t>r</a:t>
            </a:r>
            <a:r>
              <a:rPr sz="2000" spc="-175" dirty="0">
                <a:solidFill>
                  <a:srgbClr val="000000"/>
                </a:solidFill>
              </a:rPr>
              <a:t>t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40" dirty="0">
                <a:solidFill>
                  <a:srgbClr val="000000"/>
                </a:solidFill>
              </a:rPr>
              <a:t>n</a:t>
            </a:r>
            <a:r>
              <a:rPr sz="2000" spc="-65" dirty="0">
                <a:solidFill>
                  <a:srgbClr val="000000"/>
                </a:solidFill>
              </a:rPr>
              <a:t>i</a:t>
            </a:r>
            <a:r>
              <a:rPr sz="2000" spc="-140" dirty="0">
                <a:solidFill>
                  <a:srgbClr val="000000"/>
                </a:solidFill>
              </a:rPr>
              <a:t>n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75" dirty="0">
                <a:solidFill>
                  <a:srgbClr val="000000"/>
                </a:solidFill>
              </a:rPr>
              <a:t>e  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-225" dirty="0">
                <a:solidFill>
                  <a:srgbClr val="000000"/>
                </a:solidFill>
              </a:rPr>
              <a:t>x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114" dirty="0">
                <a:solidFill>
                  <a:srgbClr val="000000"/>
                </a:solidFill>
              </a:rPr>
              <a:t>e</a:t>
            </a:r>
            <a:r>
              <a:rPr sz="2000" spc="120" dirty="0">
                <a:solidFill>
                  <a:srgbClr val="000000"/>
                </a:solidFill>
              </a:rPr>
              <a:t>d</a:t>
            </a:r>
            <a:r>
              <a:rPr sz="2000" spc="-165" dirty="0">
                <a:solidFill>
                  <a:srgbClr val="000000"/>
                </a:solidFill>
              </a:rPr>
              <a:t> 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-60" dirty="0">
                <a:solidFill>
                  <a:srgbClr val="000000"/>
                </a:solidFill>
              </a:rPr>
              <a:t>m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-90" dirty="0">
                <a:solidFill>
                  <a:srgbClr val="000000"/>
                </a:solidFill>
              </a:rPr>
              <a:t>f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254" dirty="0">
                <a:solidFill>
                  <a:srgbClr val="000000"/>
                </a:solidFill>
              </a:rPr>
              <a:t>r</a:t>
            </a:r>
            <a:r>
              <a:rPr sz="2000" spc="-160" dirty="0">
                <a:solidFill>
                  <a:srgbClr val="000000"/>
                </a:solidFill>
              </a:rPr>
              <a:t> </a:t>
            </a:r>
            <a:r>
              <a:rPr sz="2000" spc="-105" dirty="0">
                <a:solidFill>
                  <a:srgbClr val="000000"/>
                </a:solidFill>
              </a:rPr>
              <a:t>t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105" dirty="0">
                <a:solidFill>
                  <a:srgbClr val="000000"/>
                </a:solidFill>
              </a:rPr>
              <a:t>e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10" dirty="0">
                <a:solidFill>
                  <a:srgbClr val="000000"/>
                </a:solidFill>
              </a:rPr>
              <a:t>d</a:t>
            </a:r>
            <a:r>
              <a:rPr sz="2000" spc="120" dirty="0">
                <a:solidFill>
                  <a:srgbClr val="000000"/>
                </a:solidFill>
              </a:rPr>
              <a:t>e</a:t>
            </a:r>
            <a:r>
              <a:rPr sz="2000" spc="-270" dirty="0">
                <a:solidFill>
                  <a:srgbClr val="000000"/>
                </a:solidFill>
              </a:rPr>
              <a:t>s</a:t>
            </a:r>
            <a:r>
              <a:rPr sz="2000" spc="-165" dirty="0">
                <a:solidFill>
                  <a:srgbClr val="000000"/>
                </a:solidFill>
              </a:rPr>
              <a:t>i</a:t>
            </a:r>
            <a:r>
              <a:rPr sz="2000" spc="95" dirty="0">
                <a:solidFill>
                  <a:srgbClr val="000000"/>
                </a:solidFill>
              </a:rPr>
              <a:t>g</a:t>
            </a:r>
            <a:r>
              <a:rPr sz="2000" spc="-50" dirty="0">
                <a:solidFill>
                  <a:srgbClr val="000000"/>
                </a:solidFill>
              </a:rPr>
              <a:t>n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95" dirty="0">
                <a:solidFill>
                  <a:srgbClr val="000000"/>
                </a:solidFill>
              </a:rPr>
              <a:t>o</a:t>
            </a:r>
            <a:r>
              <a:rPr sz="2000" spc="-80" dirty="0">
                <a:solidFill>
                  <a:srgbClr val="000000"/>
                </a:solidFill>
              </a:rPr>
              <a:t>f</a:t>
            </a:r>
            <a:r>
              <a:rPr sz="2000" spc="-155" dirty="0">
                <a:solidFill>
                  <a:srgbClr val="000000"/>
                </a:solidFill>
              </a:rPr>
              <a:t> 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50" dirty="0">
                <a:solidFill>
                  <a:srgbClr val="000000"/>
                </a:solidFill>
              </a:rPr>
              <a:t>h</a:t>
            </a:r>
            <a:r>
              <a:rPr sz="2000" spc="165" dirty="0">
                <a:solidFill>
                  <a:srgbClr val="000000"/>
                </a:solidFill>
              </a:rPr>
              <a:t>a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r>
              <a:rPr sz="2000" spc="-145" dirty="0">
                <a:solidFill>
                  <a:srgbClr val="000000"/>
                </a:solidFill>
              </a:rPr>
              <a:t> </a:t>
            </a:r>
            <a:r>
              <a:rPr sz="2000" spc="120" dirty="0">
                <a:solidFill>
                  <a:srgbClr val="000000"/>
                </a:solidFill>
              </a:rPr>
              <a:t>p</a:t>
            </a:r>
            <a:r>
              <a:rPr sz="2000" spc="-70" dirty="0">
                <a:solidFill>
                  <a:srgbClr val="000000"/>
                </a:solidFill>
              </a:rPr>
              <a:t>r</a:t>
            </a:r>
            <a:r>
              <a:rPr sz="2000" spc="-95" dirty="0">
                <a:solidFill>
                  <a:srgbClr val="000000"/>
                </a:solidFill>
              </a:rPr>
              <a:t>o</a:t>
            </a:r>
            <a:r>
              <a:rPr sz="2000" spc="105" dirty="0">
                <a:solidFill>
                  <a:srgbClr val="000000"/>
                </a:solidFill>
              </a:rPr>
              <a:t>d</a:t>
            </a:r>
            <a:r>
              <a:rPr sz="2000" spc="-40" dirty="0">
                <a:solidFill>
                  <a:srgbClr val="000000"/>
                </a:solidFill>
              </a:rPr>
              <a:t>u</a:t>
            </a:r>
            <a:r>
              <a:rPr sz="2000" spc="245" dirty="0">
                <a:solidFill>
                  <a:srgbClr val="000000"/>
                </a:solidFill>
              </a:rPr>
              <a:t>c</a:t>
            </a:r>
            <a:r>
              <a:rPr sz="2000" spc="-114" dirty="0">
                <a:solidFill>
                  <a:srgbClr val="000000"/>
                </a:solidFill>
              </a:rPr>
              <a:t>t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855980" y="2589529"/>
            <a:ext cx="74974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190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r>
              <a:rPr sz="2000" spc="-270" dirty="0">
                <a:solidFill>
                  <a:srgbClr val="F1F1F1"/>
                </a:solidFill>
                <a:latin typeface="Verdana"/>
                <a:cs typeface="Verdana"/>
              </a:rPr>
              <a:t>s</a:t>
            </a:r>
            <a:r>
              <a:rPr sz="2000" spc="-114" dirty="0">
                <a:solidFill>
                  <a:srgbClr val="F1F1F1"/>
                </a:solidFill>
                <a:latin typeface="Verdana"/>
                <a:cs typeface="Verdana"/>
              </a:rPr>
              <a:t>t</a:t>
            </a:r>
            <a:r>
              <a:rPr sz="2000" spc="-55" dirty="0">
                <a:solidFill>
                  <a:srgbClr val="F1F1F1"/>
                </a:solidFill>
                <a:latin typeface="Verdana"/>
                <a:cs typeface="Verdana"/>
              </a:rPr>
              <a:t>i</a:t>
            </a:r>
            <a:r>
              <a:rPr sz="2000" spc="-165" dirty="0">
                <a:solidFill>
                  <a:srgbClr val="F1F1F1"/>
                </a:solidFill>
                <a:latin typeface="Verdana"/>
                <a:cs typeface="Verdana"/>
              </a:rPr>
              <a:t>m</a:t>
            </a:r>
            <a:r>
              <a:rPr sz="2000" spc="165" dirty="0">
                <a:solidFill>
                  <a:srgbClr val="F1F1F1"/>
                </a:solidFill>
                <a:latin typeface="Verdana"/>
                <a:cs typeface="Verdana"/>
              </a:rPr>
              <a:t>a</a:t>
            </a:r>
            <a:r>
              <a:rPr sz="2000" spc="-114" dirty="0">
                <a:solidFill>
                  <a:srgbClr val="F1F1F1"/>
                </a:solidFill>
                <a:latin typeface="Verdana"/>
                <a:cs typeface="Verdana"/>
              </a:rPr>
              <a:t>t</a:t>
            </a:r>
            <a:r>
              <a:rPr sz="2000" spc="114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r>
              <a:rPr sz="2000" spc="120" dirty="0">
                <a:solidFill>
                  <a:srgbClr val="F1F1F1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1F1F1"/>
                </a:solidFill>
                <a:latin typeface="Verdana"/>
                <a:cs typeface="Verdana"/>
              </a:rPr>
              <a:t>D</a:t>
            </a:r>
            <a:r>
              <a:rPr sz="2000" spc="114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r>
              <a:rPr sz="2000" spc="-270" dirty="0">
                <a:solidFill>
                  <a:srgbClr val="F1F1F1"/>
                </a:solidFill>
                <a:latin typeface="Verdana"/>
                <a:cs typeface="Verdana"/>
              </a:rPr>
              <a:t>s</a:t>
            </a:r>
            <a:r>
              <a:rPr sz="2000" spc="-165" dirty="0">
                <a:solidFill>
                  <a:srgbClr val="F1F1F1"/>
                </a:solidFill>
                <a:latin typeface="Verdana"/>
                <a:cs typeface="Verdana"/>
              </a:rPr>
              <a:t>i</a:t>
            </a:r>
            <a:r>
              <a:rPr sz="2000" spc="95" dirty="0">
                <a:solidFill>
                  <a:srgbClr val="F1F1F1"/>
                </a:solidFill>
                <a:latin typeface="Verdana"/>
                <a:cs typeface="Verdana"/>
              </a:rPr>
              <a:t>g</a:t>
            </a:r>
            <a:r>
              <a:rPr sz="2000" spc="-50" dirty="0">
                <a:solidFill>
                  <a:srgbClr val="F1F1F1"/>
                </a:solidFill>
                <a:latin typeface="Verdana"/>
                <a:cs typeface="Verdana"/>
              </a:rPr>
              <a:t>n</a:t>
            </a:r>
            <a:r>
              <a:rPr sz="2000" spc="-15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254" dirty="0">
                <a:solidFill>
                  <a:srgbClr val="F1F1F1"/>
                </a:solidFill>
                <a:latin typeface="Verdana"/>
                <a:cs typeface="Verdana"/>
              </a:rPr>
              <a:t>c</a:t>
            </a:r>
            <a:r>
              <a:rPr sz="2000" spc="95" dirty="0">
                <a:solidFill>
                  <a:srgbClr val="F1F1F1"/>
                </a:solidFill>
                <a:latin typeface="Verdana"/>
                <a:cs typeface="Verdana"/>
              </a:rPr>
              <a:t>o</a:t>
            </a:r>
            <a:r>
              <a:rPr sz="2000" spc="-270" dirty="0">
                <a:solidFill>
                  <a:srgbClr val="F1F1F1"/>
                </a:solidFill>
                <a:latin typeface="Verdana"/>
                <a:cs typeface="Verdana"/>
              </a:rPr>
              <a:t>s</a:t>
            </a:r>
            <a:r>
              <a:rPr sz="2000" spc="-114" dirty="0">
                <a:solidFill>
                  <a:srgbClr val="F1F1F1"/>
                </a:solidFill>
                <a:latin typeface="Verdana"/>
                <a:cs typeface="Verdana"/>
              </a:rPr>
              <a:t>t</a:t>
            </a:r>
            <a:r>
              <a:rPr sz="2000" spc="-15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425" dirty="0">
                <a:solidFill>
                  <a:srgbClr val="F1F1F1"/>
                </a:solidFill>
                <a:latin typeface="Verdana"/>
                <a:cs typeface="Verdana"/>
              </a:rPr>
              <a:t>=</a:t>
            </a:r>
            <a:r>
              <a:rPr sz="2000" spc="-14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r>
              <a:rPr sz="2000" spc="-270" dirty="0">
                <a:solidFill>
                  <a:srgbClr val="F1F1F1"/>
                </a:solidFill>
                <a:latin typeface="Verdana"/>
                <a:cs typeface="Verdana"/>
              </a:rPr>
              <a:t>s</a:t>
            </a:r>
            <a:r>
              <a:rPr sz="2000" spc="-114" dirty="0">
                <a:solidFill>
                  <a:srgbClr val="F1F1F1"/>
                </a:solidFill>
                <a:latin typeface="Verdana"/>
                <a:cs typeface="Verdana"/>
              </a:rPr>
              <a:t>t</a:t>
            </a:r>
            <a:r>
              <a:rPr sz="2000" spc="-55" dirty="0">
                <a:solidFill>
                  <a:srgbClr val="F1F1F1"/>
                </a:solidFill>
                <a:latin typeface="Verdana"/>
                <a:cs typeface="Verdana"/>
              </a:rPr>
              <a:t>i</a:t>
            </a:r>
            <a:r>
              <a:rPr sz="2000" spc="-165" dirty="0">
                <a:solidFill>
                  <a:srgbClr val="F1F1F1"/>
                </a:solidFill>
                <a:latin typeface="Verdana"/>
                <a:cs typeface="Verdana"/>
              </a:rPr>
              <a:t>m</a:t>
            </a:r>
            <a:r>
              <a:rPr sz="2000" spc="165" dirty="0">
                <a:solidFill>
                  <a:srgbClr val="F1F1F1"/>
                </a:solidFill>
                <a:latin typeface="Verdana"/>
                <a:cs typeface="Verdana"/>
              </a:rPr>
              <a:t>a</a:t>
            </a:r>
            <a:r>
              <a:rPr sz="2000" spc="-114" dirty="0">
                <a:solidFill>
                  <a:srgbClr val="F1F1F1"/>
                </a:solidFill>
                <a:latin typeface="Verdana"/>
                <a:cs typeface="Verdana"/>
              </a:rPr>
              <a:t>t</a:t>
            </a:r>
            <a:r>
              <a:rPr sz="2000" spc="114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r>
              <a:rPr sz="2000" spc="120" dirty="0">
                <a:solidFill>
                  <a:srgbClr val="F1F1F1"/>
                </a:solidFill>
                <a:latin typeface="Verdana"/>
                <a:cs typeface="Verdana"/>
              </a:rPr>
              <a:t>d</a:t>
            </a:r>
            <a:r>
              <a:rPr sz="2000" spc="-15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F1F1F1"/>
                </a:solidFill>
                <a:latin typeface="Verdana"/>
                <a:cs typeface="Verdana"/>
              </a:rPr>
              <a:t>d</a:t>
            </a:r>
            <a:r>
              <a:rPr sz="2000" spc="120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r>
              <a:rPr sz="2000" spc="-270" dirty="0">
                <a:solidFill>
                  <a:srgbClr val="F1F1F1"/>
                </a:solidFill>
                <a:latin typeface="Verdana"/>
                <a:cs typeface="Verdana"/>
              </a:rPr>
              <a:t>s</a:t>
            </a:r>
            <a:r>
              <a:rPr sz="2000" spc="-165" dirty="0">
                <a:solidFill>
                  <a:srgbClr val="F1F1F1"/>
                </a:solidFill>
                <a:latin typeface="Verdana"/>
                <a:cs typeface="Verdana"/>
              </a:rPr>
              <a:t>i</a:t>
            </a:r>
            <a:r>
              <a:rPr sz="2000" spc="95" dirty="0">
                <a:solidFill>
                  <a:srgbClr val="F1F1F1"/>
                </a:solidFill>
                <a:latin typeface="Verdana"/>
                <a:cs typeface="Verdana"/>
              </a:rPr>
              <a:t>g</a:t>
            </a:r>
            <a:r>
              <a:rPr sz="2000" spc="-50" dirty="0">
                <a:solidFill>
                  <a:srgbClr val="F1F1F1"/>
                </a:solidFill>
                <a:latin typeface="Verdana"/>
                <a:cs typeface="Verdana"/>
              </a:rPr>
              <a:t>n</a:t>
            </a:r>
            <a:r>
              <a:rPr sz="2000" spc="-15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F1F1F1"/>
                </a:solidFill>
                <a:latin typeface="Verdana"/>
                <a:cs typeface="Verdana"/>
              </a:rPr>
              <a:t>t</a:t>
            </a:r>
            <a:r>
              <a:rPr sz="2000" spc="-165" dirty="0">
                <a:solidFill>
                  <a:srgbClr val="F1F1F1"/>
                </a:solidFill>
                <a:latin typeface="Verdana"/>
                <a:cs typeface="Verdana"/>
              </a:rPr>
              <a:t>i</a:t>
            </a:r>
            <a:r>
              <a:rPr sz="2000" spc="-60" dirty="0">
                <a:solidFill>
                  <a:srgbClr val="F1F1F1"/>
                </a:solidFill>
                <a:latin typeface="Verdana"/>
                <a:cs typeface="Verdana"/>
              </a:rPr>
              <a:t>m</a:t>
            </a:r>
            <a:r>
              <a:rPr sz="2000" spc="105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r>
              <a:rPr sz="2000" spc="-14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225" dirty="0">
                <a:solidFill>
                  <a:srgbClr val="F1F1F1"/>
                </a:solidFill>
                <a:latin typeface="Verdana"/>
                <a:cs typeface="Verdana"/>
              </a:rPr>
              <a:t>x</a:t>
            </a:r>
            <a:r>
              <a:rPr sz="2000" spc="-15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270" dirty="0">
                <a:solidFill>
                  <a:srgbClr val="F1F1F1"/>
                </a:solidFill>
                <a:latin typeface="Verdana"/>
                <a:cs typeface="Verdana"/>
              </a:rPr>
              <a:t>s</a:t>
            </a:r>
            <a:r>
              <a:rPr sz="2000" spc="165" dirty="0">
                <a:solidFill>
                  <a:srgbClr val="F1F1F1"/>
                </a:solidFill>
                <a:latin typeface="Verdana"/>
                <a:cs typeface="Verdana"/>
              </a:rPr>
              <a:t>a</a:t>
            </a:r>
            <a:r>
              <a:rPr sz="2000" spc="-165" dirty="0">
                <a:solidFill>
                  <a:srgbClr val="F1F1F1"/>
                </a:solidFill>
                <a:latin typeface="Verdana"/>
                <a:cs typeface="Verdana"/>
              </a:rPr>
              <a:t>l</a:t>
            </a:r>
            <a:r>
              <a:rPr sz="2000" spc="165" dirty="0">
                <a:solidFill>
                  <a:srgbClr val="F1F1F1"/>
                </a:solidFill>
                <a:latin typeface="Verdana"/>
                <a:cs typeface="Verdana"/>
              </a:rPr>
              <a:t>a</a:t>
            </a:r>
            <a:r>
              <a:rPr sz="2000" spc="-160" dirty="0">
                <a:solidFill>
                  <a:srgbClr val="F1F1F1"/>
                </a:solidFill>
                <a:latin typeface="Verdana"/>
                <a:cs typeface="Verdana"/>
              </a:rPr>
              <a:t>r</a:t>
            </a:r>
            <a:r>
              <a:rPr sz="2000" spc="-215" dirty="0">
                <a:solidFill>
                  <a:srgbClr val="F1F1F1"/>
                </a:solidFill>
                <a:latin typeface="Verdana"/>
                <a:cs typeface="Verdana"/>
              </a:rPr>
              <a:t>y</a:t>
            </a:r>
            <a:r>
              <a:rPr sz="2000" spc="-15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95" dirty="0">
                <a:solidFill>
                  <a:srgbClr val="F1F1F1"/>
                </a:solidFill>
                <a:latin typeface="Verdana"/>
                <a:cs typeface="Verdana"/>
              </a:rPr>
              <a:t>o</a:t>
            </a:r>
            <a:r>
              <a:rPr sz="2000" spc="-80" dirty="0">
                <a:solidFill>
                  <a:srgbClr val="F1F1F1"/>
                </a:solidFill>
                <a:latin typeface="Verdana"/>
                <a:cs typeface="Verdana"/>
              </a:rPr>
              <a:t>f</a:t>
            </a:r>
            <a:r>
              <a:rPr sz="2000" spc="-15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114" dirty="0">
                <a:solidFill>
                  <a:srgbClr val="F1F1F1"/>
                </a:solidFill>
                <a:latin typeface="Verdana"/>
                <a:cs typeface="Verdana"/>
              </a:rPr>
              <a:t>t</a:t>
            </a:r>
            <a:r>
              <a:rPr sz="2000" spc="-40" dirty="0">
                <a:solidFill>
                  <a:srgbClr val="F1F1F1"/>
                </a:solidFill>
                <a:latin typeface="Verdana"/>
                <a:cs typeface="Verdana"/>
              </a:rPr>
              <a:t>h</a:t>
            </a:r>
            <a:r>
              <a:rPr sz="2000" spc="105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  <a:p>
            <a:pPr marL="380365" algn="ctr">
              <a:lnSpc>
                <a:spcPct val="100000"/>
              </a:lnSpc>
            </a:pPr>
            <a:r>
              <a:rPr sz="2000" spc="110" dirty="0">
                <a:solidFill>
                  <a:srgbClr val="F1F1F1"/>
                </a:solidFill>
                <a:latin typeface="Verdana"/>
                <a:cs typeface="Verdana"/>
              </a:rPr>
              <a:t>d</a:t>
            </a:r>
            <a:r>
              <a:rPr sz="2000" spc="120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r>
              <a:rPr sz="2000" spc="-270" dirty="0">
                <a:solidFill>
                  <a:srgbClr val="F1F1F1"/>
                </a:solidFill>
                <a:latin typeface="Verdana"/>
                <a:cs typeface="Verdana"/>
              </a:rPr>
              <a:t>s</a:t>
            </a:r>
            <a:r>
              <a:rPr sz="2000" spc="-165" dirty="0">
                <a:solidFill>
                  <a:srgbClr val="F1F1F1"/>
                </a:solidFill>
                <a:latin typeface="Verdana"/>
                <a:cs typeface="Verdana"/>
              </a:rPr>
              <a:t>i</a:t>
            </a:r>
            <a:r>
              <a:rPr sz="2000" spc="95" dirty="0">
                <a:solidFill>
                  <a:srgbClr val="F1F1F1"/>
                </a:solidFill>
                <a:latin typeface="Verdana"/>
                <a:cs typeface="Verdana"/>
              </a:rPr>
              <a:t>g</a:t>
            </a:r>
            <a:r>
              <a:rPr sz="2000" spc="-50" dirty="0">
                <a:solidFill>
                  <a:srgbClr val="F1F1F1"/>
                </a:solidFill>
                <a:latin typeface="Verdana"/>
                <a:cs typeface="Verdana"/>
              </a:rPr>
              <a:t>n</a:t>
            </a:r>
            <a:r>
              <a:rPr sz="2000" spc="114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r>
              <a:rPr sz="2000" spc="-254" dirty="0">
                <a:solidFill>
                  <a:srgbClr val="F1F1F1"/>
                </a:solidFill>
                <a:latin typeface="Verdana"/>
                <a:cs typeface="Verdana"/>
              </a:rPr>
              <a:t>r</a:t>
            </a:r>
            <a:r>
              <a:rPr sz="2000" spc="-16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F1F1F1"/>
                </a:solidFill>
                <a:latin typeface="Verdana"/>
                <a:cs typeface="Verdana"/>
              </a:rPr>
              <a:t>p</a:t>
            </a:r>
            <a:r>
              <a:rPr sz="2000" spc="114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r>
              <a:rPr sz="2000" spc="-254" dirty="0">
                <a:solidFill>
                  <a:srgbClr val="F1F1F1"/>
                </a:solidFill>
                <a:latin typeface="Verdana"/>
                <a:cs typeface="Verdana"/>
              </a:rPr>
              <a:t>r</a:t>
            </a:r>
            <a:r>
              <a:rPr sz="2000" spc="-16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1F1F1"/>
                </a:solidFill>
                <a:latin typeface="Verdana"/>
                <a:cs typeface="Verdana"/>
              </a:rPr>
              <a:t>u</a:t>
            </a:r>
            <a:r>
              <a:rPr sz="2000" spc="-40" dirty="0">
                <a:solidFill>
                  <a:srgbClr val="F1F1F1"/>
                </a:solidFill>
                <a:latin typeface="Verdana"/>
                <a:cs typeface="Verdana"/>
              </a:rPr>
              <a:t>n</a:t>
            </a:r>
            <a:r>
              <a:rPr sz="2000" spc="-165" dirty="0">
                <a:solidFill>
                  <a:srgbClr val="F1F1F1"/>
                </a:solidFill>
                <a:latin typeface="Verdana"/>
                <a:cs typeface="Verdana"/>
              </a:rPr>
              <a:t>i</a:t>
            </a:r>
            <a:r>
              <a:rPr sz="2000" spc="-114" dirty="0">
                <a:solidFill>
                  <a:srgbClr val="F1F1F1"/>
                </a:solidFill>
                <a:latin typeface="Verdana"/>
                <a:cs typeface="Verdana"/>
              </a:rPr>
              <a:t>t</a:t>
            </a:r>
            <a:r>
              <a:rPr sz="2000" spc="-145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F1F1F1"/>
                </a:solidFill>
                <a:latin typeface="Verdana"/>
                <a:cs typeface="Verdana"/>
              </a:rPr>
              <a:t>t</a:t>
            </a:r>
            <a:r>
              <a:rPr sz="2000" spc="-165" dirty="0">
                <a:solidFill>
                  <a:srgbClr val="F1F1F1"/>
                </a:solidFill>
                <a:latin typeface="Verdana"/>
                <a:cs typeface="Verdana"/>
              </a:rPr>
              <a:t>i</a:t>
            </a:r>
            <a:r>
              <a:rPr sz="2000" spc="-70" dirty="0">
                <a:solidFill>
                  <a:srgbClr val="F1F1F1"/>
                </a:solidFill>
                <a:latin typeface="Verdana"/>
                <a:cs typeface="Verdana"/>
              </a:rPr>
              <a:t>m</a:t>
            </a:r>
            <a:r>
              <a:rPr sz="2000" spc="105" dirty="0">
                <a:solidFill>
                  <a:srgbClr val="F1F1F1"/>
                </a:solidFill>
                <a:latin typeface="Verdana"/>
                <a:cs typeface="Verdana"/>
              </a:rPr>
              <a:t>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0709" y="36436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709" y="4621529"/>
            <a:ext cx="2070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75" dirty="0">
                <a:solidFill>
                  <a:srgbClr val="FF378B"/>
                </a:solidFill>
                <a:latin typeface="Cambria"/>
                <a:cs typeface="Cambria"/>
              </a:rPr>
              <a:t>⦿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2980" y="3630929"/>
            <a:ext cx="7407909" cy="1614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000" spc="-55" dirty="0">
                <a:latin typeface="Verdana"/>
                <a:cs typeface="Verdana"/>
              </a:rPr>
              <a:t>Design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time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can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be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estimate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20" dirty="0">
                <a:latin typeface="Verdana"/>
                <a:cs typeface="Verdana"/>
              </a:rPr>
              <a:t>on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the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basis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of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similar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products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85" dirty="0">
                <a:latin typeface="Verdana"/>
                <a:cs typeface="Verdana"/>
              </a:rPr>
              <a:t>lr</a:t>
            </a:r>
            <a:r>
              <a:rPr sz="2000" spc="-135" dirty="0">
                <a:latin typeface="Verdana"/>
                <a:cs typeface="Verdana"/>
              </a:rPr>
              <a:t>e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dirty="0">
                <a:latin typeface="Verdana"/>
                <a:cs typeface="Verdana"/>
              </a:rPr>
              <a:t>d</a:t>
            </a:r>
            <a:r>
              <a:rPr sz="2000" spc="5" dirty="0">
                <a:latin typeface="Verdana"/>
                <a:cs typeface="Verdana"/>
              </a:rPr>
              <a:t>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</a:t>
            </a:r>
            <a:r>
              <a:rPr sz="2000" spc="120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95" dirty="0">
                <a:latin typeface="Verdana"/>
                <a:cs typeface="Verdana"/>
              </a:rPr>
              <a:t>g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120" dirty="0">
                <a:latin typeface="Verdana"/>
                <a:cs typeface="Verdana"/>
              </a:rPr>
              <a:t>d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254" dirty="0">
                <a:latin typeface="Verdana"/>
                <a:cs typeface="Verdana"/>
              </a:rPr>
              <a:t>r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50" dirty="0">
                <a:latin typeface="Verdana"/>
                <a:cs typeface="Verdana"/>
              </a:rPr>
              <a:t>h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20" dirty="0">
                <a:latin typeface="Verdana"/>
                <a:cs typeface="Verdana"/>
              </a:rPr>
              <a:t>b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50" dirty="0">
                <a:latin typeface="Verdana"/>
                <a:cs typeface="Verdana"/>
              </a:rPr>
              <a:t>i</a:t>
            </a:r>
            <a:r>
              <a:rPr sz="2000" spc="-275" dirty="0">
                <a:latin typeface="Verdana"/>
                <a:cs typeface="Verdana"/>
              </a:rPr>
              <a:t>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o</a:t>
            </a:r>
            <a:r>
              <a:rPr sz="2000" spc="-80" dirty="0">
                <a:latin typeface="Verdana"/>
                <a:cs typeface="Verdana"/>
              </a:rPr>
              <a:t>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g</a:t>
            </a:r>
            <a:r>
              <a:rPr sz="2000" spc="95" dirty="0">
                <a:latin typeface="Verdana"/>
                <a:cs typeface="Verdana"/>
              </a:rPr>
              <a:t>oo</a:t>
            </a:r>
            <a:r>
              <a:rPr sz="2000" spc="120" dirty="0">
                <a:latin typeface="Verdana"/>
                <a:cs typeface="Verdana"/>
              </a:rPr>
              <a:t>d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285" dirty="0">
                <a:latin typeface="Verdana"/>
                <a:cs typeface="Verdana"/>
              </a:rPr>
              <a:t>j</a:t>
            </a:r>
            <a:r>
              <a:rPr sz="2000" spc="-50" dirty="0">
                <a:latin typeface="Verdana"/>
                <a:cs typeface="Verdana"/>
              </a:rPr>
              <a:t>u</a:t>
            </a:r>
            <a:r>
              <a:rPr sz="2000" spc="105" dirty="0">
                <a:latin typeface="Verdana"/>
                <a:cs typeface="Verdana"/>
              </a:rPr>
              <a:t>d</a:t>
            </a:r>
            <a:r>
              <a:rPr sz="2000" spc="114" dirty="0">
                <a:latin typeface="Verdana"/>
                <a:cs typeface="Verdana"/>
              </a:rPr>
              <a:t>g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60" dirty="0">
                <a:latin typeface="Verdana"/>
                <a:cs typeface="Verdana"/>
              </a:rPr>
              <a:t>m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50" dirty="0">
                <a:latin typeface="Verdana"/>
                <a:cs typeface="Verdana"/>
              </a:rPr>
              <a:t>n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80" dirty="0">
                <a:latin typeface="Verdana"/>
                <a:cs typeface="Verdana"/>
              </a:rPr>
              <a:t>f  </a:t>
            </a:r>
            <a:r>
              <a:rPr sz="2000" spc="-35" dirty="0">
                <a:latin typeface="Verdana"/>
                <a:cs typeface="Verdana"/>
              </a:rPr>
              <a:t>designer</a:t>
            </a:r>
            <a:endParaRPr sz="2000">
              <a:latin typeface="Verdana"/>
              <a:cs typeface="Verdana"/>
            </a:endParaRPr>
          </a:p>
          <a:p>
            <a:pPr marL="12700" marR="177165">
              <a:lnSpc>
                <a:spcPct val="100000"/>
              </a:lnSpc>
              <a:spcBef>
                <a:spcPts val="500"/>
              </a:spcBef>
            </a:pPr>
            <a:r>
              <a:rPr sz="2000" spc="-229" dirty="0">
                <a:latin typeface="Verdana"/>
                <a:cs typeface="Verdana"/>
              </a:rPr>
              <a:t>If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design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done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5" dirty="0">
                <a:latin typeface="Verdana"/>
                <a:cs typeface="Verdana"/>
              </a:rPr>
              <a:t>by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outside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agency,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the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total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amount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paid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275" dirty="0">
                <a:latin typeface="Verdana"/>
                <a:cs typeface="Verdana"/>
              </a:rPr>
              <a:t>– </a:t>
            </a:r>
            <a:r>
              <a:rPr sz="2000" spc="-685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g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-70" dirty="0">
                <a:latin typeface="Verdana"/>
                <a:cs typeface="Verdana"/>
              </a:rPr>
              <a:t>v</a:t>
            </a:r>
            <a:r>
              <a:rPr sz="2000" spc="114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40" dirty="0">
                <a:latin typeface="Verdana"/>
                <a:cs typeface="Verdana"/>
              </a:rPr>
              <a:t>h</a:t>
            </a:r>
            <a:r>
              <a:rPr sz="2000" spc="105" dirty="0">
                <a:latin typeface="Verdana"/>
                <a:cs typeface="Verdana"/>
              </a:rPr>
              <a:t>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245" dirty="0">
                <a:latin typeface="Verdana"/>
                <a:cs typeface="Verdana"/>
              </a:rPr>
              <a:t>c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14" dirty="0">
                <a:latin typeface="Verdana"/>
                <a:cs typeface="Verdana"/>
              </a:rPr>
              <a:t>t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o</a:t>
            </a:r>
            <a:r>
              <a:rPr sz="2000" spc="-80" dirty="0">
                <a:latin typeface="Verdana"/>
                <a:cs typeface="Verdana"/>
              </a:rPr>
              <a:t>f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10" dirty="0">
                <a:latin typeface="Verdana"/>
                <a:cs typeface="Verdana"/>
              </a:rPr>
              <a:t>d</a:t>
            </a:r>
            <a:r>
              <a:rPr sz="2000" spc="120" dirty="0">
                <a:latin typeface="Verdana"/>
                <a:cs typeface="Verdana"/>
              </a:rPr>
              <a:t>e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65" dirty="0">
                <a:latin typeface="Verdana"/>
                <a:cs typeface="Verdana"/>
              </a:rPr>
              <a:t>i</a:t>
            </a:r>
            <a:r>
              <a:rPr sz="2000" spc="95" dirty="0">
                <a:latin typeface="Verdana"/>
                <a:cs typeface="Verdana"/>
              </a:rPr>
              <a:t>g</a:t>
            </a:r>
            <a:r>
              <a:rPr sz="2000" spc="-50" dirty="0">
                <a:latin typeface="Verdana"/>
                <a:cs typeface="Verdana"/>
              </a:rPr>
              <a:t>n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533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 MT</vt:lpstr>
      <vt:lpstr>Calibri</vt:lpstr>
      <vt:lpstr>Cambria</vt:lpstr>
      <vt:lpstr>Verdana</vt:lpstr>
      <vt:lpstr>Office Theme</vt:lpstr>
      <vt:lpstr>PowerPoint Presentation</vt:lpstr>
      <vt:lpstr>The purpose of cost estimating is to find  the cost of the manufacturing  operations and to assist in setting the  price for the product</vt:lpstr>
      <vt:lpstr>Cost estimating may be defined as the process of  determining the probable cost of the product  before the start of manufacture</vt:lpstr>
      <vt:lpstr>Important activity in engineering design and production  It is forecasting the future cost</vt:lpstr>
      <vt:lpstr>The only accurate estimating can enable the leaders to  make vital decisions such as manufacturing, selling policies</vt:lpstr>
      <vt:lpstr>To establish the selling price of a product, so as to ensure  reasonable profit to the company To determine the most economical process  To make/buy decisions</vt:lpstr>
      <vt:lpstr>To fix the selling price of the product To help the contractors to submit the accurate tenders  To forecast the progress of production and cost</vt:lpstr>
      <vt:lpstr>Design cost  Drafting cost  R &amp; D cost  Material cost  Labor cost</vt:lpstr>
      <vt:lpstr>Design cost of the product is estimated by ascertaining the  expected time for the design of that product</vt:lpstr>
      <vt:lpstr>When the design completed, the drawing will be prepared  by the draftsman</vt:lpstr>
      <vt:lpstr>Considerable time and money has to be spent on research  and developmental work</vt:lpstr>
      <vt:lpstr>Following steps involved</vt:lpstr>
      <vt:lpstr>Following steps involved</vt:lpstr>
      <vt:lpstr>During this stage, the estimator should consider the cost of  inspection equipments, gauges and wages to the inspectors</vt:lpstr>
      <vt:lpstr>During this stage, includes the estimated cost and  maintenance charges for the tools, jigs, fixtures, die etc.  required for production</vt:lpstr>
      <vt:lpstr>This can not be charged directly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Estimating</dc:title>
  <dc:creator>sntc</dc:creator>
  <cp:lastModifiedBy>Admin</cp:lastModifiedBy>
  <cp:revision>3</cp:revision>
  <dcterms:created xsi:type="dcterms:W3CDTF">2022-02-14T13:59:12Z</dcterms:created>
  <dcterms:modified xsi:type="dcterms:W3CDTF">2022-02-14T18:08:40Z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2011-03-23T00:00:00Z</vt:filetime>
  </property>
  <property fmtid="{D5CDD505-2E9C-101B-9397-08002B2CF9AE}" pid="3" name="Creator">
    <vt:lpwstr>Impress</vt:lpwstr>
  </property>
  <property fmtid="{D5CDD505-2E9C-101B-9397-08002B2CF9AE}" pid="4" name="LastSaved">
    <vt:filetime>2011-03-23T00:00:00Z</vt:filetime>
  </property>
</Properties>
</file>