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26"/>
  </p:notesMasterIdLst>
  <p:sldIdLst>
    <p:sldId id="334" r:id="rId2"/>
    <p:sldId id="262" r:id="rId3"/>
    <p:sldId id="263" r:id="rId4"/>
    <p:sldId id="309" r:id="rId5"/>
    <p:sldId id="310" r:id="rId6"/>
    <p:sldId id="311" r:id="rId7"/>
    <p:sldId id="312" r:id="rId8"/>
    <p:sldId id="313" r:id="rId9"/>
    <p:sldId id="314" r:id="rId10"/>
    <p:sldId id="315" r:id="rId11"/>
    <p:sldId id="316" r:id="rId12"/>
    <p:sldId id="318" r:id="rId13"/>
    <p:sldId id="319" r:id="rId14"/>
    <p:sldId id="320" r:id="rId15"/>
    <p:sldId id="321" r:id="rId16"/>
    <p:sldId id="323" r:id="rId17"/>
    <p:sldId id="333" r:id="rId18"/>
    <p:sldId id="325" r:id="rId19"/>
    <p:sldId id="326" r:id="rId20"/>
    <p:sldId id="327" r:id="rId21"/>
    <p:sldId id="328" r:id="rId22"/>
    <p:sldId id="329" r:id="rId23"/>
    <p:sldId id="330"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FF99"/>
    <a:srgbClr val="FFFF99"/>
    <a:srgbClr val="00FFFF"/>
    <a:srgbClr val="FFFF66"/>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5270" autoAdjust="0"/>
  </p:normalViewPr>
  <p:slideViewPr>
    <p:cSldViewPr>
      <p:cViewPr varScale="1">
        <p:scale>
          <a:sx n="71" d="100"/>
          <a:sy n="71" d="100"/>
        </p:scale>
        <p:origin x="130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49348-5277-4885-8109-FC67ADA253E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ADFB2736-4BE8-4E12-92EE-4D27D91E593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4B0665F0-FD9B-49D1-BED4-86D4395F1B4C}" type="datetimeFigureOut">
              <a:rPr lang="en-US"/>
              <a:pPr>
                <a:defRPr/>
              </a:pPr>
              <a:t>2/14/2022</a:t>
            </a:fld>
            <a:endParaRPr lang="en-US"/>
          </a:p>
        </p:txBody>
      </p:sp>
      <p:sp>
        <p:nvSpPr>
          <p:cNvPr id="4" name="Slide Image Placeholder 3">
            <a:extLst>
              <a:ext uri="{FF2B5EF4-FFF2-40B4-BE49-F238E27FC236}">
                <a16:creationId xmlns:a16="http://schemas.microsoft.com/office/drawing/2014/main" id="{96CAC74A-4D96-4EB2-8A85-EECBD74CD69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0AF0234-C69D-48C6-9A12-226489A315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9FA4AB-B4C0-4349-B422-7BBAB66A13B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BF146EE-43AD-47A2-8796-359F15C5DF6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1A3AFA-44A3-4A9E-B548-3257A37CE59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753DF28-5C6B-400B-9AA3-D727F7CCE9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BFEE237A-4490-4018-BC17-E8B1265102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FA38E187-8945-4B32-A0FD-77745FFCAA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EE8A79-D3BB-4F92-93E2-3C2CE478520A}" type="slidenum">
              <a:rPr lang="en-US" altLang="en-US"/>
              <a:pPr eaLnBrk="1" hangingPunct="1"/>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E5A585B-51B6-4A51-BDA3-1F08F3884A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2A3D98-8023-4C95-AD12-8DC0E906DE66}" type="slidenum">
              <a:rPr lang="zh-TW" altLang="en-US"/>
              <a:pPr eaLnBrk="1" hangingPunct="1"/>
              <a:t>19</a:t>
            </a:fld>
            <a:endParaRPr lang="zh-TW" altLang="en-US"/>
          </a:p>
        </p:txBody>
      </p:sp>
      <p:sp>
        <p:nvSpPr>
          <p:cNvPr id="33795" name="Rectangle 2">
            <a:extLst>
              <a:ext uri="{FF2B5EF4-FFF2-40B4-BE49-F238E27FC236}">
                <a16:creationId xmlns:a16="http://schemas.microsoft.com/office/drawing/2014/main" id="{D1244AFC-2CD7-4A1A-A07C-1B0BFD7936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a:extLst>
              <a:ext uri="{FF2B5EF4-FFF2-40B4-BE49-F238E27FC236}">
                <a16:creationId xmlns:a16="http://schemas.microsoft.com/office/drawing/2014/main" id="{E68ABAF2-A6D6-42B1-B9D3-732355E63B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9DD547-89C9-4A32-9CAD-88A5C71CFC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E61955-BC09-40E4-987D-D34B822EBE60}" type="slidenum">
              <a:rPr lang="zh-TW" altLang="en-US"/>
              <a:pPr eaLnBrk="1" hangingPunct="1"/>
              <a:t>20</a:t>
            </a:fld>
            <a:endParaRPr lang="zh-TW" altLang="en-US"/>
          </a:p>
        </p:txBody>
      </p:sp>
      <p:sp>
        <p:nvSpPr>
          <p:cNvPr id="34819" name="Rectangle 2">
            <a:extLst>
              <a:ext uri="{FF2B5EF4-FFF2-40B4-BE49-F238E27FC236}">
                <a16:creationId xmlns:a16="http://schemas.microsoft.com/office/drawing/2014/main" id="{65DE22A9-A1EE-4356-B126-7540FBE5DC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DAB15217-333A-415C-BD5B-A6308B04F2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CD98-C030-438C-8A6C-7A2F284C1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4D5294D-F3BC-4B2A-AFCC-0211F4609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505781-AF1A-4DB2-AB4C-EC0B2BFC0706}"/>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F28A39B4-DA04-4945-8D3E-12E1CF449788}"/>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6D5A4275-B4D7-45CE-B14D-942FD63F4F21}"/>
              </a:ext>
            </a:extLst>
          </p:cNvPr>
          <p:cNvSpPr>
            <a:spLocks noGrp="1"/>
          </p:cNvSpPr>
          <p:nvPr>
            <p:ph type="sldNum" sz="quarter" idx="12"/>
          </p:nvPr>
        </p:nvSpPr>
        <p:spPr/>
        <p:txBody>
          <a:bodyPr/>
          <a:lstStyle/>
          <a:p>
            <a:fld id="{DC19BE08-4267-4CC0-BCDA-F3D48B38CEBA}" type="slidenum">
              <a:rPr lang="en-GB" altLang="en-US" smtClean="0"/>
              <a:pPr/>
              <a:t>‹#›</a:t>
            </a:fld>
            <a:endParaRPr lang="en-GB" altLang="en-US"/>
          </a:p>
        </p:txBody>
      </p:sp>
    </p:spTree>
    <p:extLst>
      <p:ext uri="{BB962C8B-B14F-4D97-AF65-F5344CB8AC3E}">
        <p14:creationId xmlns:p14="http://schemas.microsoft.com/office/powerpoint/2010/main" val="193773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1CE8-CA32-480D-A20A-A042CF3BF1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FD1720-EE63-4FEE-99CA-4AE1DF626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83F2DE-EE62-43BF-972D-396F5562445D}"/>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5347196A-63C3-453A-8326-69DF90E6F48C}"/>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FF49EF4E-26B9-4250-98FD-58BC245A60F8}"/>
              </a:ext>
            </a:extLst>
          </p:cNvPr>
          <p:cNvSpPr>
            <a:spLocks noGrp="1"/>
          </p:cNvSpPr>
          <p:nvPr>
            <p:ph type="sldNum" sz="quarter" idx="12"/>
          </p:nvPr>
        </p:nvSpPr>
        <p:spPr/>
        <p:txBody>
          <a:bodyPr/>
          <a:lstStyle/>
          <a:p>
            <a:fld id="{3F5BCDB3-2ED2-4AEC-B967-799BFD3C2A25}" type="slidenum">
              <a:rPr lang="en-GB" altLang="en-US" smtClean="0"/>
              <a:pPr/>
              <a:t>‹#›</a:t>
            </a:fld>
            <a:endParaRPr lang="en-GB" altLang="en-US"/>
          </a:p>
        </p:txBody>
      </p:sp>
    </p:spTree>
    <p:extLst>
      <p:ext uri="{BB962C8B-B14F-4D97-AF65-F5344CB8AC3E}">
        <p14:creationId xmlns:p14="http://schemas.microsoft.com/office/powerpoint/2010/main" val="59476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CFF6E-6D77-4C4A-A8A3-60E5BE6EAA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995384-D3F5-4D10-B4B9-10CAD61815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D53FA-FC74-4840-81DE-72457B8F88A5}"/>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30A93D53-9A51-4192-A7AF-08048D698675}"/>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CEC91665-DE42-421C-8A6A-795CCD8BD8E7}"/>
              </a:ext>
            </a:extLst>
          </p:cNvPr>
          <p:cNvSpPr>
            <a:spLocks noGrp="1"/>
          </p:cNvSpPr>
          <p:nvPr>
            <p:ph type="sldNum" sz="quarter" idx="12"/>
          </p:nvPr>
        </p:nvSpPr>
        <p:spPr/>
        <p:txBody>
          <a:bodyPr/>
          <a:lstStyle/>
          <a:p>
            <a:fld id="{401B397A-FAA6-4BFD-8515-BDB3BF4E8730}" type="slidenum">
              <a:rPr lang="en-GB" altLang="en-US" smtClean="0"/>
              <a:pPr/>
              <a:t>‹#›</a:t>
            </a:fld>
            <a:endParaRPr lang="en-GB" altLang="en-US"/>
          </a:p>
        </p:txBody>
      </p:sp>
    </p:spTree>
    <p:extLst>
      <p:ext uri="{BB962C8B-B14F-4D97-AF65-F5344CB8AC3E}">
        <p14:creationId xmlns:p14="http://schemas.microsoft.com/office/powerpoint/2010/main" val="50016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4DC4-65B6-44E7-8DD5-A8B87F66F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8133FB-A5BB-4432-9867-E1813B7B0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695086-FABC-4F4E-8749-0944659751D6}"/>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1EF19151-BF19-4D03-820A-EA24FD2AE334}"/>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CF5B5C00-B4E6-4E2F-B987-EFE12CE032CD}"/>
              </a:ext>
            </a:extLst>
          </p:cNvPr>
          <p:cNvSpPr>
            <a:spLocks noGrp="1"/>
          </p:cNvSpPr>
          <p:nvPr>
            <p:ph type="sldNum" sz="quarter" idx="12"/>
          </p:nvPr>
        </p:nvSpPr>
        <p:spPr/>
        <p:txBody>
          <a:bodyPr/>
          <a:lstStyle/>
          <a:p>
            <a:fld id="{993DAC75-C7BD-4B34-8A84-9549BC1D5EAD}" type="slidenum">
              <a:rPr lang="en-GB" altLang="en-US" smtClean="0"/>
              <a:pPr/>
              <a:t>‹#›</a:t>
            </a:fld>
            <a:endParaRPr lang="en-GB" altLang="en-US"/>
          </a:p>
        </p:txBody>
      </p:sp>
    </p:spTree>
    <p:extLst>
      <p:ext uri="{BB962C8B-B14F-4D97-AF65-F5344CB8AC3E}">
        <p14:creationId xmlns:p14="http://schemas.microsoft.com/office/powerpoint/2010/main" val="39941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D3-12B5-4D35-9742-871649A780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0A844B-3390-4BBF-B5D3-2A83BFEFC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D96B-B817-4F2F-91B8-DF2D61B2A5F1}"/>
              </a:ext>
            </a:extLst>
          </p:cNvPr>
          <p:cNvSpPr>
            <a:spLocks noGrp="1"/>
          </p:cNvSpPr>
          <p:nvPr>
            <p:ph type="dt" sz="half" idx="10"/>
          </p:nvPr>
        </p:nvSpPr>
        <p:spPr/>
        <p:txBody>
          <a:bodyPr/>
          <a:lstStyle/>
          <a:p>
            <a:pPr>
              <a:defRPr/>
            </a:pPr>
            <a:endParaRPr lang="en-GB"/>
          </a:p>
        </p:txBody>
      </p:sp>
      <p:sp>
        <p:nvSpPr>
          <p:cNvPr id="5" name="Footer Placeholder 4">
            <a:extLst>
              <a:ext uri="{FF2B5EF4-FFF2-40B4-BE49-F238E27FC236}">
                <a16:creationId xmlns:a16="http://schemas.microsoft.com/office/drawing/2014/main" id="{F5E5EA96-9F5C-4A2B-9DBA-1D1962872624}"/>
              </a:ext>
            </a:extLst>
          </p:cNvPr>
          <p:cNvSpPr>
            <a:spLocks noGrp="1"/>
          </p:cNvSpPr>
          <p:nvPr>
            <p:ph type="ftr" sz="quarter" idx="11"/>
          </p:nvPr>
        </p:nvSpPr>
        <p:spPr/>
        <p:txBody>
          <a:bodyPr/>
          <a:lstStyle/>
          <a:p>
            <a:pPr>
              <a:defRPr/>
            </a:pPr>
            <a:endParaRPr lang="en-GB"/>
          </a:p>
        </p:txBody>
      </p:sp>
      <p:sp>
        <p:nvSpPr>
          <p:cNvPr id="6" name="Slide Number Placeholder 5">
            <a:extLst>
              <a:ext uri="{FF2B5EF4-FFF2-40B4-BE49-F238E27FC236}">
                <a16:creationId xmlns:a16="http://schemas.microsoft.com/office/drawing/2014/main" id="{B1D73966-E7CF-4BE4-83E8-A49D2969ED7A}"/>
              </a:ext>
            </a:extLst>
          </p:cNvPr>
          <p:cNvSpPr>
            <a:spLocks noGrp="1"/>
          </p:cNvSpPr>
          <p:nvPr>
            <p:ph type="sldNum" sz="quarter" idx="12"/>
          </p:nvPr>
        </p:nvSpPr>
        <p:spPr/>
        <p:txBody>
          <a:bodyPr/>
          <a:lstStyle/>
          <a:p>
            <a:fld id="{E9233C0A-0B8F-4505-B08B-8B5B2AC1EB77}" type="slidenum">
              <a:rPr lang="en-GB" altLang="en-US" smtClean="0"/>
              <a:pPr/>
              <a:t>‹#›</a:t>
            </a:fld>
            <a:endParaRPr lang="en-GB" altLang="en-US"/>
          </a:p>
        </p:txBody>
      </p:sp>
    </p:spTree>
    <p:extLst>
      <p:ext uri="{BB962C8B-B14F-4D97-AF65-F5344CB8AC3E}">
        <p14:creationId xmlns:p14="http://schemas.microsoft.com/office/powerpoint/2010/main" val="413679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36F-326A-4462-8F69-F6ABAD934A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75A3FE-536E-439D-8C16-2F6B091F87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E1F41E-8D30-4A0A-97D8-90BC1DB569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94DC79-F567-4EC9-97AC-04168D34BCAD}"/>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263621D3-7CFE-4A41-8492-7EA219DB4C0A}"/>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D2E711E2-9D73-45F0-AC80-D99CE0FE8857}"/>
              </a:ext>
            </a:extLst>
          </p:cNvPr>
          <p:cNvSpPr>
            <a:spLocks noGrp="1"/>
          </p:cNvSpPr>
          <p:nvPr>
            <p:ph type="sldNum" sz="quarter" idx="12"/>
          </p:nvPr>
        </p:nvSpPr>
        <p:spPr/>
        <p:txBody>
          <a:bodyPr/>
          <a:lstStyle/>
          <a:p>
            <a:fld id="{62B15B09-C64A-4D1D-BFFD-D4835B77B7CA}" type="slidenum">
              <a:rPr lang="en-GB" altLang="en-US" smtClean="0"/>
              <a:pPr/>
              <a:t>‹#›</a:t>
            </a:fld>
            <a:endParaRPr lang="en-GB" altLang="en-US"/>
          </a:p>
        </p:txBody>
      </p:sp>
    </p:spTree>
    <p:extLst>
      <p:ext uri="{BB962C8B-B14F-4D97-AF65-F5344CB8AC3E}">
        <p14:creationId xmlns:p14="http://schemas.microsoft.com/office/powerpoint/2010/main" val="337734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7ED7-0BFF-46EB-B25C-AED4FA6FED9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9EE271-B4BC-46DC-90CD-6F33D47DC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29E7-2648-482E-AE02-E91204370D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06D42-ED58-4155-BA41-D6AA47258D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947F-641F-4342-9D7B-CCCB75D0334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065CAB5-B625-48F4-AC3B-D7589852B805}"/>
              </a:ext>
            </a:extLst>
          </p:cNvPr>
          <p:cNvSpPr>
            <a:spLocks noGrp="1"/>
          </p:cNvSpPr>
          <p:nvPr>
            <p:ph type="dt" sz="half" idx="10"/>
          </p:nvPr>
        </p:nvSpPr>
        <p:spPr/>
        <p:txBody>
          <a:bodyPr/>
          <a:lstStyle/>
          <a:p>
            <a:pPr>
              <a:defRPr/>
            </a:pPr>
            <a:endParaRPr lang="en-GB"/>
          </a:p>
        </p:txBody>
      </p:sp>
      <p:sp>
        <p:nvSpPr>
          <p:cNvPr id="8" name="Footer Placeholder 7">
            <a:extLst>
              <a:ext uri="{FF2B5EF4-FFF2-40B4-BE49-F238E27FC236}">
                <a16:creationId xmlns:a16="http://schemas.microsoft.com/office/drawing/2014/main" id="{05CA8D65-9E46-456F-A7F8-1C67ABD271E2}"/>
              </a:ext>
            </a:extLst>
          </p:cNvPr>
          <p:cNvSpPr>
            <a:spLocks noGrp="1"/>
          </p:cNvSpPr>
          <p:nvPr>
            <p:ph type="ftr" sz="quarter" idx="11"/>
          </p:nvPr>
        </p:nvSpPr>
        <p:spPr/>
        <p:txBody>
          <a:bodyPr/>
          <a:lstStyle/>
          <a:p>
            <a:pPr>
              <a:defRPr/>
            </a:pPr>
            <a:endParaRPr lang="en-GB"/>
          </a:p>
        </p:txBody>
      </p:sp>
      <p:sp>
        <p:nvSpPr>
          <p:cNvPr id="9" name="Slide Number Placeholder 8">
            <a:extLst>
              <a:ext uri="{FF2B5EF4-FFF2-40B4-BE49-F238E27FC236}">
                <a16:creationId xmlns:a16="http://schemas.microsoft.com/office/drawing/2014/main" id="{D58CE37A-5DD5-4ADB-9208-83D86CEEA7A8}"/>
              </a:ext>
            </a:extLst>
          </p:cNvPr>
          <p:cNvSpPr>
            <a:spLocks noGrp="1"/>
          </p:cNvSpPr>
          <p:nvPr>
            <p:ph type="sldNum" sz="quarter" idx="12"/>
          </p:nvPr>
        </p:nvSpPr>
        <p:spPr/>
        <p:txBody>
          <a:bodyPr/>
          <a:lstStyle/>
          <a:p>
            <a:fld id="{E2D5B021-C600-4F2E-8C0B-5DF86520D140}" type="slidenum">
              <a:rPr lang="en-GB" altLang="en-US" smtClean="0"/>
              <a:pPr/>
              <a:t>‹#›</a:t>
            </a:fld>
            <a:endParaRPr lang="en-GB" altLang="en-US"/>
          </a:p>
        </p:txBody>
      </p:sp>
    </p:spTree>
    <p:extLst>
      <p:ext uri="{BB962C8B-B14F-4D97-AF65-F5344CB8AC3E}">
        <p14:creationId xmlns:p14="http://schemas.microsoft.com/office/powerpoint/2010/main" val="32027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F40B-F612-4AF1-B5C9-7AE3E3A9BE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D913C5-D625-4D45-968C-262DFEA17FB3}"/>
              </a:ext>
            </a:extLst>
          </p:cNvPr>
          <p:cNvSpPr>
            <a:spLocks noGrp="1"/>
          </p:cNvSpPr>
          <p:nvPr>
            <p:ph type="dt" sz="half" idx="10"/>
          </p:nvPr>
        </p:nvSpPr>
        <p:spPr/>
        <p:txBody>
          <a:bodyPr/>
          <a:lstStyle/>
          <a:p>
            <a:pPr>
              <a:defRPr/>
            </a:pPr>
            <a:endParaRPr lang="en-GB"/>
          </a:p>
        </p:txBody>
      </p:sp>
      <p:sp>
        <p:nvSpPr>
          <p:cNvPr id="4" name="Footer Placeholder 3">
            <a:extLst>
              <a:ext uri="{FF2B5EF4-FFF2-40B4-BE49-F238E27FC236}">
                <a16:creationId xmlns:a16="http://schemas.microsoft.com/office/drawing/2014/main" id="{1DB9EE3F-743B-49E7-8FD4-AC6B7D676D5F}"/>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C498F706-640D-4B04-B4F2-276145A8B352}"/>
              </a:ext>
            </a:extLst>
          </p:cNvPr>
          <p:cNvSpPr>
            <a:spLocks noGrp="1"/>
          </p:cNvSpPr>
          <p:nvPr>
            <p:ph type="sldNum" sz="quarter" idx="12"/>
          </p:nvPr>
        </p:nvSpPr>
        <p:spPr/>
        <p:txBody>
          <a:bodyPr/>
          <a:lstStyle/>
          <a:p>
            <a:fld id="{183CA554-C235-4DA3-A14D-189BBAD12BFF}" type="slidenum">
              <a:rPr lang="en-GB" altLang="en-US" smtClean="0"/>
              <a:pPr/>
              <a:t>‹#›</a:t>
            </a:fld>
            <a:endParaRPr lang="en-GB" altLang="en-US"/>
          </a:p>
        </p:txBody>
      </p:sp>
    </p:spTree>
    <p:extLst>
      <p:ext uri="{BB962C8B-B14F-4D97-AF65-F5344CB8AC3E}">
        <p14:creationId xmlns:p14="http://schemas.microsoft.com/office/powerpoint/2010/main" val="26343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4146-7219-422B-A3B9-EE017F772563}"/>
              </a:ext>
            </a:extLst>
          </p:cNvPr>
          <p:cNvSpPr>
            <a:spLocks noGrp="1"/>
          </p:cNvSpPr>
          <p:nvPr>
            <p:ph type="dt" sz="half" idx="10"/>
          </p:nvPr>
        </p:nvSpPr>
        <p:spPr/>
        <p:txBody>
          <a:bodyPr/>
          <a:lstStyle/>
          <a:p>
            <a:pPr>
              <a:defRPr/>
            </a:pPr>
            <a:endParaRPr lang="en-GB"/>
          </a:p>
        </p:txBody>
      </p:sp>
      <p:sp>
        <p:nvSpPr>
          <p:cNvPr id="3" name="Footer Placeholder 2">
            <a:extLst>
              <a:ext uri="{FF2B5EF4-FFF2-40B4-BE49-F238E27FC236}">
                <a16:creationId xmlns:a16="http://schemas.microsoft.com/office/drawing/2014/main" id="{1ACBC10C-C5F1-477A-9934-665465AD4308}"/>
              </a:ext>
            </a:extLst>
          </p:cNvPr>
          <p:cNvSpPr>
            <a:spLocks noGrp="1"/>
          </p:cNvSpPr>
          <p:nvPr>
            <p:ph type="ftr" sz="quarter" idx="11"/>
          </p:nvPr>
        </p:nvSpPr>
        <p:spPr/>
        <p:txBody>
          <a:bodyPr/>
          <a:lstStyle/>
          <a:p>
            <a:pPr>
              <a:defRPr/>
            </a:pPr>
            <a:endParaRPr lang="en-GB"/>
          </a:p>
        </p:txBody>
      </p:sp>
      <p:sp>
        <p:nvSpPr>
          <p:cNvPr id="4" name="Slide Number Placeholder 3">
            <a:extLst>
              <a:ext uri="{FF2B5EF4-FFF2-40B4-BE49-F238E27FC236}">
                <a16:creationId xmlns:a16="http://schemas.microsoft.com/office/drawing/2014/main" id="{F064DC42-7D6B-4052-944B-25162AA25F01}"/>
              </a:ext>
            </a:extLst>
          </p:cNvPr>
          <p:cNvSpPr>
            <a:spLocks noGrp="1"/>
          </p:cNvSpPr>
          <p:nvPr>
            <p:ph type="sldNum" sz="quarter" idx="12"/>
          </p:nvPr>
        </p:nvSpPr>
        <p:spPr/>
        <p:txBody>
          <a:bodyPr/>
          <a:lstStyle/>
          <a:p>
            <a:fld id="{ADAD0B13-471E-456E-9E5E-F9CB2E6A910F}" type="slidenum">
              <a:rPr lang="en-GB" altLang="en-US" smtClean="0"/>
              <a:pPr/>
              <a:t>‹#›</a:t>
            </a:fld>
            <a:endParaRPr lang="en-GB" altLang="en-US"/>
          </a:p>
        </p:txBody>
      </p:sp>
    </p:spTree>
    <p:extLst>
      <p:ext uri="{BB962C8B-B14F-4D97-AF65-F5344CB8AC3E}">
        <p14:creationId xmlns:p14="http://schemas.microsoft.com/office/powerpoint/2010/main" val="287938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7B68-05BD-458B-90DC-8BCA3E6AD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871592-6281-4B19-AABA-0D79A3171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899705-E97C-4D5D-8F60-366F0223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EDB2-B6FE-45F7-99CF-F5DDFE5C4FD8}"/>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41C4FDA9-1117-4F1F-84DB-22DF42DAF647}"/>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571B747A-7BCD-459F-97BA-6BCB14FB6988}"/>
              </a:ext>
            </a:extLst>
          </p:cNvPr>
          <p:cNvSpPr>
            <a:spLocks noGrp="1"/>
          </p:cNvSpPr>
          <p:nvPr>
            <p:ph type="sldNum" sz="quarter" idx="12"/>
          </p:nvPr>
        </p:nvSpPr>
        <p:spPr/>
        <p:txBody>
          <a:bodyPr/>
          <a:lstStyle/>
          <a:p>
            <a:fld id="{124697D9-A8B6-496E-A01A-FC5851F84B96}" type="slidenum">
              <a:rPr lang="en-GB" altLang="en-US" smtClean="0"/>
              <a:pPr/>
              <a:t>‹#›</a:t>
            </a:fld>
            <a:endParaRPr lang="en-GB" altLang="en-US"/>
          </a:p>
        </p:txBody>
      </p:sp>
    </p:spTree>
    <p:extLst>
      <p:ext uri="{BB962C8B-B14F-4D97-AF65-F5344CB8AC3E}">
        <p14:creationId xmlns:p14="http://schemas.microsoft.com/office/powerpoint/2010/main" val="235549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DE3B-CA0B-4020-A020-E27E3EC1B6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2529E9-3917-46AB-9973-2752C963B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176DFB85-D12D-43EB-B3C8-2A32A95EF6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33A881-08CE-4DD9-BE65-2AF6F43D0751}"/>
              </a:ext>
            </a:extLst>
          </p:cNvPr>
          <p:cNvSpPr>
            <a:spLocks noGrp="1"/>
          </p:cNvSpPr>
          <p:nvPr>
            <p:ph type="dt" sz="half" idx="10"/>
          </p:nvPr>
        </p:nvSpPr>
        <p:spPr/>
        <p:txBody>
          <a:bodyPr/>
          <a:lstStyle/>
          <a:p>
            <a:pPr>
              <a:defRPr/>
            </a:pPr>
            <a:endParaRPr lang="en-GB"/>
          </a:p>
        </p:txBody>
      </p:sp>
      <p:sp>
        <p:nvSpPr>
          <p:cNvPr id="6" name="Footer Placeholder 5">
            <a:extLst>
              <a:ext uri="{FF2B5EF4-FFF2-40B4-BE49-F238E27FC236}">
                <a16:creationId xmlns:a16="http://schemas.microsoft.com/office/drawing/2014/main" id="{DC738D5B-9D1B-44A6-A3C8-22E29E91D491}"/>
              </a:ext>
            </a:extLst>
          </p:cNvPr>
          <p:cNvSpPr>
            <a:spLocks noGrp="1"/>
          </p:cNvSpPr>
          <p:nvPr>
            <p:ph type="ftr" sz="quarter" idx="11"/>
          </p:nvPr>
        </p:nvSpPr>
        <p:spPr/>
        <p:txBody>
          <a:bodyPr/>
          <a:lstStyle/>
          <a:p>
            <a:pPr>
              <a:defRPr/>
            </a:pPr>
            <a:endParaRPr lang="en-GB"/>
          </a:p>
        </p:txBody>
      </p:sp>
      <p:sp>
        <p:nvSpPr>
          <p:cNvPr id="7" name="Slide Number Placeholder 6">
            <a:extLst>
              <a:ext uri="{FF2B5EF4-FFF2-40B4-BE49-F238E27FC236}">
                <a16:creationId xmlns:a16="http://schemas.microsoft.com/office/drawing/2014/main" id="{CE017F95-9176-4F93-BF0C-3214701A7DAB}"/>
              </a:ext>
            </a:extLst>
          </p:cNvPr>
          <p:cNvSpPr>
            <a:spLocks noGrp="1"/>
          </p:cNvSpPr>
          <p:nvPr>
            <p:ph type="sldNum" sz="quarter" idx="12"/>
          </p:nvPr>
        </p:nvSpPr>
        <p:spPr/>
        <p:txBody>
          <a:bodyPr/>
          <a:lstStyle/>
          <a:p>
            <a:fld id="{930F8567-8E8C-4C2B-9E75-0DC9B4036656}" type="slidenum">
              <a:rPr lang="en-GB" altLang="en-US" smtClean="0"/>
              <a:pPr/>
              <a:t>‹#›</a:t>
            </a:fld>
            <a:endParaRPr lang="en-GB" altLang="en-US"/>
          </a:p>
        </p:txBody>
      </p:sp>
    </p:spTree>
    <p:extLst>
      <p:ext uri="{BB962C8B-B14F-4D97-AF65-F5344CB8AC3E}">
        <p14:creationId xmlns:p14="http://schemas.microsoft.com/office/powerpoint/2010/main" val="220061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12BF2-931F-4C02-9C59-E16C64DEAA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3164F0-3802-4685-900A-585D07651B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AD971-7CFA-4212-BE9F-CE0CBE8F53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a:extLst>
              <a:ext uri="{FF2B5EF4-FFF2-40B4-BE49-F238E27FC236}">
                <a16:creationId xmlns:a16="http://schemas.microsoft.com/office/drawing/2014/main" id="{2D9A36FC-E4D6-4ECA-8CBD-FF8C74E28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C674A35B-F52C-40F3-92BE-35A9AC1FB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A5296E-B54C-48C7-A993-D52EE0BAF34F}" type="slidenum">
              <a:rPr lang="en-GB" altLang="en-US" smtClean="0"/>
              <a:pPr/>
              <a:t>‹#›</a:t>
            </a:fld>
            <a:endParaRPr lang="en-GB" altLang="en-US"/>
          </a:p>
        </p:txBody>
      </p:sp>
    </p:spTree>
    <p:extLst>
      <p:ext uri="{BB962C8B-B14F-4D97-AF65-F5344CB8AC3E}">
        <p14:creationId xmlns:p14="http://schemas.microsoft.com/office/powerpoint/2010/main" val="186942956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Geograph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en.wikipedia.org/wiki/Urban_hierarchy" TargetMode="External"/><Relationship Id="rId4" Type="http://schemas.openxmlformats.org/officeDocument/2006/relationships/hyperlink" Target="http://en.wikipedia.org/wiki/Human_settleme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72BEE-5BB7-420B-B931-C2748941FE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9660" y="44667"/>
            <a:ext cx="1624340" cy="1937809"/>
          </a:xfrm>
          <a:prstGeom prst="rect">
            <a:avLst/>
          </a:prstGeom>
        </p:spPr>
      </p:pic>
      <p:sp>
        <p:nvSpPr>
          <p:cNvPr id="3" name="Title 1">
            <a:extLst>
              <a:ext uri="{FF2B5EF4-FFF2-40B4-BE49-F238E27FC236}">
                <a16:creationId xmlns:a16="http://schemas.microsoft.com/office/drawing/2014/main" id="{7E5DEA46-2100-4115-80EF-1A47AFD0823E}"/>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Central place theory</a:t>
            </a:r>
          </a:p>
          <a:p>
            <a:r>
              <a:rPr lang="en-IN" sz="2667" u="sng"/>
              <a:t>Presented </a:t>
            </a:r>
            <a:r>
              <a:rPr lang="en-IN" sz="2667" u="sng" smtClean="0"/>
              <a:t>by : </a:t>
            </a:r>
            <a:r>
              <a:rPr lang="en-IN" sz="2800" smtClean="0"/>
              <a:t>Pallavi</a:t>
            </a:r>
            <a:r>
              <a:rPr lang="en-IN" sz="2800" dirty="0" smtClean="0"/>
              <a:t> </a:t>
            </a:r>
            <a:r>
              <a:rPr lang="en-IN" sz="2800" dirty="0"/>
              <a:t>Tiwari</a:t>
            </a:r>
            <a:endParaRPr lang="en-IN" sz="2667" dirty="0"/>
          </a:p>
        </p:txBody>
      </p:sp>
    </p:spTree>
    <p:extLst>
      <p:ext uri="{BB962C8B-B14F-4D97-AF65-F5344CB8AC3E}">
        <p14:creationId xmlns:p14="http://schemas.microsoft.com/office/powerpoint/2010/main" val="110648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a:extLst>
              <a:ext uri="{FF2B5EF4-FFF2-40B4-BE49-F238E27FC236}">
                <a16:creationId xmlns:a16="http://schemas.microsoft.com/office/drawing/2014/main" id="{596D2792-5167-409A-9895-6C6D20BDE225}"/>
              </a:ext>
            </a:extLst>
          </p:cNvPr>
          <p:cNvSpPr txBox="1">
            <a:spLocks noChangeArrowheads="1"/>
          </p:cNvSpPr>
          <p:nvPr/>
        </p:nvSpPr>
        <p:spPr bwMode="auto">
          <a:xfrm>
            <a:off x="900113" y="6165850"/>
            <a:ext cx="705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9" name="Rectangle 2">
            <a:extLst>
              <a:ext uri="{FF2B5EF4-FFF2-40B4-BE49-F238E27FC236}">
                <a16:creationId xmlns:a16="http://schemas.microsoft.com/office/drawing/2014/main" id="{127F465F-9C51-4984-AC56-6E166001418D}"/>
              </a:ext>
            </a:extLst>
          </p:cNvPr>
          <p:cNvSpPr txBox="1">
            <a:spLocks noChangeArrowheads="1"/>
          </p:cNvSpPr>
          <p:nvPr/>
        </p:nvSpPr>
        <p:spPr>
          <a:xfrm>
            <a:off x="457200" y="274638"/>
            <a:ext cx="8229600" cy="1143000"/>
          </a:xfrm>
          <a:prstGeom prst="rect">
            <a:avLst/>
          </a:prstGeom>
        </p:spPr>
        <p:txBody>
          <a:bodyPr/>
          <a:lstStyle/>
          <a:p>
            <a:pPr algn="ctr">
              <a:defRPr/>
            </a:pPr>
            <a:endParaRPr lang="en-US" sz="3600" b="1" u="sng" dirty="0"/>
          </a:p>
          <a:p>
            <a:pPr algn="ctr">
              <a:defRPr/>
            </a:pPr>
            <a:endParaRPr lang="en-GB" sz="3600" kern="0" dirty="0">
              <a:solidFill>
                <a:schemeClr val="tx2"/>
              </a:solidFill>
              <a:latin typeface="+mj-lt"/>
              <a:ea typeface="+mj-ea"/>
              <a:cs typeface="+mj-cs"/>
            </a:endParaRPr>
          </a:p>
        </p:txBody>
      </p:sp>
      <p:pic>
        <p:nvPicPr>
          <p:cNvPr id="49154" name="Picture 27" descr="Description: Central Place_06">
            <a:extLst>
              <a:ext uri="{FF2B5EF4-FFF2-40B4-BE49-F238E27FC236}">
                <a16:creationId xmlns:a16="http://schemas.microsoft.com/office/drawing/2014/main" id="{9C67FC8B-A8B5-452E-ADE4-42BD827C99A2}"/>
              </a:ext>
            </a:extLst>
          </p:cNvPr>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285720" y="1428736"/>
            <a:ext cx="5643602" cy="4500594"/>
          </a:xfrm>
          <a:prstGeom prst="rect">
            <a:avLst/>
          </a:prstGeom>
          <a:noFill/>
          <a:ln w="9525">
            <a:noFill/>
            <a:miter lim="800000"/>
            <a:headEnd/>
            <a:tailEnd/>
          </a:ln>
        </p:spPr>
      </p:pic>
      <p:sp>
        <p:nvSpPr>
          <p:cNvPr id="16389" name="TextBox 9">
            <a:extLst>
              <a:ext uri="{FF2B5EF4-FFF2-40B4-BE49-F238E27FC236}">
                <a16:creationId xmlns:a16="http://schemas.microsoft.com/office/drawing/2014/main" id="{3786E100-85B3-4971-A470-B347AF1B451D}"/>
              </a:ext>
            </a:extLst>
          </p:cNvPr>
          <p:cNvSpPr txBox="1">
            <a:spLocks noChangeArrowheads="1"/>
          </p:cNvSpPr>
          <p:nvPr/>
        </p:nvSpPr>
        <p:spPr bwMode="auto">
          <a:xfrm>
            <a:off x="6072188" y="1428750"/>
            <a:ext cx="25717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Finally, a hexagonal shape is found out to be the ideal shape. Both the average and maximum radial distance of a hexagon are only a little greater than in a circle of similar size. It has the great advantage of completely covering a region without overlapping or leaving areas unserved. </a:t>
            </a:r>
          </a:p>
        </p:txBody>
      </p:sp>
      <p:sp>
        <p:nvSpPr>
          <p:cNvPr id="11" name="Rectangle 2">
            <a:extLst>
              <a:ext uri="{FF2B5EF4-FFF2-40B4-BE49-F238E27FC236}">
                <a16:creationId xmlns:a16="http://schemas.microsoft.com/office/drawing/2014/main" id="{0511F31C-C1C0-4905-BC76-EC86CD5AB5FC}"/>
              </a:ext>
            </a:extLst>
          </p:cNvPr>
          <p:cNvSpPr txBox="1">
            <a:spLocks noChangeArrowheads="1"/>
          </p:cNvSpPr>
          <p:nvPr/>
        </p:nvSpPr>
        <p:spPr>
          <a:xfrm>
            <a:off x="609600" y="427038"/>
            <a:ext cx="8229600" cy="1143000"/>
          </a:xfrm>
          <a:prstGeom prst="rect">
            <a:avLst/>
          </a:prstGeom>
        </p:spPr>
        <p:txBody>
          <a:bodyPr/>
          <a:lstStyle/>
          <a:p>
            <a:pPr algn="ctr">
              <a:defRPr/>
            </a:pPr>
            <a:r>
              <a:rPr lang="en-US" b="1" u="sng" kern="0" dirty="0">
                <a:solidFill>
                  <a:schemeClr val="tx2"/>
                </a:solidFill>
                <a:effectLst>
                  <a:outerShdw blurRad="38100" dist="38100" dir="2700000" algn="tl">
                    <a:srgbClr val="000000">
                      <a:alpha val="43137"/>
                    </a:srgbClr>
                  </a:outerShdw>
                </a:effectLst>
                <a:ea typeface="+mj-ea"/>
                <a:cs typeface="Arial" pitchFamily="34" charset="0"/>
              </a:rPr>
              <a:t>PATTERN AND SHAPE OF CENTRAL PLACES </a:t>
            </a:r>
            <a:endParaRPr lang="en-GB" kern="0" dirty="0">
              <a:solidFill>
                <a:schemeClr val="tx2"/>
              </a:solidFill>
              <a:effectLst>
                <a:outerShdw blurRad="38100" dist="38100" dir="2700000" algn="tl">
                  <a:srgbClr val="000000">
                    <a:alpha val="43137"/>
                  </a:srgbClr>
                </a:outerShdw>
              </a:effectLst>
              <a:ea typeface="+mj-ea"/>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a:extLst>
              <a:ext uri="{FF2B5EF4-FFF2-40B4-BE49-F238E27FC236}">
                <a16:creationId xmlns:a16="http://schemas.microsoft.com/office/drawing/2014/main" id="{7DFD1CCA-6370-465C-B403-4DA72EC83C39}"/>
              </a:ext>
            </a:extLst>
          </p:cNvPr>
          <p:cNvSpPr txBox="1">
            <a:spLocks noChangeArrowheads="1"/>
          </p:cNvSpPr>
          <p:nvPr/>
        </p:nvSpPr>
        <p:spPr bwMode="auto">
          <a:xfrm>
            <a:off x="900113" y="6165850"/>
            <a:ext cx="705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9" name="Rectangle 2">
            <a:extLst>
              <a:ext uri="{FF2B5EF4-FFF2-40B4-BE49-F238E27FC236}">
                <a16:creationId xmlns:a16="http://schemas.microsoft.com/office/drawing/2014/main" id="{D4086E4C-5E56-4CD9-BFC8-CB9EBD046CFF}"/>
              </a:ext>
            </a:extLst>
          </p:cNvPr>
          <p:cNvSpPr txBox="1">
            <a:spLocks noChangeArrowheads="1"/>
          </p:cNvSpPr>
          <p:nvPr/>
        </p:nvSpPr>
        <p:spPr>
          <a:xfrm>
            <a:off x="457200" y="274638"/>
            <a:ext cx="8229600" cy="1143000"/>
          </a:xfrm>
          <a:prstGeom prst="rect">
            <a:avLst/>
          </a:prstGeom>
        </p:spPr>
        <p:txBody>
          <a:bodyPr/>
          <a:lstStyle/>
          <a:p>
            <a:pPr algn="ctr">
              <a:defRPr/>
            </a:pPr>
            <a:endParaRPr lang="en-US" sz="3600" b="1" u="sng" dirty="0"/>
          </a:p>
          <a:p>
            <a:pPr algn="ctr">
              <a:defRPr/>
            </a:pPr>
            <a:endParaRPr lang="en-GB" sz="3600" kern="0" dirty="0">
              <a:solidFill>
                <a:schemeClr val="tx2"/>
              </a:solidFill>
              <a:latin typeface="+mj-lt"/>
              <a:ea typeface="+mj-ea"/>
              <a:cs typeface="+mj-cs"/>
            </a:endParaRPr>
          </a:p>
        </p:txBody>
      </p:sp>
      <p:sp>
        <p:nvSpPr>
          <p:cNvPr id="11" name="Rectangle 2">
            <a:extLst>
              <a:ext uri="{FF2B5EF4-FFF2-40B4-BE49-F238E27FC236}">
                <a16:creationId xmlns:a16="http://schemas.microsoft.com/office/drawing/2014/main" id="{D4CA69B2-CC01-4C15-8B42-0F61E0D4E056}"/>
              </a:ext>
            </a:extLst>
          </p:cNvPr>
          <p:cNvSpPr txBox="1">
            <a:spLocks noChangeArrowheads="1"/>
          </p:cNvSpPr>
          <p:nvPr/>
        </p:nvSpPr>
        <p:spPr>
          <a:xfrm>
            <a:off x="609600" y="427038"/>
            <a:ext cx="8229600" cy="1143000"/>
          </a:xfrm>
          <a:prstGeom prst="rect">
            <a:avLst/>
          </a:prstGeom>
        </p:spPr>
        <p:txBody>
          <a:bodyPr/>
          <a:lstStyle/>
          <a:p>
            <a:pPr algn="ctr">
              <a:defRPr/>
            </a:pPr>
            <a:r>
              <a:rPr lang="en-US" b="1" u="sng" dirty="0">
                <a:effectLst>
                  <a:outerShdw blurRad="38100" dist="38100" dir="2700000" algn="tl">
                    <a:srgbClr val="000000">
                      <a:alpha val="43137"/>
                    </a:srgbClr>
                  </a:outerShdw>
                </a:effectLst>
              </a:rPr>
              <a:t>STRUCTURAL AND SPATIAL CHARACTERISTIC OF THE THEORY</a:t>
            </a:r>
          </a:p>
          <a:p>
            <a:pPr algn="ctr">
              <a:defRPr/>
            </a:pPr>
            <a:r>
              <a:rPr lang="en-US" b="1" u="sng" kern="0" dirty="0">
                <a:solidFill>
                  <a:schemeClr val="tx2"/>
                </a:solidFill>
                <a:effectLst>
                  <a:outerShdw blurRad="38100" dist="38100" dir="2700000" algn="tl">
                    <a:srgbClr val="000000">
                      <a:alpha val="43137"/>
                    </a:srgbClr>
                  </a:outerShdw>
                </a:effectLst>
                <a:ea typeface="+mj-ea"/>
                <a:cs typeface="Arial" pitchFamily="34" charset="0"/>
              </a:rPr>
              <a:t> </a:t>
            </a:r>
            <a:endParaRPr lang="en-GB" kern="0" dirty="0">
              <a:solidFill>
                <a:schemeClr val="tx2"/>
              </a:solidFill>
              <a:effectLst>
                <a:outerShdw blurRad="38100" dist="38100" dir="2700000" algn="tl">
                  <a:srgbClr val="000000">
                    <a:alpha val="43137"/>
                  </a:srgbClr>
                </a:outerShdw>
              </a:effectLst>
              <a:ea typeface="+mj-ea"/>
              <a:cs typeface="Arial" pitchFamily="34" charset="0"/>
            </a:endParaRPr>
          </a:p>
        </p:txBody>
      </p:sp>
      <p:pic>
        <p:nvPicPr>
          <p:cNvPr id="50178" name="Picture 11" descr="Description: Central Place_07">
            <a:extLst>
              <a:ext uri="{FF2B5EF4-FFF2-40B4-BE49-F238E27FC236}">
                <a16:creationId xmlns:a16="http://schemas.microsoft.com/office/drawing/2014/main" id="{B17D9B61-4087-4BA5-9327-60367EA7CAD6}"/>
              </a:ext>
            </a:extLst>
          </p:cNvPr>
          <p:cNvPicPr>
            <a:picLocks noChangeAspect="1" noChangeArrowheads="1"/>
          </p:cNvPicPr>
          <p:nvPr/>
        </p:nvPicPr>
        <p:blipFill>
          <a:blip r:embed="rId2">
            <a:duotone>
              <a:prstClr val="black"/>
              <a:schemeClr val="accent2">
                <a:tint val="45000"/>
                <a:satMod val="400000"/>
              </a:schemeClr>
            </a:duotone>
          </a:blip>
          <a:srcRect r="55801"/>
          <a:stretch>
            <a:fillRect/>
          </a:stretch>
        </p:blipFill>
        <p:spPr bwMode="auto">
          <a:xfrm>
            <a:off x="285720" y="1142984"/>
            <a:ext cx="4286280" cy="4357718"/>
          </a:xfrm>
          <a:prstGeom prst="rect">
            <a:avLst/>
          </a:prstGeom>
          <a:noFill/>
          <a:ln w="9525">
            <a:noFill/>
            <a:miter lim="800000"/>
            <a:headEnd/>
            <a:tailEnd/>
          </a:ln>
        </p:spPr>
      </p:pic>
      <p:sp>
        <p:nvSpPr>
          <p:cNvPr id="17414" name="TextBox 7">
            <a:extLst>
              <a:ext uri="{FF2B5EF4-FFF2-40B4-BE49-F238E27FC236}">
                <a16:creationId xmlns:a16="http://schemas.microsoft.com/office/drawing/2014/main" id="{E9EC20E2-062D-4A17-AE94-61BD7A0FAC96}"/>
              </a:ext>
            </a:extLst>
          </p:cNvPr>
          <p:cNvSpPr txBox="1">
            <a:spLocks noChangeArrowheads="1"/>
          </p:cNvSpPr>
          <p:nvPr/>
        </p:nvSpPr>
        <p:spPr bwMode="auto">
          <a:xfrm>
            <a:off x="4714875" y="1285875"/>
            <a:ext cx="40719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q"/>
            </a:pPr>
            <a:r>
              <a:rPr lang="en-US" altLang="en-US"/>
              <a:t>First order goods/ services	-smallest range and threshold;</a:t>
            </a:r>
          </a:p>
          <a:p>
            <a:pPr eaLnBrk="1" hangingPunct="1">
              <a:buFont typeface="Wingdings" panose="05000000000000000000" pitchFamily="2" charset="2"/>
              <a:buChar char="q"/>
            </a:pPr>
            <a:r>
              <a:rPr lang="en-US" altLang="en-US"/>
              <a:t>Second order goods/ services	-larger range and threshold;</a:t>
            </a:r>
          </a:p>
          <a:p>
            <a:pPr eaLnBrk="1" hangingPunct="1">
              <a:buFont typeface="Wingdings" panose="05000000000000000000" pitchFamily="2" charset="2"/>
              <a:buChar char="q"/>
            </a:pPr>
            <a:r>
              <a:rPr lang="en-US" altLang="en-US"/>
              <a:t>Third order goods/ services	-even larger range and threshold,</a:t>
            </a:r>
          </a:p>
          <a:p>
            <a:pPr eaLnBrk="1" hangingPunct="1"/>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descr="img022">
            <a:extLst>
              <a:ext uri="{FF2B5EF4-FFF2-40B4-BE49-F238E27FC236}">
                <a16:creationId xmlns:a16="http://schemas.microsoft.com/office/drawing/2014/main" id="{79AA2C11-222E-45D8-8929-C326B58E9CFD}"/>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3071802" y="2571744"/>
            <a:ext cx="5159375" cy="3870325"/>
          </a:xfrm>
          <a:prstGeom prst="rect">
            <a:avLst/>
          </a:prstGeom>
          <a:noFill/>
          <a:ln w="9525">
            <a:noFill/>
            <a:miter lim="800000"/>
            <a:headEnd/>
            <a:tailEnd/>
          </a:ln>
        </p:spPr>
      </p:pic>
      <p:sp>
        <p:nvSpPr>
          <p:cNvPr id="37901" name="Line 13">
            <a:extLst>
              <a:ext uri="{FF2B5EF4-FFF2-40B4-BE49-F238E27FC236}">
                <a16:creationId xmlns:a16="http://schemas.microsoft.com/office/drawing/2014/main" id="{3357A57A-F5D7-415C-88AA-04F384FF547B}"/>
              </a:ext>
            </a:extLst>
          </p:cNvPr>
          <p:cNvSpPr>
            <a:spLocks noChangeShapeType="1"/>
          </p:cNvSpPr>
          <p:nvPr/>
        </p:nvSpPr>
        <p:spPr bwMode="auto">
          <a:xfrm flipH="1">
            <a:off x="6084888" y="4581525"/>
            <a:ext cx="287337"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7902" name="Line 14">
            <a:extLst>
              <a:ext uri="{FF2B5EF4-FFF2-40B4-BE49-F238E27FC236}">
                <a16:creationId xmlns:a16="http://schemas.microsoft.com/office/drawing/2014/main" id="{2C8D1AFD-1F2E-4086-AE7D-A4A04180145F}"/>
              </a:ext>
            </a:extLst>
          </p:cNvPr>
          <p:cNvSpPr>
            <a:spLocks noChangeShapeType="1"/>
          </p:cNvSpPr>
          <p:nvPr/>
        </p:nvSpPr>
        <p:spPr bwMode="auto">
          <a:xfrm flipV="1">
            <a:off x="6516688" y="4221163"/>
            <a:ext cx="215900" cy="360362"/>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7903" name="Line 15">
            <a:extLst>
              <a:ext uri="{FF2B5EF4-FFF2-40B4-BE49-F238E27FC236}">
                <a16:creationId xmlns:a16="http://schemas.microsoft.com/office/drawing/2014/main" id="{C1FE57A1-80C8-47A1-9116-A3A60F1DBCD5}"/>
              </a:ext>
            </a:extLst>
          </p:cNvPr>
          <p:cNvSpPr>
            <a:spLocks noChangeShapeType="1"/>
          </p:cNvSpPr>
          <p:nvPr/>
        </p:nvSpPr>
        <p:spPr bwMode="auto">
          <a:xfrm>
            <a:off x="6516688" y="4652963"/>
            <a:ext cx="215900" cy="288925"/>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38" name="Text Box 16">
            <a:extLst>
              <a:ext uri="{FF2B5EF4-FFF2-40B4-BE49-F238E27FC236}">
                <a16:creationId xmlns:a16="http://schemas.microsoft.com/office/drawing/2014/main" id="{D93555F1-9C1D-44F4-9B61-1E8C46AC11E5}"/>
              </a:ext>
            </a:extLst>
          </p:cNvPr>
          <p:cNvSpPr txBox="1">
            <a:spLocks noChangeArrowheads="1"/>
          </p:cNvSpPr>
          <p:nvPr/>
        </p:nvSpPr>
        <p:spPr bwMode="auto">
          <a:xfrm>
            <a:off x="539750" y="260350"/>
            <a:ext cx="3744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8439" name="Text Box 17">
            <a:extLst>
              <a:ext uri="{FF2B5EF4-FFF2-40B4-BE49-F238E27FC236}">
                <a16:creationId xmlns:a16="http://schemas.microsoft.com/office/drawing/2014/main" id="{88C63285-D6CF-4CE6-858E-9AC43A4CF074}"/>
              </a:ext>
            </a:extLst>
          </p:cNvPr>
          <p:cNvSpPr txBox="1">
            <a:spLocks noChangeArrowheads="1"/>
          </p:cNvSpPr>
          <p:nvPr/>
        </p:nvSpPr>
        <p:spPr bwMode="auto">
          <a:xfrm>
            <a:off x="3708400" y="476250"/>
            <a:ext cx="51117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Example</a:t>
            </a:r>
            <a:r>
              <a:rPr lang="en-GB" altLang="en-US"/>
              <a:t> -the highlighted lower order settlement (village X) will have 1/3 of is consumers go to the city (settlement A) and 1/3 will go to town Y and 1/3 will go to town Z (middle order settlements) </a:t>
            </a:r>
          </a:p>
          <a:p>
            <a:pPr eaLnBrk="1" hangingPunct="1">
              <a:spcBef>
                <a:spcPct val="50000"/>
              </a:spcBef>
            </a:pPr>
            <a:r>
              <a:rPr lang="en-GB" altLang="en-US"/>
              <a:t>All the other lower order settlements (red dots) will follow the same pattern.</a:t>
            </a:r>
          </a:p>
        </p:txBody>
      </p:sp>
      <p:sp>
        <p:nvSpPr>
          <p:cNvPr id="37906" name="Oval 18">
            <a:extLst>
              <a:ext uri="{FF2B5EF4-FFF2-40B4-BE49-F238E27FC236}">
                <a16:creationId xmlns:a16="http://schemas.microsoft.com/office/drawing/2014/main" id="{435A9438-CEAB-4A79-B0E0-CBE9923306B4}"/>
              </a:ext>
            </a:extLst>
          </p:cNvPr>
          <p:cNvSpPr>
            <a:spLocks noChangeArrowheads="1"/>
          </p:cNvSpPr>
          <p:nvPr/>
        </p:nvSpPr>
        <p:spPr bwMode="auto">
          <a:xfrm>
            <a:off x="6372225" y="4508500"/>
            <a:ext cx="142875" cy="144463"/>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1" name="AutoShape 20">
            <a:extLst>
              <a:ext uri="{FF2B5EF4-FFF2-40B4-BE49-F238E27FC236}">
                <a16:creationId xmlns:a16="http://schemas.microsoft.com/office/drawing/2014/main" id="{8AE24F56-1845-49EA-9583-83FDCE8F5ADE}"/>
              </a:ext>
            </a:extLst>
          </p:cNvPr>
          <p:cNvSpPr>
            <a:spLocks noChangeArrowheads="1"/>
          </p:cNvSpPr>
          <p:nvPr/>
        </p:nvSpPr>
        <p:spPr bwMode="auto">
          <a:xfrm>
            <a:off x="6804025" y="4437063"/>
            <a:ext cx="1655763" cy="360362"/>
          </a:xfrm>
          <a:prstGeom prst="leftArrow">
            <a:avLst>
              <a:gd name="adj1" fmla="val 50000"/>
              <a:gd name="adj2" fmla="val 114868"/>
            </a:avLst>
          </a:prstGeom>
          <a:solidFill>
            <a:schemeClr val="tx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2" name="Text Box 21">
            <a:extLst>
              <a:ext uri="{FF2B5EF4-FFF2-40B4-BE49-F238E27FC236}">
                <a16:creationId xmlns:a16="http://schemas.microsoft.com/office/drawing/2014/main" id="{F94F1574-4F64-41A8-BD70-0D9928F896EC}"/>
              </a:ext>
            </a:extLst>
          </p:cNvPr>
          <p:cNvSpPr txBox="1">
            <a:spLocks noChangeArrowheads="1"/>
          </p:cNvSpPr>
          <p:nvPr/>
        </p:nvSpPr>
        <p:spPr bwMode="auto">
          <a:xfrm>
            <a:off x="7451725" y="4076700"/>
            <a:ext cx="1547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Settlement </a:t>
            </a:r>
            <a:r>
              <a:rPr lang="en-GB" altLang="en-US" b="1"/>
              <a:t>X</a:t>
            </a:r>
          </a:p>
        </p:txBody>
      </p:sp>
      <p:sp>
        <p:nvSpPr>
          <p:cNvPr id="18443" name="Text Box 22">
            <a:extLst>
              <a:ext uri="{FF2B5EF4-FFF2-40B4-BE49-F238E27FC236}">
                <a16:creationId xmlns:a16="http://schemas.microsoft.com/office/drawing/2014/main" id="{D239E9DD-843D-412E-B22C-AFA712F22A37}"/>
              </a:ext>
            </a:extLst>
          </p:cNvPr>
          <p:cNvSpPr txBox="1">
            <a:spLocks noChangeArrowheads="1"/>
          </p:cNvSpPr>
          <p:nvPr/>
        </p:nvSpPr>
        <p:spPr bwMode="auto">
          <a:xfrm>
            <a:off x="179388" y="981075"/>
            <a:ext cx="28829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t>The high order (3rd order) settlement (A) in the middle is surrounded by medium order settlements (black dots) and lower order settlements (small red dots).  </a:t>
            </a:r>
            <a:r>
              <a:rPr lang="en-GB" altLang="en-US" sz="2000" b="1"/>
              <a:t>These consumers are attracted in equal amounts to whichever large central place is nearby.</a:t>
            </a:r>
          </a:p>
          <a:p>
            <a:pPr eaLnBrk="1" hangingPunct="1">
              <a:spcBef>
                <a:spcPct val="50000"/>
              </a:spcBef>
            </a:pPr>
            <a:endParaRPr lang="en-GB" altLang="en-US" sz="2000" b="1"/>
          </a:p>
        </p:txBody>
      </p:sp>
      <p:sp>
        <p:nvSpPr>
          <p:cNvPr id="19468" name="Text Box 23">
            <a:extLst>
              <a:ext uri="{FF2B5EF4-FFF2-40B4-BE49-F238E27FC236}">
                <a16:creationId xmlns:a16="http://schemas.microsoft.com/office/drawing/2014/main" id="{4509A2D5-3061-4060-A9D0-E4434D77FDC8}"/>
              </a:ext>
            </a:extLst>
          </p:cNvPr>
          <p:cNvSpPr txBox="1">
            <a:spLocks noChangeArrowheads="1"/>
          </p:cNvSpPr>
          <p:nvPr/>
        </p:nvSpPr>
        <p:spPr bwMode="auto">
          <a:xfrm>
            <a:off x="323850" y="0"/>
            <a:ext cx="6748463" cy="369888"/>
          </a:xfrm>
          <a:prstGeom prst="rect">
            <a:avLst/>
          </a:prstGeom>
          <a:noFill/>
          <a:ln w="9525">
            <a:noFill/>
            <a:miter lim="800000"/>
            <a:headEnd/>
            <a:tailEnd/>
          </a:ln>
        </p:spPr>
        <p:txBody>
          <a:bodyPr>
            <a:spAutoFit/>
          </a:bodyPr>
          <a:lstStyle/>
          <a:p>
            <a:pPr>
              <a:spcBef>
                <a:spcPct val="50000"/>
              </a:spcBef>
              <a:defRPr/>
            </a:pPr>
            <a:r>
              <a:rPr lang="en-GB" b="1" dirty="0">
                <a:effectLst>
                  <a:outerShdw blurRad="38100" dist="38100" dir="2700000" algn="tl">
                    <a:srgbClr val="000000">
                      <a:alpha val="43137"/>
                    </a:srgbClr>
                  </a:outerShdw>
                </a:effectLst>
              </a:rPr>
              <a:t>THEORIES - K=3 The marketing principle</a:t>
            </a:r>
          </a:p>
        </p:txBody>
      </p:sp>
      <p:sp>
        <p:nvSpPr>
          <p:cNvPr id="18445" name="Text Box 24">
            <a:extLst>
              <a:ext uri="{FF2B5EF4-FFF2-40B4-BE49-F238E27FC236}">
                <a16:creationId xmlns:a16="http://schemas.microsoft.com/office/drawing/2014/main" id="{2C665134-9039-42B0-89D9-B883F1A68012}"/>
              </a:ext>
            </a:extLst>
          </p:cNvPr>
          <p:cNvSpPr txBox="1">
            <a:spLocks noChangeArrowheads="1"/>
          </p:cNvSpPr>
          <p:nvPr/>
        </p:nvSpPr>
        <p:spPr bwMode="auto">
          <a:xfrm>
            <a:off x="6804025" y="3933825"/>
            <a:ext cx="215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Y</a:t>
            </a:r>
          </a:p>
        </p:txBody>
      </p:sp>
      <p:sp>
        <p:nvSpPr>
          <p:cNvPr id="18446" name="Text Box 25">
            <a:extLst>
              <a:ext uri="{FF2B5EF4-FFF2-40B4-BE49-F238E27FC236}">
                <a16:creationId xmlns:a16="http://schemas.microsoft.com/office/drawing/2014/main" id="{BC9FD65F-3278-4F79-A441-E7EDB0BD0725}"/>
              </a:ext>
            </a:extLst>
          </p:cNvPr>
          <p:cNvSpPr txBox="1">
            <a:spLocks noChangeArrowheads="1"/>
          </p:cNvSpPr>
          <p:nvPr/>
        </p:nvSpPr>
        <p:spPr bwMode="auto">
          <a:xfrm>
            <a:off x="6948488" y="4941888"/>
            <a:ext cx="2873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Z</a:t>
            </a:r>
          </a:p>
        </p:txBody>
      </p:sp>
      <p:sp>
        <p:nvSpPr>
          <p:cNvPr id="18447" name="Text Box 26">
            <a:extLst>
              <a:ext uri="{FF2B5EF4-FFF2-40B4-BE49-F238E27FC236}">
                <a16:creationId xmlns:a16="http://schemas.microsoft.com/office/drawing/2014/main" id="{087FC673-36D2-4F34-8D98-1F40E76FFA1E}"/>
              </a:ext>
            </a:extLst>
          </p:cNvPr>
          <p:cNvSpPr txBox="1">
            <a:spLocks noChangeArrowheads="1"/>
          </p:cNvSpPr>
          <p:nvPr/>
        </p:nvSpPr>
        <p:spPr bwMode="auto">
          <a:xfrm>
            <a:off x="179388" y="5516563"/>
            <a:ext cx="4464050" cy="10541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Why is K=3 called K=3?</a:t>
            </a:r>
          </a:p>
          <a:p>
            <a:pPr eaLnBrk="1" hangingPunct="1">
              <a:spcBef>
                <a:spcPct val="50000"/>
              </a:spcBef>
            </a:pPr>
            <a:r>
              <a:rPr lang="en-GB" altLang="en-US"/>
              <a:t>Hint</a:t>
            </a:r>
            <a:r>
              <a:rPr lang="en-GB" altLang="en-US">
                <a:sym typeface="Wingdings" panose="05000000000000000000" pitchFamily="2" charset="2"/>
              </a:rPr>
              <a:t> look at the numbers of consumers who visit the highest order settlement</a:t>
            </a:r>
            <a:endParaRPr lang="en-GB" altLang="en-US"/>
          </a:p>
        </p:txBody>
      </p:sp>
      <p:sp>
        <p:nvSpPr>
          <p:cNvPr id="18448" name="Oval 27">
            <a:extLst>
              <a:ext uri="{FF2B5EF4-FFF2-40B4-BE49-F238E27FC236}">
                <a16:creationId xmlns:a16="http://schemas.microsoft.com/office/drawing/2014/main" id="{D146B906-C6EE-4550-B126-D436B93CB1B1}"/>
              </a:ext>
            </a:extLst>
          </p:cNvPr>
          <p:cNvSpPr>
            <a:spLocks noChangeArrowheads="1"/>
          </p:cNvSpPr>
          <p:nvPr/>
        </p:nvSpPr>
        <p:spPr bwMode="auto">
          <a:xfrm>
            <a:off x="8893175" y="6381750"/>
            <a:ext cx="250825" cy="28733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02"/>
                                        </p:tgtEl>
                                        <p:attrNameLst>
                                          <p:attrName>style.visibility</p:attrName>
                                        </p:attrNameLst>
                                      </p:cBhvr>
                                      <p:to>
                                        <p:strVal val="visible"/>
                                      </p:to>
                                    </p:set>
                                    <p:anim calcmode="lin" valueType="num">
                                      <p:cBhvr additive="base">
                                        <p:cTn id="7" dur="500" fill="hold"/>
                                        <p:tgtEl>
                                          <p:spTgt spid="37902"/>
                                        </p:tgtEl>
                                        <p:attrNameLst>
                                          <p:attrName>ppt_x</p:attrName>
                                        </p:attrNameLst>
                                      </p:cBhvr>
                                      <p:tavLst>
                                        <p:tav tm="0">
                                          <p:val>
                                            <p:strVal val="#ppt_x"/>
                                          </p:val>
                                        </p:tav>
                                        <p:tav tm="100000">
                                          <p:val>
                                            <p:strVal val="#ppt_x"/>
                                          </p:val>
                                        </p:tav>
                                      </p:tavLst>
                                    </p:anim>
                                    <p:anim calcmode="lin" valueType="num">
                                      <p:cBhvr additive="base">
                                        <p:cTn id="8"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903"/>
                                        </p:tgtEl>
                                        <p:attrNameLst>
                                          <p:attrName>style.visibility</p:attrName>
                                        </p:attrNameLst>
                                      </p:cBhvr>
                                      <p:to>
                                        <p:strVal val="visible"/>
                                      </p:to>
                                    </p:set>
                                    <p:anim calcmode="lin" valueType="num">
                                      <p:cBhvr additive="base">
                                        <p:cTn id="13" dur="500" fill="hold"/>
                                        <p:tgtEl>
                                          <p:spTgt spid="37903"/>
                                        </p:tgtEl>
                                        <p:attrNameLst>
                                          <p:attrName>ppt_x</p:attrName>
                                        </p:attrNameLst>
                                      </p:cBhvr>
                                      <p:tavLst>
                                        <p:tav tm="0">
                                          <p:val>
                                            <p:strVal val="#ppt_x"/>
                                          </p:val>
                                        </p:tav>
                                        <p:tav tm="100000">
                                          <p:val>
                                            <p:strVal val="#ppt_x"/>
                                          </p:val>
                                        </p:tav>
                                      </p:tavLst>
                                    </p:anim>
                                    <p:anim calcmode="lin" valueType="num">
                                      <p:cBhvr additive="base">
                                        <p:cTn id="14" dur="500" fill="hold"/>
                                        <p:tgtEl>
                                          <p:spTgt spid="379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901"/>
                                        </p:tgtEl>
                                        <p:attrNameLst>
                                          <p:attrName>style.visibility</p:attrName>
                                        </p:attrNameLst>
                                      </p:cBhvr>
                                      <p:to>
                                        <p:strVal val="visible"/>
                                      </p:to>
                                    </p:set>
                                    <p:anim calcmode="lin" valueType="num">
                                      <p:cBhvr additive="base">
                                        <p:cTn id="19" dur="500" fill="hold"/>
                                        <p:tgtEl>
                                          <p:spTgt spid="37901"/>
                                        </p:tgtEl>
                                        <p:attrNameLst>
                                          <p:attrName>ppt_x</p:attrName>
                                        </p:attrNameLst>
                                      </p:cBhvr>
                                      <p:tavLst>
                                        <p:tav tm="0">
                                          <p:val>
                                            <p:strVal val="#ppt_x"/>
                                          </p:val>
                                        </p:tav>
                                        <p:tav tm="100000">
                                          <p:val>
                                            <p:strVal val="#ppt_x"/>
                                          </p:val>
                                        </p:tav>
                                      </p:tavLst>
                                    </p:anim>
                                    <p:anim calcmode="lin" valueType="num">
                                      <p:cBhvr additive="base">
                                        <p:cTn id="20" dur="500" fill="hold"/>
                                        <p:tgtEl>
                                          <p:spTgt spid="3790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37906"/>
                                        </p:tgtEl>
                                      </p:cBhvr>
                                    </p:animEffect>
                                    <p:animScale>
                                      <p:cBhvr>
                                        <p:cTn id="25" dur="250" autoRev="1" fill="hold"/>
                                        <p:tgtEl>
                                          <p:spTgt spid="37906"/>
                                        </p:tgtEl>
                                      </p:cBhvr>
                                      <p:by x="105000" y="105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hold" grpId="1" nodeType="clickEffect">
                                  <p:stCondLst>
                                    <p:cond delay="0"/>
                                  </p:stCondLst>
                                  <p:childTnLst>
                                    <p:animRot by="21600000">
                                      <p:cBhvr>
                                        <p:cTn id="29" dur="5000" fill="hold"/>
                                        <p:tgtEl>
                                          <p:spTgt spid="37906"/>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mph" presetSubtype="0" fill="hold" grpId="2" nodeType="clickEffect">
                                  <p:stCondLst>
                                    <p:cond delay="0"/>
                                  </p:stCondLst>
                                  <p:childTnLst>
                                    <p:anim calcmode="discrete" valueType="str">
                                      <p:cBhvr>
                                        <p:cTn id="33" dur="1000" fill="hold"/>
                                        <p:tgtEl>
                                          <p:spTgt spid="3790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6" grpId="1" animBg="1"/>
      <p:bldP spid="3790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img031">
            <a:extLst>
              <a:ext uri="{FF2B5EF4-FFF2-40B4-BE49-F238E27FC236}">
                <a16:creationId xmlns:a16="http://schemas.microsoft.com/office/drawing/2014/main" id="{26027E63-F41D-444B-9CD1-057E2BD71E54}"/>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2555875" y="1916113"/>
            <a:ext cx="6096000" cy="4572000"/>
          </a:xfrm>
          <a:prstGeom prst="rect">
            <a:avLst/>
          </a:prstGeom>
          <a:noFill/>
          <a:ln w="9525">
            <a:noFill/>
            <a:miter lim="800000"/>
            <a:headEnd/>
            <a:tailEnd/>
          </a:ln>
        </p:spPr>
      </p:pic>
      <p:sp>
        <p:nvSpPr>
          <p:cNvPr id="19459" name="Text Box 6">
            <a:extLst>
              <a:ext uri="{FF2B5EF4-FFF2-40B4-BE49-F238E27FC236}">
                <a16:creationId xmlns:a16="http://schemas.microsoft.com/office/drawing/2014/main" id="{F8E4028E-83F9-4C91-8B9C-AD75F5828997}"/>
              </a:ext>
            </a:extLst>
          </p:cNvPr>
          <p:cNvSpPr txBox="1">
            <a:spLocks noChangeArrowheads="1"/>
          </p:cNvSpPr>
          <p:nvPr/>
        </p:nvSpPr>
        <p:spPr bwMode="auto">
          <a:xfrm>
            <a:off x="179388" y="188913"/>
            <a:ext cx="5329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b="1"/>
              <a:t>K4= The Traffic Principle</a:t>
            </a:r>
          </a:p>
        </p:txBody>
      </p:sp>
      <p:sp>
        <p:nvSpPr>
          <p:cNvPr id="19460" name="Line 7">
            <a:extLst>
              <a:ext uri="{FF2B5EF4-FFF2-40B4-BE49-F238E27FC236}">
                <a16:creationId xmlns:a16="http://schemas.microsoft.com/office/drawing/2014/main" id="{DF9ABC28-B297-4F36-BC1E-9AF1942C3F3B}"/>
              </a:ext>
            </a:extLst>
          </p:cNvPr>
          <p:cNvSpPr>
            <a:spLocks noChangeShapeType="1"/>
          </p:cNvSpPr>
          <p:nvPr/>
        </p:nvSpPr>
        <p:spPr bwMode="auto">
          <a:xfrm>
            <a:off x="7235825" y="3789363"/>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61" name="Line 8">
            <a:extLst>
              <a:ext uri="{FF2B5EF4-FFF2-40B4-BE49-F238E27FC236}">
                <a16:creationId xmlns:a16="http://schemas.microsoft.com/office/drawing/2014/main" id="{4DEE2755-6F3D-4D71-B006-168C188F65CE}"/>
              </a:ext>
            </a:extLst>
          </p:cNvPr>
          <p:cNvSpPr>
            <a:spLocks noChangeShapeType="1"/>
          </p:cNvSpPr>
          <p:nvPr/>
        </p:nvSpPr>
        <p:spPr bwMode="auto">
          <a:xfrm>
            <a:off x="7235825" y="4797425"/>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62" name="Line 9">
            <a:extLst>
              <a:ext uri="{FF2B5EF4-FFF2-40B4-BE49-F238E27FC236}">
                <a16:creationId xmlns:a16="http://schemas.microsoft.com/office/drawing/2014/main" id="{0D156B5A-66F1-407D-B227-D00422EACCDE}"/>
              </a:ext>
            </a:extLst>
          </p:cNvPr>
          <p:cNvSpPr>
            <a:spLocks noChangeShapeType="1"/>
          </p:cNvSpPr>
          <p:nvPr/>
        </p:nvSpPr>
        <p:spPr bwMode="auto">
          <a:xfrm>
            <a:off x="7740650" y="3789363"/>
            <a:ext cx="358775"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63" name="Line 10">
            <a:extLst>
              <a:ext uri="{FF2B5EF4-FFF2-40B4-BE49-F238E27FC236}">
                <a16:creationId xmlns:a16="http://schemas.microsoft.com/office/drawing/2014/main" id="{371A6D78-557C-40A3-AE0F-A68E1A734EA1}"/>
              </a:ext>
            </a:extLst>
          </p:cNvPr>
          <p:cNvSpPr>
            <a:spLocks noChangeShapeType="1"/>
          </p:cNvSpPr>
          <p:nvPr/>
        </p:nvSpPr>
        <p:spPr bwMode="auto">
          <a:xfrm flipV="1">
            <a:off x="7740650" y="4365625"/>
            <a:ext cx="35877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64" name="Oval 11">
            <a:extLst>
              <a:ext uri="{FF2B5EF4-FFF2-40B4-BE49-F238E27FC236}">
                <a16:creationId xmlns:a16="http://schemas.microsoft.com/office/drawing/2014/main" id="{20C47D1C-97FC-4BC9-8E41-E2DA643FEEB7}"/>
              </a:ext>
            </a:extLst>
          </p:cNvPr>
          <p:cNvSpPr>
            <a:spLocks noChangeArrowheads="1"/>
          </p:cNvSpPr>
          <p:nvPr/>
        </p:nvSpPr>
        <p:spPr bwMode="auto">
          <a:xfrm>
            <a:off x="6516688" y="3716338"/>
            <a:ext cx="144462" cy="144462"/>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5" name="Line 12">
            <a:extLst>
              <a:ext uri="{FF2B5EF4-FFF2-40B4-BE49-F238E27FC236}">
                <a16:creationId xmlns:a16="http://schemas.microsoft.com/office/drawing/2014/main" id="{82616A83-6C6A-4BBA-89DD-885CF31B50BB}"/>
              </a:ext>
            </a:extLst>
          </p:cNvPr>
          <p:cNvSpPr>
            <a:spLocks noChangeShapeType="1"/>
          </p:cNvSpPr>
          <p:nvPr/>
        </p:nvSpPr>
        <p:spPr bwMode="auto">
          <a:xfrm>
            <a:off x="6659563" y="4292600"/>
            <a:ext cx="720725"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66" name="Line 13">
            <a:extLst>
              <a:ext uri="{FF2B5EF4-FFF2-40B4-BE49-F238E27FC236}">
                <a16:creationId xmlns:a16="http://schemas.microsoft.com/office/drawing/2014/main" id="{ACADD4E9-7B43-43B5-BC25-5C94F51A8352}"/>
              </a:ext>
            </a:extLst>
          </p:cNvPr>
          <p:cNvSpPr>
            <a:spLocks noChangeShapeType="1"/>
          </p:cNvSpPr>
          <p:nvPr/>
        </p:nvSpPr>
        <p:spPr bwMode="auto">
          <a:xfrm flipH="1">
            <a:off x="5724525" y="4292600"/>
            <a:ext cx="719138" cy="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67" name="Line 14">
            <a:extLst>
              <a:ext uri="{FF2B5EF4-FFF2-40B4-BE49-F238E27FC236}">
                <a16:creationId xmlns:a16="http://schemas.microsoft.com/office/drawing/2014/main" id="{EDDABF9E-6BE9-4AD5-AF28-32512D73AA8E}"/>
              </a:ext>
            </a:extLst>
          </p:cNvPr>
          <p:cNvSpPr>
            <a:spLocks noChangeShapeType="1"/>
          </p:cNvSpPr>
          <p:nvPr/>
        </p:nvSpPr>
        <p:spPr bwMode="auto">
          <a:xfrm flipV="1">
            <a:off x="5940425" y="2349500"/>
            <a:ext cx="358775"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68" name="Line 15">
            <a:extLst>
              <a:ext uri="{FF2B5EF4-FFF2-40B4-BE49-F238E27FC236}">
                <a16:creationId xmlns:a16="http://schemas.microsoft.com/office/drawing/2014/main" id="{EC097619-0AF5-4594-AA77-E334BB0A7BDA}"/>
              </a:ext>
            </a:extLst>
          </p:cNvPr>
          <p:cNvSpPr>
            <a:spLocks noChangeShapeType="1"/>
          </p:cNvSpPr>
          <p:nvPr/>
        </p:nvSpPr>
        <p:spPr bwMode="auto">
          <a:xfrm>
            <a:off x="6300788" y="2349500"/>
            <a:ext cx="5762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69" name="Line 16">
            <a:extLst>
              <a:ext uri="{FF2B5EF4-FFF2-40B4-BE49-F238E27FC236}">
                <a16:creationId xmlns:a16="http://schemas.microsoft.com/office/drawing/2014/main" id="{EDD1D080-D710-4D83-9810-47357B6CD027}"/>
              </a:ext>
            </a:extLst>
          </p:cNvPr>
          <p:cNvSpPr>
            <a:spLocks noChangeShapeType="1"/>
          </p:cNvSpPr>
          <p:nvPr/>
        </p:nvSpPr>
        <p:spPr bwMode="auto">
          <a:xfrm flipV="1">
            <a:off x="6948488" y="2852738"/>
            <a:ext cx="21590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70" name="Line 17">
            <a:extLst>
              <a:ext uri="{FF2B5EF4-FFF2-40B4-BE49-F238E27FC236}">
                <a16:creationId xmlns:a16="http://schemas.microsoft.com/office/drawing/2014/main" id="{A8AD5F0E-9DB5-4035-A672-779B7C3F3844}"/>
              </a:ext>
            </a:extLst>
          </p:cNvPr>
          <p:cNvSpPr>
            <a:spLocks noChangeShapeType="1"/>
          </p:cNvSpPr>
          <p:nvPr/>
        </p:nvSpPr>
        <p:spPr bwMode="auto">
          <a:xfrm>
            <a:off x="6877050" y="2349500"/>
            <a:ext cx="288925"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71" name="Oval 18">
            <a:extLst>
              <a:ext uri="{FF2B5EF4-FFF2-40B4-BE49-F238E27FC236}">
                <a16:creationId xmlns:a16="http://schemas.microsoft.com/office/drawing/2014/main" id="{3D846ECA-5391-4552-9CDF-EC199554E0EF}"/>
              </a:ext>
            </a:extLst>
          </p:cNvPr>
          <p:cNvSpPr>
            <a:spLocks noChangeArrowheads="1"/>
          </p:cNvSpPr>
          <p:nvPr/>
        </p:nvSpPr>
        <p:spPr bwMode="auto">
          <a:xfrm>
            <a:off x="6516688" y="2781300"/>
            <a:ext cx="142875" cy="144463"/>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2" name="Line 19">
            <a:extLst>
              <a:ext uri="{FF2B5EF4-FFF2-40B4-BE49-F238E27FC236}">
                <a16:creationId xmlns:a16="http://schemas.microsoft.com/office/drawing/2014/main" id="{F8B6378F-9F35-43C7-BB62-54FD9F93020F}"/>
              </a:ext>
            </a:extLst>
          </p:cNvPr>
          <p:cNvSpPr>
            <a:spLocks noChangeShapeType="1"/>
          </p:cNvSpPr>
          <p:nvPr/>
        </p:nvSpPr>
        <p:spPr bwMode="auto">
          <a:xfrm flipV="1">
            <a:off x="6156325" y="2924175"/>
            <a:ext cx="360363" cy="57626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73" name="Line 20">
            <a:extLst>
              <a:ext uri="{FF2B5EF4-FFF2-40B4-BE49-F238E27FC236}">
                <a16:creationId xmlns:a16="http://schemas.microsoft.com/office/drawing/2014/main" id="{BA2E9039-61A0-44D9-BECB-50F991790D4B}"/>
              </a:ext>
            </a:extLst>
          </p:cNvPr>
          <p:cNvSpPr>
            <a:spLocks noChangeShapeType="1"/>
          </p:cNvSpPr>
          <p:nvPr/>
        </p:nvSpPr>
        <p:spPr bwMode="auto">
          <a:xfrm flipH="1">
            <a:off x="5724525" y="3644900"/>
            <a:ext cx="288925" cy="503238"/>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74" name="Text Box 22">
            <a:extLst>
              <a:ext uri="{FF2B5EF4-FFF2-40B4-BE49-F238E27FC236}">
                <a16:creationId xmlns:a16="http://schemas.microsoft.com/office/drawing/2014/main" id="{D96320FA-ACBB-4F25-802F-F465760DC45E}"/>
              </a:ext>
            </a:extLst>
          </p:cNvPr>
          <p:cNvSpPr txBox="1">
            <a:spLocks noChangeArrowheads="1"/>
          </p:cNvSpPr>
          <p:nvPr/>
        </p:nvSpPr>
        <p:spPr bwMode="auto">
          <a:xfrm>
            <a:off x="179388" y="981075"/>
            <a:ext cx="2303462" cy="4816475"/>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t>In the K=4 model the lower order settlements (red dots) only have a choice of 2 higher order settlements to visit, in order to buy goods and services.</a:t>
            </a:r>
          </a:p>
          <a:p>
            <a:pPr eaLnBrk="1" hangingPunct="1">
              <a:spcBef>
                <a:spcPct val="50000"/>
              </a:spcBef>
            </a:pPr>
            <a:r>
              <a:rPr lang="en-GB" altLang="en-US" sz="2000"/>
              <a:t>-Half of them go to settlement A and the other half go to a medium order settlement (black dot)</a:t>
            </a:r>
          </a:p>
        </p:txBody>
      </p:sp>
      <p:sp>
        <p:nvSpPr>
          <p:cNvPr id="38935" name="Oval 23">
            <a:extLst>
              <a:ext uri="{FF2B5EF4-FFF2-40B4-BE49-F238E27FC236}">
                <a16:creationId xmlns:a16="http://schemas.microsoft.com/office/drawing/2014/main" id="{E171FADE-8AF8-4EE1-AC69-7C5D057FF7AC}"/>
              </a:ext>
            </a:extLst>
          </p:cNvPr>
          <p:cNvSpPr>
            <a:spLocks noChangeArrowheads="1"/>
          </p:cNvSpPr>
          <p:nvPr/>
        </p:nvSpPr>
        <p:spPr bwMode="auto">
          <a:xfrm>
            <a:off x="6516688" y="4221163"/>
            <a:ext cx="144462" cy="144462"/>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936" name="Oval 24">
            <a:extLst>
              <a:ext uri="{FF2B5EF4-FFF2-40B4-BE49-F238E27FC236}">
                <a16:creationId xmlns:a16="http://schemas.microsoft.com/office/drawing/2014/main" id="{31AB10B3-3266-4C43-B3EB-622BC0895848}"/>
              </a:ext>
            </a:extLst>
          </p:cNvPr>
          <p:cNvSpPr>
            <a:spLocks noChangeArrowheads="1"/>
          </p:cNvSpPr>
          <p:nvPr/>
        </p:nvSpPr>
        <p:spPr bwMode="auto">
          <a:xfrm>
            <a:off x="6011863" y="3500438"/>
            <a:ext cx="144462" cy="142875"/>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7" name="Oval 25">
            <a:extLst>
              <a:ext uri="{FF2B5EF4-FFF2-40B4-BE49-F238E27FC236}">
                <a16:creationId xmlns:a16="http://schemas.microsoft.com/office/drawing/2014/main" id="{6532D8ED-AA91-47D9-B038-02B4100FECD4}"/>
              </a:ext>
            </a:extLst>
          </p:cNvPr>
          <p:cNvSpPr>
            <a:spLocks noChangeArrowheads="1"/>
          </p:cNvSpPr>
          <p:nvPr/>
        </p:nvSpPr>
        <p:spPr bwMode="auto">
          <a:xfrm>
            <a:off x="7380288" y="4221163"/>
            <a:ext cx="144462" cy="144462"/>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8" name="Text Box 26">
            <a:extLst>
              <a:ext uri="{FF2B5EF4-FFF2-40B4-BE49-F238E27FC236}">
                <a16:creationId xmlns:a16="http://schemas.microsoft.com/office/drawing/2014/main" id="{6FCF7ABF-E7BB-4FE2-9475-17A27CBE0415}"/>
              </a:ext>
            </a:extLst>
          </p:cNvPr>
          <p:cNvSpPr txBox="1">
            <a:spLocks noChangeArrowheads="1"/>
          </p:cNvSpPr>
          <p:nvPr/>
        </p:nvSpPr>
        <p:spPr bwMode="auto">
          <a:xfrm>
            <a:off x="3563938" y="981075"/>
            <a:ext cx="3816350" cy="39687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b="1"/>
              <a:t>How did K=4 get its name?</a:t>
            </a:r>
          </a:p>
        </p:txBody>
      </p:sp>
      <p:sp>
        <p:nvSpPr>
          <p:cNvPr id="19479" name="Text Box 27">
            <a:extLst>
              <a:ext uri="{FF2B5EF4-FFF2-40B4-BE49-F238E27FC236}">
                <a16:creationId xmlns:a16="http://schemas.microsoft.com/office/drawing/2014/main" id="{241269A0-E680-43D3-BB0B-7F12330046CF}"/>
              </a:ext>
            </a:extLst>
          </p:cNvPr>
          <p:cNvSpPr txBox="1">
            <a:spLocks noChangeArrowheads="1"/>
          </p:cNvSpPr>
          <p:nvPr/>
        </p:nvSpPr>
        <p:spPr bwMode="auto">
          <a:xfrm>
            <a:off x="611188" y="6021388"/>
            <a:ext cx="3816350" cy="6413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b="1"/>
              <a:t>Why is K=4 called the Traffic Principle (model)</a:t>
            </a:r>
          </a:p>
        </p:txBody>
      </p:sp>
      <p:sp>
        <p:nvSpPr>
          <p:cNvPr id="19480" name="Oval 28">
            <a:extLst>
              <a:ext uri="{FF2B5EF4-FFF2-40B4-BE49-F238E27FC236}">
                <a16:creationId xmlns:a16="http://schemas.microsoft.com/office/drawing/2014/main" id="{8E7E4817-19E4-4993-8F29-189CAF7DC765}"/>
              </a:ext>
            </a:extLst>
          </p:cNvPr>
          <p:cNvSpPr>
            <a:spLocks noChangeArrowheads="1"/>
          </p:cNvSpPr>
          <p:nvPr/>
        </p:nvSpPr>
        <p:spPr bwMode="auto">
          <a:xfrm>
            <a:off x="8604250" y="6524625"/>
            <a:ext cx="215900" cy="217488"/>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81" name="Line 29">
            <a:extLst>
              <a:ext uri="{FF2B5EF4-FFF2-40B4-BE49-F238E27FC236}">
                <a16:creationId xmlns:a16="http://schemas.microsoft.com/office/drawing/2014/main" id="{11A75218-1E4C-4B71-B4F9-8132CCDF9DEC}"/>
              </a:ext>
            </a:extLst>
          </p:cNvPr>
          <p:cNvSpPr>
            <a:spLocks noChangeShapeType="1"/>
          </p:cNvSpPr>
          <p:nvPr/>
        </p:nvSpPr>
        <p:spPr bwMode="auto">
          <a:xfrm>
            <a:off x="4500563" y="2276475"/>
            <a:ext cx="64770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2" name="Line 30">
            <a:extLst>
              <a:ext uri="{FF2B5EF4-FFF2-40B4-BE49-F238E27FC236}">
                <a16:creationId xmlns:a16="http://schemas.microsoft.com/office/drawing/2014/main" id="{E25DFF55-D712-42E8-A0F3-B3E774D55C6B}"/>
              </a:ext>
            </a:extLst>
          </p:cNvPr>
          <p:cNvSpPr>
            <a:spLocks noChangeShapeType="1"/>
          </p:cNvSpPr>
          <p:nvPr/>
        </p:nvSpPr>
        <p:spPr bwMode="auto">
          <a:xfrm>
            <a:off x="7092950" y="5013325"/>
            <a:ext cx="935038"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3" name="Line 31">
            <a:extLst>
              <a:ext uri="{FF2B5EF4-FFF2-40B4-BE49-F238E27FC236}">
                <a16:creationId xmlns:a16="http://schemas.microsoft.com/office/drawing/2014/main" id="{C825D0C5-6C98-4C24-B014-790097AC77DB}"/>
              </a:ext>
            </a:extLst>
          </p:cNvPr>
          <p:cNvSpPr>
            <a:spLocks noChangeShapeType="1"/>
          </p:cNvSpPr>
          <p:nvPr/>
        </p:nvSpPr>
        <p:spPr bwMode="auto">
          <a:xfrm>
            <a:off x="4140200" y="2492375"/>
            <a:ext cx="719138"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4" name="Line 32">
            <a:extLst>
              <a:ext uri="{FF2B5EF4-FFF2-40B4-BE49-F238E27FC236}">
                <a16:creationId xmlns:a16="http://schemas.microsoft.com/office/drawing/2014/main" id="{4CEB88A7-865B-4C6E-8300-55481F825C68}"/>
              </a:ext>
            </a:extLst>
          </p:cNvPr>
          <p:cNvSpPr>
            <a:spLocks noChangeShapeType="1"/>
          </p:cNvSpPr>
          <p:nvPr/>
        </p:nvSpPr>
        <p:spPr bwMode="auto">
          <a:xfrm>
            <a:off x="6659563" y="5300663"/>
            <a:ext cx="936625" cy="936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5" name="Line 33">
            <a:extLst>
              <a:ext uri="{FF2B5EF4-FFF2-40B4-BE49-F238E27FC236}">
                <a16:creationId xmlns:a16="http://schemas.microsoft.com/office/drawing/2014/main" id="{D01CE3F2-52BB-495F-9547-9CE44167D05F}"/>
              </a:ext>
            </a:extLst>
          </p:cNvPr>
          <p:cNvSpPr>
            <a:spLocks noChangeShapeType="1"/>
          </p:cNvSpPr>
          <p:nvPr/>
        </p:nvSpPr>
        <p:spPr bwMode="auto">
          <a:xfrm flipV="1">
            <a:off x="4284663" y="2420938"/>
            <a:ext cx="43180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6" name="Line 34">
            <a:extLst>
              <a:ext uri="{FF2B5EF4-FFF2-40B4-BE49-F238E27FC236}">
                <a16:creationId xmlns:a16="http://schemas.microsoft.com/office/drawing/2014/main" id="{CA6A3CDE-D94B-4797-A5F5-82BCBA78CEB9}"/>
              </a:ext>
            </a:extLst>
          </p:cNvPr>
          <p:cNvSpPr>
            <a:spLocks noChangeShapeType="1"/>
          </p:cNvSpPr>
          <p:nvPr/>
        </p:nvSpPr>
        <p:spPr bwMode="auto">
          <a:xfrm flipV="1">
            <a:off x="4427538" y="2708275"/>
            <a:ext cx="576262"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7" name="Line 35">
            <a:extLst>
              <a:ext uri="{FF2B5EF4-FFF2-40B4-BE49-F238E27FC236}">
                <a16:creationId xmlns:a16="http://schemas.microsoft.com/office/drawing/2014/main" id="{29960964-5D61-4234-AA64-517F02B70DF6}"/>
              </a:ext>
            </a:extLst>
          </p:cNvPr>
          <p:cNvSpPr>
            <a:spLocks noChangeShapeType="1"/>
          </p:cNvSpPr>
          <p:nvPr/>
        </p:nvSpPr>
        <p:spPr bwMode="auto">
          <a:xfrm flipV="1">
            <a:off x="6877050" y="5157788"/>
            <a:ext cx="574675"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8" name="Line 36">
            <a:extLst>
              <a:ext uri="{FF2B5EF4-FFF2-40B4-BE49-F238E27FC236}">
                <a16:creationId xmlns:a16="http://schemas.microsoft.com/office/drawing/2014/main" id="{5905EFA6-6E3E-4A8F-87F1-201A25DEED28}"/>
              </a:ext>
            </a:extLst>
          </p:cNvPr>
          <p:cNvSpPr>
            <a:spLocks noChangeShapeType="1"/>
          </p:cNvSpPr>
          <p:nvPr/>
        </p:nvSpPr>
        <p:spPr bwMode="auto">
          <a:xfrm flipV="1">
            <a:off x="7092950" y="5445125"/>
            <a:ext cx="574675"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89" name="Line 37">
            <a:extLst>
              <a:ext uri="{FF2B5EF4-FFF2-40B4-BE49-F238E27FC236}">
                <a16:creationId xmlns:a16="http://schemas.microsoft.com/office/drawing/2014/main" id="{FEE27CFF-19CE-462D-AC04-424A7BD0D444}"/>
              </a:ext>
            </a:extLst>
          </p:cNvPr>
          <p:cNvSpPr>
            <a:spLocks noChangeShapeType="1"/>
          </p:cNvSpPr>
          <p:nvPr/>
        </p:nvSpPr>
        <p:spPr bwMode="auto">
          <a:xfrm flipV="1">
            <a:off x="7380288" y="5734050"/>
            <a:ext cx="576262"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pic>
        <p:nvPicPr>
          <p:cNvPr id="19490" name="Picture 38" descr="j0100856[1]">
            <a:extLst>
              <a:ext uri="{FF2B5EF4-FFF2-40B4-BE49-F238E27FC236}">
                <a16:creationId xmlns:a16="http://schemas.microsoft.com/office/drawing/2014/main" id="{33B85021-EFFC-4551-8999-911E52387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58241">
            <a:off x="7380288" y="5734050"/>
            <a:ext cx="13684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grpId="0" nodeType="clickEffect">
                                  <p:stCondLst>
                                    <p:cond delay="0"/>
                                  </p:stCondLst>
                                  <p:childTnLst>
                                    <p:anim calcmode="discrete" valueType="str">
                                      <p:cBhvr>
                                        <p:cTn id="6" dur="1000" fill="hold"/>
                                        <p:tgtEl>
                                          <p:spTgt spid="38936"/>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grpId="1" nodeType="clickEffect">
                                  <p:stCondLst>
                                    <p:cond delay="0"/>
                                  </p:stCondLst>
                                  <p:childTnLst>
                                    <p:animRot by="21600000">
                                      <p:cBhvr>
                                        <p:cTn id="10" dur="5000" fill="hold"/>
                                        <p:tgtEl>
                                          <p:spTgt spid="3893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mph" presetSubtype="0" fill="hold" grpId="0" nodeType="clickEffect">
                                  <p:stCondLst>
                                    <p:cond delay="0"/>
                                  </p:stCondLst>
                                  <p:childTnLst>
                                    <p:anim calcmode="discrete" valueType="str">
                                      <p:cBhvr>
                                        <p:cTn id="14" dur="1000" fill="hold"/>
                                        <p:tgtEl>
                                          <p:spTgt spid="38935"/>
                                        </p:tgtEl>
                                        <p:attrNameLst>
                                          <p:attrName>style.visibility</p:attrName>
                                        </p:attrNameLst>
                                      </p:cBhvr>
                                      <p:tavLst>
                                        <p:tav tm="0">
                                          <p:val>
                                            <p:strVal val="hidden"/>
                                          </p:val>
                                        </p:tav>
                                        <p:tav tm="50000">
                                          <p:val>
                                            <p:strVal val="visible"/>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grpId="1" nodeType="clickEffect">
                                  <p:stCondLst>
                                    <p:cond delay="0"/>
                                  </p:stCondLst>
                                  <p:childTnLst>
                                    <p:animRot by="21600000">
                                      <p:cBhvr>
                                        <p:cTn id="18" dur="5000" fill="hold"/>
                                        <p:tgtEl>
                                          <p:spTgt spid="389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5" grpId="0" animBg="1"/>
      <p:bldP spid="38935" grpId="1" animBg="1"/>
      <p:bldP spid="38936" grpId="0" animBg="1"/>
      <p:bldP spid="38936"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4" descr="img035">
            <a:extLst>
              <a:ext uri="{FF2B5EF4-FFF2-40B4-BE49-F238E27FC236}">
                <a16:creationId xmlns:a16="http://schemas.microsoft.com/office/drawing/2014/main" id="{7D3CCD69-1CB2-405B-B08A-89973B9268A1}"/>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3203575" y="2781300"/>
            <a:ext cx="5087938" cy="3816350"/>
          </a:xfrm>
          <a:prstGeom prst="rect">
            <a:avLst/>
          </a:prstGeom>
          <a:noFill/>
          <a:ln w="9525">
            <a:noFill/>
            <a:miter lim="800000"/>
            <a:headEnd/>
            <a:tailEnd/>
          </a:ln>
        </p:spPr>
      </p:pic>
      <p:sp>
        <p:nvSpPr>
          <p:cNvPr id="20483" name="Text Box 5">
            <a:extLst>
              <a:ext uri="{FF2B5EF4-FFF2-40B4-BE49-F238E27FC236}">
                <a16:creationId xmlns:a16="http://schemas.microsoft.com/office/drawing/2014/main" id="{BC579385-6F96-4A24-869A-946C1FF0F842}"/>
              </a:ext>
            </a:extLst>
          </p:cNvPr>
          <p:cNvSpPr txBox="1">
            <a:spLocks noChangeArrowheads="1"/>
          </p:cNvSpPr>
          <p:nvPr/>
        </p:nvSpPr>
        <p:spPr bwMode="auto">
          <a:xfrm>
            <a:off x="755650" y="5589588"/>
            <a:ext cx="3097213" cy="4572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t>Why is K7 called K7?</a:t>
            </a:r>
          </a:p>
        </p:txBody>
      </p:sp>
      <p:sp>
        <p:nvSpPr>
          <p:cNvPr id="46086" name="Line 6">
            <a:extLst>
              <a:ext uri="{FF2B5EF4-FFF2-40B4-BE49-F238E27FC236}">
                <a16:creationId xmlns:a16="http://schemas.microsoft.com/office/drawing/2014/main" id="{6FBFF7B9-75EA-4A01-AE1A-D1D4D9FE9480}"/>
              </a:ext>
            </a:extLst>
          </p:cNvPr>
          <p:cNvSpPr>
            <a:spLocks noChangeShapeType="1"/>
          </p:cNvSpPr>
          <p:nvPr/>
        </p:nvSpPr>
        <p:spPr bwMode="auto">
          <a:xfrm>
            <a:off x="5292725" y="4005263"/>
            <a:ext cx="360363"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87" name="Line 7">
            <a:extLst>
              <a:ext uri="{FF2B5EF4-FFF2-40B4-BE49-F238E27FC236}">
                <a16:creationId xmlns:a16="http://schemas.microsoft.com/office/drawing/2014/main" id="{FCA87FDE-E315-4FE3-8DE8-4A763B8630B6}"/>
              </a:ext>
            </a:extLst>
          </p:cNvPr>
          <p:cNvSpPr>
            <a:spLocks noChangeShapeType="1"/>
          </p:cNvSpPr>
          <p:nvPr/>
        </p:nvSpPr>
        <p:spPr bwMode="auto">
          <a:xfrm flipH="1">
            <a:off x="5867400" y="4005263"/>
            <a:ext cx="288925"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88" name="Line 8">
            <a:extLst>
              <a:ext uri="{FF2B5EF4-FFF2-40B4-BE49-F238E27FC236}">
                <a16:creationId xmlns:a16="http://schemas.microsoft.com/office/drawing/2014/main" id="{5F11D956-5B5E-49DE-A760-43D06EEC0D4B}"/>
              </a:ext>
            </a:extLst>
          </p:cNvPr>
          <p:cNvSpPr>
            <a:spLocks noChangeShapeType="1"/>
          </p:cNvSpPr>
          <p:nvPr/>
        </p:nvSpPr>
        <p:spPr bwMode="auto">
          <a:xfrm>
            <a:off x="4932363" y="4797425"/>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89" name="Line 9">
            <a:extLst>
              <a:ext uri="{FF2B5EF4-FFF2-40B4-BE49-F238E27FC236}">
                <a16:creationId xmlns:a16="http://schemas.microsoft.com/office/drawing/2014/main" id="{10C95FEC-7296-48DE-A58B-EB30CDE34C0A}"/>
              </a:ext>
            </a:extLst>
          </p:cNvPr>
          <p:cNvSpPr>
            <a:spLocks noChangeShapeType="1"/>
          </p:cNvSpPr>
          <p:nvPr/>
        </p:nvSpPr>
        <p:spPr bwMode="auto">
          <a:xfrm flipV="1">
            <a:off x="5292725" y="4941888"/>
            <a:ext cx="288925"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90" name="Line 10">
            <a:extLst>
              <a:ext uri="{FF2B5EF4-FFF2-40B4-BE49-F238E27FC236}">
                <a16:creationId xmlns:a16="http://schemas.microsoft.com/office/drawing/2014/main" id="{30226A0A-2E33-417D-BCED-AE270524BA8C}"/>
              </a:ext>
            </a:extLst>
          </p:cNvPr>
          <p:cNvSpPr>
            <a:spLocks noChangeShapeType="1"/>
          </p:cNvSpPr>
          <p:nvPr/>
        </p:nvSpPr>
        <p:spPr bwMode="auto">
          <a:xfrm flipH="1" flipV="1">
            <a:off x="5795963" y="5013325"/>
            <a:ext cx="360362" cy="6477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91" name="Line 11">
            <a:extLst>
              <a:ext uri="{FF2B5EF4-FFF2-40B4-BE49-F238E27FC236}">
                <a16:creationId xmlns:a16="http://schemas.microsoft.com/office/drawing/2014/main" id="{9E7E4474-CADD-45FB-8CC6-BF755F3558A9}"/>
              </a:ext>
            </a:extLst>
          </p:cNvPr>
          <p:cNvSpPr>
            <a:spLocks noChangeShapeType="1"/>
          </p:cNvSpPr>
          <p:nvPr/>
        </p:nvSpPr>
        <p:spPr bwMode="auto">
          <a:xfrm flipH="1">
            <a:off x="5940425" y="4797425"/>
            <a:ext cx="5032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6092" name="Text Box 12">
            <a:extLst>
              <a:ext uri="{FF2B5EF4-FFF2-40B4-BE49-F238E27FC236}">
                <a16:creationId xmlns:a16="http://schemas.microsoft.com/office/drawing/2014/main" id="{A51F40BB-8741-403C-B42C-38293D20654B}"/>
              </a:ext>
            </a:extLst>
          </p:cNvPr>
          <p:cNvSpPr txBox="1">
            <a:spLocks noChangeArrowheads="1"/>
          </p:cNvSpPr>
          <p:nvPr/>
        </p:nvSpPr>
        <p:spPr bwMode="auto">
          <a:xfrm>
            <a:off x="6877050" y="3357563"/>
            <a:ext cx="503238" cy="3667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U</a:t>
            </a:r>
          </a:p>
        </p:txBody>
      </p:sp>
      <p:sp>
        <p:nvSpPr>
          <p:cNvPr id="46093" name="Text Box 13">
            <a:extLst>
              <a:ext uri="{FF2B5EF4-FFF2-40B4-BE49-F238E27FC236}">
                <a16:creationId xmlns:a16="http://schemas.microsoft.com/office/drawing/2014/main" id="{B5E2DF2B-92A3-4965-A235-15BB949CDF5B}"/>
              </a:ext>
            </a:extLst>
          </p:cNvPr>
          <p:cNvSpPr txBox="1">
            <a:spLocks noChangeArrowheads="1"/>
          </p:cNvSpPr>
          <p:nvPr/>
        </p:nvSpPr>
        <p:spPr bwMode="auto">
          <a:xfrm>
            <a:off x="7380288" y="4652963"/>
            <a:ext cx="431800" cy="3667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V</a:t>
            </a:r>
          </a:p>
        </p:txBody>
      </p:sp>
      <p:sp>
        <p:nvSpPr>
          <p:cNvPr id="46094" name="Text Box 14">
            <a:extLst>
              <a:ext uri="{FF2B5EF4-FFF2-40B4-BE49-F238E27FC236}">
                <a16:creationId xmlns:a16="http://schemas.microsoft.com/office/drawing/2014/main" id="{536C4F53-3BCD-469B-8247-3B38C9CC6FB8}"/>
              </a:ext>
            </a:extLst>
          </p:cNvPr>
          <p:cNvSpPr txBox="1">
            <a:spLocks noChangeArrowheads="1"/>
          </p:cNvSpPr>
          <p:nvPr/>
        </p:nvSpPr>
        <p:spPr bwMode="auto">
          <a:xfrm>
            <a:off x="4500563" y="6165850"/>
            <a:ext cx="360362" cy="3667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X</a:t>
            </a:r>
          </a:p>
        </p:txBody>
      </p:sp>
      <p:sp>
        <p:nvSpPr>
          <p:cNvPr id="46095" name="Text Box 15">
            <a:extLst>
              <a:ext uri="{FF2B5EF4-FFF2-40B4-BE49-F238E27FC236}">
                <a16:creationId xmlns:a16="http://schemas.microsoft.com/office/drawing/2014/main" id="{C6C9FBA2-8E78-4337-AE78-26C0C0AF826B}"/>
              </a:ext>
            </a:extLst>
          </p:cNvPr>
          <p:cNvSpPr txBox="1">
            <a:spLocks noChangeArrowheads="1"/>
          </p:cNvSpPr>
          <p:nvPr/>
        </p:nvSpPr>
        <p:spPr bwMode="auto">
          <a:xfrm>
            <a:off x="3635375" y="4652963"/>
            <a:ext cx="431800" cy="3667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Y</a:t>
            </a:r>
          </a:p>
        </p:txBody>
      </p:sp>
      <p:sp>
        <p:nvSpPr>
          <p:cNvPr id="46096" name="Text Box 16">
            <a:extLst>
              <a:ext uri="{FF2B5EF4-FFF2-40B4-BE49-F238E27FC236}">
                <a16:creationId xmlns:a16="http://schemas.microsoft.com/office/drawing/2014/main" id="{0E57414B-6A95-4F73-98A9-A067F066EC3F}"/>
              </a:ext>
            </a:extLst>
          </p:cNvPr>
          <p:cNvSpPr txBox="1">
            <a:spLocks noChangeArrowheads="1"/>
          </p:cNvSpPr>
          <p:nvPr/>
        </p:nvSpPr>
        <p:spPr bwMode="auto">
          <a:xfrm>
            <a:off x="6659563" y="6165850"/>
            <a:ext cx="431800" cy="366713"/>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a:t>
            </a:r>
          </a:p>
        </p:txBody>
      </p:sp>
      <p:sp>
        <p:nvSpPr>
          <p:cNvPr id="46097" name="Text Box 17">
            <a:extLst>
              <a:ext uri="{FF2B5EF4-FFF2-40B4-BE49-F238E27FC236}">
                <a16:creationId xmlns:a16="http://schemas.microsoft.com/office/drawing/2014/main" id="{F1F073DB-528F-49B0-8068-E65B0A8D4FC4}"/>
              </a:ext>
            </a:extLst>
          </p:cNvPr>
          <p:cNvSpPr txBox="1">
            <a:spLocks noChangeArrowheads="1"/>
          </p:cNvSpPr>
          <p:nvPr/>
        </p:nvSpPr>
        <p:spPr bwMode="auto">
          <a:xfrm>
            <a:off x="3851275" y="3357563"/>
            <a:ext cx="360363" cy="36671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Z</a:t>
            </a:r>
          </a:p>
        </p:txBody>
      </p:sp>
      <p:sp>
        <p:nvSpPr>
          <p:cNvPr id="20496" name="Text Box 18">
            <a:extLst>
              <a:ext uri="{FF2B5EF4-FFF2-40B4-BE49-F238E27FC236}">
                <a16:creationId xmlns:a16="http://schemas.microsoft.com/office/drawing/2014/main" id="{C9AF7DBE-86E0-40D1-8C77-3A06D54747BE}"/>
              </a:ext>
            </a:extLst>
          </p:cNvPr>
          <p:cNvSpPr txBox="1">
            <a:spLocks noChangeArrowheads="1"/>
          </p:cNvSpPr>
          <p:nvPr/>
        </p:nvSpPr>
        <p:spPr bwMode="auto">
          <a:xfrm>
            <a:off x="5580063" y="549275"/>
            <a:ext cx="3313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0497" name="Text Box 19">
            <a:extLst>
              <a:ext uri="{FF2B5EF4-FFF2-40B4-BE49-F238E27FC236}">
                <a16:creationId xmlns:a16="http://schemas.microsoft.com/office/drawing/2014/main" id="{D4ACAF20-B39C-4ADA-87F0-C740BC2CA958}"/>
              </a:ext>
            </a:extLst>
          </p:cNvPr>
          <p:cNvSpPr txBox="1">
            <a:spLocks noChangeArrowheads="1"/>
          </p:cNvSpPr>
          <p:nvPr/>
        </p:nvSpPr>
        <p:spPr bwMode="auto">
          <a:xfrm>
            <a:off x="179388" y="1989138"/>
            <a:ext cx="2376487"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t>A high order central place is shown.</a:t>
            </a:r>
          </a:p>
          <a:p>
            <a:pPr eaLnBrk="1" hangingPunct="1">
              <a:spcBef>
                <a:spcPct val="50000"/>
              </a:spcBef>
            </a:pPr>
            <a:r>
              <a:rPr lang="en-GB" altLang="en-US" sz="2000"/>
              <a:t>-All the low order settlements lie within the hexagonal trade area (U,V,W,X,Y)</a:t>
            </a:r>
          </a:p>
        </p:txBody>
      </p:sp>
      <p:sp>
        <p:nvSpPr>
          <p:cNvPr id="20498" name="Text Box 20">
            <a:extLst>
              <a:ext uri="{FF2B5EF4-FFF2-40B4-BE49-F238E27FC236}">
                <a16:creationId xmlns:a16="http://schemas.microsoft.com/office/drawing/2014/main" id="{8F863AD1-DA8C-4E49-A657-B9B726441A85}"/>
              </a:ext>
            </a:extLst>
          </p:cNvPr>
          <p:cNvSpPr txBox="1">
            <a:spLocks noChangeArrowheads="1"/>
          </p:cNvSpPr>
          <p:nvPr/>
        </p:nvSpPr>
        <p:spPr bwMode="auto">
          <a:xfrm>
            <a:off x="4284663" y="188913"/>
            <a:ext cx="45370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000"/>
              <a:t>This model shows a hierarchy of control</a:t>
            </a:r>
            <a:r>
              <a:rPr lang="en-GB" altLang="en-US" sz="2000">
                <a:sym typeface="Wingdings" panose="05000000000000000000" pitchFamily="2" charset="2"/>
              </a:rPr>
              <a:t> -Lower level settlements are arranged within the sphere of influence of the highest order settlement.  This is done so that the lower order settlements can be completely controlled by higher levels.</a:t>
            </a:r>
            <a:r>
              <a:rPr lang="en-GB" altLang="en-US"/>
              <a:t> </a:t>
            </a:r>
          </a:p>
        </p:txBody>
      </p:sp>
      <p:sp>
        <p:nvSpPr>
          <p:cNvPr id="20499" name="Oval 21">
            <a:extLst>
              <a:ext uri="{FF2B5EF4-FFF2-40B4-BE49-F238E27FC236}">
                <a16:creationId xmlns:a16="http://schemas.microsoft.com/office/drawing/2014/main" id="{2D06FAFC-7C65-402B-B6A3-BFD625BBF068}"/>
              </a:ext>
            </a:extLst>
          </p:cNvPr>
          <p:cNvSpPr>
            <a:spLocks noChangeArrowheads="1"/>
          </p:cNvSpPr>
          <p:nvPr/>
        </p:nvSpPr>
        <p:spPr bwMode="auto">
          <a:xfrm>
            <a:off x="8675688" y="6381750"/>
            <a:ext cx="144462" cy="142875"/>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500" name="Text Box 22">
            <a:extLst>
              <a:ext uri="{FF2B5EF4-FFF2-40B4-BE49-F238E27FC236}">
                <a16:creationId xmlns:a16="http://schemas.microsoft.com/office/drawing/2014/main" id="{2F324737-EC29-4662-AC57-AB3CB5DB0884}"/>
              </a:ext>
            </a:extLst>
          </p:cNvPr>
          <p:cNvSpPr txBox="1">
            <a:spLocks noChangeArrowheads="1"/>
          </p:cNvSpPr>
          <p:nvPr/>
        </p:nvSpPr>
        <p:spPr bwMode="auto">
          <a:xfrm>
            <a:off x="179388" y="333375"/>
            <a:ext cx="3600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b="1"/>
              <a:t>K=7 The Administrative Principle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anim calcmode="lin" valueType="num">
                                      <p:cBhvr additive="base">
                                        <p:cTn id="7" dur="500" fill="hold"/>
                                        <p:tgtEl>
                                          <p:spTgt spid="46087"/>
                                        </p:tgtEl>
                                        <p:attrNameLst>
                                          <p:attrName>ppt_x</p:attrName>
                                        </p:attrNameLst>
                                      </p:cBhvr>
                                      <p:tavLst>
                                        <p:tav tm="0">
                                          <p:val>
                                            <p:strVal val="#ppt_x"/>
                                          </p:val>
                                        </p:tav>
                                        <p:tav tm="100000">
                                          <p:val>
                                            <p:strVal val="#ppt_x"/>
                                          </p:val>
                                        </p:tav>
                                      </p:tavLst>
                                    </p:anim>
                                    <p:anim calcmode="lin" valueType="num">
                                      <p:cBhvr additive="base">
                                        <p:cTn id="8" dur="500" fill="hold"/>
                                        <p:tgtEl>
                                          <p:spTgt spid="460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91"/>
                                        </p:tgtEl>
                                        <p:attrNameLst>
                                          <p:attrName>style.visibility</p:attrName>
                                        </p:attrNameLst>
                                      </p:cBhvr>
                                      <p:to>
                                        <p:strVal val="visible"/>
                                      </p:to>
                                    </p:set>
                                    <p:anim calcmode="lin" valueType="num">
                                      <p:cBhvr additive="base">
                                        <p:cTn id="13" dur="500" fill="hold"/>
                                        <p:tgtEl>
                                          <p:spTgt spid="46091"/>
                                        </p:tgtEl>
                                        <p:attrNameLst>
                                          <p:attrName>ppt_x</p:attrName>
                                        </p:attrNameLst>
                                      </p:cBhvr>
                                      <p:tavLst>
                                        <p:tav tm="0">
                                          <p:val>
                                            <p:strVal val="#ppt_x"/>
                                          </p:val>
                                        </p:tav>
                                        <p:tav tm="100000">
                                          <p:val>
                                            <p:strVal val="#ppt_x"/>
                                          </p:val>
                                        </p:tav>
                                      </p:tavLst>
                                    </p:anim>
                                    <p:anim calcmode="lin" valueType="num">
                                      <p:cBhvr additive="base">
                                        <p:cTn id="14" dur="500" fill="hold"/>
                                        <p:tgtEl>
                                          <p:spTgt spid="4609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90"/>
                                        </p:tgtEl>
                                        <p:attrNameLst>
                                          <p:attrName>style.visibility</p:attrName>
                                        </p:attrNameLst>
                                      </p:cBhvr>
                                      <p:to>
                                        <p:strVal val="visible"/>
                                      </p:to>
                                    </p:set>
                                    <p:anim calcmode="lin" valueType="num">
                                      <p:cBhvr additive="base">
                                        <p:cTn id="19" dur="500" fill="hold"/>
                                        <p:tgtEl>
                                          <p:spTgt spid="46090"/>
                                        </p:tgtEl>
                                        <p:attrNameLst>
                                          <p:attrName>ppt_x</p:attrName>
                                        </p:attrNameLst>
                                      </p:cBhvr>
                                      <p:tavLst>
                                        <p:tav tm="0">
                                          <p:val>
                                            <p:strVal val="#ppt_x"/>
                                          </p:val>
                                        </p:tav>
                                        <p:tav tm="100000">
                                          <p:val>
                                            <p:strVal val="#ppt_x"/>
                                          </p:val>
                                        </p:tav>
                                      </p:tavLst>
                                    </p:anim>
                                    <p:anim calcmode="lin" valueType="num">
                                      <p:cBhvr additive="base">
                                        <p:cTn id="20" dur="500" fill="hold"/>
                                        <p:tgtEl>
                                          <p:spTgt spid="460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89"/>
                                        </p:tgtEl>
                                        <p:attrNameLst>
                                          <p:attrName>style.visibility</p:attrName>
                                        </p:attrNameLst>
                                      </p:cBhvr>
                                      <p:to>
                                        <p:strVal val="visible"/>
                                      </p:to>
                                    </p:set>
                                    <p:anim calcmode="lin" valueType="num">
                                      <p:cBhvr additive="base">
                                        <p:cTn id="25" dur="500" fill="hold"/>
                                        <p:tgtEl>
                                          <p:spTgt spid="46089"/>
                                        </p:tgtEl>
                                        <p:attrNameLst>
                                          <p:attrName>ppt_x</p:attrName>
                                        </p:attrNameLst>
                                      </p:cBhvr>
                                      <p:tavLst>
                                        <p:tav tm="0">
                                          <p:val>
                                            <p:strVal val="#ppt_x"/>
                                          </p:val>
                                        </p:tav>
                                        <p:tav tm="100000">
                                          <p:val>
                                            <p:strVal val="#ppt_x"/>
                                          </p:val>
                                        </p:tav>
                                      </p:tavLst>
                                    </p:anim>
                                    <p:anim calcmode="lin" valueType="num">
                                      <p:cBhvr additive="base">
                                        <p:cTn id="26" dur="500" fill="hold"/>
                                        <p:tgtEl>
                                          <p:spTgt spid="4608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088"/>
                                        </p:tgtEl>
                                        <p:attrNameLst>
                                          <p:attrName>style.visibility</p:attrName>
                                        </p:attrNameLst>
                                      </p:cBhvr>
                                      <p:to>
                                        <p:strVal val="visible"/>
                                      </p:to>
                                    </p:set>
                                    <p:anim calcmode="lin" valueType="num">
                                      <p:cBhvr additive="base">
                                        <p:cTn id="31" dur="500" fill="hold"/>
                                        <p:tgtEl>
                                          <p:spTgt spid="46088"/>
                                        </p:tgtEl>
                                        <p:attrNameLst>
                                          <p:attrName>ppt_x</p:attrName>
                                        </p:attrNameLst>
                                      </p:cBhvr>
                                      <p:tavLst>
                                        <p:tav tm="0">
                                          <p:val>
                                            <p:strVal val="#ppt_x"/>
                                          </p:val>
                                        </p:tav>
                                        <p:tav tm="100000">
                                          <p:val>
                                            <p:strVal val="#ppt_x"/>
                                          </p:val>
                                        </p:tav>
                                      </p:tavLst>
                                    </p:anim>
                                    <p:anim calcmode="lin" valueType="num">
                                      <p:cBhvr additive="base">
                                        <p:cTn id="32" dur="500" fill="hold"/>
                                        <p:tgtEl>
                                          <p:spTgt spid="4608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6086"/>
                                        </p:tgtEl>
                                        <p:attrNameLst>
                                          <p:attrName>style.visibility</p:attrName>
                                        </p:attrNameLst>
                                      </p:cBhvr>
                                      <p:to>
                                        <p:strVal val="visible"/>
                                      </p:to>
                                    </p:set>
                                    <p:anim calcmode="lin" valueType="num">
                                      <p:cBhvr additive="base">
                                        <p:cTn id="37" dur="500" fill="hold"/>
                                        <p:tgtEl>
                                          <p:spTgt spid="46086"/>
                                        </p:tgtEl>
                                        <p:attrNameLst>
                                          <p:attrName>ppt_x</p:attrName>
                                        </p:attrNameLst>
                                      </p:cBhvr>
                                      <p:tavLst>
                                        <p:tav tm="0">
                                          <p:val>
                                            <p:strVal val="#ppt_x"/>
                                          </p:val>
                                        </p:tav>
                                        <p:tav tm="100000">
                                          <p:val>
                                            <p:strVal val="#ppt_x"/>
                                          </p:val>
                                        </p:tav>
                                      </p:tavLst>
                                    </p:anim>
                                    <p:anim calcmode="lin" valueType="num">
                                      <p:cBhvr additive="base">
                                        <p:cTn id="38"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mph" presetSubtype="1" grpId="0" nodeType="clickEffect">
                                  <p:stCondLst>
                                    <p:cond delay="0"/>
                                  </p:stCondLst>
                                  <p:childTnLst>
                                    <p:set>
                                      <p:cBhvr override="childStyle">
                                        <p:cTn id="42" dur="indefinite"/>
                                        <p:tgtEl>
                                          <p:spTgt spid="46092">
                                            <p:txEl>
                                              <p:charRg st="4294967295" end="4294967295"/>
                                            </p:txEl>
                                          </p:spTgt>
                                        </p:tgtEl>
                                        <p:attrNameLst>
                                          <p:attrName>style.fontStyle</p:attrName>
                                        </p:attrNameLst>
                                      </p:cBhvr>
                                      <p:to>
                                        <p:strVal val="normal"/>
                                      </p:to>
                                    </p:set>
                                    <p:set>
                                      <p:cBhvr override="childStyle">
                                        <p:cTn id="43" dur="indefinite"/>
                                        <p:tgtEl>
                                          <p:spTgt spid="46092">
                                            <p:txEl>
                                              <p:charRg st="4294967295" end="4294967295"/>
                                            </p:txEl>
                                          </p:spTgt>
                                        </p:tgtEl>
                                        <p:attrNameLst>
                                          <p:attrName>style.fontWeight</p:attrName>
                                        </p:attrNameLst>
                                      </p:cBhvr>
                                      <p:to>
                                        <p:strVal val="bold"/>
                                      </p:to>
                                    </p:set>
                                    <p:set>
                                      <p:cBhvr override="childStyle">
                                        <p:cTn id="44" dur="indefinite"/>
                                        <p:tgtEl>
                                          <p:spTgt spid="46092">
                                            <p:txEl>
                                              <p:charRg st="4294967295" end="4294967295"/>
                                            </p:txEl>
                                          </p:spTgt>
                                        </p:tgtEl>
                                        <p:attrNameLst>
                                          <p:attrName>style.textDecorationUnderline</p:attrName>
                                        </p:attrNameLst>
                                      </p:cBhvr>
                                      <p:to>
                                        <p:strVal val="fals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mph" presetSubtype="1" grpId="0" nodeType="clickEffect">
                                  <p:stCondLst>
                                    <p:cond delay="0"/>
                                  </p:stCondLst>
                                  <p:childTnLst>
                                    <p:set>
                                      <p:cBhvr override="childStyle">
                                        <p:cTn id="48" dur="indefinite"/>
                                        <p:tgtEl>
                                          <p:spTgt spid="46093">
                                            <p:txEl>
                                              <p:charRg st="4294967295" end="4294967295"/>
                                            </p:txEl>
                                          </p:spTgt>
                                        </p:tgtEl>
                                        <p:attrNameLst>
                                          <p:attrName>style.fontStyle</p:attrName>
                                        </p:attrNameLst>
                                      </p:cBhvr>
                                      <p:to>
                                        <p:strVal val="normal"/>
                                      </p:to>
                                    </p:set>
                                    <p:set>
                                      <p:cBhvr override="childStyle">
                                        <p:cTn id="49" dur="indefinite"/>
                                        <p:tgtEl>
                                          <p:spTgt spid="46093">
                                            <p:txEl>
                                              <p:charRg st="4294967295" end="4294967295"/>
                                            </p:txEl>
                                          </p:spTgt>
                                        </p:tgtEl>
                                        <p:attrNameLst>
                                          <p:attrName>style.fontWeight</p:attrName>
                                        </p:attrNameLst>
                                      </p:cBhvr>
                                      <p:to>
                                        <p:strVal val="bold"/>
                                      </p:to>
                                    </p:set>
                                    <p:set>
                                      <p:cBhvr override="childStyle">
                                        <p:cTn id="50" dur="indefinite"/>
                                        <p:tgtEl>
                                          <p:spTgt spid="46093">
                                            <p:txEl>
                                              <p:charRg st="4294967295" end="4294967295"/>
                                            </p:txEl>
                                          </p:spTgt>
                                        </p:tgtEl>
                                        <p:attrNameLst>
                                          <p:attrName>style.textDecorationUnderline</p:attrName>
                                        </p:attrNameLst>
                                      </p:cBhvr>
                                      <p:to>
                                        <p:strVal val="fals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mph" presetSubtype="1" grpId="0" nodeType="clickEffect">
                                  <p:stCondLst>
                                    <p:cond delay="0"/>
                                  </p:stCondLst>
                                  <p:childTnLst>
                                    <p:set>
                                      <p:cBhvr override="childStyle">
                                        <p:cTn id="54" dur="indefinite"/>
                                        <p:tgtEl>
                                          <p:spTgt spid="46096">
                                            <p:txEl>
                                              <p:charRg st="4294967295" end="4294967295"/>
                                            </p:txEl>
                                          </p:spTgt>
                                        </p:tgtEl>
                                        <p:attrNameLst>
                                          <p:attrName>style.fontStyle</p:attrName>
                                        </p:attrNameLst>
                                      </p:cBhvr>
                                      <p:to>
                                        <p:strVal val="normal"/>
                                      </p:to>
                                    </p:set>
                                    <p:set>
                                      <p:cBhvr override="childStyle">
                                        <p:cTn id="55" dur="indefinite"/>
                                        <p:tgtEl>
                                          <p:spTgt spid="46096">
                                            <p:txEl>
                                              <p:charRg st="4294967295" end="4294967295"/>
                                            </p:txEl>
                                          </p:spTgt>
                                        </p:tgtEl>
                                        <p:attrNameLst>
                                          <p:attrName>style.fontWeight</p:attrName>
                                        </p:attrNameLst>
                                      </p:cBhvr>
                                      <p:to>
                                        <p:strVal val="bold"/>
                                      </p:to>
                                    </p:set>
                                    <p:set>
                                      <p:cBhvr override="childStyle">
                                        <p:cTn id="56" dur="indefinite"/>
                                        <p:tgtEl>
                                          <p:spTgt spid="46096">
                                            <p:txEl>
                                              <p:charRg st="4294967295" end="4294967295"/>
                                            </p:txEl>
                                          </p:spTgt>
                                        </p:tgtEl>
                                        <p:attrNameLst>
                                          <p:attrName>style.textDecorationUnderline</p:attrName>
                                        </p:attrNameLst>
                                      </p:cBhvr>
                                      <p:to>
                                        <p:strVal val="fals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mph" presetSubtype="1" grpId="0" nodeType="clickEffect">
                                  <p:stCondLst>
                                    <p:cond delay="0"/>
                                  </p:stCondLst>
                                  <p:childTnLst>
                                    <p:set>
                                      <p:cBhvr override="childStyle">
                                        <p:cTn id="60" dur="indefinite"/>
                                        <p:tgtEl>
                                          <p:spTgt spid="46094">
                                            <p:txEl>
                                              <p:charRg st="4294967295" end="4294967295"/>
                                            </p:txEl>
                                          </p:spTgt>
                                        </p:tgtEl>
                                        <p:attrNameLst>
                                          <p:attrName>style.fontStyle</p:attrName>
                                        </p:attrNameLst>
                                      </p:cBhvr>
                                      <p:to>
                                        <p:strVal val="normal"/>
                                      </p:to>
                                    </p:set>
                                    <p:set>
                                      <p:cBhvr override="childStyle">
                                        <p:cTn id="61" dur="indefinite"/>
                                        <p:tgtEl>
                                          <p:spTgt spid="46094">
                                            <p:txEl>
                                              <p:charRg st="4294967295" end="4294967295"/>
                                            </p:txEl>
                                          </p:spTgt>
                                        </p:tgtEl>
                                        <p:attrNameLst>
                                          <p:attrName>style.fontWeight</p:attrName>
                                        </p:attrNameLst>
                                      </p:cBhvr>
                                      <p:to>
                                        <p:strVal val="bold"/>
                                      </p:to>
                                    </p:set>
                                    <p:set>
                                      <p:cBhvr override="childStyle">
                                        <p:cTn id="62" dur="indefinite"/>
                                        <p:tgtEl>
                                          <p:spTgt spid="46094">
                                            <p:txEl>
                                              <p:charRg st="4294967295" end="4294967295"/>
                                            </p:txEl>
                                          </p:spTgt>
                                        </p:tgtEl>
                                        <p:attrNameLst>
                                          <p:attrName>style.textDecorationUnderline</p:attrName>
                                        </p:attrNameLst>
                                      </p:cBhvr>
                                      <p:to>
                                        <p:strVal val="fals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mph" presetSubtype="1" grpId="0" nodeType="clickEffect">
                                  <p:stCondLst>
                                    <p:cond delay="0"/>
                                  </p:stCondLst>
                                  <p:childTnLst>
                                    <p:set>
                                      <p:cBhvr override="childStyle">
                                        <p:cTn id="66" dur="indefinite"/>
                                        <p:tgtEl>
                                          <p:spTgt spid="46095">
                                            <p:txEl>
                                              <p:charRg st="4294967295" end="4294967295"/>
                                            </p:txEl>
                                          </p:spTgt>
                                        </p:tgtEl>
                                        <p:attrNameLst>
                                          <p:attrName>style.fontStyle</p:attrName>
                                        </p:attrNameLst>
                                      </p:cBhvr>
                                      <p:to>
                                        <p:strVal val="normal"/>
                                      </p:to>
                                    </p:set>
                                    <p:set>
                                      <p:cBhvr override="childStyle">
                                        <p:cTn id="67" dur="indefinite"/>
                                        <p:tgtEl>
                                          <p:spTgt spid="46095">
                                            <p:txEl>
                                              <p:charRg st="4294967295" end="4294967295"/>
                                            </p:txEl>
                                          </p:spTgt>
                                        </p:tgtEl>
                                        <p:attrNameLst>
                                          <p:attrName>style.fontWeight</p:attrName>
                                        </p:attrNameLst>
                                      </p:cBhvr>
                                      <p:to>
                                        <p:strVal val="bold"/>
                                      </p:to>
                                    </p:set>
                                    <p:set>
                                      <p:cBhvr override="childStyle">
                                        <p:cTn id="68" dur="indefinite"/>
                                        <p:tgtEl>
                                          <p:spTgt spid="46095">
                                            <p:txEl>
                                              <p:charRg st="4294967295" end="4294967295"/>
                                            </p:txEl>
                                          </p:spTgt>
                                        </p:tgtEl>
                                        <p:attrNameLst>
                                          <p:attrName>style.textDecorationUnderline</p:attrName>
                                        </p:attrNameLst>
                                      </p:cBhvr>
                                      <p:to>
                                        <p:strVal val="fals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mph" presetSubtype="1" grpId="0" nodeType="clickEffect">
                                  <p:stCondLst>
                                    <p:cond delay="0"/>
                                  </p:stCondLst>
                                  <p:childTnLst>
                                    <p:set>
                                      <p:cBhvr override="childStyle">
                                        <p:cTn id="72" dur="indefinite"/>
                                        <p:tgtEl>
                                          <p:spTgt spid="46097">
                                            <p:txEl>
                                              <p:charRg st="4294967295" end="4294967295"/>
                                            </p:txEl>
                                          </p:spTgt>
                                        </p:tgtEl>
                                        <p:attrNameLst>
                                          <p:attrName>style.fontStyle</p:attrName>
                                        </p:attrNameLst>
                                      </p:cBhvr>
                                      <p:to>
                                        <p:strVal val="normal"/>
                                      </p:to>
                                    </p:set>
                                    <p:set>
                                      <p:cBhvr override="childStyle">
                                        <p:cTn id="73" dur="indefinite"/>
                                        <p:tgtEl>
                                          <p:spTgt spid="46097">
                                            <p:txEl>
                                              <p:charRg st="4294967295" end="4294967295"/>
                                            </p:txEl>
                                          </p:spTgt>
                                        </p:tgtEl>
                                        <p:attrNameLst>
                                          <p:attrName>style.fontWeight</p:attrName>
                                        </p:attrNameLst>
                                      </p:cBhvr>
                                      <p:to>
                                        <p:strVal val="bold"/>
                                      </p:to>
                                    </p:set>
                                    <p:set>
                                      <p:cBhvr override="childStyle">
                                        <p:cTn id="74" dur="indefinite"/>
                                        <p:tgtEl>
                                          <p:spTgt spid="46097">
                                            <p:txEl>
                                              <p:charRg st="4294967295" end="429496729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p:bldP spid="46093" grpId="0"/>
      <p:bldP spid="46094" grpId="0"/>
      <p:bldP spid="46095" grpId="0"/>
      <p:bldP spid="46096" grpId="0"/>
      <p:bldP spid="460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18ABA2A-A7A6-40AB-8BD8-7927ED724DC3}"/>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66B6F50F-B969-4F89-B0AB-1D923591559D}"/>
              </a:ext>
            </a:extLst>
          </p:cNvPr>
          <p:cNvSpPr txBox="1"/>
          <p:nvPr/>
        </p:nvSpPr>
        <p:spPr>
          <a:xfrm>
            <a:off x="0" y="0"/>
            <a:ext cx="8501063" cy="338138"/>
          </a:xfrm>
          <a:prstGeom prst="rect">
            <a:avLst/>
          </a:prstGeom>
          <a:noFill/>
        </p:spPr>
        <p:txBody>
          <a:bodyPr>
            <a:spAutoFit/>
          </a:bodyPr>
          <a:lstStyle/>
          <a:p>
            <a:pPr>
              <a:defRPr/>
            </a:pPr>
            <a:r>
              <a:rPr lang="en-US" sz="1600" b="1" u="sng" dirty="0">
                <a:effectLst>
                  <a:outerShdw blurRad="38100" dist="38100" dir="2700000" algn="tl">
                    <a:srgbClr val="000000">
                      <a:alpha val="43137"/>
                    </a:srgbClr>
                  </a:outerShdw>
                </a:effectLst>
                <a:latin typeface="Arial" charset="0"/>
              </a:rPr>
              <a:t>SIZE OF THE MARKET </a:t>
            </a:r>
          </a:p>
        </p:txBody>
      </p:sp>
      <p:sp>
        <p:nvSpPr>
          <p:cNvPr id="21508" name="TextBox 3">
            <a:extLst>
              <a:ext uri="{FF2B5EF4-FFF2-40B4-BE49-F238E27FC236}">
                <a16:creationId xmlns:a16="http://schemas.microsoft.com/office/drawing/2014/main" id="{F063A85A-7655-4D9B-B67E-D53970D96E05}"/>
              </a:ext>
            </a:extLst>
          </p:cNvPr>
          <p:cNvSpPr txBox="1">
            <a:spLocks noChangeArrowheads="1"/>
          </p:cNvSpPr>
          <p:nvPr/>
        </p:nvSpPr>
        <p:spPr bwMode="auto">
          <a:xfrm>
            <a:off x="357188" y="500063"/>
            <a:ext cx="8429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 higher order service needs a larger market area than a lower order service because its threshold is higher. If we measure the market area in km</a:t>
            </a:r>
            <a:r>
              <a:rPr lang="en-US" altLang="en-US" baseline="30000"/>
              <a:t>2</a:t>
            </a:r>
            <a:r>
              <a:rPr lang="en-US" altLang="en-US"/>
              <a:t>, for example, if first order central place have market areas of 10 km</a:t>
            </a:r>
            <a:r>
              <a:rPr lang="en-US" altLang="en-US" baseline="30000"/>
              <a:t>2</a:t>
            </a:r>
            <a:r>
              <a:rPr lang="en-US" altLang="en-US"/>
              <a:t> for first order service, second order central place have market areas of 10 x 3 = 30 km</a:t>
            </a:r>
            <a:r>
              <a:rPr lang="en-US" altLang="en-US" baseline="30000"/>
              <a:t>2</a:t>
            </a:r>
            <a:r>
              <a:rPr lang="en-US" altLang="en-US"/>
              <a:t> for second order services.</a:t>
            </a:r>
          </a:p>
        </p:txBody>
      </p:sp>
      <p:pic>
        <p:nvPicPr>
          <p:cNvPr id="51202" name="Picture 10" descr="Description: Central Place_08">
            <a:extLst>
              <a:ext uri="{FF2B5EF4-FFF2-40B4-BE49-F238E27FC236}">
                <a16:creationId xmlns:a16="http://schemas.microsoft.com/office/drawing/2014/main" id="{C44BE6C6-6409-4D2F-8128-7FE7016B4145}"/>
              </a:ext>
            </a:extLst>
          </p:cNvPr>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714348" y="2000240"/>
            <a:ext cx="7429552" cy="3848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6FC527-85D0-4F3F-B663-E689AD4222D4}"/>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EBF0CDD9-7883-46E3-B34F-DE20BEBA7FA4}"/>
              </a:ext>
            </a:extLst>
          </p:cNvPr>
          <p:cNvSpPr txBox="1"/>
          <p:nvPr/>
        </p:nvSpPr>
        <p:spPr>
          <a:xfrm>
            <a:off x="0" y="0"/>
            <a:ext cx="8501063" cy="338138"/>
          </a:xfrm>
          <a:prstGeom prst="rect">
            <a:avLst/>
          </a:prstGeom>
          <a:noFill/>
        </p:spPr>
        <p:txBody>
          <a:bodyPr>
            <a:spAutoFit/>
          </a:bodyPr>
          <a:lstStyle/>
          <a:p>
            <a:pPr>
              <a:defRPr/>
            </a:pPr>
            <a:r>
              <a:rPr lang="en-US" sz="1600" b="1" u="sng" dirty="0">
                <a:effectLst>
                  <a:outerShdw blurRad="38100" dist="38100" dir="2700000" algn="tl">
                    <a:srgbClr val="000000">
                      <a:alpha val="43137"/>
                    </a:srgbClr>
                  </a:outerShdw>
                </a:effectLst>
                <a:latin typeface="Arial" charset="0"/>
              </a:rPr>
              <a:t>SPACING OF THE CENTRAL PLACES .</a:t>
            </a:r>
          </a:p>
        </p:txBody>
      </p:sp>
      <p:sp>
        <p:nvSpPr>
          <p:cNvPr id="22532" name="TextBox 3">
            <a:extLst>
              <a:ext uri="{FF2B5EF4-FFF2-40B4-BE49-F238E27FC236}">
                <a16:creationId xmlns:a16="http://schemas.microsoft.com/office/drawing/2014/main" id="{22D7C661-4253-4DDF-A53E-3A0F102568E3}"/>
              </a:ext>
            </a:extLst>
          </p:cNvPr>
          <p:cNvSpPr txBox="1">
            <a:spLocks noChangeArrowheads="1"/>
          </p:cNvSpPr>
          <p:nvPr/>
        </p:nvSpPr>
        <p:spPr bwMode="auto">
          <a:xfrm>
            <a:off x="357188" y="500063"/>
            <a:ext cx="8429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A higher order service needs a larger market area than a lower order service because its threshold is higher. If we measure the market area in km</a:t>
            </a:r>
            <a:r>
              <a:rPr lang="en-US" altLang="en-US" baseline="30000"/>
              <a:t>2</a:t>
            </a:r>
            <a:r>
              <a:rPr lang="en-US" altLang="en-US"/>
              <a:t>, for example, if first order central place have market areas of 10 km</a:t>
            </a:r>
            <a:r>
              <a:rPr lang="en-US" altLang="en-US" baseline="30000"/>
              <a:t>2</a:t>
            </a:r>
            <a:r>
              <a:rPr lang="en-US" altLang="en-US"/>
              <a:t> for first order service, second order central place have market areas of 10 x 3 = 30 km</a:t>
            </a:r>
            <a:r>
              <a:rPr lang="en-US" altLang="en-US" baseline="30000"/>
              <a:t>2</a:t>
            </a:r>
            <a:r>
              <a:rPr lang="en-US" altLang="en-US"/>
              <a:t> for second order services.</a:t>
            </a:r>
          </a:p>
        </p:txBody>
      </p:sp>
      <p:pic>
        <p:nvPicPr>
          <p:cNvPr id="52226" name="Picture 9" descr="Description: Central Place_09">
            <a:extLst>
              <a:ext uri="{FF2B5EF4-FFF2-40B4-BE49-F238E27FC236}">
                <a16:creationId xmlns:a16="http://schemas.microsoft.com/office/drawing/2014/main" id="{C96A4FFF-B386-4394-B817-BBD8F887A245}"/>
              </a:ext>
            </a:extLst>
          </p:cNvPr>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642910" y="2071678"/>
            <a:ext cx="7286676" cy="385765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C34453-F17D-4ABB-9503-49ED93CCF456}"/>
              </a:ext>
            </a:extLst>
          </p:cNvPr>
          <p:cNvSpPr>
            <a:spLocks noGrp="1" noChangeArrowheads="1"/>
          </p:cNvSpPr>
          <p:nvPr>
            <p:ph type="title"/>
          </p:nvPr>
        </p:nvSpPr>
        <p:spPr/>
        <p:txBody>
          <a:bodyPr/>
          <a:lstStyle/>
          <a:p>
            <a:pPr fontAlgn="auto">
              <a:spcAft>
                <a:spcPts val="0"/>
              </a:spcAft>
              <a:defRPr/>
            </a:pPr>
            <a:r>
              <a:rPr lang="en-GB"/>
              <a:t>Settlement hierarchy</a:t>
            </a:r>
          </a:p>
        </p:txBody>
      </p:sp>
      <p:sp>
        <p:nvSpPr>
          <p:cNvPr id="23555" name="Rectangle 3">
            <a:extLst>
              <a:ext uri="{FF2B5EF4-FFF2-40B4-BE49-F238E27FC236}">
                <a16:creationId xmlns:a16="http://schemas.microsoft.com/office/drawing/2014/main" id="{E46383BC-3CD3-49FD-8E47-3A6362220A68}"/>
              </a:ext>
            </a:extLst>
          </p:cNvPr>
          <p:cNvSpPr>
            <a:spLocks noGrp="1" noChangeArrowheads="1"/>
          </p:cNvSpPr>
          <p:nvPr>
            <p:ph idx="1"/>
          </p:nvPr>
        </p:nvSpPr>
        <p:spPr/>
        <p:txBody>
          <a:bodyPr/>
          <a:lstStyle/>
          <a:p>
            <a:r>
              <a:rPr lang="en-GB" altLang="en-US" sz="2800">
                <a:solidFill>
                  <a:schemeClr val="hlink"/>
                </a:solidFill>
              </a:rPr>
              <a:t>Why are there very few large settlements?</a:t>
            </a:r>
          </a:p>
          <a:p>
            <a:r>
              <a:rPr lang="en-GB" altLang="en-US" sz="2800"/>
              <a:t>Large settlements need a very large population (threshold) to support all of their functions (services)</a:t>
            </a:r>
          </a:p>
          <a:p>
            <a:r>
              <a:rPr lang="en-GB" altLang="en-US" sz="2800"/>
              <a:t>Large settlements provide very high order functions.  Because these functions are so highly specialised there is not enough </a:t>
            </a:r>
          </a:p>
          <a:p>
            <a:pPr>
              <a:buFontTx/>
              <a:buNone/>
            </a:pPr>
            <a:r>
              <a:rPr lang="en-GB" altLang="en-US" sz="2800"/>
              <a:t>   demand to support more than a few of them</a:t>
            </a:r>
          </a:p>
          <a:p>
            <a:endParaRPr lang="en-GB" altLang="en-US" sz="2800"/>
          </a:p>
        </p:txBody>
      </p:sp>
      <p:pic>
        <p:nvPicPr>
          <p:cNvPr id="23556" name="Picture 7" descr="j0078708[1]">
            <a:extLst>
              <a:ext uri="{FF2B5EF4-FFF2-40B4-BE49-F238E27FC236}">
                <a16:creationId xmlns:a16="http://schemas.microsoft.com/office/drawing/2014/main" id="{65A1E4C8-901E-487F-A4BD-382F6E00A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565400"/>
            <a:ext cx="10604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051A4E4-C88D-4D4F-A650-D2169DA4D27C}"/>
              </a:ext>
            </a:extLst>
          </p:cNvPr>
          <p:cNvSpPr>
            <a:spLocks noGrp="1" noChangeArrowheads="1"/>
          </p:cNvSpPr>
          <p:nvPr>
            <p:ph type="title"/>
          </p:nvPr>
        </p:nvSpPr>
        <p:spPr>
          <a:xfrm>
            <a:off x="500063" y="214313"/>
            <a:ext cx="8153400" cy="952500"/>
          </a:xfrm>
        </p:spPr>
        <p:txBody>
          <a:bodyPr/>
          <a:lstStyle/>
          <a:p>
            <a:pPr eaLnBrk="1" hangingPunct="1">
              <a:defRPr/>
            </a:pPr>
            <a:r>
              <a:rPr lang="en-US" altLang="zh-TW" sz="1800" b="1" dirty="0">
                <a:solidFill>
                  <a:schemeClr val="tx1"/>
                </a:solidFill>
                <a:effectLst>
                  <a:outerShdw blurRad="38100" dist="38100" dir="2700000" algn="tl">
                    <a:srgbClr val="000000">
                      <a:alpha val="43137"/>
                    </a:srgbClr>
                  </a:outerShdw>
                </a:effectLst>
                <a:latin typeface="Arial" pitchFamily="34" charset="0"/>
                <a:cs typeface="Arial" pitchFamily="34" charset="0"/>
              </a:rPr>
              <a:t>CASE STUDY : URBAN SYSTEM IN HONG KONG</a:t>
            </a:r>
          </a:p>
        </p:txBody>
      </p:sp>
      <p:sp>
        <p:nvSpPr>
          <p:cNvPr id="24578" name="Footer Placeholder 2">
            <a:extLst>
              <a:ext uri="{FF2B5EF4-FFF2-40B4-BE49-F238E27FC236}">
                <a16:creationId xmlns:a16="http://schemas.microsoft.com/office/drawing/2014/main" id="{7B3FA55B-2F6F-43F5-8FFB-22E9C5B8640A}"/>
              </a:ext>
            </a:extLst>
          </p:cNvPr>
          <p:cNvSpPr>
            <a:spLocks noGrp="1"/>
          </p:cNvSpPr>
          <p:nvPr>
            <p:ph type="ftr" sz="quarter" idx="11"/>
          </p:nvPr>
        </p:nvSpPr>
        <p:spPr bwMode="auto">
          <a:xfrm rot="5400000">
            <a:off x="7589045" y="1081881"/>
            <a:ext cx="201136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TW" altLang="en-US">
                <a:solidFill>
                  <a:schemeClr val="tx2"/>
                </a:solidFill>
              </a:rPr>
              <a:t>Dr Shen Jianfa CUHK Geography</a:t>
            </a:r>
            <a:endParaRPr lang="en-US" altLang="zh-TW">
              <a:solidFill>
                <a:schemeClr val="tx2"/>
              </a:solidFill>
            </a:endParaRPr>
          </a:p>
        </p:txBody>
      </p:sp>
      <p:sp>
        <p:nvSpPr>
          <p:cNvPr id="24579" name="Slide Number Placeholder 3">
            <a:extLst>
              <a:ext uri="{FF2B5EF4-FFF2-40B4-BE49-F238E27FC236}">
                <a16:creationId xmlns:a16="http://schemas.microsoft.com/office/drawing/2014/main" id="{DCBDBFCE-3FE4-47FA-A134-07426C23E6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3260D1-AB53-4BAE-A19A-DED504183D25}" type="slidenum">
              <a:rPr lang="zh-TW" altLang="en-US">
                <a:solidFill>
                  <a:srgbClr val="FFFFFF"/>
                </a:solidFill>
              </a:rPr>
              <a:pPr eaLnBrk="1" hangingPunct="1"/>
              <a:t>18</a:t>
            </a:fld>
            <a:endParaRPr lang="zh-TW" altLang="en-US">
              <a:solidFill>
                <a:srgbClr val="FFFFFF"/>
              </a:solidFill>
            </a:endParaRPr>
          </a:p>
        </p:txBody>
      </p:sp>
      <p:pic>
        <p:nvPicPr>
          <p:cNvPr id="52227" name="Picture 3" descr="D:\Shen2000CD5200104271008\Teaching\Zcourses\GRM2303Urban\hkmap.jpg">
            <a:extLst>
              <a:ext uri="{FF2B5EF4-FFF2-40B4-BE49-F238E27FC236}">
                <a16:creationId xmlns:a16="http://schemas.microsoft.com/office/drawing/2014/main" id="{0786FC7D-900E-4863-A05E-B52BCC7A0FC1}"/>
              </a:ext>
            </a:extLst>
          </p:cNvPr>
          <p:cNvPicPr>
            <a:picLocks noChangeAspect="1" noChangeArrowheads="1"/>
          </p:cNvPicPr>
          <p:nvPr/>
        </p:nvPicPr>
        <p:blipFill>
          <a:blip r:embed="rId2"/>
          <a:srcRect/>
          <a:stretch>
            <a:fillRect/>
          </a:stretch>
        </p:blipFill>
        <p:spPr bwMode="auto">
          <a:xfrm>
            <a:off x="785786" y="1428736"/>
            <a:ext cx="7162800" cy="5094288"/>
          </a:xfrm>
          <a:prstGeom prst="ellipse">
            <a:avLst/>
          </a:prstGeom>
          <a:ln>
            <a:noFill/>
          </a:ln>
          <a:effectLst>
            <a:softEdge rad="112500"/>
          </a:effectLst>
        </p:spPr>
      </p:pic>
      <p:sp>
        <p:nvSpPr>
          <p:cNvPr id="24582" name="Oval 4">
            <a:extLst>
              <a:ext uri="{FF2B5EF4-FFF2-40B4-BE49-F238E27FC236}">
                <a16:creationId xmlns:a16="http://schemas.microsoft.com/office/drawing/2014/main" id="{44F7667F-499C-4D19-A972-9EBB34B5C61E}"/>
              </a:ext>
            </a:extLst>
          </p:cNvPr>
          <p:cNvSpPr>
            <a:spLocks noChangeArrowheads="1"/>
          </p:cNvSpPr>
          <p:nvPr/>
        </p:nvSpPr>
        <p:spPr bwMode="auto">
          <a:xfrm>
            <a:off x="5867400" y="4648200"/>
            <a:ext cx="1066800" cy="1143000"/>
          </a:xfrm>
          <a:prstGeom prst="ellipse">
            <a:avLst/>
          </a:prstGeom>
          <a:solidFill>
            <a:srgbClr val="5AE51B"/>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3" name="Oval 5">
            <a:extLst>
              <a:ext uri="{FF2B5EF4-FFF2-40B4-BE49-F238E27FC236}">
                <a16:creationId xmlns:a16="http://schemas.microsoft.com/office/drawing/2014/main" id="{2730CD7A-9C3F-48C8-A149-61337E2377B7}"/>
              </a:ext>
            </a:extLst>
          </p:cNvPr>
          <p:cNvSpPr>
            <a:spLocks noChangeArrowheads="1"/>
          </p:cNvSpPr>
          <p:nvPr/>
        </p:nvSpPr>
        <p:spPr bwMode="auto">
          <a:xfrm>
            <a:off x="3733800" y="25908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4" name="Oval 6">
            <a:extLst>
              <a:ext uri="{FF2B5EF4-FFF2-40B4-BE49-F238E27FC236}">
                <a16:creationId xmlns:a16="http://schemas.microsoft.com/office/drawing/2014/main" id="{F09F0D52-AA8B-4718-8151-8BB54F10AFE2}"/>
              </a:ext>
            </a:extLst>
          </p:cNvPr>
          <p:cNvSpPr>
            <a:spLocks noChangeArrowheads="1"/>
          </p:cNvSpPr>
          <p:nvPr/>
        </p:nvSpPr>
        <p:spPr bwMode="auto">
          <a:xfrm>
            <a:off x="3886200" y="28194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5" name="Oval 7">
            <a:extLst>
              <a:ext uri="{FF2B5EF4-FFF2-40B4-BE49-F238E27FC236}">
                <a16:creationId xmlns:a16="http://schemas.microsoft.com/office/drawing/2014/main" id="{B2911CEF-2F28-43EB-B9C6-E72D74BCB2C8}"/>
              </a:ext>
            </a:extLst>
          </p:cNvPr>
          <p:cNvSpPr>
            <a:spLocks noChangeArrowheads="1"/>
          </p:cNvSpPr>
          <p:nvPr/>
        </p:nvSpPr>
        <p:spPr bwMode="auto">
          <a:xfrm>
            <a:off x="5943600" y="28194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6" name="Oval 8">
            <a:extLst>
              <a:ext uri="{FF2B5EF4-FFF2-40B4-BE49-F238E27FC236}">
                <a16:creationId xmlns:a16="http://schemas.microsoft.com/office/drawing/2014/main" id="{30629F42-3A89-422C-92F4-94FE6CC5445A}"/>
              </a:ext>
            </a:extLst>
          </p:cNvPr>
          <p:cNvSpPr>
            <a:spLocks noChangeArrowheads="1"/>
          </p:cNvSpPr>
          <p:nvPr/>
        </p:nvSpPr>
        <p:spPr bwMode="auto">
          <a:xfrm>
            <a:off x="4724400" y="40386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7" name="Oval 9">
            <a:extLst>
              <a:ext uri="{FF2B5EF4-FFF2-40B4-BE49-F238E27FC236}">
                <a16:creationId xmlns:a16="http://schemas.microsoft.com/office/drawing/2014/main" id="{D22316A4-B55B-4581-A6CD-C9CBEF5B4CC5}"/>
              </a:ext>
            </a:extLst>
          </p:cNvPr>
          <p:cNvSpPr>
            <a:spLocks noChangeArrowheads="1"/>
          </p:cNvSpPr>
          <p:nvPr/>
        </p:nvSpPr>
        <p:spPr bwMode="auto">
          <a:xfrm>
            <a:off x="3124200" y="36576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8" name="Oval 10">
            <a:extLst>
              <a:ext uri="{FF2B5EF4-FFF2-40B4-BE49-F238E27FC236}">
                <a16:creationId xmlns:a16="http://schemas.microsoft.com/office/drawing/2014/main" id="{2A65F915-43B2-4DF1-896F-ADF02C42B78E}"/>
              </a:ext>
            </a:extLst>
          </p:cNvPr>
          <p:cNvSpPr>
            <a:spLocks noChangeArrowheads="1"/>
          </p:cNvSpPr>
          <p:nvPr/>
        </p:nvSpPr>
        <p:spPr bwMode="auto">
          <a:xfrm>
            <a:off x="2514600" y="53340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9" name="Oval 11">
            <a:extLst>
              <a:ext uri="{FF2B5EF4-FFF2-40B4-BE49-F238E27FC236}">
                <a16:creationId xmlns:a16="http://schemas.microsoft.com/office/drawing/2014/main" id="{BABAC74B-0015-4BA5-8D79-80834AC61FB0}"/>
              </a:ext>
            </a:extLst>
          </p:cNvPr>
          <p:cNvSpPr>
            <a:spLocks noChangeArrowheads="1"/>
          </p:cNvSpPr>
          <p:nvPr/>
        </p:nvSpPr>
        <p:spPr bwMode="auto">
          <a:xfrm>
            <a:off x="7086600" y="46482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90" name="Oval 12">
            <a:extLst>
              <a:ext uri="{FF2B5EF4-FFF2-40B4-BE49-F238E27FC236}">
                <a16:creationId xmlns:a16="http://schemas.microsoft.com/office/drawing/2014/main" id="{E0DB7ED1-DE33-4B52-AC4F-4BF882321EC9}"/>
              </a:ext>
            </a:extLst>
          </p:cNvPr>
          <p:cNvSpPr>
            <a:spLocks noChangeArrowheads="1"/>
          </p:cNvSpPr>
          <p:nvPr/>
        </p:nvSpPr>
        <p:spPr bwMode="auto">
          <a:xfrm>
            <a:off x="6400800" y="36576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91" name="Oval 13">
            <a:extLst>
              <a:ext uri="{FF2B5EF4-FFF2-40B4-BE49-F238E27FC236}">
                <a16:creationId xmlns:a16="http://schemas.microsoft.com/office/drawing/2014/main" id="{9CC18ACE-F638-456D-A0EA-B2C8F87F27C8}"/>
              </a:ext>
            </a:extLst>
          </p:cNvPr>
          <p:cNvSpPr>
            <a:spLocks noChangeArrowheads="1"/>
          </p:cNvSpPr>
          <p:nvPr/>
        </p:nvSpPr>
        <p:spPr bwMode="auto">
          <a:xfrm>
            <a:off x="5334000" y="19812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92" name="Oval 14">
            <a:extLst>
              <a:ext uri="{FF2B5EF4-FFF2-40B4-BE49-F238E27FC236}">
                <a16:creationId xmlns:a16="http://schemas.microsoft.com/office/drawing/2014/main" id="{D2A0B46A-6D7E-4827-BDA4-FF576C05E874}"/>
              </a:ext>
            </a:extLst>
          </p:cNvPr>
          <p:cNvSpPr>
            <a:spLocks noChangeArrowheads="1"/>
          </p:cNvSpPr>
          <p:nvPr/>
        </p:nvSpPr>
        <p:spPr bwMode="auto">
          <a:xfrm>
            <a:off x="5410200" y="22860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93" name="Oval 15">
            <a:extLst>
              <a:ext uri="{FF2B5EF4-FFF2-40B4-BE49-F238E27FC236}">
                <a16:creationId xmlns:a16="http://schemas.microsoft.com/office/drawing/2014/main" id="{127D84AA-BB67-48F0-82C3-B7BCF99FFB6E}"/>
              </a:ext>
            </a:extLst>
          </p:cNvPr>
          <p:cNvSpPr>
            <a:spLocks noChangeArrowheads="1"/>
          </p:cNvSpPr>
          <p:nvPr/>
        </p:nvSpPr>
        <p:spPr bwMode="auto">
          <a:xfrm>
            <a:off x="6781800" y="3200400"/>
            <a:ext cx="304800" cy="304800"/>
          </a:xfrm>
          <a:prstGeom prst="ellipse">
            <a:avLst/>
          </a:prstGeom>
          <a:solidFill>
            <a:schemeClr val="accent1"/>
          </a:solidFill>
          <a:ln w="12700">
            <a:solidFill>
              <a:schemeClr val="accent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27FC934-9A68-42DD-BE21-A7F014319651}"/>
              </a:ext>
            </a:extLst>
          </p:cNvPr>
          <p:cNvSpPr>
            <a:spLocks noGrp="1" noChangeArrowheads="1"/>
          </p:cNvSpPr>
          <p:nvPr>
            <p:ph type="title"/>
          </p:nvPr>
        </p:nvSpPr>
        <p:spPr>
          <a:xfrm>
            <a:off x="428625" y="214313"/>
            <a:ext cx="7772400" cy="952500"/>
          </a:xfrm>
        </p:spPr>
        <p:txBody>
          <a:bodyPr/>
          <a:lstStyle/>
          <a:p>
            <a:pPr algn="ctr" eaLnBrk="1" hangingPunct="1">
              <a:defRPr/>
            </a:pPr>
            <a:r>
              <a:rPr lang="en-US" altLang="zh-TW" sz="20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Shopping center planning in HK</a:t>
            </a:r>
          </a:p>
        </p:txBody>
      </p:sp>
      <p:sp>
        <p:nvSpPr>
          <p:cNvPr id="25605" name="Rectangle 3">
            <a:extLst>
              <a:ext uri="{FF2B5EF4-FFF2-40B4-BE49-F238E27FC236}">
                <a16:creationId xmlns:a16="http://schemas.microsoft.com/office/drawing/2014/main" id="{E16D6129-22ED-4FBB-9143-7F2F8E8A6E91}"/>
              </a:ext>
            </a:extLst>
          </p:cNvPr>
          <p:cNvSpPr>
            <a:spLocks noGrp="1" noChangeArrowheads="1"/>
          </p:cNvSpPr>
          <p:nvPr>
            <p:ph idx="1"/>
          </p:nvPr>
        </p:nvSpPr>
        <p:spPr>
          <a:xfrm>
            <a:off x="571500" y="1428750"/>
            <a:ext cx="8153400" cy="4114800"/>
          </a:xfrm>
        </p:spPr>
        <p:txBody>
          <a:bodyPr/>
          <a:lstStyle/>
          <a:p>
            <a:pPr eaLnBrk="1" hangingPunct="1">
              <a:buFont typeface="Wingdings" panose="05000000000000000000" pitchFamily="2" charset="2"/>
              <a:buNone/>
            </a:pPr>
            <a:r>
              <a:rPr lang="en-US" altLang="zh-TW" sz="1800" b="1">
                <a:latin typeface="Arial" panose="020B0604020202020204" pitchFamily="34" charset="0"/>
                <a:cs typeface="Arial" panose="020B0604020202020204" pitchFamily="34" charset="0"/>
              </a:rPr>
              <a:t>METROPOLITAN CENTERS</a:t>
            </a:r>
          </a:p>
          <a:p>
            <a:pPr lvl="1" eaLnBrk="1" hangingPunct="1">
              <a:buFont typeface="Wingdings" panose="05000000000000000000" pitchFamily="2" charset="2"/>
              <a:buChar char="q"/>
            </a:pPr>
            <a:r>
              <a:rPr lang="en-US" altLang="zh-TW" sz="1800">
                <a:latin typeface="Arial" panose="020B0604020202020204" pitchFamily="34" charset="0"/>
                <a:cs typeface="Arial" panose="020B0604020202020204" pitchFamily="34" charset="0"/>
              </a:rPr>
              <a:t>Catchment population: Whole HK and tourists</a:t>
            </a:r>
          </a:p>
          <a:p>
            <a:pPr lvl="1" eaLnBrk="1" hangingPunct="1">
              <a:buFont typeface="Wingdings" panose="05000000000000000000" pitchFamily="2" charset="2"/>
              <a:buChar char="q"/>
            </a:pPr>
            <a:r>
              <a:rPr lang="en-US" altLang="zh-TW" sz="1800">
                <a:latin typeface="Arial" panose="020B0604020202020204" pitchFamily="34" charset="0"/>
                <a:cs typeface="Arial" panose="020B0604020202020204" pitchFamily="34" charset="0"/>
              </a:rPr>
              <a:t>Range of goods: consumer durable goods, many banks and commercial services, cinemas, theatres, restaurants, entertainment and social facilities. </a:t>
            </a:r>
          </a:p>
          <a:p>
            <a:pPr lvl="1" eaLnBrk="1" hangingPunct="1">
              <a:buFont typeface="Wingdings" panose="05000000000000000000" pitchFamily="2" charset="2"/>
              <a:buChar char="q"/>
            </a:pPr>
            <a:r>
              <a:rPr lang="en-US" altLang="zh-TW" sz="1800">
                <a:latin typeface="Arial" panose="020B0604020202020204" pitchFamily="34" charset="0"/>
                <a:cs typeface="Arial" panose="020B0604020202020204" pitchFamily="34" charset="0"/>
              </a:rPr>
              <a:t>Examples: located at Central, Tsim Sha Tsui and Causeway Bay</a:t>
            </a:r>
            <a:endParaRPr lang="zh-TW" altLang="en-US" sz="1800">
              <a:latin typeface="Arial" panose="020B0604020202020204" pitchFamily="34" charset="0"/>
              <a:cs typeface="Arial" panose="020B0604020202020204" pitchFamily="34" charset="0"/>
            </a:endParaRPr>
          </a:p>
        </p:txBody>
      </p:sp>
      <p:sp>
        <p:nvSpPr>
          <p:cNvPr id="25602" name="Footer Placeholder 3">
            <a:extLst>
              <a:ext uri="{FF2B5EF4-FFF2-40B4-BE49-F238E27FC236}">
                <a16:creationId xmlns:a16="http://schemas.microsoft.com/office/drawing/2014/main" id="{83612470-DCD7-4F59-A8F6-014989E9ABE6}"/>
              </a:ext>
            </a:extLst>
          </p:cNvPr>
          <p:cNvSpPr>
            <a:spLocks noGrp="1"/>
          </p:cNvSpPr>
          <p:nvPr>
            <p:ph type="ftr" sz="quarter" idx="11"/>
          </p:nvPr>
        </p:nvSpPr>
        <p:spPr bwMode="auto">
          <a:xfrm rot="5400000">
            <a:off x="7589045" y="1081881"/>
            <a:ext cx="201136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zh-TW">
              <a:solidFill>
                <a:schemeClr val="tx2"/>
              </a:solidFill>
            </a:endParaRPr>
          </a:p>
        </p:txBody>
      </p:sp>
      <p:sp>
        <p:nvSpPr>
          <p:cNvPr id="25603" name="Slide Number Placeholder 4">
            <a:extLst>
              <a:ext uri="{FF2B5EF4-FFF2-40B4-BE49-F238E27FC236}">
                <a16:creationId xmlns:a16="http://schemas.microsoft.com/office/drawing/2014/main" id="{24CAE1EE-5C91-4C5E-884B-9C0C4A2D45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AF1603-B1EC-432B-B200-DDC1166375A2}" type="slidenum">
              <a:rPr lang="zh-TW" altLang="en-US">
                <a:solidFill>
                  <a:srgbClr val="FFFFFF"/>
                </a:solidFill>
              </a:rPr>
              <a:pPr eaLnBrk="1" hangingPunct="1"/>
              <a:t>19</a:t>
            </a:fld>
            <a:endParaRPr lang="zh-TW" altLang="en-US">
              <a:solidFill>
                <a:srgbClr val="FFFFFF"/>
              </a:solidFill>
            </a:endParaRPr>
          </a:p>
        </p:txBody>
      </p:sp>
      <p:pic>
        <p:nvPicPr>
          <p:cNvPr id="25606" name="Picture 4" descr="C:\Shen98\Shen98other\Images\disksaveCD\d3hk\supermarket.jpg">
            <a:extLst>
              <a:ext uri="{FF2B5EF4-FFF2-40B4-BE49-F238E27FC236}">
                <a16:creationId xmlns:a16="http://schemas.microsoft.com/office/drawing/2014/main" id="{D2BCDC08-AF3A-4561-BB1C-B192F985D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5245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C:\Shen98\Shen98other\Images\disksaveCD\d3hk\storeOrange.jpg">
            <a:extLst>
              <a:ext uri="{FF2B5EF4-FFF2-40B4-BE49-F238E27FC236}">
                <a16:creationId xmlns:a16="http://schemas.microsoft.com/office/drawing/2014/main" id="{C20112BC-30F8-4B58-91ED-F05052E48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5245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6" descr="C:\Shen98\Shen98other\Images\disksaveCD\d3hk\storeWatermelon.jpg">
            <a:extLst>
              <a:ext uri="{FF2B5EF4-FFF2-40B4-BE49-F238E27FC236}">
                <a16:creationId xmlns:a16="http://schemas.microsoft.com/office/drawing/2014/main" id="{2406FA6F-7F40-45C1-B0EC-5744F81FB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5245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EF3E20B8-40A4-4A8B-8484-D435AC082F6B}"/>
              </a:ext>
            </a:extLst>
          </p:cNvPr>
          <p:cNvSpPr>
            <a:spLocks noGrp="1" noChangeArrowheads="1"/>
          </p:cNvSpPr>
          <p:nvPr>
            <p:ph type="ctrTitle"/>
          </p:nvPr>
        </p:nvSpPr>
        <p:spPr>
          <a:xfrm>
            <a:off x="2143125" y="1714500"/>
            <a:ext cx="7407275" cy="1471613"/>
          </a:xfrm>
        </p:spPr>
        <p:txBody>
          <a:bodyPr/>
          <a:lstStyle/>
          <a:p>
            <a:pPr eaLnBrk="1" fontAlgn="auto" hangingPunct="1">
              <a:spcAft>
                <a:spcPts val="0"/>
              </a:spcAft>
              <a:defRPr/>
            </a:pPr>
            <a:r>
              <a:rPr lang="en-GB" sz="4000" dirty="0">
                <a:latin typeface="Arial" pitchFamily="34" charset="0"/>
                <a:cs typeface="Arial" pitchFamily="34" charset="0"/>
              </a:rPr>
              <a:t>Central Place Theory</a:t>
            </a:r>
          </a:p>
        </p:txBody>
      </p:sp>
      <p:sp>
        <p:nvSpPr>
          <p:cNvPr id="8195" name="Rectangle 5">
            <a:extLst>
              <a:ext uri="{FF2B5EF4-FFF2-40B4-BE49-F238E27FC236}">
                <a16:creationId xmlns:a16="http://schemas.microsoft.com/office/drawing/2014/main" id="{3A5E9B39-94C6-4FF0-AF3F-6B0F06102610}"/>
              </a:ext>
            </a:extLst>
          </p:cNvPr>
          <p:cNvSpPr>
            <a:spLocks noGrp="1" noChangeArrowheads="1"/>
          </p:cNvSpPr>
          <p:nvPr>
            <p:ph type="subTitle" idx="1"/>
          </p:nvPr>
        </p:nvSpPr>
        <p:spPr>
          <a:xfrm>
            <a:off x="2286000" y="3357563"/>
            <a:ext cx="6572250" cy="1101725"/>
          </a:xfrm>
        </p:spPr>
        <p:txBody>
          <a:bodyPr/>
          <a:lstStyle/>
          <a:p>
            <a:pPr algn="ctr" eaLnBrk="1" hangingPunct="1"/>
            <a:r>
              <a:rPr lang="en-US" altLang="en-US">
                <a:solidFill>
                  <a:schemeClr val="tx1"/>
                </a:solidFill>
                <a:latin typeface="Arial" panose="020B0604020202020204" pitchFamily="34" charset="0"/>
                <a:cs typeface="Arial" panose="020B0604020202020204" pitchFamily="34" charset="0"/>
              </a:rPr>
              <a:t>It is a </a:t>
            </a:r>
            <a:r>
              <a:rPr lang="en-US" altLang="en-US">
                <a:solidFill>
                  <a:schemeClr val="tx1"/>
                </a:solidFill>
                <a:latin typeface="Arial" panose="020B0604020202020204" pitchFamily="34" charset="0"/>
                <a:cs typeface="Arial" panose="020B0604020202020204" pitchFamily="34" charset="0"/>
                <a:hlinkClick r:id="rId3" tooltip="Geography"/>
              </a:rPr>
              <a:t>geographical</a:t>
            </a:r>
            <a:r>
              <a:rPr lang="en-US" altLang="en-US">
                <a:solidFill>
                  <a:schemeClr val="tx1"/>
                </a:solidFill>
                <a:latin typeface="Arial" panose="020B0604020202020204" pitchFamily="34" charset="0"/>
                <a:cs typeface="Arial" panose="020B0604020202020204" pitchFamily="34" charset="0"/>
              </a:rPr>
              <a:t> theory that seeks to explain the number, size and location of </a:t>
            </a:r>
            <a:r>
              <a:rPr lang="en-US" altLang="en-US">
                <a:solidFill>
                  <a:schemeClr val="tx1"/>
                </a:solidFill>
                <a:latin typeface="Arial" panose="020B0604020202020204" pitchFamily="34" charset="0"/>
                <a:cs typeface="Arial" panose="020B0604020202020204" pitchFamily="34" charset="0"/>
                <a:hlinkClick r:id="rId4" tooltip="Human &#10;settlement"/>
              </a:rPr>
              <a:t>human settlements</a:t>
            </a:r>
            <a:r>
              <a:rPr lang="en-US" altLang="en-US">
                <a:solidFill>
                  <a:schemeClr val="tx1"/>
                </a:solidFill>
                <a:latin typeface="Arial" panose="020B0604020202020204" pitchFamily="34" charset="0"/>
                <a:cs typeface="Arial" panose="020B0604020202020204" pitchFamily="34" charset="0"/>
              </a:rPr>
              <a:t> in an </a:t>
            </a:r>
            <a:r>
              <a:rPr lang="en-US" altLang="en-US">
                <a:solidFill>
                  <a:schemeClr val="tx1"/>
                </a:solidFill>
                <a:latin typeface="Arial" panose="020B0604020202020204" pitchFamily="34" charset="0"/>
                <a:cs typeface="Arial" panose="020B0604020202020204" pitchFamily="34" charset="0"/>
                <a:hlinkClick r:id="rId5" tooltip="Urban &#10;hierarchy"/>
              </a:rPr>
              <a:t>urban system</a:t>
            </a:r>
            <a:r>
              <a:rPr lang="en-US" altLang="en-US">
                <a:solidFill>
                  <a:schemeClr val="tx1"/>
                </a:solidFill>
                <a:latin typeface="Arial" panose="020B0604020202020204" pitchFamily="34" charset="0"/>
                <a:cs typeface="Arial" panose="020B0604020202020204" pitchFamily="34" charset="0"/>
              </a:rPr>
              <a:t>.</a:t>
            </a:r>
            <a:endParaRPr lang="en-GB" altLang="en-US">
              <a:solidFill>
                <a:schemeClr val="tx1"/>
              </a:solidFill>
              <a:latin typeface="Arial" panose="020B0604020202020204" pitchFamily="34" charset="0"/>
              <a:cs typeface="Arial" panose="020B0604020202020204" pitchFamily="34" charset="0"/>
            </a:endParaRPr>
          </a:p>
        </p:txBody>
      </p:sp>
      <p:sp>
        <p:nvSpPr>
          <p:cNvPr id="8196" name="Oval 6">
            <a:extLst>
              <a:ext uri="{FF2B5EF4-FFF2-40B4-BE49-F238E27FC236}">
                <a16:creationId xmlns:a16="http://schemas.microsoft.com/office/drawing/2014/main" id="{F3E962D6-56FE-481B-BC8F-A0C588B6A358}"/>
              </a:ext>
            </a:extLst>
          </p:cNvPr>
          <p:cNvSpPr>
            <a:spLocks noChangeArrowheads="1"/>
          </p:cNvSpPr>
          <p:nvPr/>
        </p:nvSpPr>
        <p:spPr bwMode="auto">
          <a:xfrm>
            <a:off x="6732588" y="981075"/>
            <a:ext cx="719137" cy="6477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7" name="Oval 7">
            <a:extLst>
              <a:ext uri="{FF2B5EF4-FFF2-40B4-BE49-F238E27FC236}">
                <a16:creationId xmlns:a16="http://schemas.microsoft.com/office/drawing/2014/main" id="{59617D68-11E4-477C-B157-78235380B7FD}"/>
              </a:ext>
            </a:extLst>
          </p:cNvPr>
          <p:cNvSpPr>
            <a:spLocks noChangeArrowheads="1"/>
          </p:cNvSpPr>
          <p:nvPr/>
        </p:nvSpPr>
        <p:spPr bwMode="auto">
          <a:xfrm>
            <a:off x="1258888" y="981075"/>
            <a:ext cx="792162" cy="792163"/>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8" name="Oval 8">
            <a:extLst>
              <a:ext uri="{FF2B5EF4-FFF2-40B4-BE49-F238E27FC236}">
                <a16:creationId xmlns:a16="http://schemas.microsoft.com/office/drawing/2014/main" id="{C10DCADF-DA53-44E2-9112-59B3B8F4D9C3}"/>
              </a:ext>
            </a:extLst>
          </p:cNvPr>
          <p:cNvSpPr>
            <a:spLocks noChangeArrowheads="1"/>
          </p:cNvSpPr>
          <p:nvPr/>
        </p:nvSpPr>
        <p:spPr bwMode="auto">
          <a:xfrm>
            <a:off x="2700338" y="2060575"/>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9" name="Oval 9">
            <a:extLst>
              <a:ext uri="{FF2B5EF4-FFF2-40B4-BE49-F238E27FC236}">
                <a16:creationId xmlns:a16="http://schemas.microsoft.com/office/drawing/2014/main" id="{64097F15-BB35-4EAC-A0DF-AC993E377FF5}"/>
              </a:ext>
            </a:extLst>
          </p:cNvPr>
          <p:cNvSpPr>
            <a:spLocks noChangeArrowheads="1"/>
          </p:cNvSpPr>
          <p:nvPr/>
        </p:nvSpPr>
        <p:spPr bwMode="auto">
          <a:xfrm>
            <a:off x="1908175" y="260350"/>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0" name="Oval 10">
            <a:extLst>
              <a:ext uri="{FF2B5EF4-FFF2-40B4-BE49-F238E27FC236}">
                <a16:creationId xmlns:a16="http://schemas.microsoft.com/office/drawing/2014/main" id="{F9B49DFF-1D57-4121-AFCC-C219ADC9B131}"/>
              </a:ext>
            </a:extLst>
          </p:cNvPr>
          <p:cNvSpPr>
            <a:spLocks noChangeArrowheads="1"/>
          </p:cNvSpPr>
          <p:nvPr/>
        </p:nvSpPr>
        <p:spPr bwMode="auto">
          <a:xfrm>
            <a:off x="900113" y="2276475"/>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1" name="Oval 11">
            <a:extLst>
              <a:ext uri="{FF2B5EF4-FFF2-40B4-BE49-F238E27FC236}">
                <a16:creationId xmlns:a16="http://schemas.microsoft.com/office/drawing/2014/main" id="{29D6F535-5880-45EB-A2C8-55FBEE8EA5E3}"/>
              </a:ext>
            </a:extLst>
          </p:cNvPr>
          <p:cNvSpPr>
            <a:spLocks noChangeArrowheads="1"/>
          </p:cNvSpPr>
          <p:nvPr/>
        </p:nvSpPr>
        <p:spPr bwMode="auto">
          <a:xfrm>
            <a:off x="395288" y="836613"/>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2" name="Oval 12">
            <a:extLst>
              <a:ext uri="{FF2B5EF4-FFF2-40B4-BE49-F238E27FC236}">
                <a16:creationId xmlns:a16="http://schemas.microsoft.com/office/drawing/2014/main" id="{8523513D-40EA-4A68-89F3-133D0629EAD4}"/>
              </a:ext>
            </a:extLst>
          </p:cNvPr>
          <p:cNvSpPr>
            <a:spLocks noChangeArrowheads="1"/>
          </p:cNvSpPr>
          <p:nvPr/>
        </p:nvSpPr>
        <p:spPr bwMode="auto">
          <a:xfrm>
            <a:off x="8027988" y="476250"/>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3" name="Oval 13">
            <a:extLst>
              <a:ext uri="{FF2B5EF4-FFF2-40B4-BE49-F238E27FC236}">
                <a16:creationId xmlns:a16="http://schemas.microsoft.com/office/drawing/2014/main" id="{7BD54A57-D27A-480B-A57C-FD28047D74E5}"/>
              </a:ext>
            </a:extLst>
          </p:cNvPr>
          <p:cNvSpPr>
            <a:spLocks noChangeArrowheads="1"/>
          </p:cNvSpPr>
          <p:nvPr/>
        </p:nvSpPr>
        <p:spPr bwMode="auto">
          <a:xfrm>
            <a:off x="7740650" y="2205038"/>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4" name="Oval 14">
            <a:extLst>
              <a:ext uri="{FF2B5EF4-FFF2-40B4-BE49-F238E27FC236}">
                <a16:creationId xmlns:a16="http://schemas.microsoft.com/office/drawing/2014/main" id="{06668702-F01B-4BE8-9240-3C1EB3FAF854}"/>
              </a:ext>
            </a:extLst>
          </p:cNvPr>
          <p:cNvSpPr>
            <a:spLocks noChangeArrowheads="1"/>
          </p:cNvSpPr>
          <p:nvPr/>
        </p:nvSpPr>
        <p:spPr bwMode="auto">
          <a:xfrm>
            <a:off x="5724525" y="1989138"/>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5" name="Oval 15">
            <a:extLst>
              <a:ext uri="{FF2B5EF4-FFF2-40B4-BE49-F238E27FC236}">
                <a16:creationId xmlns:a16="http://schemas.microsoft.com/office/drawing/2014/main" id="{BF6C017A-1828-494F-9DBB-E504DC1FADA5}"/>
              </a:ext>
            </a:extLst>
          </p:cNvPr>
          <p:cNvSpPr>
            <a:spLocks noChangeArrowheads="1"/>
          </p:cNvSpPr>
          <p:nvPr/>
        </p:nvSpPr>
        <p:spPr bwMode="auto">
          <a:xfrm>
            <a:off x="6084888" y="333375"/>
            <a:ext cx="215900" cy="215900"/>
          </a:xfrm>
          <a:prstGeom prst="ellipse">
            <a:avLst/>
          </a:prstGeom>
          <a:solidFill>
            <a:schemeClr val="accent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6" name="Oval 16">
            <a:extLst>
              <a:ext uri="{FF2B5EF4-FFF2-40B4-BE49-F238E27FC236}">
                <a16:creationId xmlns:a16="http://schemas.microsoft.com/office/drawing/2014/main" id="{276FF9FD-F6F5-4A02-9457-C359DFD07735}"/>
              </a:ext>
            </a:extLst>
          </p:cNvPr>
          <p:cNvSpPr>
            <a:spLocks noChangeArrowheads="1"/>
          </p:cNvSpPr>
          <p:nvPr/>
        </p:nvSpPr>
        <p:spPr bwMode="auto">
          <a:xfrm>
            <a:off x="3995738" y="1196975"/>
            <a:ext cx="504825" cy="431800"/>
          </a:xfrm>
          <a:prstGeom prst="ellipse">
            <a:avLst/>
          </a:prstGeom>
          <a:solidFill>
            <a:schemeClr val="hlink"/>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7" name="Line 17">
            <a:extLst>
              <a:ext uri="{FF2B5EF4-FFF2-40B4-BE49-F238E27FC236}">
                <a16:creationId xmlns:a16="http://schemas.microsoft.com/office/drawing/2014/main" id="{E29EFB13-3821-4A91-8E7C-A6A847B7A888}"/>
              </a:ext>
            </a:extLst>
          </p:cNvPr>
          <p:cNvSpPr>
            <a:spLocks noChangeShapeType="1"/>
          </p:cNvSpPr>
          <p:nvPr/>
        </p:nvSpPr>
        <p:spPr bwMode="auto">
          <a:xfrm>
            <a:off x="611188" y="981075"/>
            <a:ext cx="6477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08" name="Line 18">
            <a:extLst>
              <a:ext uri="{FF2B5EF4-FFF2-40B4-BE49-F238E27FC236}">
                <a16:creationId xmlns:a16="http://schemas.microsoft.com/office/drawing/2014/main" id="{E9EB5EA1-6F55-45F7-A40E-F4D4ADBDBF88}"/>
              </a:ext>
            </a:extLst>
          </p:cNvPr>
          <p:cNvSpPr>
            <a:spLocks noChangeShapeType="1"/>
          </p:cNvSpPr>
          <p:nvPr/>
        </p:nvSpPr>
        <p:spPr bwMode="auto">
          <a:xfrm flipH="1">
            <a:off x="1835150" y="476250"/>
            <a:ext cx="144463"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09" name="Line 19">
            <a:extLst>
              <a:ext uri="{FF2B5EF4-FFF2-40B4-BE49-F238E27FC236}">
                <a16:creationId xmlns:a16="http://schemas.microsoft.com/office/drawing/2014/main" id="{40E8C50F-6C99-4BCF-A3A3-307E5FE44F71}"/>
              </a:ext>
            </a:extLst>
          </p:cNvPr>
          <p:cNvSpPr>
            <a:spLocks noChangeShapeType="1"/>
          </p:cNvSpPr>
          <p:nvPr/>
        </p:nvSpPr>
        <p:spPr bwMode="auto">
          <a:xfrm flipH="1" flipV="1">
            <a:off x="1979613" y="1628775"/>
            <a:ext cx="792162"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0" name="Line 20">
            <a:extLst>
              <a:ext uri="{FF2B5EF4-FFF2-40B4-BE49-F238E27FC236}">
                <a16:creationId xmlns:a16="http://schemas.microsoft.com/office/drawing/2014/main" id="{055EA225-BF83-41CC-BD09-0A6F02A257B6}"/>
              </a:ext>
            </a:extLst>
          </p:cNvPr>
          <p:cNvSpPr>
            <a:spLocks noChangeShapeType="1"/>
          </p:cNvSpPr>
          <p:nvPr/>
        </p:nvSpPr>
        <p:spPr bwMode="auto">
          <a:xfrm flipV="1">
            <a:off x="1116013" y="1773238"/>
            <a:ext cx="360362"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1" name="Line 21">
            <a:extLst>
              <a:ext uri="{FF2B5EF4-FFF2-40B4-BE49-F238E27FC236}">
                <a16:creationId xmlns:a16="http://schemas.microsoft.com/office/drawing/2014/main" id="{F069516D-4CB7-494A-984B-0D5A2C3C245A}"/>
              </a:ext>
            </a:extLst>
          </p:cNvPr>
          <p:cNvSpPr>
            <a:spLocks noChangeShapeType="1"/>
          </p:cNvSpPr>
          <p:nvPr/>
        </p:nvSpPr>
        <p:spPr bwMode="auto">
          <a:xfrm flipV="1">
            <a:off x="5940425" y="1412875"/>
            <a:ext cx="792163"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2" name="Line 22">
            <a:extLst>
              <a:ext uri="{FF2B5EF4-FFF2-40B4-BE49-F238E27FC236}">
                <a16:creationId xmlns:a16="http://schemas.microsoft.com/office/drawing/2014/main" id="{FF747164-366D-4740-B916-B8D07EFDD9BB}"/>
              </a:ext>
            </a:extLst>
          </p:cNvPr>
          <p:cNvSpPr>
            <a:spLocks noChangeShapeType="1"/>
          </p:cNvSpPr>
          <p:nvPr/>
        </p:nvSpPr>
        <p:spPr bwMode="auto">
          <a:xfrm>
            <a:off x="6300788" y="476250"/>
            <a:ext cx="576262" cy="5762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3" name="Line 23">
            <a:extLst>
              <a:ext uri="{FF2B5EF4-FFF2-40B4-BE49-F238E27FC236}">
                <a16:creationId xmlns:a16="http://schemas.microsoft.com/office/drawing/2014/main" id="{29228F17-07F9-4C5B-8C32-9A6F1CA66360}"/>
              </a:ext>
            </a:extLst>
          </p:cNvPr>
          <p:cNvSpPr>
            <a:spLocks noChangeShapeType="1"/>
          </p:cNvSpPr>
          <p:nvPr/>
        </p:nvSpPr>
        <p:spPr bwMode="auto">
          <a:xfrm flipH="1">
            <a:off x="7380288" y="692150"/>
            <a:ext cx="720725"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4" name="Line 24">
            <a:extLst>
              <a:ext uri="{FF2B5EF4-FFF2-40B4-BE49-F238E27FC236}">
                <a16:creationId xmlns:a16="http://schemas.microsoft.com/office/drawing/2014/main" id="{70FC6EF5-67DD-4324-8361-B5AA61FB0AEA}"/>
              </a:ext>
            </a:extLst>
          </p:cNvPr>
          <p:cNvSpPr>
            <a:spLocks noChangeShapeType="1"/>
          </p:cNvSpPr>
          <p:nvPr/>
        </p:nvSpPr>
        <p:spPr bwMode="auto">
          <a:xfrm flipH="1" flipV="1">
            <a:off x="7308850" y="1557338"/>
            <a:ext cx="50323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5" name="Line 25">
            <a:extLst>
              <a:ext uri="{FF2B5EF4-FFF2-40B4-BE49-F238E27FC236}">
                <a16:creationId xmlns:a16="http://schemas.microsoft.com/office/drawing/2014/main" id="{73D2C588-FB3C-486E-BED8-93D1197B8834}"/>
              </a:ext>
            </a:extLst>
          </p:cNvPr>
          <p:cNvSpPr>
            <a:spLocks noChangeShapeType="1"/>
          </p:cNvSpPr>
          <p:nvPr/>
        </p:nvSpPr>
        <p:spPr bwMode="auto">
          <a:xfrm flipV="1">
            <a:off x="2916238" y="1412875"/>
            <a:ext cx="107950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6" name="Line 26">
            <a:extLst>
              <a:ext uri="{FF2B5EF4-FFF2-40B4-BE49-F238E27FC236}">
                <a16:creationId xmlns:a16="http://schemas.microsoft.com/office/drawing/2014/main" id="{2ABD3343-BE00-4043-BC1F-054145AF361F}"/>
              </a:ext>
            </a:extLst>
          </p:cNvPr>
          <p:cNvSpPr>
            <a:spLocks noChangeShapeType="1"/>
          </p:cNvSpPr>
          <p:nvPr/>
        </p:nvSpPr>
        <p:spPr bwMode="auto">
          <a:xfrm flipH="1" flipV="1">
            <a:off x="4500563" y="1412875"/>
            <a:ext cx="1223962"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7" name="Line 27">
            <a:extLst>
              <a:ext uri="{FF2B5EF4-FFF2-40B4-BE49-F238E27FC236}">
                <a16:creationId xmlns:a16="http://schemas.microsoft.com/office/drawing/2014/main" id="{BAE9A4A1-B9F9-4665-9B10-706227E0A99E}"/>
              </a:ext>
            </a:extLst>
          </p:cNvPr>
          <p:cNvSpPr>
            <a:spLocks noChangeShapeType="1"/>
          </p:cNvSpPr>
          <p:nvPr/>
        </p:nvSpPr>
        <p:spPr bwMode="auto">
          <a:xfrm flipV="1">
            <a:off x="4500563" y="1196975"/>
            <a:ext cx="2232025"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8218" name="Line 28">
            <a:extLst>
              <a:ext uri="{FF2B5EF4-FFF2-40B4-BE49-F238E27FC236}">
                <a16:creationId xmlns:a16="http://schemas.microsoft.com/office/drawing/2014/main" id="{2B60AB05-134E-42E6-A941-AD9EC62ABE30}"/>
              </a:ext>
            </a:extLst>
          </p:cNvPr>
          <p:cNvSpPr>
            <a:spLocks noChangeShapeType="1"/>
          </p:cNvSpPr>
          <p:nvPr/>
        </p:nvSpPr>
        <p:spPr bwMode="auto">
          <a:xfrm flipH="1" flipV="1">
            <a:off x="1979613" y="1196975"/>
            <a:ext cx="2087562"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0BC8CAC-6D24-4A41-9846-EA8426C73A5F}"/>
              </a:ext>
            </a:extLst>
          </p:cNvPr>
          <p:cNvSpPr>
            <a:spLocks noGrp="1" noChangeArrowheads="1"/>
          </p:cNvSpPr>
          <p:nvPr>
            <p:ph type="title"/>
          </p:nvPr>
        </p:nvSpPr>
        <p:spPr>
          <a:xfrm>
            <a:off x="642938" y="357188"/>
            <a:ext cx="7772400" cy="952500"/>
          </a:xfrm>
        </p:spPr>
        <p:txBody>
          <a:bodyPr/>
          <a:lstStyle/>
          <a:p>
            <a:pPr algn="ctr" eaLnBrk="1" hangingPunct="1">
              <a:defRPr/>
            </a:pPr>
            <a:r>
              <a:rPr lang="en-US" altLang="zh-TW" sz="2000" b="1" u="sng" dirty="0">
                <a:solidFill>
                  <a:schemeClr val="tx1"/>
                </a:solidFill>
                <a:effectLst>
                  <a:outerShdw blurRad="38100" dist="38100" dir="2700000" algn="tl">
                    <a:srgbClr val="000000">
                      <a:alpha val="43137"/>
                    </a:srgbClr>
                  </a:outerShdw>
                </a:effectLst>
                <a:latin typeface="Arial" pitchFamily="34" charset="0"/>
                <a:cs typeface="Arial" pitchFamily="34" charset="0"/>
              </a:rPr>
              <a:t>Shopping center planning in HK</a:t>
            </a:r>
          </a:p>
        </p:txBody>
      </p:sp>
      <p:sp>
        <p:nvSpPr>
          <p:cNvPr id="26628" name="Rectangle 3">
            <a:extLst>
              <a:ext uri="{FF2B5EF4-FFF2-40B4-BE49-F238E27FC236}">
                <a16:creationId xmlns:a16="http://schemas.microsoft.com/office/drawing/2014/main" id="{CDA8E109-B310-4CA6-B5B1-970322255D06}"/>
              </a:ext>
            </a:extLst>
          </p:cNvPr>
          <p:cNvSpPr>
            <a:spLocks noGrp="1" noChangeArrowheads="1"/>
          </p:cNvSpPr>
          <p:nvPr>
            <p:ph idx="1"/>
          </p:nvPr>
        </p:nvSpPr>
        <p:spPr>
          <a:xfrm>
            <a:off x="714375" y="1785938"/>
            <a:ext cx="8153400" cy="4114800"/>
          </a:xfrm>
        </p:spPr>
        <p:txBody>
          <a:bodyPr/>
          <a:lstStyle/>
          <a:p>
            <a:pPr eaLnBrk="1" hangingPunct="1"/>
            <a:r>
              <a:rPr lang="en-US" altLang="zh-TW">
                <a:latin typeface="Arial" panose="020B0604020202020204" pitchFamily="34" charset="0"/>
                <a:cs typeface="Arial" panose="020B0604020202020204" pitchFamily="34" charset="0"/>
              </a:rPr>
              <a:t>Regional Centers</a:t>
            </a:r>
          </a:p>
          <a:p>
            <a:pPr lvl="1" eaLnBrk="1" hangingPunct="1"/>
            <a:r>
              <a:rPr lang="en-US" altLang="zh-TW" sz="1600">
                <a:solidFill>
                  <a:srgbClr val="5AE51B"/>
                </a:solidFill>
                <a:latin typeface="Arial" panose="020B0604020202020204" pitchFamily="34" charset="0"/>
                <a:cs typeface="Arial" panose="020B0604020202020204" pitchFamily="34" charset="0"/>
              </a:rPr>
              <a:t>Catchment population: 250,000 to 1,000,000</a:t>
            </a:r>
          </a:p>
          <a:p>
            <a:pPr lvl="1" eaLnBrk="1" hangingPunct="1"/>
            <a:r>
              <a:rPr lang="en-US" altLang="zh-TW" sz="1600">
                <a:solidFill>
                  <a:srgbClr val="5AE51B"/>
                </a:solidFill>
                <a:latin typeface="Arial" panose="020B0604020202020204" pitchFamily="34" charset="0"/>
                <a:cs typeface="Arial" panose="020B0604020202020204" pitchFamily="34" charset="0"/>
              </a:rPr>
              <a:t>Range of goods: department stores/supermarkets, many ancillary services, i.e. banks, restaurants, cinemas, theatres and other social facilities</a:t>
            </a:r>
          </a:p>
          <a:p>
            <a:pPr lvl="1" eaLnBrk="1" hangingPunct="1"/>
            <a:r>
              <a:rPr lang="en-US" altLang="zh-TW" sz="1600">
                <a:solidFill>
                  <a:srgbClr val="5AE51B"/>
                </a:solidFill>
                <a:latin typeface="Arial" panose="020B0604020202020204" pitchFamily="34" charset="0"/>
                <a:cs typeface="Arial" panose="020B0604020202020204" pitchFamily="34" charset="0"/>
              </a:rPr>
              <a:t>Examples: new town centers. Typical centers may range from 50,000 to 250,000 sq.m</a:t>
            </a:r>
            <a:r>
              <a:rPr lang="en-US" altLang="zh-TW" sz="2800">
                <a:solidFill>
                  <a:srgbClr val="5AE51B"/>
                </a:solidFill>
                <a:latin typeface="Arial" panose="020B0604020202020204" pitchFamily="34" charset="0"/>
                <a:cs typeface="Arial" panose="020B0604020202020204" pitchFamily="34" charset="0"/>
              </a:rPr>
              <a:t>.</a:t>
            </a:r>
            <a:r>
              <a:rPr lang="en-US" altLang="zh-TW" sz="1800">
                <a:latin typeface="Arial" panose="020B0604020202020204" pitchFamily="34" charset="0"/>
                <a:cs typeface="Arial" panose="020B0604020202020204" pitchFamily="34" charset="0"/>
              </a:rPr>
              <a:t> </a:t>
            </a:r>
          </a:p>
          <a:p>
            <a:pPr eaLnBrk="1" hangingPunct="1"/>
            <a:endParaRPr lang="zh-TW" altLang="en-US">
              <a:latin typeface="Arial" panose="020B0604020202020204" pitchFamily="34" charset="0"/>
              <a:cs typeface="Arial" panose="020B0604020202020204" pitchFamily="34" charset="0"/>
            </a:endParaRPr>
          </a:p>
        </p:txBody>
      </p:sp>
      <p:sp>
        <p:nvSpPr>
          <p:cNvPr id="26626" name="Footer Placeholder 3">
            <a:extLst>
              <a:ext uri="{FF2B5EF4-FFF2-40B4-BE49-F238E27FC236}">
                <a16:creationId xmlns:a16="http://schemas.microsoft.com/office/drawing/2014/main" id="{9B986FC4-FE3E-4522-8920-E1C855308457}"/>
              </a:ext>
            </a:extLst>
          </p:cNvPr>
          <p:cNvSpPr>
            <a:spLocks noGrp="1"/>
          </p:cNvSpPr>
          <p:nvPr>
            <p:ph type="ftr" sz="quarter" idx="11"/>
          </p:nvPr>
        </p:nvSpPr>
        <p:spPr bwMode="auto">
          <a:xfrm rot="5400000">
            <a:off x="7589045" y="1081881"/>
            <a:ext cx="201136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TW" altLang="en-US">
                <a:solidFill>
                  <a:schemeClr val="tx2"/>
                </a:solidFill>
              </a:rPr>
              <a:t>Dr Shen Jianfa CUHK Geography</a:t>
            </a:r>
            <a:endParaRPr lang="en-US" altLang="zh-TW">
              <a:solidFill>
                <a:schemeClr val="tx2"/>
              </a:solidFill>
            </a:endParaRPr>
          </a:p>
        </p:txBody>
      </p:sp>
      <p:sp>
        <p:nvSpPr>
          <p:cNvPr id="26627" name="Slide Number Placeholder 4">
            <a:extLst>
              <a:ext uri="{FF2B5EF4-FFF2-40B4-BE49-F238E27FC236}">
                <a16:creationId xmlns:a16="http://schemas.microsoft.com/office/drawing/2014/main" id="{9083D119-CC3B-4DE1-A35C-6F4D07572C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E7C045-3411-40F7-A40D-561D18A5EAB0}" type="slidenum">
              <a:rPr lang="zh-TW" altLang="en-US">
                <a:solidFill>
                  <a:srgbClr val="FFFFFF"/>
                </a:solidFill>
              </a:rPr>
              <a:pPr eaLnBrk="1" hangingPunct="1"/>
              <a:t>20</a:t>
            </a:fld>
            <a:endParaRPr lang="zh-TW" altLang="en-US">
              <a:solidFill>
                <a:srgbClr val="FFFFFF"/>
              </a:solidFill>
            </a:endParaRPr>
          </a:p>
        </p:txBody>
      </p:sp>
      <p:pic>
        <p:nvPicPr>
          <p:cNvPr id="26629" name="Picture 4" descr="C:\Shen98\Shen98other\Images\disksaveCD\d3hk\supermarket.jpg">
            <a:extLst>
              <a:ext uri="{FF2B5EF4-FFF2-40B4-BE49-F238E27FC236}">
                <a16:creationId xmlns:a16="http://schemas.microsoft.com/office/drawing/2014/main" id="{9B81C1CF-D0C9-4E77-BF11-9C2C1E4FA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5245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C:\Shen98\Shen98other\Images\disksaveCD\d3hk\storeOrange.jpg">
            <a:extLst>
              <a:ext uri="{FF2B5EF4-FFF2-40B4-BE49-F238E27FC236}">
                <a16:creationId xmlns:a16="http://schemas.microsoft.com/office/drawing/2014/main" id="{57C451C9-9184-4C59-A4AF-F0464AD31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5245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descr="C:\Shen98\Shen98other\Images\disksaveCD\d3hk\storeWatermelon.jpg">
            <a:extLst>
              <a:ext uri="{FF2B5EF4-FFF2-40B4-BE49-F238E27FC236}">
                <a16:creationId xmlns:a16="http://schemas.microsoft.com/office/drawing/2014/main" id="{AB5B6F78-7D28-41BB-83C0-A2B8CBD85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524500"/>
            <a:ext cx="1905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B60C7BA-827E-4DA5-9892-69379F481A54}"/>
              </a:ext>
            </a:extLst>
          </p:cNvPr>
          <p:cNvSpPr>
            <a:spLocks noGrp="1" noChangeArrowheads="1"/>
          </p:cNvSpPr>
          <p:nvPr>
            <p:ph type="title"/>
          </p:nvPr>
        </p:nvSpPr>
        <p:spPr>
          <a:xfrm>
            <a:off x="1219200" y="419100"/>
            <a:ext cx="7772400" cy="1028700"/>
          </a:xfrm>
        </p:spPr>
        <p:txBody>
          <a:bodyPr/>
          <a:lstStyle/>
          <a:p>
            <a:pPr eaLnBrk="1" hangingPunct="1">
              <a:defRPr/>
            </a:pPr>
            <a:r>
              <a:rPr lang="en-US" altLang="zh-TW" dirty="0">
                <a:solidFill>
                  <a:srgbClr val="5AE51B"/>
                </a:solidFill>
              </a:rPr>
              <a:t>Shopping center planning in HK</a:t>
            </a:r>
            <a:endParaRPr lang="en-US" altLang="zh-TW" dirty="0"/>
          </a:p>
        </p:txBody>
      </p:sp>
      <p:sp>
        <p:nvSpPr>
          <p:cNvPr id="27653" name="Rectangle 3">
            <a:extLst>
              <a:ext uri="{FF2B5EF4-FFF2-40B4-BE49-F238E27FC236}">
                <a16:creationId xmlns:a16="http://schemas.microsoft.com/office/drawing/2014/main" id="{4C2F936F-E2A0-4377-A63E-CA2FD66D1BEB}"/>
              </a:ext>
            </a:extLst>
          </p:cNvPr>
          <p:cNvSpPr>
            <a:spLocks noGrp="1" noChangeArrowheads="1"/>
          </p:cNvSpPr>
          <p:nvPr>
            <p:ph idx="1"/>
          </p:nvPr>
        </p:nvSpPr>
        <p:spPr/>
        <p:txBody>
          <a:bodyPr/>
          <a:lstStyle/>
          <a:p>
            <a:pPr eaLnBrk="1" hangingPunct="1">
              <a:lnSpc>
                <a:spcPct val="90000"/>
              </a:lnSpc>
            </a:pPr>
            <a:r>
              <a:rPr lang="en-US" altLang="zh-TW">
                <a:latin typeface="Times New Roman" panose="02020603050405020304" pitchFamily="18" charset="0"/>
              </a:rPr>
              <a:t>District Centers</a:t>
            </a:r>
          </a:p>
          <a:p>
            <a:pPr lvl="1" eaLnBrk="1" hangingPunct="1">
              <a:lnSpc>
                <a:spcPct val="90000"/>
              </a:lnSpc>
            </a:pPr>
            <a:r>
              <a:rPr lang="en-US" altLang="zh-TW" sz="2800">
                <a:solidFill>
                  <a:srgbClr val="5AE51B"/>
                </a:solidFill>
                <a:latin typeface="Times New Roman" panose="02020603050405020304" pitchFamily="18" charset="0"/>
              </a:rPr>
              <a:t>Catchment population: 50,000 to 250,000 </a:t>
            </a:r>
          </a:p>
          <a:p>
            <a:pPr lvl="1" eaLnBrk="1" hangingPunct="1">
              <a:lnSpc>
                <a:spcPct val="90000"/>
              </a:lnSpc>
            </a:pPr>
            <a:r>
              <a:rPr lang="en-US" altLang="zh-TW" sz="2800">
                <a:solidFill>
                  <a:srgbClr val="5AE51B"/>
                </a:solidFill>
                <a:latin typeface="Times New Roman" panose="02020603050405020304" pitchFamily="18" charset="0"/>
              </a:rPr>
              <a:t>Range of goods: limited entertainment and social facilities, but significant concentrations of retail facilities and restaurants</a:t>
            </a:r>
          </a:p>
          <a:p>
            <a:pPr lvl="1" eaLnBrk="1" hangingPunct="1">
              <a:lnSpc>
                <a:spcPct val="90000"/>
              </a:lnSpc>
            </a:pPr>
            <a:r>
              <a:rPr lang="en-US" altLang="zh-TW" sz="2800">
                <a:solidFill>
                  <a:srgbClr val="5AE51B"/>
                </a:solidFill>
                <a:latin typeface="Times New Roman" panose="02020603050405020304" pitchFamily="18" charset="0"/>
              </a:rPr>
              <a:t>Examples: medium-scale shopping centers of town-wide or district significance, Wan Chai in the urban area and Kam Tin in NT. Typical centers may range from 10,000 to 50,000 sq.m.</a:t>
            </a:r>
            <a:r>
              <a:rPr lang="en-US" altLang="zh-TW" sz="2800">
                <a:latin typeface="Times New Roman" panose="02020603050405020304" pitchFamily="18" charset="0"/>
              </a:rPr>
              <a:t> </a:t>
            </a:r>
          </a:p>
        </p:txBody>
      </p:sp>
      <p:sp>
        <p:nvSpPr>
          <p:cNvPr id="27650" name="Footer Placeholder 3">
            <a:extLst>
              <a:ext uri="{FF2B5EF4-FFF2-40B4-BE49-F238E27FC236}">
                <a16:creationId xmlns:a16="http://schemas.microsoft.com/office/drawing/2014/main" id="{FFD2F111-3BBF-4957-81EC-D8C1341848A9}"/>
              </a:ext>
            </a:extLst>
          </p:cNvPr>
          <p:cNvSpPr>
            <a:spLocks noGrp="1"/>
          </p:cNvSpPr>
          <p:nvPr>
            <p:ph type="ftr" sz="quarter" idx="11"/>
          </p:nvPr>
        </p:nvSpPr>
        <p:spPr bwMode="auto">
          <a:xfrm rot="5400000">
            <a:off x="7589045" y="1081881"/>
            <a:ext cx="2011362"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TW" altLang="en-US">
                <a:solidFill>
                  <a:schemeClr val="tx2"/>
                </a:solidFill>
              </a:rPr>
              <a:t>Dr Shen Jianfa CUHK Geography</a:t>
            </a:r>
            <a:endParaRPr lang="en-US" altLang="zh-TW">
              <a:solidFill>
                <a:schemeClr val="tx2"/>
              </a:solidFill>
            </a:endParaRPr>
          </a:p>
        </p:txBody>
      </p:sp>
      <p:sp>
        <p:nvSpPr>
          <p:cNvPr id="27651" name="Slide Number Placeholder 4">
            <a:extLst>
              <a:ext uri="{FF2B5EF4-FFF2-40B4-BE49-F238E27FC236}">
                <a16:creationId xmlns:a16="http://schemas.microsoft.com/office/drawing/2014/main" id="{D0C637C5-C01F-4CA8-89EC-29F0A9C82A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2D9E6B-42D3-4D7B-A575-C70E61ECC195}" type="slidenum">
              <a:rPr lang="zh-TW" altLang="en-US">
                <a:solidFill>
                  <a:srgbClr val="FFFFFF"/>
                </a:solidFill>
              </a:rPr>
              <a:pPr eaLnBrk="1" hangingPunct="1"/>
              <a:t>21</a:t>
            </a:fld>
            <a:endParaRPr lang="zh-TW" altLang="en-US">
              <a:solidFill>
                <a:srgbClr val="FFFFFF"/>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C0DBDEC-F36E-49D8-AD05-1125BEA34EE5}"/>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AB3503CF-2D2A-4C2D-BD8A-9A6E56D9106F}"/>
              </a:ext>
            </a:extLst>
          </p:cNvPr>
          <p:cNvSpPr txBox="1"/>
          <p:nvPr/>
        </p:nvSpPr>
        <p:spPr>
          <a:xfrm>
            <a:off x="428625" y="285750"/>
            <a:ext cx="8501063" cy="338138"/>
          </a:xfrm>
          <a:prstGeom prst="rect">
            <a:avLst/>
          </a:prstGeom>
          <a:noFill/>
        </p:spPr>
        <p:txBody>
          <a:bodyPr>
            <a:spAutoFit/>
          </a:bodyPr>
          <a:lstStyle/>
          <a:p>
            <a:pPr>
              <a:defRPr/>
            </a:pPr>
            <a:r>
              <a:rPr lang="en-US" sz="1600" b="1" u="sng" dirty="0">
                <a:effectLst>
                  <a:outerShdw blurRad="38100" dist="38100" dir="2700000" algn="tl">
                    <a:srgbClr val="000000">
                      <a:alpha val="43137"/>
                    </a:srgbClr>
                  </a:outerShdw>
                </a:effectLst>
                <a:latin typeface="Arial" charset="0"/>
              </a:rPr>
              <a:t>CASE STUDY : - </a:t>
            </a:r>
            <a:r>
              <a:rPr lang="en-US" sz="1600" b="1" dirty="0"/>
              <a:t>URBAN HIERARCHY IN SOUTH-WEST GERMANY </a:t>
            </a:r>
            <a:r>
              <a:rPr lang="en-US" sz="1600" b="1" u="sng" dirty="0">
                <a:effectLst>
                  <a:outerShdw blurRad="38100" dist="38100" dir="2700000" algn="tl">
                    <a:srgbClr val="000000">
                      <a:alpha val="43137"/>
                    </a:srgbClr>
                  </a:outerShdw>
                </a:effectLst>
                <a:latin typeface="Arial" charset="0"/>
              </a:rPr>
              <a:t> </a:t>
            </a:r>
          </a:p>
        </p:txBody>
      </p:sp>
      <p:pic>
        <p:nvPicPr>
          <p:cNvPr id="28676" name="Picture 5" descr="CARTE CAMPS DE PRIONNIERS.jpg">
            <a:extLst>
              <a:ext uri="{FF2B5EF4-FFF2-40B4-BE49-F238E27FC236}">
                <a16:creationId xmlns:a16="http://schemas.microsoft.com/office/drawing/2014/main" id="{E2CDEAE6-F399-473E-9B5F-B6C6E6739A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823913"/>
            <a:ext cx="71437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8DC0CD5-1B16-4033-A29C-B21D192C047B}"/>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B453B7C6-3C86-45F3-87C6-5A2BE902EF72}"/>
              </a:ext>
            </a:extLst>
          </p:cNvPr>
          <p:cNvSpPr txBox="1"/>
          <p:nvPr/>
        </p:nvSpPr>
        <p:spPr>
          <a:xfrm>
            <a:off x="428625" y="285750"/>
            <a:ext cx="8501063" cy="338138"/>
          </a:xfrm>
          <a:prstGeom prst="rect">
            <a:avLst/>
          </a:prstGeom>
          <a:noFill/>
        </p:spPr>
        <p:txBody>
          <a:bodyPr>
            <a:spAutoFit/>
          </a:bodyPr>
          <a:lstStyle/>
          <a:p>
            <a:pPr>
              <a:defRPr/>
            </a:pPr>
            <a:r>
              <a:rPr lang="en-US" sz="1600" b="1" u="sng" dirty="0">
                <a:effectLst>
                  <a:outerShdw blurRad="38100" dist="38100" dir="2700000" algn="tl">
                    <a:srgbClr val="000000">
                      <a:alpha val="43137"/>
                    </a:srgbClr>
                  </a:outerShdw>
                </a:effectLst>
                <a:latin typeface="Arial" charset="0"/>
              </a:rPr>
              <a:t>CASE STUDY : - </a:t>
            </a:r>
            <a:r>
              <a:rPr lang="en-US" sz="1600" b="1" dirty="0"/>
              <a:t>URBAN HIERARCHY IN SOUTH-WEST GERMANY </a:t>
            </a:r>
            <a:r>
              <a:rPr lang="en-US" sz="1600" b="1" u="sng" dirty="0">
                <a:effectLst>
                  <a:outerShdw blurRad="38100" dist="38100" dir="2700000" algn="tl">
                    <a:srgbClr val="000000">
                      <a:alpha val="43137"/>
                    </a:srgbClr>
                  </a:outerShdw>
                </a:effectLst>
                <a:latin typeface="Arial" charset="0"/>
              </a:rPr>
              <a:t> </a:t>
            </a:r>
          </a:p>
        </p:txBody>
      </p:sp>
      <p:graphicFrame>
        <p:nvGraphicFramePr>
          <p:cNvPr id="8" name="Table 7">
            <a:extLst>
              <a:ext uri="{FF2B5EF4-FFF2-40B4-BE49-F238E27FC236}">
                <a16:creationId xmlns:a16="http://schemas.microsoft.com/office/drawing/2014/main" id="{1830B428-2DA3-44E7-8D55-5DEFC8199A08}"/>
              </a:ext>
            </a:extLst>
          </p:cNvPr>
          <p:cNvGraphicFramePr>
            <a:graphicFrameLocks noGrp="1"/>
          </p:cNvGraphicFramePr>
          <p:nvPr/>
        </p:nvGraphicFramePr>
        <p:xfrm>
          <a:off x="357188" y="1143000"/>
          <a:ext cx="7929563" cy="3071813"/>
        </p:xfrm>
        <a:graphic>
          <a:graphicData uri="http://schemas.openxmlformats.org/drawingml/2006/table">
            <a:tbl>
              <a:tblPr/>
              <a:tblGrid>
                <a:gridCol w="2649260">
                  <a:extLst>
                    <a:ext uri="{9D8B030D-6E8A-4147-A177-3AD203B41FA5}">
                      <a16:colId xmlns:a16="http://schemas.microsoft.com/office/drawing/2014/main" val="20000"/>
                    </a:ext>
                  </a:extLst>
                </a:gridCol>
                <a:gridCol w="1311877">
                  <a:extLst>
                    <a:ext uri="{9D8B030D-6E8A-4147-A177-3AD203B41FA5}">
                      <a16:colId xmlns:a16="http://schemas.microsoft.com/office/drawing/2014/main" val="20001"/>
                    </a:ext>
                  </a:extLst>
                </a:gridCol>
                <a:gridCol w="1311877">
                  <a:extLst>
                    <a:ext uri="{9D8B030D-6E8A-4147-A177-3AD203B41FA5}">
                      <a16:colId xmlns:a16="http://schemas.microsoft.com/office/drawing/2014/main" val="20002"/>
                    </a:ext>
                  </a:extLst>
                </a:gridCol>
                <a:gridCol w="1475860">
                  <a:extLst>
                    <a:ext uri="{9D8B030D-6E8A-4147-A177-3AD203B41FA5}">
                      <a16:colId xmlns:a16="http://schemas.microsoft.com/office/drawing/2014/main" val="20003"/>
                    </a:ext>
                  </a:extLst>
                </a:gridCol>
                <a:gridCol w="1180689">
                  <a:extLst>
                    <a:ext uri="{9D8B030D-6E8A-4147-A177-3AD203B41FA5}">
                      <a16:colId xmlns:a16="http://schemas.microsoft.com/office/drawing/2014/main" val="20004"/>
                    </a:ext>
                  </a:extLst>
                </a:gridCol>
              </a:tblGrid>
              <a:tr h="558511">
                <a:tc>
                  <a:txBody>
                    <a:bodyPr/>
                    <a:lstStyle/>
                    <a:p>
                      <a:pPr marL="0" marR="0" algn="ctr">
                        <a:spcBef>
                          <a:spcPts val="0"/>
                        </a:spcBef>
                        <a:spcAft>
                          <a:spcPts val="0"/>
                        </a:spcAft>
                      </a:pPr>
                      <a:r>
                        <a:rPr lang="en-US" sz="1200" kern="100" dirty="0">
                          <a:solidFill>
                            <a:srgbClr val="333333"/>
                          </a:solidFill>
                          <a:latin typeface="Times New Roman"/>
                          <a:ea typeface="PMingLiU"/>
                          <a:cs typeface="Times New Roman"/>
                        </a:rPr>
                        <a:t>Settlement form</a:t>
                      </a:r>
                      <a:endParaRPr lang="en-US" sz="1200" kern="100" dirty="0">
                        <a:latin typeface="Times New Roman"/>
                        <a:ea typeface="PMingLiU"/>
                        <a:cs typeface="Times New Roman"/>
                      </a:endParaRPr>
                    </a:p>
                  </a:txBody>
                  <a:tcPr marL="17780" marR="177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solidFill>
                            <a:srgbClr val="333333"/>
                          </a:solidFill>
                          <a:latin typeface="Times New Roman"/>
                          <a:ea typeface="PMingLiU"/>
                          <a:cs typeface="Times New Roman"/>
                        </a:rPr>
                        <a:t>Distance apart (km)</a:t>
                      </a:r>
                      <a:endParaRPr lang="en-US" sz="1200" kern="10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solidFill>
                            <a:srgbClr val="333333"/>
                          </a:solidFill>
                          <a:latin typeface="Times New Roman"/>
                          <a:ea typeface="PMingLiU"/>
                          <a:cs typeface="Times New Roman"/>
                        </a:rPr>
                        <a:t>Population</a:t>
                      </a:r>
                      <a:endParaRPr lang="en-US" sz="1200" kern="10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solidFill>
                            <a:srgbClr val="333333"/>
                          </a:solidFill>
                          <a:latin typeface="Times New Roman"/>
                          <a:ea typeface="PMingLiU"/>
                          <a:cs typeface="Times New Roman"/>
                        </a:rPr>
                        <a:t>Tributary area size (km</a:t>
                      </a:r>
                      <a:r>
                        <a:rPr lang="en-US" sz="1200" kern="100" baseline="30000">
                          <a:solidFill>
                            <a:srgbClr val="333333"/>
                          </a:solidFill>
                          <a:latin typeface="Times New Roman"/>
                          <a:ea typeface="PMingLiU"/>
                          <a:cs typeface="Times New Roman"/>
                        </a:rPr>
                        <a:t>2</a:t>
                      </a:r>
                      <a:r>
                        <a:rPr lang="en-US" sz="1200" kern="100">
                          <a:solidFill>
                            <a:srgbClr val="333333"/>
                          </a:solidFill>
                          <a:latin typeface="Times New Roman"/>
                          <a:ea typeface="PMingLiU"/>
                          <a:cs typeface="Times New Roman"/>
                        </a:rPr>
                        <a:t>)</a:t>
                      </a:r>
                      <a:endParaRPr lang="en-US" sz="1200" kern="10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kern="100">
                          <a:solidFill>
                            <a:srgbClr val="333333"/>
                          </a:solidFill>
                          <a:latin typeface="Times New Roman"/>
                          <a:ea typeface="PMingLiU"/>
                          <a:cs typeface="Times New Roman"/>
                        </a:rPr>
                        <a:t>Population</a:t>
                      </a:r>
                      <a:endParaRPr lang="en-US" sz="1200" kern="10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3302">
                <a:tc>
                  <a:txBody>
                    <a:bodyPr/>
                    <a:lstStyle/>
                    <a:p>
                      <a:pPr marL="0" marR="0">
                        <a:spcBef>
                          <a:spcPts val="0"/>
                        </a:spcBef>
                        <a:spcAft>
                          <a:spcPts val="0"/>
                        </a:spcAft>
                      </a:pPr>
                      <a:r>
                        <a:rPr lang="en-US" sz="1200" kern="100" dirty="0">
                          <a:solidFill>
                            <a:srgbClr val="333333"/>
                          </a:solidFill>
                          <a:latin typeface="Times New Roman"/>
                          <a:ea typeface="PMingLiU"/>
                          <a:cs typeface="Times New Roman"/>
                        </a:rPr>
                        <a:t>Market hamlet (</a:t>
                      </a:r>
                      <a:r>
                        <a:rPr lang="en-US" sz="1200" kern="100" dirty="0" err="1">
                          <a:solidFill>
                            <a:srgbClr val="333333"/>
                          </a:solidFill>
                          <a:latin typeface="Times New Roman"/>
                          <a:ea typeface="PMingLiU"/>
                          <a:cs typeface="Times New Roman"/>
                        </a:rPr>
                        <a:t>Markort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p>
                      <a:pPr marL="0" marR="0">
                        <a:spcBef>
                          <a:spcPts val="0"/>
                        </a:spcBef>
                        <a:spcAft>
                          <a:spcPts val="0"/>
                        </a:spcAft>
                      </a:pPr>
                      <a:r>
                        <a:rPr lang="en-US" sz="1200" kern="100" dirty="0">
                          <a:solidFill>
                            <a:srgbClr val="333333"/>
                          </a:solidFill>
                          <a:latin typeface="Times New Roman"/>
                          <a:ea typeface="PMingLiU"/>
                          <a:cs typeface="Times New Roman"/>
                        </a:rPr>
                        <a:t>Township centre (</a:t>
                      </a:r>
                      <a:r>
                        <a:rPr lang="en-US" sz="1200" kern="100" dirty="0" err="1">
                          <a:solidFill>
                            <a:srgbClr val="333333"/>
                          </a:solidFill>
                          <a:latin typeface="Times New Roman"/>
                          <a:ea typeface="PMingLiU"/>
                          <a:cs typeface="Times New Roman"/>
                        </a:rPr>
                        <a:t>Amtsort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p>
                      <a:pPr marL="0" marR="0">
                        <a:spcBef>
                          <a:spcPts val="0"/>
                        </a:spcBef>
                        <a:spcAft>
                          <a:spcPts val="0"/>
                        </a:spcAft>
                      </a:pPr>
                      <a:r>
                        <a:rPr lang="en-US" sz="1200" kern="100" dirty="0">
                          <a:solidFill>
                            <a:srgbClr val="333333"/>
                          </a:solidFill>
                          <a:latin typeface="Times New Roman"/>
                          <a:ea typeface="PMingLiU"/>
                          <a:cs typeface="Times New Roman"/>
                        </a:rPr>
                        <a:t>County seat (</a:t>
                      </a:r>
                      <a:r>
                        <a:rPr lang="en-US" sz="1200" kern="100" dirty="0" err="1">
                          <a:solidFill>
                            <a:srgbClr val="333333"/>
                          </a:solidFill>
                          <a:latin typeface="Times New Roman"/>
                          <a:ea typeface="PMingLiU"/>
                          <a:cs typeface="Times New Roman"/>
                        </a:rPr>
                        <a:t>Kreistadt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p>
                      <a:pPr marL="0" marR="0">
                        <a:spcBef>
                          <a:spcPts val="0"/>
                        </a:spcBef>
                        <a:spcAft>
                          <a:spcPts val="0"/>
                        </a:spcAft>
                      </a:pPr>
                      <a:r>
                        <a:rPr lang="en-US" sz="1200" kern="100" dirty="0">
                          <a:solidFill>
                            <a:srgbClr val="333333"/>
                          </a:solidFill>
                          <a:latin typeface="Times New Roman"/>
                          <a:ea typeface="PMingLiU"/>
                          <a:cs typeface="Times New Roman"/>
                        </a:rPr>
                        <a:t>District city (</a:t>
                      </a:r>
                      <a:r>
                        <a:rPr lang="en-US" sz="1200" kern="100" dirty="0" err="1">
                          <a:solidFill>
                            <a:srgbClr val="333333"/>
                          </a:solidFill>
                          <a:latin typeface="Times New Roman"/>
                          <a:ea typeface="PMingLiU"/>
                          <a:cs typeface="Times New Roman"/>
                        </a:rPr>
                        <a:t>Bezirksstadt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p>
                      <a:pPr marL="0" marR="0">
                        <a:spcBef>
                          <a:spcPts val="0"/>
                        </a:spcBef>
                        <a:spcAft>
                          <a:spcPts val="0"/>
                        </a:spcAft>
                      </a:pPr>
                      <a:r>
                        <a:rPr lang="en-US" sz="1200" kern="100" dirty="0">
                          <a:solidFill>
                            <a:srgbClr val="333333"/>
                          </a:solidFill>
                          <a:latin typeface="Times New Roman"/>
                          <a:ea typeface="PMingLiU"/>
                          <a:cs typeface="Times New Roman"/>
                        </a:rPr>
                        <a:t>Small state capital (</a:t>
                      </a:r>
                      <a:r>
                        <a:rPr lang="en-US" sz="1200" kern="100" dirty="0" err="1">
                          <a:solidFill>
                            <a:srgbClr val="333333"/>
                          </a:solidFill>
                          <a:latin typeface="Times New Roman"/>
                          <a:ea typeface="PMingLiU"/>
                          <a:cs typeface="Times New Roman"/>
                        </a:rPr>
                        <a:t>Gaustadt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p>
                      <a:pPr marL="0" marR="0">
                        <a:spcBef>
                          <a:spcPts val="0"/>
                        </a:spcBef>
                        <a:spcAft>
                          <a:spcPts val="0"/>
                        </a:spcAft>
                      </a:pPr>
                      <a:r>
                        <a:rPr lang="en-US" sz="1200" kern="100" dirty="0">
                          <a:solidFill>
                            <a:srgbClr val="333333"/>
                          </a:solidFill>
                          <a:latin typeface="Times New Roman"/>
                          <a:ea typeface="PMingLiU"/>
                          <a:cs typeface="Times New Roman"/>
                        </a:rPr>
                        <a:t>Provincial head capital</a:t>
                      </a:r>
                      <a:endParaRPr lang="en-US" sz="1200" kern="100" dirty="0">
                        <a:latin typeface="Times New Roman"/>
                        <a:ea typeface="PMingLiU"/>
                        <a:cs typeface="Times New Roman"/>
                      </a:endParaRPr>
                    </a:p>
                    <a:p>
                      <a:pPr marL="0" marR="0" indent="152400">
                        <a:spcBef>
                          <a:spcPts val="0"/>
                        </a:spcBef>
                        <a:spcAft>
                          <a:spcPts val="0"/>
                        </a:spcAft>
                      </a:pPr>
                      <a:r>
                        <a:rPr lang="en-US" sz="1200" kern="100" dirty="0">
                          <a:solidFill>
                            <a:srgbClr val="333333"/>
                          </a:solidFill>
                          <a:latin typeface="Times New Roman"/>
                          <a:ea typeface="PMingLiU"/>
                          <a:cs typeface="Times New Roman"/>
                        </a:rPr>
                        <a:t>(</a:t>
                      </a:r>
                      <a:r>
                        <a:rPr lang="en-US" sz="1200" kern="100" dirty="0" err="1">
                          <a:solidFill>
                            <a:srgbClr val="333333"/>
                          </a:solidFill>
                          <a:latin typeface="Times New Roman"/>
                          <a:ea typeface="PMingLiU"/>
                          <a:cs typeface="Times New Roman"/>
                        </a:rPr>
                        <a:t>Provinzhaupstadt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p>
                      <a:pPr marL="0" marR="0">
                        <a:spcBef>
                          <a:spcPts val="0"/>
                        </a:spcBef>
                        <a:spcAft>
                          <a:spcPts val="0"/>
                        </a:spcAft>
                      </a:pPr>
                      <a:r>
                        <a:rPr lang="en-US" sz="1200" kern="100" dirty="0">
                          <a:solidFill>
                            <a:srgbClr val="333333"/>
                          </a:solidFill>
                          <a:latin typeface="Times New Roman"/>
                          <a:ea typeface="PMingLiU"/>
                          <a:cs typeface="Times New Roman"/>
                        </a:rPr>
                        <a:t>Regional capital city</a:t>
                      </a:r>
                      <a:endParaRPr lang="en-US" sz="1200" kern="100" dirty="0">
                        <a:latin typeface="Times New Roman"/>
                        <a:ea typeface="PMingLiU"/>
                        <a:cs typeface="Times New Roman"/>
                      </a:endParaRPr>
                    </a:p>
                    <a:p>
                      <a:pPr marL="0" marR="0" indent="152400">
                        <a:spcBef>
                          <a:spcPts val="0"/>
                        </a:spcBef>
                        <a:spcAft>
                          <a:spcPts val="0"/>
                        </a:spcAft>
                      </a:pPr>
                      <a:r>
                        <a:rPr lang="en-US" sz="1200" kern="100" dirty="0">
                          <a:solidFill>
                            <a:srgbClr val="333333"/>
                          </a:solidFill>
                          <a:latin typeface="Times New Roman"/>
                          <a:ea typeface="PMingLiU"/>
                          <a:cs typeface="Times New Roman"/>
                        </a:rPr>
                        <a:t>(</a:t>
                      </a:r>
                      <a:r>
                        <a:rPr lang="en-US" sz="1200" kern="100" dirty="0" err="1">
                          <a:solidFill>
                            <a:srgbClr val="333333"/>
                          </a:solidFill>
                          <a:latin typeface="Times New Roman"/>
                          <a:ea typeface="PMingLiU"/>
                          <a:cs typeface="Times New Roman"/>
                        </a:rPr>
                        <a:t>Landeshaupstadt</a:t>
                      </a:r>
                      <a:r>
                        <a:rPr lang="en-US" sz="1200" kern="100" dirty="0">
                          <a:solidFill>
                            <a:srgbClr val="333333"/>
                          </a:solidFill>
                          <a:latin typeface="Times New Roman"/>
                          <a:ea typeface="PMingLiU"/>
                          <a:cs typeface="Times New Roman"/>
                        </a:rPr>
                        <a:t>)</a:t>
                      </a:r>
                      <a:endParaRPr lang="en-US" sz="1200" kern="100" dirty="0">
                        <a:latin typeface="Times New Roman"/>
                        <a:ea typeface="PMingLiU"/>
                        <a:cs typeface="Times New Roman"/>
                      </a:endParaRPr>
                    </a:p>
                  </a:txBody>
                  <a:tcPr marL="17780" marR="177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latinLnBrk="1">
                        <a:spcBef>
                          <a:spcPts val="0"/>
                        </a:spcBef>
                        <a:spcAft>
                          <a:spcPts val="0"/>
                        </a:spcAft>
                      </a:pPr>
                      <a:r>
                        <a:rPr lang="en-US" sz="1200" kern="100" dirty="0">
                          <a:solidFill>
                            <a:srgbClr val="333333"/>
                          </a:solidFill>
                          <a:latin typeface="Times New Roman"/>
                          <a:ea typeface="PMingLiU"/>
                          <a:cs typeface="Times New Roman"/>
                        </a:rPr>
                        <a:t>7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12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21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36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62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108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186    </a:t>
                      </a:r>
                      <a:endParaRPr lang="en-US" sz="1200" kern="100" dirty="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latinLnBrk="1">
                        <a:spcBef>
                          <a:spcPts val="0"/>
                        </a:spcBef>
                        <a:spcAft>
                          <a:spcPts val="0"/>
                        </a:spcAft>
                      </a:pPr>
                      <a:r>
                        <a:rPr lang="en-US" sz="1200" kern="100" dirty="0">
                          <a:solidFill>
                            <a:srgbClr val="333333"/>
                          </a:solidFill>
                          <a:latin typeface="Times New Roman"/>
                          <a:ea typeface="PMingLiU"/>
                          <a:cs typeface="Times New Roman"/>
                        </a:rPr>
                        <a:t>800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1,500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3,500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9,000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27,000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90,000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300,000   </a:t>
                      </a:r>
                      <a:endParaRPr lang="en-US" sz="1200" kern="100" dirty="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latinLnBrk="1">
                        <a:spcBef>
                          <a:spcPts val="0"/>
                        </a:spcBef>
                        <a:spcAft>
                          <a:spcPts val="0"/>
                        </a:spcAft>
                      </a:pPr>
                      <a:r>
                        <a:rPr lang="en-US" sz="1200" kern="100">
                          <a:solidFill>
                            <a:srgbClr val="333333"/>
                          </a:solidFill>
                          <a:latin typeface="Times New Roman"/>
                          <a:ea typeface="PMingLiU"/>
                          <a:cs typeface="Times New Roman"/>
                        </a:rPr>
                        <a:t>45    </a:t>
                      </a:r>
                      <a:endParaRPr lang="en-US" sz="1200" kern="100">
                        <a:latin typeface="Times New Roman"/>
                        <a:ea typeface="PMingLiU"/>
                        <a:cs typeface="Times New Roman"/>
                      </a:endParaRPr>
                    </a:p>
                    <a:p>
                      <a:pPr marL="0" marR="0" algn="r" latinLnBrk="1">
                        <a:spcBef>
                          <a:spcPts val="0"/>
                        </a:spcBef>
                        <a:spcAft>
                          <a:spcPts val="0"/>
                        </a:spcAft>
                      </a:pPr>
                      <a:r>
                        <a:rPr lang="en-US" sz="1200" kern="100">
                          <a:solidFill>
                            <a:srgbClr val="333333"/>
                          </a:solidFill>
                          <a:latin typeface="Times New Roman"/>
                          <a:ea typeface="PMingLiU"/>
                          <a:cs typeface="Times New Roman"/>
                        </a:rPr>
                        <a:t>135    </a:t>
                      </a:r>
                      <a:endParaRPr lang="en-US" sz="1200" kern="100">
                        <a:latin typeface="Times New Roman"/>
                        <a:ea typeface="PMingLiU"/>
                        <a:cs typeface="Times New Roman"/>
                      </a:endParaRPr>
                    </a:p>
                    <a:p>
                      <a:pPr marL="0" marR="0" algn="r" latinLnBrk="1">
                        <a:spcBef>
                          <a:spcPts val="0"/>
                        </a:spcBef>
                        <a:spcAft>
                          <a:spcPts val="0"/>
                        </a:spcAft>
                      </a:pPr>
                      <a:r>
                        <a:rPr lang="en-US" sz="1200" kern="100">
                          <a:solidFill>
                            <a:srgbClr val="333333"/>
                          </a:solidFill>
                          <a:latin typeface="Times New Roman"/>
                          <a:ea typeface="PMingLiU"/>
                          <a:cs typeface="Times New Roman"/>
                        </a:rPr>
                        <a:t>400    </a:t>
                      </a:r>
                      <a:endParaRPr lang="en-US" sz="1200" kern="100">
                        <a:latin typeface="Times New Roman"/>
                        <a:ea typeface="PMingLiU"/>
                        <a:cs typeface="Times New Roman"/>
                      </a:endParaRPr>
                    </a:p>
                    <a:p>
                      <a:pPr marL="0" marR="0" algn="r" latinLnBrk="1">
                        <a:spcBef>
                          <a:spcPts val="0"/>
                        </a:spcBef>
                        <a:spcAft>
                          <a:spcPts val="0"/>
                        </a:spcAft>
                      </a:pPr>
                      <a:r>
                        <a:rPr lang="en-US" sz="1200" kern="100">
                          <a:solidFill>
                            <a:srgbClr val="333333"/>
                          </a:solidFill>
                          <a:latin typeface="Times New Roman"/>
                          <a:ea typeface="PMingLiU"/>
                          <a:cs typeface="Times New Roman"/>
                        </a:rPr>
                        <a:t>1,200    </a:t>
                      </a:r>
                      <a:endParaRPr lang="en-US" sz="1200" kern="100">
                        <a:latin typeface="Times New Roman"/>
                        <a:ea typeface="PMingLiU"/>
                        <a:cs typeface="Times New Roman"/>
                      </a:endParaRPr>
                    </a:p>
                    <a:p>
                      <a:pPr marL="0" marR="0" algn="r" latinLnBrk="1">
                        <a:spcBef>
                          <a:spcPts val="0"/>
                        </a:spcBef>
                        <a:spcAft>
                          <a:spcPts val="0"/>
                        </a:spcAft>
                      </a:pPr>
                      <a:r>
                        <a:rPr lang="en-US" sz="1200" kern="100">
                          <a:solidFill>
                            <a:srgbClr val="333333"/>
                          </a:solidFill>
                          <a:latin typeface="Times New Roman"/>
                          <a:ea typeface="PMingLiU"/>
                          <a:cs typeface="Times New Roman"/>
                        </a:rPr>
                        <a:t>3,600    </a:t>
                      </a:r>
                      <a:endParaRPr lang="en-US" sz="1200" kern="100">
                        <a:latin typeface="Times New Roman"/>
                        <a:ea typeface="PMingLiU"/>
                        <a:cs typeface="Times New Roman"/>
                      </a:endParaRPr>
                    </a:p>
                    <a:p>
                      <a:pPr marL="0" marR="0" algn="r" latinLnBrk="1">
                        <a:spcBef>
                          <a:spcPts val="0"/>
                        </a:spcBef>
                        <a:spcAft>
                          <a:spcPts val="0"/>
                        </a:spcAft>
                      </a:pPr>
                      <a:r>
                        <a:rPr lang="en-US" sz="1200" kern="100">
                          <a:solidFill>
                            <a:srgbClr val="333333"/>
                          </a:solidFill>
                          <a:latin typeface="Times New Roman"/>
                          <a:ea typeface="PMingLiU"/>
                          <a:cs typeface="Times New Roman"/>
                        </a:rPr>
                        <a:t>10,800    </a:t>
                      </a:r>
                      <a:endParaRPr lang="en-US" sz="1200" kern="100">
                        <a:latin typeface="Times New Roman"/>
                        <a:ea typeface="PMingLiU"/>
                        <a:cs typeface="Times New Roman"/>
                      </a:endParaRPr>
                    </a:p>
                    <a:p>
                      <a:pPr marL="0" marR="0" algn="r" latinLnBrk="1">
                        <a:spcBef>
                          <a:spcPts val="0"/>
                        </a:spcBef>
                        <a:spcAft>
                          <a:spcPts val="0"/>
                        </a:spcAft>
                      </a:pPr>
                      <a:r>
                        <a:rPr lang="en-US" sz="1200" kern="100">
                          <a:solidFill>
                            <a:srgbClr val="333333"/>
                          </a:solidFill>
                          <a:latin typeface="Times New Roman"/>
                          <a:ea typeface="PMingLiU"/>
                          <a:cs typeface="Times New Roman"/>
                        </a:rPr>
                        <a:t>32,400    </a:t>
                      </a:r>
                      <a:endParaRPr lang="en-US" sz="1200" kern="10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latinLnBrk="1">
                        <a:spcBef>
                          <a:spcPts val="0"/>
                        </a:spcBef>
                        <a:spcAft>
                          <a:spcPts val="0"/>
                        </a:spcAft>
                      </a:pPr>
                      <a:r>
                        <a:rPr lang="en-US" sz="1200" kern="100" dirty="0">
                          <a:solidFill>
                            <a:srgbClr val="333333"/>
                          </a:solidFill>
                          <a:latin typeface="Times New Roman"/>
                          <a:ea typeface="PMingLiU"/>
                          <a:cs typeface="Times New Roman"/>
                        </a:rPr>
                        <a:t>2,700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8,100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24,000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75,000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225,000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675,000 </a:t>
                      </a:r>
                      <a:endParaRPr lang="en-US" sz="1200" kern="100" dirty="0">
                        <a:latin typeface="Times New Roman"/>
                        <a:ea typeface="PMingLiU"/>
                        <a:cs typeface="Times New Roman"/>
                      </a:endParaRPr>
                    </a:p>
                    <a:p>
                      <a:pPr marL="0" marR="0" algn="r" latinLnBrk="1">
                        <a:spcBef>
                          <a:spcPts val="0"/>
                        </a:spcBef>
                        <a:spcAft>
                          <a:spcPts val="0"/>
                        </a:spcAft>
                      </a:pPr>
                      <a:r>
                        <a:rPr lang="en-US" sz="1200" kern="100" dirty="0">
                          <a:solidFill>
                            <a:srgbClr val="333333"/>
                          </a:solidFill>
                          <a:latin typeface="Times New Roman"/>
                          <a:ea typeface="PMingLiU"/>
                          <a:cs typeface="Times New Roman"/>
                        </a:rPr>
                        <a:t>2,025,000 </a:t>
                      </a:r>
                      <a:endParaRPr lang="en-US" sz="1200" kern="100" dirty="0">
                        <a:latin typeface="Times New Roman"/>
                        <a:ea typeface="PMingLiU"/>
                        <a:cs typeface="Times New Roman"/>
                      </a:endParaRPr>
                    </a:p>
                  </a:txBody>
                  <a:tcPr marL="17780" marR="177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69FAEE3-5FC4-42EE-8120-90169CD0EB57}"/>
              </a:ext>
            </a:extLst>
          </p:cNvPr>
          <p:cNvSpPr>
            <a:spLocks noGrp="1" noChangeArrowheads="1"/>
          </p:cNvSpPr>
          <p:nvPr>
            <p:ph type="title"/>
          </p:nvPr>
        </p:nvSpPr>
        <p:spPr/>
        <p:txBody>
          <a:bodyPr/>
          <a:lstStyle/>
          <a:p>
            <a:pPr eaLnBrk="1" fontAlgn="auto" hangingPunct="1">
              <a:spcAft>
                <a:spcPts val="0"/>
              </a:spcAft>
              <a:defRPr/>
            </a:pPr>
            <a:r>
              <a:rPr lang="en-GB"/>
              <a:t>Limitations of Christaller's model</a:t>
            </a:r>
          </a:p>
        </p:txBody>
      </p:sp>
      <p:sp>
        <p:nvSpPr>
          <p:cNvPr id="30723" name="Rectangle 3">
            <a:extLst>
              <a:ext uri="{FF2B5EF4-FFF2-40B4-BE49-F238E27FC236}">
                <a16:creationId xmlns:a16="http://schemas.microsoft.com/office/drawing/2014/main" id="{B3D57104-2160-496A-81E2-88BCCE0DDD00}"/>
              </a:ext>
            </a:extLst>
          </p:cNvPr>
          <p:cNvSpPr>
            <a:spLocks noGrp="1" noChangeArrowheads="1"/>
          </p:cNvSpPr>
          <p:nvPr>
            <p:ph idx="1"/>
          </p:nvPr>
        </p:nvSpPr>
        <p:spPr/>
        <p:txBody>
          <a:bodyPr/>
          <a:lstStyle/>
          <a:p>
            <a:pPr eaLnBrk="1" hangingPunct="1">
              <a:lnSpc>
                <a:spcPct val="80000"/>
              </a:lnSpc>
            </a:pPr>
            <a:r>
              <a:rPr lang="en-GB" altLang="en-US" sz="2000" b="1">
                <a:solidFill>
                  <a:srgbClr val="FF0000"/>
                </a:solidFill>
              </a:rPr>
              <a:t>The problem lies in the basic assumptions of the model:</a:t>
            </a:r>
          </a:p>
          <a:p>
            <a:pPr eaLnBrk="1" hangingPunct="1">
              <a:lnSpc>
                <a:spcPct val="80000"/>
              </a:lnSpc>
            </a:pPr>
            <a:r>
              <a:rPr lang="en-GB" altLang="en-US" sz="2000"/>
              <a:t>People do not always go to the nearest central place (they may chose a  new edge of city superstore further away) So the K3 theory wouldn’t work.</a:t>
            </a:r>
          </a:p>
          <a:p>
            <a:pPr eaLnBrk="1" hangingPunct="1">
              <a:lnSpc>
                <a:spcPct val="80000"/>
              </a:lnSpc>
            </a:pPr>
            <a:r>
              <a:rPr lang="en-GB" altLang="en-US" sz="2000"/>
              <a:t>Large areas of flat land rarely exist.  Mountains &amp; hills etc distort transport routes (so the K4 theory wouldn’t work)</a:t>
            </a:r>
          </a:p>
          <a:p>
            <a:pPr eaLnBrk="1" hangingPunct="1">
              <a:lnSpc>
                <a:spcPct val="80000"/>
              </a:lnSpc>
            </a:pPr>
            <a:r>
              <a:rPr lang="en-GB" altLang="en-US" sz="2000"/>
              <a:t>People and wealth are not evenly distributed (if poorer people live in a certain area &amp; their nearest high order settlement is expensive then they won’t visit it) </a:t>
            </a:r>
          </a:p>
          <a:p>
            <a:pPr eaLnBrk="1" hangingPunct="1">
              <a:lnSpc>
                <a:spcPct val="80000"/>
              </a:lnSpc>
              <a:buFontTx/>
              <a:buNone/>
            </a:pPr>
            <a:endParaRPr lang="en-GB" altLang="en-US" sz="2000"/>
          </a:p>
          <a:p>
            <a:pPr eaLnBrk="1" hangingPunct="1">
              <a:lnSpc>
                <a:spcPct val="80000"/>
              </a:lnSpc>
            </a:pPr>
            <a:r>
              <a:rPr lang="en-GB" altLang="en-US" sz="2000"/>
              <a:t>Governments often control where new towns are located, not market forces (i.e. not necessarily where the demand for goods and services is highest)</a:t>
            </a:r>
          </a:p>
          <a:p>
            <a:pPr eaLnBrk="1" hangingPunct="1">
              <a:lnSpc>
                <a:spcPct val="80000"/>
              </a:lnSpc>
            </a:pPr>
            <a:endParaRPr lang="en-GB" alt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B5F86C3-F9CE-4822-82CD-F5040666F26F}"/>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37ABDADC-A2B0-42C3-884C-4E6B76729D11}"/>
              </a:ext>
            </a:extLst>
          </p:cNvPr>
          <p:cNvSpPr txBox="1"/>
          <p:nvPr/>
        </p:nvSpPr>
        <p:spPr>
          <a:xfrm>
            <a:off x="214313" y="214313"/>
            <a:ext cx="8501062" cy="3754437"/>
          </a:xfrm>
          <a:prstGeom prst="rect">
            <a:avLst/>
          </a:prstGeom>
          <a:noFill/>
        </p:spPr>
        <p:txBody>
          <a:bodyPr>
            <a:spAutoFit/>
          </a:bodyPr>
          <a:lstStyle/>
          <a:p>
            <a:pPr algn="just">
              <a:defRPr/>
            </a:pPr>
            <a:r>
              <a:rPr lang="en-US" spc="-150" dirty="0">
                <a:effectLst>
                  <a:outerShdw blurRad="38100" dist="38100" dir="2700000" algn="tl">
                    <a:srgbClr val="000000">
                      <a:alpha val="43137"/>
                    </a:srgbClr>
                  </a:outerShdw>
                </a:effectLst>
                <a:latin typeface="Arial" charset="0"/>
                <a:ea typeface="新細明體" charset="-120"/>
              </a:rPr>
              <a:t>HUMAN  SETTLEMENTS:-</a:t>
            </a:r>
            <a:endParaRPr lang="en-US" spc="-150" dirty="0">
              <a:effectLst>
                <a:outerShdw blurRad="38100" dist="38100" dir="2700000" algn="tl">
                  <a:srgbClr val="000000">
                    <a:alpha val="43137"/>
                  </a:srgbClr>
                </a:outerShdw>
              </a:effectLst>
              <a:latin typeface="Arial" charset="0"/>
            </a:endParaRPr>
          </a:p>
          <a:p>
            <a:pPr algn="just">
              <a:buFont typeface="Wingdings" pitchFamily="2" charset="2"/>
              <a:buChar char="q"/>
              <a:defRPr/>
            </a:pPr>
            <a:r>
              <a:rPr lang="en-US" dirty="0">
                <a:latin typeface="Arial" charset="0"/>
              </a:rPr>
              <a:t> </a:t>
            </a:r>
            <a:r>
              <a:rPr lang="en-US" sz="1600" dirty="0">
                <a:latin typeface="Arial" charset="0"/>
              </a:rPr>
              <a:t>Christaller considered the settlements as ‘Central Places’ which act as focus and provide goods and services for the surrounding area.</a:t>
            </a:r>
          </a:p>
          <a:p>
            <a:pPr algn="just">
              <a:defRPr/>
            </a:pPr>
            <a:endParaRPr lang="en-US" b="1" spc="-150" dirty="0">
              <a:latin typeface="Arial" charset="0"/>
              <a:ea typeface="新細明體" charset="-120"/>
            </a:endParaRPr>
          </a:p>
          <a:p>
            <a:pPr algn="ctr">
              <a:defRPr/>
            </a:pPr>
            <a:r>
              <a:rPr lang="en-US" sz="2000" b="1" u="sng" spc="-150" dirty="0">
                <a:latin typeface="Arial" charset="0"/>
                <a:ea typeface="新細明體" charset="-120"/>
              </a:rPr>
              <a:t>PRINCIPAL OF THE THEORY :-</a:t>
            </a:r>
            <a:endParaRPr lang="en-US" sz="2000" b="1" u="sng" spc="-150" dirty="0">
              <a:latin typeface="Arial" charset="0"/>
            </a:endParaRPr>
          </a:p>
          <a:p>
            <a:pPr algn="just">
              <a:defRPr/>
            </a:pPr>
            <a:r>
              <a:rPr lang="en-US" sz="1600" dirty="0">
                <a:effectLst>
                  <a:outerShdw blurRad="38100" dist="38100" dir="2700000" algn="tl">
                    <a:srgbClr val="000000">
                      <a:alpha val="43137"/>
                    </a:srgbClr>
                  </a:outerShdw>
                </a:effectLst>
                <a:latin typeface="Arial" charset="0"/>
              </a:rPr>
              <a:t>RANGE OF SERVICE:</a:t>
            </a:r>
          </a:p>
          <a:p>
            <a:pPr marL="342900" indent="-342900" algn="just">
              <a:buFont typeface="Wingdings" pitchFamily="2" charset="2"/>
              <a:buChar char="q"/>
              <a:defRPr/>
            </a:pPr>
            <a:r>
              <a:rPr lang="en-US" sz="1600" dirty="0">
                <a:latin typeface="Arial" charset="0"/>
              </a:rPr>
              <a:t>It is the greatest distance that customers are willing to travel to the establishment. The range of a service can be regarded as the radius of a circle centered on the establishment. </a:t>
            </a:r>
          </a:p>
          <a:p>
            <a:pPr marL="342900" indent="-342900">
              <a:defRPr/>
            </a:pPr>
            <a:r>
              <a:rPr lang="en-US" sz="1600" dirty="0">
                <a:latin typeface="Arial" charset="0"/>
              </a:rPr>
              <a:t> </a:t>
            </a:r>
          </a:p>
          <a:p>
            <a:pPr marL="342900" indent="-342900">
              <a:buFont typeface="+mj-lt"/>
              <a:buAutoNum type="alphaUcPeriod"/>
              <a:defRPr/>
            </a:pPr>
            <a:endParaRPr lang="en-US" sz="1600" dirty="0">
              <a:latin typeface="Arial" charset="0"/>
            </a:endParaRPr>
          </a:p>
          <a:p>
            <a:pPr>
              <a:buFont typeface="Wingdings" pitchFamily="2" charset="2"/>
              <a:buChar char="q"/>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pic>
        <p:nvPicPr>
          <p:cNvPr id="9220" name="Picture 3">
            <a:extLst>
              <a:ext uri="{FF2B5EF4-FFF2-40B4-BE49-F238E27FC236}">
                <a16:creationId xmlns:a16="http://schemas.microsoft.com/office/drawing/2014/main" id="{8B9AC1CE-D592-417F-BA23-ED5E95539A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857500"/>
            <a:ext cx="2884488"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TextBox 8">
            <a:extLst>
              <a:ext uri="{FF2B5EF4-FFF2-40B4-BE49-F238E27FC236}">
                <a16:creationId xmlns:a16="http://schemas.microsoft.com/office/drawing/2014/main" id="{2A85934F-16CE-4DCB-8B90-916BF46A2022}"/>
              </a:ext>
            </a:extLst>
          </p:cNvPr>
          <p:cNvSpPr txBox="1"/>
          <p:nvPr/>
        </p:nvSpPr>
        <p:spPr>
          <a:xfrm>
            <a:off x="214313" y="2643188"/>
            <a:ext cx="5429250" cy="4062412"/>
          </a:xfrm>
          <a:prstGeom prst="rect">
            <a:avLst/>
          </a:prstGeom>
          <a:noFill/>
        </p:spPr>
        <p:txBody>
          <a:bodyPr>
            <a:spAutoFit/>
          </a:bodyPr>
          <a:lstStyle/>
          <a:p>
            <a:pPr marL="400050" indent="-400050">
              <a:buFont typeface="Wingdings" pitchFamily="2" charset="2"/>
              <a:buChar char="q"/>
              <a:defRPr/>
            </a:pPr>
            <a:r>
              <a:rPr lang="en-US" sz="1600" dirty="0">
                <a:latin typeface="Arial" charset="0"/>
              </a:rPr>
              <a:t>Different types of goods and services have ranges, e.g. Grocers: small range; department stores: large range</a:t>
            </a:r>
          </a:p>
          <a:p>
            <a:pPr>
              <a:defRPr/>
            </a:pPr>
            <a:r>
              <a:rPr lang="en-US" sz="1600" dirty="0">
                <a:latin typeface="Arial" charset="0"/>
              </a:rPr>
              <a:t>       i.e. high order goods are of a large range while for the</a:t>
            </a:r>
          </a:p>
          <a:p>
            <a:pPr>
              <a:defRPr/>
            </a:pPr>
            <a:r>
              <a:rPr lang="en-US" sz="1600" dirty="0">
                <a:latin typeface="Arial" charset="0"/>
              </a:rPr>
              <a:t>       lower order goods, they are of a small range.</a:t>
            </a:r>
          </a:p>
          <a:p>
            <a:pPr>
              <a:defRPr/>
            </a:pPr>
            <a:endParaRPr lang="en-US" sz="1600" dirty="0">
              <a:latin typeface="Arial" charset="0"/>
            </a:endParaRPr>
          </a:p>
          <a:p>
            <a:pPr>
              <a:buFont typeface="Wingdings" pitchFamily="2" charset="2"/>
              <a:buChar char="q"/>
              <a:defRPr/>
            </a:pPr>
            <a:r>
              <a:rPr lang="en-US" sz="1600" dirty="0">
                <a:latin typeface="Arial" charset="0"/>
              </a:rPr>
              <a:t>    Moreover, ranges of goods vary between regions and </a:t>
            </a:r>
          </a:p>
          <a:p>
            <a:pPr>
              <a:defRPr/>
            </a:pPr>
            <a:r>
              <a:rPr lang="en-US" sz="1600" dirty="0">
                <a:latin typeface="Arial" charset="0"/>
              </a:rPr>
              <a:t>       change over time. e.g. Australian farmers travel much</a:t>
            </a:r>
          </a:p>
          <a:p>
            <a:pPr>
              <a:defRPr/>
            </a:pPr>
            <a:r>
              <a:rPr lang="en-US" sz="1600" dirty="0">
                <a:latin typeface="Arial" charset="0"/>
              </a:rPr>
              <a:t>       further for goods than Indian farmers due to the  </a:t>
            </a:r>
          </a:p>
          <a:p>
            <a:pPr>
              <a:defRPr/>
            </a:pPr>
            <a:r>
              <a:rPr lang="en-US" sz="1600" dirty="0">
                <a:latin typeface="Arial" charset="0"/>
              </a:rPr>
              <a:t>       difference in transport technology.</a:t>
            </a:r>
          </a:p>
          <a:p>
            <a:pPr>
              <a:defRPr/>
            </a:pPr>
            <a:endParaRPr lang="en-US" sz="1600" dirty="0">
              <a:latin typeface="Arial" charset="0"/>
            </a:endParaRPr>
          </a:p>
          <a:p>
            <a:pPr>
              <a:buFont typeface="Wingdings" pitchFamily="2" charset="2"/>
              <a:buChar char="q"/>
              <a:defRPr/>
            </a:pPr>
            <a:r>
              <a:rPr lang="en-US" sz="1600" dirty="0">
                <a:latin typeface="Arial" charset="0"/>
              </a:rPr>
              <a:t>   Example:- Range of goods varies over time owing to </a:t>
            </a:r>
          </a:p>
          <a:p>
            <a:pPr>
              <a:defRPr/>
            </a:pPr>
            <a:r>
              <a:rPr lang="en-US" sz="1600" dirty="0">
                <a:latin typeface="Arial" charset="0"/>
              </a:rPr>
              <a:t>      the advances in transport as people in most western </a:t>
            </a:r>
          </a:p>
          <a:p>
            <a:pPr>
              <a:defRPr/>
            </a:pPr>
            <a:r>
              <a:rPr lang="en-US" sz="1600" dirty="0">
                <a:latin typeface="Arial" charset="0"/>
              </a:rPr>
              <a:t>      nations are now prepared to travel further.</a:t>
            </a:r>
          </a:p>
          <a:p>
            <a:pPr>
              <a:buFont typeface="Wingdings" pitchFamily="2" charset="2"/>
              <a:buChar char="q"/>
              <a:defRPr/>
            </a:pPr>
            <a:endParaRPr lang="en-US" sz="1600" dirty="0">
              <a:latin typeface="Arial" charset="0"/>
            </a:endParaRPr>
          </a:p>
          <a:p>
            <a:pPr>
              <a:defRPr/>
            </a:pPr>
            <a:r>
              <a:rPr lang="en-US" dirty="0">
                <a:latin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49EC784-9AE2-4C76-A28B-FD75334CCC10}"/>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E0C86561-D038-4230-8A7F-248C7E006128}"/>
              </a:ext>
            </a:extLst>
          </p:cNvPr>
          <p:cNvSpPr txBox="1"/>
          <p:nvPr/>
        </p:nvSpPr>
        <p:spPr>
          <a:xfrm>
            <a:off x="0" y="0"/>
            <a:ext cx="8501063" cy="1970088"/>
          </a:xfrm>
          <a:prstGeom prst="rect">
            <a:avLst/>
          </a:prstGeom>
          <a:noFill/>
        </p:spPr>
        <p:txBody>
          <a:bodyPr>
            <a:spAutoFit/>
          </a:bodyPr>
          <a:lstStyle/>
          <a:p>
            <a:pPr algn="ctr">
              <a:defRPr/>
            </a:pPr>
            <a:endParaRPr lang="en-US" sz="2000" b="1" u="sng" spc="-150" dirty="0">
              <a:latin typeface="Arial" charset="0"/>
            </a:endParaRPr>
          </a:p>
          <a:p>
            <a:pPr algn="ctr">
              <a:defRPr/>
            </a:pPr>
            <a:r>
              <a:rPr lang="en-US" sz="1600" u="sng" dirty="0">
                <a:effectLst>
                  <a:outerShdw blurRad="38100" dist="38100" dir="2700000" algn="tl">
                    <a:srgbClr val="000000">
                      <a:alpha val="43137"/>
                    </a:srgbClr>
                  </a:outerShdw>
                </a:effectLst>
                <a:latin typeface="Arial" charset="0"/>
              </a:rPr>
              <a:t>THRESHOLD OF A SERVICE:</a:t>
            </a:r>
          </a:p>
          <a:p>
            <a:pPr marL="342900" indent="-342900">
              <a:defRPr/>
            </a:pPr>
            <a:r>
              <a:rPr lang="en-US" sz="1600" dirty="0">
                <a:latin typeface="Arial" charset="0"/>
              </a:rPr>
              <a:t> </a:t>
            </a:r>
          </a:p>
          <a:p>
            <a:pPr marL="342900" indent="-342900">
              <a:buFont typeface="+mj-lt"/>
              <a:buAutoNum type="alphaUcPeriod"/>
              <a:defRPr/>
            </a:pPr>
            <a:endParaRPr lang="en-US" sz="1600" dirty="0">
              <a:latin typeface="Arial" charset="0"/>
            </a:endParaRPr>
          </a:p>
          <a:p>
            <a:pPr>
              <a:buFont typeface="Wingdings" pitchFamily="2" charset="2"/>
              <a:buChar char="q"/>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sp>
        <p:nvSpPr>
          <p:cNvPr id="9" name="TextBox 8">
            <a:extLst>
              <a:ext uri="{FF2B5EF4-FFF2-40B4-BE49-F238E27FC236}">
                <a16:creationId xmlns:a16="http://schemas.microsoft.com/office/drawing/2014/main" id="{A2CD1C76-9756-4D2D-BC7C-75C790103683}"/>
              </a:ext>
            </a:extLst>
          </p:cNvPr>
          <p:cNvSpPr txBox="1"/>
          <p:nvPr/>
        </p:nvSpPr>
        <p:spPr>
          <a:xfrm>
            <a:off x="0" y="1071563"/>
            <a:ext cx="8643938" cy="3816350"/>
          </a:xfrm>
          <a:prstGeom prst="rect">
            <a:avLst/>
          </a:prstGeom>
          <a:noFill/>
        </p:spPr>
        <p:txBody>
          <a:bodyPr>
            <a:spAutoFit/>
          </a:bodyPr>
          <a:lstStyle/>
          <a:p>
            <a:pPr marL="400050" indent="-400050" algn="just">
              <a:buFont typeface="Wingdings" pitchFamily="2" charset="2"/>
              <a:buChar char="q"/>
              <a:defRPr/>
            </a:pPr>
            <a:r>
              <a:rPr lang="en-US" sz="1600" dirty="0">
                <a:latin typeface="Arial" charset="0"/>
              </a:rPr>
              <a:t>It is the minimum number of customers needed to support any service establishment that is the point at which the service establishment can begin trade profitably. (i.e. the minimum market size).</a:t>
            </a:r>
          </a:p>
          <a:p>
            <a:pPr marL="400050" indent="-400050">
              <a:buFont typeface="Wingdings" pitchFamily="2" charset="2"/>
              <a:buChar char="q"/>
              <a:defRPr/>
            </a:pPr>
            <a:endParaRPr lang="en-US" sz="1600" dirty="0">
              <a:latin typeface="Arial" charset="0"/>
            </a:endParaRPr>
          </a:p>
          <a:p>
            <a:pPr algn="just">
              <a:buFont typeface="Wingdings" pitchFamily="2" charset="2"/>
              <a:buChar char="q"/>
              <a:defRPr/>
            </a:pPr>
            <a:r>
              <a:rPr lang="en-US" sz="1600" dirty="0">
                <a:latin typeface="Arial" charset="0"/>
              </a:rPr>
              <a:t>    Goods and services are produced to satisfy a demand. Some goods require a larger</a:t>
            </a:r>
          </a:p>
          <a:p>
            <a:pPr algn="just">
              <a:defRPr/>
            </a:pPr>
            <a:r>
              <a:rPr lang="en-US" sz="1600" dirty="0">
                <a:latin typeface="Arial" charset="0"/>
              </a:rPr>
              <a:t>       population than others to set up a sufficient level of demand to support a business </a:t>
            </a:r>
          </a:p>
          <a:p>
            <a:pPr algn="just">
              <a:defRPr/>
            </a:pPr>
            <a:r>
              <a:rPr lang="en-US" sz="1600" dirty="0">
                <a:latin typeface="Arial" charset="0"/>
              </a:rPr>
              <a:t>       supplying that commodity.</a:t>
            </a:r>
          </a:p>
          <a:p>
            <a:pPr>
              <a:defRPr/>
            </a:pPr>
            <a:endParaRPr lang="en-US" sz="1600" dirty="0">
              <a:latin typeface="Arial" charset="0"/>
            </a:endParaRPr>
          </a:p>
          <a:p>
            <a:pPr>
              <a:buFont typeface="Wingdings" pitchFamily="2" charset="2"/>
              <a:buChar char="q"/>
              <a:defRPr/>
            </a:pPr>
            <a:r>
              <a:rPr lang="en-US" sz="1600" dirty="0">
                <a:latin typeface="Arial" charset="0"/>
              </a:rPr>
              <a:t>    Market thresholds differs from regions to regions. </a:t>
            </a:r>
          </a:p>
          <a:p>
            <a:pPr>
              <a:buFont typeface="Wingdings" pitchFamily="2" charset="2"/>
              <a:buChar char="q"/>
              <a:defRPr/>
            </a:pPr>
            <a:endParaRPr lang="en-US" sz="1600" dirty="0">
              <a:latin typeface="Arial" charset="0"/>
            </a:endParaRPr>
          </a:p>
          <a:p>
            <a:pPr>
              <a:buFont typeface="Wingdings" pitchFamily="2" charset="2"/>
              <a:buChar char="q"/>
              <a:defRPr/>
            </a:pPr>
            <a:r>
              <a:rPr lang="en-US" sz="1600" dirty="0">
                <a:latin typeface="Arial" charset="0"/>
              </a:rPr>
              <a:t>   Moreover, market threshold changes over time which is due to the improvement in </a:t>
            </a:r>
          </a:p>
          <a:p>
            <a:pPr>
              <a:defRPr/>
            </a:pPr>
            <a:r>
              <a:rPr lang="en-US" sz="1600" dirty="0">
                <a:latin typeface="Arial" charset="0"/>
              </a:rPr>
              <a:t>      technology and the changes of tastes.</a:t>
            </a:r>
          </a:p>
          <a:p>
            <a:pPr>
              <a:defRPr/>
            </a:pPr>
            <a:endParaRPr lang="en-US" sz="1600" dirty="0">
              <a:latin typeface="Arial" charset="0"/>
            </a:endParaRPr>
          </a:p>
          <a:p>
            <a:pPr>
              <a:buFont typeface="Wingdings" pitchFamily="2" charset="2"/>
              <a:buChar char="q"/>
              <a:defRPr/>
            </a:pPr>
            <a:r>
              <a:rPr lang="en-US" sz="1600" dirty="0">
                <a:latin typeface="Arial" charset="0"/>
              </a:rPr>
              <a:t>   The frequency of purchase of goods is a basic factor in influencing market thresholds.</a:t>
            </a:r>
          </a:p>
          <a:p>
            <a:pPr>
              <a:defRPr/>
            </a:pPr>
            <a:r>
              <a:rPr lang="en-US" dirty="0">
                <a:latin typeface="Arial"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359EB03-8835-40F0-A9FC-A91437E0DBA3}"/>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AABE54DF-299C-44FE-846B-90342671CD12}"/>
              </a:ext>
            </a:extLst>
          </p:cNvPr>
          <p:cNvSpPr txBox="1"/>
          <p:nvPr/>
        </p:nvSpPr>
        <p:spPr>
          <a:xfrm>
            <a:off x="0" y="0"/>
            <a:ext cx="8501063" cy="2216150"/>
          </a:xfrm>
          <a:prstGeom prst="rect">
            <a:avLst/>
          </a:prstGeom>
          <a:noFill/>
        </p:spPr>
        <p:txBody>
          <a:bodyPr>
            <a:spAutoFit/>
          </a:bodyPr>
          <a:lstStyle/>
          <a:p>
            <a:pPr algn="ctr">
              <a:defRPr/>
            </a:pPr>
            <a:endParaRPr lang="en-US" sz="2000" b="1" u="sng" spc="-150" dirty="0">
              <a:latin typeface="Arial" charset="0"/>
            </a:endParaRPr>
          </a:p>
          <a:p>
            <a:pPr algn="ctr">
              <a:defRPr/>
            </a:pPr>
            <a:endParaRPr lang="en-US" sz="1600" u="sng" dirty="0">
              <a:effectLst>
                <a:outerShdw blurRad="38100" dist="38100" dir="2700000" algn="tl">
                  <a:srgbClr val="000000">
                    <a:alpha val="43137"/>
                  </a:srgbClr>
                </a:outerShdw>
              </a:effectLst>
              <a:latin typeface="Arial" charset="0"/>
            </a:endParaRPr>
          </a:p>
          <a:p>
            <a:pPr algn="ctr">
              <a:defRPr/>
            </a:pPr>
            <a:r>
              <a:rPr lang="en-US" sz="1600" u="sng" dirty="0">
                <a:effectLst>
                  <a:outerShdw blurRad="38100" dist="38100" dir="2700000" algn="tl">
                    <a:srgbClr val="000000">
                      <a:alpha val="43137"/>
                    </a:srgbClr>
                  </a:outerShdw>
                </a:effectLst>
                <a:latin typeface="Arial" charset="0"/>
              </a:rPr>
              <a:t>CONCEPT OF HIGH ORDER SERVICE AND LOW ORDER SERVICES :</a:t>
            </a:r>
          </a:p>
          <a:p>
            <a:pPr marL="342900" indent="-342900">
              <a:defRPr/>
            </a:pPr>
            <a:r>
              <a:rPr lang="en-US" sz="1600" dirty="0">
                <a:latin typeface="Arial" charset="0"/>
              </a:rPr>
              <a:t> </a:t>
            </a:r>
          </a:p>
          <a:p>
            <a:pPr marL="342900" indent="-342900">
              <a:buFont typeface="+mj-lt"/>
              <a:buAutoNum type="alphaUcPeriod"/>
              <a:defRPr/>
            </a:pPr>
            <a:endParaRPr lang="en-US" sz="1600" dirty="0">
              <a:latin typeface="Arial" charset="0"/>
            </a:endParaRPr>
          </a:p>
          <a:p>
            <a:pPr>
              <a:buFont typeface="Wingdings" pitchFamily="2" charset="2"/>
              <a:buChar char="q"/>
              <a:defRPr/>
            </a:pPr>
            <a:endParaRPr lang="en-US" dirty="0">
              <a:latin typeface="Arial" charset="0"/>
            </a:endParaRPr>
          </a:p>
          <a:p>
            <a:pPr>
              <a:defRPr/>
            </a:pPr>
            <a:endParaRPr lang="en-US" dirty="0">
              <a:latin typeface="Arial" charset="0"/>
            </a:endParaRPr>
          </a:p>
          <a:p>
            <a:pPr>
              <a:defRPr/>
            </a:pPr>
            <a:endParaRPr lang="en-US" dirty="0">
              <a:latin typeface="Arial" charset="0"/>
            </a:endParaRPr>
          </a:p>
        </p:txBody>
      </p:sp>
      <p:graphicFrame>
        <p:nvGraphicFramePr>
          <p:cNvPr id="5" name="Table 4">
            <a:extLst>
              <a:ext uri="{FF2B5EF4-FFF2-40B4-BE49-F238E27FC236}">
                <a16:creationId xmlns:a16="http://schemas.microsoft.com/office/drawing/2014/main" id="{F0A28AAC-DD5E-4B46-AF92-27A681A43031}"/>
              </a:ext>
            </a:extLst>
          </p:cNvPr>
          <p:cNvGraphicFramePr>
            <a:graphicFrameLocks noGrp="1"/>
          </p:cNvGraphicFramePr>
          <p:nvPr/>
        </p:nvGraphicFramePr>
        <p:xfrm>
          <a:off x="428625" y="1428750"/>
          <a:ext cx="7858126" cy="3352800"/>
        </p:xfrm>
        <a:graphic>
          <a:graphicData uri="http://schemas.openxmlformats.org/drawingml/2006/table">
            <a:tbl>
              <a:tblPr firstRow="1" bandRow="1">
                <a:tableStyleId>{21E4AEA4-8DFA-4A89-87EB-49C32662AFE0}</a:tableStyleId>
              </a:tblPr>
              <a:tblGrid>
                <a:gridCol w="2500313">
                  <a:extLst>
                    <a:ext uri="{9D8B030D-6E8A-4147-A177-3AD203B41FA5}">
                      <a16:colId xmlns:a16="http://schemas.microsoft.com/office/drawing/2014/main" val="20000"/>
                    </a:ext>
                  </a:extLst>
                </a:gridCol>
                <a:gridCol w="5357813">
                  <a:extLst>
                    <a:ext uri="{9D8B030D-6E8A-4147-A177-3AD203B41FA5}">
                      <a16:colId xmlns:a16="http://schemas.microsoft.com/office/drawing/2014/main" val="20001"/>
                    </a:ext>
                  </a:extLst>
                </a:gridCol>
              </a:tblGrid>
              <a:tr h="1449092">
                <a:tc>
                  <a:txBody>
                    <a:bodyPr/>
                    <a:lstStyle/>
                    <a:p>
                      <a:r>
                        <a:rPr lang="en-US" sz="1500" b="0" dirty="0">
                          <a:solidFill>
                            <a:schemeClr val="tx1"/>
                          </a:solidFill>
                        </a:rPr>
                        <a:t>LOW ORDER SERVICE </a:t>
                      </a:r>
                      <a:endParaRPr lang="en-US" sz="1500" b="0" dirty="0">
                        <a:solidFill>
                          <a:schemeClr val="tx1"/>
                        </a:solidFill>
                        <a:latin typeface="Arial" pitchFamily="34" charset="0"/>
                        <a:cs typeface="Arial" pitchFamily="34" charset="0"/>
                      </a:endParaRPr>
                    </a:p>
                  </a:txBody>
                  <a:tcPr marL="91439" marR="91439" marT="42620" marB="42620"/>
                </a:tc>
                <a:tc>
                  <a:txBody>
                    <a:bodyPr/>
                    <a:lstStyle/>
                    <a:p>
                      <a:pPr marL="342900" indent="-342900">
                        <a:buFont typeface="+mj-lt"/>
                        <a:buAutoNum type="alphaUcPeriod"/>
                      </a:pPr>
                      <a:r>
                        <a:rPr kumimoji="0" lang="en-US" sz="1500" b="0" kern="1200" dirty="0">
                          <a:solidFill>
                            <a:schemeClr val="tx1"/>
                          </a:solidFill>
                        </a:rPr>
                        <a:t>Low order goods which most people buy frequently will have a low threshold, since the frequency of its purchase will create a profitable market even a relatively small population. </a:t>
                      </a:r>
                    </a:p>
                    <a:p>
                      <a:pPr marL="342900" indent="-342900">
                        <a:buFont typeface="+mj-lt"/>
                        <a:buAutoNum type="alphaUcPeriod"/>
                      </a:pPr>
                      <a:r>
                        <a:rPr kumimoji="0" lang="en-US" sz="1500" b="0" kern="1200" dirty="0">
                          <a:solidFill>
                            <a:schemeClr val="tx1"/>
                          </a:solidFill>
                        </a:rPr>
                        <a:t>Example</a:t>
                      </a:r>
                      <a:r>
                        <a:rPr kumimoji="0" lang="en-US" sz="1500" b="0" kern="1200" baseline="0" dirty="0">
                          <a:solidFill>
                            <a:schemeClr val="tx1"/>
                          </a:solidFill>
                        </a:rPr>
                        <a:t> :</a:t>
                      </a:r>
                      <a:r>
                        <a:rPr kumimoji="0" lang="en-US" sz="1500" b="0" kern="1200" dirty="0">
                          <a:solidFill>
                            <a:schemeClr val="tx1"/>
                          </a:solidFill>
                        </a:rPr>
                        <a:t> Foodstuff, sugar, butter soap, shampoo, salt, oil and barber shops.</a:t>
                      </a:r>
                      <a:endParaRPr lang="en-US" sz="1500" b="0" dirty="0">
                        <a:solidFill>
                          <a:schemeClr val="tx1"/>
                        </a:solidFill>
                        <a:latin typeface="Arial" pitchFamily="34" charset="0"/>
                        <a:cs typeface="Arial" pitchFamily="34" charset="0"/>
                      </a:endParaRPr>
                    </a:p>
                  </a:txBody>
                  <a:tcPr marL="91439" marR="91439" marT="42620" marB="42620"/>
                </a:tc>
                <a:extLst>
                  <a:ext uri="{0D108BD9-81ED-4DB2-BD59-A6C34878D82A}">
                    <a16:rowId xmlns:a16="http://schemas.microsoft.com/office/drawing/2014/main" val="10000"/>
                  </a:ext>
                </a:extLst>
              </a:tr>
              <a:tr h="1903708">
                <a:tc>
                  <a:txBody>
                    <a:bodyPr/>
                    <a:lstStyle/>
                    <a:p>
                      <a:r>
                        <a:rPr lang="en-US" sz="1500" dirty="0"/>
                        <a:t>HIGH ORDER SERVICE</a:t>
                      </a:r>
                      <a:endParaRPr lang="en-US" sz="1500" b="1" dirty="0">
                        <a:latin typeface="Arial" pitchFamily="34" charset="0"/>
                        <a:cs typeface="Arial" pitchFamily="34" charset="0"/>
                      </a:endParaRPr>
                    </a:p>
                  </a:txBody>
                  <a:tcPr marL="91439" marR="91439" marT="42620" marB="42620"/>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500" kern="1200" dirty="0"/>
                        <a:t>High order goods which are purchased infrequently will have high thresholds, since a large population will be needed to provide sufficient purchasers of it. These tend to be durable and costly commodities.</a:t>
                      </a:r>
                    </a:p>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500" kern="1200" dirty="0"/>
                        <a:t>Example</a:t>
                      </a:r>
                      <a:r>
                        <a:rPr kumimoji="0" lang="en-US" sz="1500" kern="1200" baseline="0" dirty="0"/>
                        <a:t> :M</a:t>
                      </a:r>
                      <a:r>
                        <a:rPr kumimoji="0" lang="en-US" sz="1500" kern="1200" dirty="0"/>
                        <a:t>otor vehicles, jewellery and most professional services.</a:t>
                      </a:r>
                    </a:p>
                    <a:p>
                      <a:pPr marL="342900" indent="-342900">
                        <a:buFont typeface="+mj-lt"/>
                        <a:buAutoNum type="alphaUcPeriod"/>
                      </a:pPr>
                      <a:endParaRPr lang="en-US" sz="1500" dirty="0">
                        <a:latin typeface="Arial" pitchFamily="34" charset="0"/>
                        <a:cs typeface="Arial" pitchFamily="34" charset="0"/>
                      </a:endParaRPr>
                    </a:p>
                  </a:txBody>
                  <a:tcPr marL="91439" marR="91439" marT="42620" marB="42620"/>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4AB623F-1603-4E15-8BCB-80BE1679D0BD}"/>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12291" name="TextBox 6">
            <a:extLst>
              <a:ext uri="{FF2B5EF4-FFF2-40B4-BE49-F238E27FC236}">
                <a16:creationId xmlns:a16="http://schemas.microsoft.com/office/drawing/2014/main" id="{44B1A5E3-8FD9-4A6D-8BD8-C01623940B25}"/>
              </a:ext>
            </a:extLst>
          </p:cNvPr>
          <p:cNvSpPr txBox="1">
            <a:spLocks noChangeArrowheads="1"/>
          </p:cNvSpPr>
          <p:nvPr/>
        </p:nvSpPr>
        <p:spPr bwMode="auto">
          <a:xfrm>
            <a:off x="0" y="285750"/>
            <a:ext cx="8501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t>The effect is that the smaller central places serving a local population provide only the less costly and non-durable commodities, while the larger centers are able to support firms providing the more costly durable goods.</a:t>
            </a:r>
          </a:p>
        </p:txBody>
      </p:sp>
      <p:pic>
        <p:nvPicPr>
          <p:cNvPr id="12292" name="Picture 15" descr="Description: Central Place_01">
            <a:extLst>
              <a:ext uri="{FF2B5EF4-FFF2-40B4-BE49-F238E27FC236}">
                <a16:creationId xmlns:a16="http://schemas.microsoft.com/office/drawing/2014/main" id="{ACEEB11C-5AC1-40B5-A55A-7AD1F87BA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571625"/>
            <a:ext cx="4857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30">
            <a:extLst>
              <a:ext uri="{FF2B5EF4-FFF2-40B4-BE49-F238E27FC236}">
                <a16:creationId xmlns:a16="http://schemas.microsoft.com/office/drawing/2014/main" id="{2E57DE12-2978-40CF-B882-F8932CC43AB4}"/>
              </a:ext>
            </a:extLst>
          </p:cNvPr>
          <p:cNvSpPr txBox="1">
            <a:spLocks noChangeArrowheads="1"/>
          </p:cNvSpPr>
          <p:nvPr/>
        </p:nvSpPr>
        <p:spPr bwMode="auto">
          <a:xfrm>
            <a:off x="500063" y="3500438"/>
            <a:ext cx="3200400" cy="150018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sz="1200">
                <a:latin typeface="Times New Roman" panose="02020603050405020304" pitchFamily="18" charset="0"/>
              </a:rPr>
              <a:t>Upper Limit or Range</a:t>
            </a:r>
          </a:p>
          <a:p>
            <a:pPr algn="just" eaLnBrk="1" hangingPunct="1"/>
            <a:r>
              <a:rPr lang="en-US" altLang="zh-TW" sz="1200">
                <a:latin typeface="Times New Roman" panose="02020603050405020304" pitchFamily="18" charset="0"/>
              </a:rPr>
              <a:t>At this point journey to centre is not worth while in relation to need for good or service. Cost or inconvenience outweigh need or alternative centre becomes available</a:t>
            </a:r>
            <a:endParaRPr lang="en-US" altLang="en-US" sz="1200"/>
          </a:p>
        </p:txBody>
      </p:sp>
      <p:sp>
        <p:nvSpPr>
          <p:cNvPr id="12294" name="Text Box 29">
            <a:extLst>
              <a:ext uri="{FF2B5EF4-FFF2-40B4-BE49-F238E27FC236}">
                <a16:creationId xmlns:a16="http://schemas.microsoft.com/office/drawing/2014/main" id="{8704F34B-055D-4A35-8E01-389F13CC7CBC}"/>
              </a:ext>
            </a:extLst>
          </p:cNvPr>
          <p:cNvSpPr txBox="1">
            <a:spLocks noChangeArrowheads="1"/>
          </p:cNvSpPr>
          <p:nvPr/>
        </p:nvSpPr>
        <p:spPr bwMode="auto">
          <a:xfrm>
            <a:off x="5143500" y="3500438"/>
            <a:ext cx="2928938" cy="12858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sz="1200">
                <a:cs typeface="Arial" panose="020B0604020202020204" pitchFamily="34" charset="0"/>
              </a:rPr>
              <a:t>Lower Limit or Threshold </a:t>
            </a:r>
          </a:p>
          <a:p>
            <a:pPr algn="just" eaLnBrk="1" hangingPunct="1"/>
            <a:r>
              <a:rPr lang="en-US" altLang="zh-TW" sz="1200">
                <a:cs typeface="Arial" panose="020B0604020202020204" pitchFamily="34" charset="0"/>
              </a:rPr>
              <a:t>A population of this size (area x density of population) is required to sustain a good or service</a:t>
            </a:r>
            <a:endParaRPr lang="en-US" altLang="en-US" sz="1200">
              <a:ea typeface="PMingLiU" panose="02020500000000000000" pitchFamily="18" charset="-120"/>
              <a:cs typeface="Arial" panose="020B0604020202020204" pitchFamily="34" charset="0"/>
            </a:endParaRPr>
          </a:p>
        </p:txBody>
      </p:sp>
      <p:sp>
        <p:nvSpPr>
          <p:cNvPr id="8" name="TextBox 7">
            <a:extLst>
              <a:ext uri="{FF2B5EF4-FFF2-40B4-BE49-F238E27FC236}">
                <a16:creationId xmlns:a16="http://schemas.microsoft.com/office/drawing/2014/main" id="{64E71625-CA0D-43F1-B7ED-8D1F88ED41DB}"/>
              </a:ext>
            </a:extLst>
          </p:cNvPr>
          <p:cNvSpPr txBox="1"/>
          <p:nvPr/>
        </p:nvSpPr>
        <p:spPr>
          <a:xfrm>
            <a:off x="214313" y="5072063"/>
            <a:ext cx="8215312" cy="2338387"/>
          </a:xfrm>
          <a:prstGeom prst="rect">
            <a:avLst/>
          </a:prstGeom>
          <a:noFill/>
        </p:spPr>
        <p:txBody>
          <a:bodyPr>
            <a:spAutoFit/>
          </a:bodyPr>
          <a:lstStyle/>
          <a:p>
            <a:pPr>
              <a:buFont typeface="Wingdings" pitchFamily="2" charset="2"/>
              <a:buChar char="q"/>
              <a:defRPr/>
            </a:pPr>
            <a:r>
              <a:rPr lang="en-US" sz="1600" dirty="0">
                <a:latin typeface="Arial" charset="0"/>
              </a:rPr>
              <a:t>   As a result of the interactions of threshold and range that a hierarchy of central</a:t>
            </a:r>
          </a:p>
          <a:p>
            <a:pPr>
              <a:defRPr/>
            </a:pPr>
            <a:r>
              <a:rPr lang="en-US" sz="1600" dirty="0">
                <a:latin typeface="Arial" charset="0"/>
              </a:rPr>
              <a:t>      places supplying goods and services of different orders will emerge.</a:t>
            </a:r>
          </a:p>
          <a:p>
            <a:pPr>
              <a:defRPr/>
            </a:pPr>
            <a:endParaRPr lang="en-US" sz="1600" dirty="0">
              <a:latin typeface="Arial" charset="0"/>
            </a:endParaRPr>
          </a:p>
          <a:p>
            <a:pPr>
              <a:buFont typeface="Wingdings" pitchFamily="2" charset="2"/>
              <a:buChar char="q"/>
              <a:defRPr/>
            </a:pPr>
            <a:r>
              <a:rPr lang="en-US" sz="1600" dirty="0">
                <a:latin typeface="Arial" charset="0"/>
              </a:rPr>
              <a:t>    </a:t>
            </a:r>
            <a:r>
              <a:rPr lang="en-US" sz="1600" b="1" dirty="0">
                <a:solidFill>
                  <a:schemeClr val="accent3"/>
                </a:solidFill>
                <a:latin typeface="Arial" charset="0"/>
              </a:rPr>
              <a:t>According to W. Christaller, the size and spacing of central places in an urban</a:t>
            </a:r>
          </a:p>
          <a:p>
            <a:pPr>
              <a:defRPr/>
            </a:pPr>
            <a:r>
              <a:rPr lang="en-US" sz="1600" b="1" dirty="0">
                <a:solidFill>
                  <a:schemeClr val="accent3"/>
                </a:solidFill>
                <a:latin typeface="Arial" charset="0"/>
              </a:rPr>
              <a:t>       network maybe determined by market threshold and ranges of goods.</a:t>
            </a:r>
          </a:p>
          <a:p>
            <a:pPr>
              <a:defRPr/>
            </a:pPr>
            <a:endParaRPr lang="en-US" sz="1600" dirty="0">
              <a:latin typeface="Arial" charset="0"/>
            </a:endParaRPr>
          </a:p>
          <a:p>
            <a:pPr>
              <a:defRPr/>
            </a:pPr>
            <a:endParaRPr lang="en-US" sz="1600" dirty="0">
              <a:latin typeface="Arial" charset="0"/>
            </a:endParaRPr>
          </a:p>
          <a:p>
            <a:pPr>
              <a:buFont typeface="Wingdings" pitchFamily="2" charset="2"/>
              <a:buChar char="q"/>
              <a:defRPr/>
            </a:pPr>
            <a:endParaRPr lang="en-US" sz="1600" dirty="0">
              <a:latin typeface="Arial" charset="0"/>
            </a:endParaRPr>
          </a:p>
          <a:p>
            <a:pPr>
              <a:defRPr/>
            </a:pPr>
            <a:endParaRPr lang="en-US"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21A9971-A1B4-4C47-BD21-484505CD1EB4}"/>
              </a:ext>
            </a:extLst>
          </p:cNvPr>
          <p:cNvSpPr>
            <a:spLocks noGrp="1" noChangeArrowheads="1"/>
          </p:cNvSpPr>
          <p:nvPr>
            <p:ph type="title"/>
          </p:nvPr>
        </p:nvSpPr>
        <p:spPr>
          <a:xfrm>
            <a:off x="285750" y="285750"/>
            <a:ext cx="8229600" cy="571500"/>
          </a:xfrm>
        </p:spPr>
        <p:txBody>
          <a:bodyPr>
            <a:noAutofit/>
          </a:bodyPr>
          <a:lstStyle/>
          <a:p>
            <a:pPr eaLnBrk="1" fontAlgn="auto" hangingPunct="1">
              <a:spcAft>
                <a:spcPts val="0"/>
              </a:spcAft>
              <a:defRPr/>
            </a:pPr>
            <a:r>
              <a:rPr lang="en-US" dirty="0"/>
              <a:t/>
            </a:r>
            <a:br>
              <a:rPr lang="en-US" dirty="0"/>
            </a:br>
            <a:endParaRPr lang="en-GB" dirty="0">
              <a:solidFill>
                <a:schemeClr val="tx1"/>
              </a:solidFill>
            </a:endParaRPr>
          </a:p>
        </p:txBody>
      </p:sp>
      <p:sp>
        <p:nvSpPr>
          <p:cNvPr id="7" name="TextBox 6">
            <a:extLst>
              <a:ext uri="{FF2B5EF4-FFF2-40B4-BE49-F238E27FC236}">
                <a16:creationId xmlns:a16="http://schemas.microsoft.com/office/drawing/2014/main" id="{30FE8C3E-1E65-40AA-BA16-EA7738EA506B}"/>
              </a:ext>
            </a:extLst>
          </p:cNvPr>
          <p:cNvSpPr txBox="1"/>
          <p:nvPr/>
        </p:nvSpPr>
        <p:spPr>
          <a:xfrm>
            <a:off x="0" y="0"/>
            <a:ext cx="8501063" cy="338138"/>
          </a:xfrm>
          <a:prstGeom prst="rect">
            <a:avLst/>
          </a:prstGeom>
          <a:noFill/>
        </p:spPr>
        <p:txBody>
          <a:bodyPr>
            <a:spAutoFit/>
          </a:bodyPr>
          <a:lstStyle/>
          <a:p>
            <a:pPr algn="ctr">
              <a:defRPr/>
            </a:pPr>
            <a:r>
              <a:rPr lang="en-US" sz="1600" b="1" u="sng" dirty="0">
                <a:effectLst>
                  <a:outerShdw blurRad="38100" dist="38100" dir="2700000" algn="tl">
                    <a:srgbClr val="000000">
                      <a:alpha val="43137"/>
                    </a:srgbClr>
                  </a:outerShdw>
                </a:effectLst>
                <a:latin typeface="Arial" charset="0"/>
              </a:rPr>
              <a:t>Assumptions of the theory: </a:t>
            </a:r>
          </a:p>
        </p:txBody>
      </p:sp>
      <p:sp>
        <p:nvSpPr>
          <p:cNvPr id="13316" name="TextBox 3">
            <a:extLst>
              <a:ext uri="{FF2B5EF4-FFF2-40B4-BE49-F238E27FC236}">
                <a16:creationId xmlns:a16="http://schemas.microsoft.com/office/drawing/2014/main" id="{27B07D20-8058-432C-BE6E-B068CC950ED8}"/>
              </a:ext>
            </a:extLst>
          </p:cNvPr>
          <p:cNvSpPr txBox="1">
            <a:spLocks noChangeArrowheads="1"/>
          </p:cNvSpPr>
          <p:nvPr/>
        </p:nvSpPr>
        <p:spPr bwMode="auto">
          <a:xfrm>
            <a:off x="357188" y="500063"/>
            <a:ext cx="84296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q"/>
            </a:pPr>
            <a:r>
              <a:rPr lang="en-US" altLang="en-US"/>
              <a:t>    An isotropic surface is relatively uniform terrain, climate and soil over the </a:t>
            </a:r>
          </a:p>
          <a:p>
            <a:pPr eaLnBrk="1" hangingPunct="1"/>
            <a:r>
              <a:rPr lang="en-US" altLang="en-US"/>
              <a:t>       landscape.</a:t>
            </a:r>
          </a:p>
          <a:p>
            <a:pPr eaLnBrk="1" hangingPunct="1">
              <a:buFont typeface="Wingdings" panose="05000000000000000000" pitchFamily="2" charset="2"/>
              <a:buChar char="q"/>
            </a:pPr>
            <a:r>
              <a:rPr lang="en-US" altLang="en-US"/>
              <a:t>    Population is evenly distributed and they have the same income and </a:t>
            </a:r>
          </a:p>
          <a:p>
            <a:pPr eaLnBrk="1" hangingPunct="1"/>
            <a:r>
              <a:rPr lang="en-US" altLang="en-US"/>
              <a:t>       the same demand for goods and services;</a:t>
            </a:r>
          </a:p>
          <a:p>
            <a:pPr eaLnBrk="1" hangingPunct="1">
              <a:buFont typeface="Wingdings" panose="05000000000000000000" pitchFamily="2" charset="2"/>
              <a:buChar char="q"/>
            </a:pPr>
            <a:r>
              <a:rPr lang="en-US" altLang="en-US"/>
              <a:t>    Transport is equally easy in all directions and transport cost is proportional to</a:t>
            </a:r>
          </a:p>
          <a:p>
            <a:pPr eaLnBrk="1" hangingPunct="1"/>
            <a:r>
              <a:rPr lang="en-US" altLang="en-US"/>
              <a:t>       distance and there is only one type of transport;</a:t>
            </a:r>
          </a:p>
          <a:p>
            <a:pPr eaLnBrk="1" hangingPunct="1">
              <a:buFont typeface="Wingdings" panose="05000000000000000000" pitchFamily="2" charset="2"/>
              <a:buChar char="q"/>
            </a:pPr>
            <a:r>
              <a:rPr lang="en-US" altLang="en-US"/>
              <a:t>    Central places are located on the plain to provide goods and services and </a:t>
            </a:r>
          </a:p>
          <a:p>
            <a:pPr eaLnBrk="1" hangingPunct="1"/>
            <a:r>
              <a:rPr lang="en-US" altLang="en-US"/>
              <a:t>        administrative functions to their immediate surrounding areas;</a:t>
            </a:r>
          </a:p>
          <a:p>
            <a:pPr eaLnBrk="1" hangingPunct="1">
              <a:buFont typeface="Wingdings" panose="05000000000000000000" pitchFamily="2" charset="2"/>
              <a:buChar char="q"/>
            </a:pPr>
            <a:r>
              <a:rPr lang="en-US" altLang="en-US"/>
              <a:t>    Consumers visit the nearest central places in order to minimize the distance</a:t>
            </a:r>
          </a:p>
          <a:p>
            <a:pPr eaLnBrk="1" hangingPunct="1"/>
            <a:r>
              <a:rPr lang="en-US" altLang="en-US"/>
              <a:t>       travelled;</a:t>
            </a:r>
          </a:p>
          <a:p>
            <a:pPr eaLnBrk="1" hangingPunct="1">
              <a:buFont typeface="Wingdings" panose="05000000000000000000" pitchFamily="2" charset="2"/>
              <a:buChar char="q"/>
            </a:pPr>
            <a:r>
              <a:rPr lang="en-US" altLang="en-US"/>
              <a:t>    Businessmen as economic men, maximize their profit by locating at the </a:t>
            </a:r>
          </a:p>
          <a:p>
            <a:pPr eaLnBrk="1" hangingPunct="1"/>
            <a:r>
              <a:rPr lang="en-US" altLang="en-US"/>
              <a:t>       place to gain largest profitable market. So centres of the same order would </a:t>
            </a:r>
          </a:p>
          <a:p>
            <a:pPr eaLnBrk="1" hangingPunct="1"/>
            <a:r>
              <a:rPr lang="en-US" altLang="en-US"/>
              <a:t>       be located as far as possible from one another to maximize their marketing </a:t>
            </a:r>
          </a:p>
          <a:p>
            <a:pPr eaLnBrk="1" hangingPunct="1"/>
            <a:r>
              <a:rPr lang="en-US" altLang="en-US"/>
              <a:t>       areas;</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img015">
            <a:extLst>
              <a:ext uri="{FF2B5EF4-FFF2-40B4-BE49-F238E27FC236}">
                <a16:creationId xmlns:a16="http://schemas.microsoft.com/office/drawing/2014/main" id="{AEE8CEA9-5E73-433C-8CE6-B72C2F71B700}"/>
              </a:ext>
            </a:extLst>
          </p:cNvPr>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714375" y="1857375"/>
            <a:ext cx="3816350" cy="2862263"/>
          </a:xfrm>
          <a:prstGeom prst="rect">
            <a:avLst/>
          </a:prstGeom>
          <a:noFill/>
          <a:ln w="9525">
            <a:noFill/>
            <a:miter lim="800000"/>
            <a:headEnd/>
            <a:tailEnd/>
          </a:ln>
        </p:spPr>
      </p:pic>
      <p:pic>
        <p:nvPicPr>
          <p:cNvPr id="18435" name="Picture 7" descr="img016">
            <a:extLst>
              <a:ext uri="{FF2B5EF4-FFF2-40B4-BE49-F238E27FC236}">
                <a16:creationId xmlns:a16="http://schemas.microsoft.com/office/drawing/2014/main" id="{3E4B587B-C29A-4568-8964-04E92EB8B0BC}"/>
              </a:ext>
            </a:extLst>
          </p:cNvPr>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4786314" y="2500306"/>
            <a:ext cx="3816350" cy="2862262"/>
          </a:xfrm>
          <a:prstGeom prst="rect">
            <a:avLst/>
          </a:prstGeom>
          <a:noFill/>
          <a:ln w="9525">
            <a:noFill/>
            <a:miter lim="800000"/>
            <a:headEnd/>
            <a:tailEnd/>
          </a:ln>
        </p:spPr>
      </p:pic>
      <p:sp>
        <p:nvSpPr>
          <p:cNvPr id="14340" name="Text Box 8">
            <a:extLst>
              <a:ext uri="{FF2B5EF4-FFF2-40B4-BE49-F238E27FC236}">
                <a16:creationId xmlns:a16="http://schemas.microsoft.com/office/drawing/2014/main" id="{BA9BFBAD-F75E-41B4-9DE5-41DBABEDFE14}"/>
              </a:ext>
            </a:extLst>
          </p:cNvPr>
          <p:cNvSpPr txBox="1">
            <a:spLocks noChangeArrowheads="1"/>
          </p:cNvSpPr>
          <p:nvPr/>
        </p:nvSpPr>
        <p:spPr bwMode="auto">
          <a:xfrm>
            <a:off x="900113" y="6165850"/>
            <a:ext cx="705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4341" name="Text Box 13">
            <a:extLst>
              <a:ext uri="{FF2B5EF4-FFF2-40B4-BE49-F238E27FC236}">
                <a16:creationId xmlns:a16="http://schemas.microsoft.com/office/drawing/2014/main" id="{43560E96-5013-4448-93A7-A0D9AA035061}"/>
              </a:ext>
            </a:extLst>
          </p:cNvPr>
          <p:cNvSpPr txBox="1">
            <a:spLocks noChangeArrowheads="1"/>
          </p:cNvSpPr>
          <p:nvPr/>
        </p:nvSpPr>
        <p:spPr bwMode="auto">
          <a:xfrm>
            <a:off x="1071563" y="1428750"/>
            <a:ext cx="3024187" cy="3667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What's wrong with circles?</a:t>
            </a:r>
          </a:p>
        </p:txBody>
      </p:sp>
      <p:sp>
        <p:nvSpPr>
          <p:cNvPr id="14342" name="Text Box 14">
            <a:extLst>
              <a:ext uri="{FF2B5EF4-FFF2-40B4-BE49-F238E27FC236}">
                <a16:creationId xmlns:a16="http://schemas.microsoft.com/office/drawing/2014/main" id="{53B533CB-9572-40C5-AE2B-AD88E622492F}"/>
              </a:ext>
            </a:extLst>
          </p:cNvPr>
          <p:cNvSpPr txBox="1">
            <a:spLocks noChangeArrowheads="1"/>
          </p:cNvSpPr>
          <p:nvPr/>
        </p:nvSpPr>
        <p:spPr bwMode="auto">
          <a:xfrm>
            <a:off x="5364163" y="1916113"/>
            <a:ext cx="3095625" cy="3667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What’s wrong with circles</a:t>
            </a:r>
          </a:p>
        </p:txBody>
      </p:sp>
      <p:sp>
        <p:nvSpPr>
          <p:cNvPr id="9" name="Rectangle 2">
            <a:extLst>
              <a:ext uri="{FF2B5EF4-FFF2-40B4-BE49-F238E27FC236}">
                <a16:creationId xmlns:a16="http://schemas.microsoft.com/office/drawing/2014/main" id="{92C83C48-B108-4D63-B38F-DCB48B8ABF2C}"/>
              </a:ext>
            </a:extLst>
          </p:cNvPr>
          <p:cNvSpPr txBox="1">
            <a:spLocks noChangeArrowheads="1"/>
          </p:cNvSpPr>
          <p:nvPr/>
        </p:nvSpPr>
        <p:spPr>
          <a:xfrm>
            <a:off x="457200" y="274638"/>
            <a:ext cx="8229600" cy="1143000"/>
          </a:xfrm>
          <a:prstGeom prst="rect">
            <a:avLst/>
          </a:prstGeom>
        </p:spPr>
        <p:txBody>
          <a:bodyPr/>
          <a:lstStyle/>
          <a:p>
            <a:pPr algn="ctr">
              <a:defRPr/>
            </a:pPr>
            <a:r>
              <a:rPr lang="en-US" b="1" u="sng" kern="0" dirty="0">
                <a:solidFill>
                  <a:schemeClr val="tx2"/>
                </a:solidFill>
                <a:effectLst>
                  <a:outerShdw blurRad="38100" dist="38100" dir="2700000" algn="tl">
                    <a:srgbClr val="000000">
                      <a:alpha val="43137"/>
                    </a:srgbClr>
                  </a:outerShdw>
                </a:effectLst>
                <a:ea typeface="+mj-ea"/>
                <a:cs typeface="Arial" pitchFamily="34" charset="0"/>
              </a:rPr>
              <a:t>PATTERN AND SHAPE OF CENTRAL PLACES </a:t>
            </a:r>
            <a:endParaRPr lang="en-GB" kern="0" dirty="0">
              <a:solidFill>
                <a:schemeClr val="tx2"/>
              </a:solidFill>
              <a:effectLst>
                <a:outerShdw blurRad="38100" dist="38100" dir="2700000" algn="tl">
                  <a:srgbClr val="000000">
                    <a:alpha val="43137"/>
                  </a:srgbClr>
                </a:outerShdw>
              </a:effectLst>
              <a:ea typeface="+mj-ea"/>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a:extLst>
              <a:ext uri="{FF2B5EF4-FFF2-40B4-BE49-F238E27FC236}">
                <a16:creationId xmlns:a16="http://schemas.microsoft.com/office/drawing/2014/main" id="{80D5A983-8FDE-4692-9749-965340BEB388}"/>
              </a:ext>
            </a:extLst>
          </p:cNvPr>
          <p:cNvSpPr txBox="1">
            <a:spLocks noChangeArrowheads="1"/>
          </p:cNvSpPr>
          <p:nvPr/>
        </p:nvSpPr>
        <p:spPr bwMode="auto">
          <a:xfrm>
            <a:off x="900113" y="6165850"/>
            <a:ext cx="7056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5363" name="Text Box 13">
            <a:extLst>
              <a:ext uri="{FF2B5EF4-FFF2-40B4-BE49-F238E27FC236}">
                <a16:creationId xmlns:a16="http://schemas.microsoft.com/office/drawing/2014/main" id="{7AC7B343-0D95-475B-8FFC-3DF3F13435AF}"/>
              </a:ext>
            </a:extLst>
          </p:cNvPr>
          <p:cNvSpPr txBox="1">
            <a:spLocks noChangeArrowheads="1"/>
          </p:cNvSpPr>
          <p:nvPr/>
        </p:nvSpPr>
        <p:spPr bwMode="auto">
          <a:xfrm>
            <a:off x="571500" y="1357313"/>
            <a:ext cx="4000500" cy="3698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What's wrong with squares?</a:t>
            </a:r>
          </a:p>
        </p:txBody>
      </p:sp>
      <p:sp>
        <p:nvSpPr>
          <p:cNvPr id="15364" name="Text Box 14">
            <a:extLst>
              <a:ext uri="{FF2B5EF4-FFF2-40B4-BE49-F238E27FC236}">
                <a16:creationId xmlns:a16="http://schemas.microsoft.com/office/drawing/2014/main" id="{5C404560-EC71-4319-B814-5C1AB3EC73C8}"/>
              </a:ext>
            </a:extLst>
          </p:cNvPr>
          <p:cNvSpPr txBox="1">
            <a:spLocks noChangeArrowheads="1"/>
          </p:cNvSpPr>
          <p:nvPr/>
        </p:nvSpPr>
        <p:spPr bwMode="auto">
          <a:xfrm>
            <a:off x="5364163" y="1916113"/>
            <a:ext cx="3095625" cy="3667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What’s wrong with circles</a:t>
            </a:r>
          </a:p>
        </p:txBody>
      </p:sp>
      <p:sp>
        <p:nvSpPr>
          <p:cNvPr id="9" name="Rectangle 2">
            <a:extLst>
              <a:ext uri="{FF2B5EF4-FFF2-40B4-BE49-F238E27FC236}">
                <a16:creationId xmlns:a16="http://schemas.microsoft.com/office/drawing/2014/main" id="{DAFCDC73-E66C-4296-8836-6B23E2BD1FA0}"/>
              </a:ext>
            </a:extLst>
          </p:cNvPr>
          <p:cNvSpPr txBox="1">
            <a:spLocks noChangeArrowheads="1"/>
          </p:cNvSpPr>
          <p:nvPr/>
        </p:nvSpPr>
        <p:spPr>
          <a:xfrm>
            <a:off x="457200" y="274638"/>
            <a:ext cx="8229600" cy="1143000"/>
          </a:xfrm>
          <a:prstGeom prst="rect">
            <a:avLst/>
          </a:prstGeom>
        </p:spPr>
        <p:txBody>
          <a:bodyPr/>
          <a:lstStyle/>
          <a:p>
            <a:pPr algn="ctr">
              <a:defRPr/>
            </a:pPr>
            <a:endParaRPr lang="en-US" sz="3600" b="1" u="sng" dirty="0"/>
          </a:p>
          <a:p>
            <a:pPr algn="ctr">
              <a:defRPr/>
            </a:pPr>
            <a:endParaRPr lang="en-GB" sz="3600" kern="0" dirty="0">
              <a:solidFill>
                <a:schemeClr val="tx2"/>
              </a:solidFill>
              <a:latin typeface="+mj-lt"/>
              <a:ea typeface="+mj-ea"/>
              <a:cs typeface="+mj-cs"/>
            </a:endParaRPr>
          </a:p>
        </p:txBody>
      </p:sp>
      <p:pic>
        <p:nvPicPr>
          <p:cNvPr id="48130" name="Picture 13" descr="Description: Central Place_04">
            <a:extLst>
              <a:ext uri="{FF2B5EF4-FFF2-40B4-BE49-F238E27FC236}">
                <a16:creationId xmlns:a16="http://schemas.microsoft.com/office/drawing/2014/main" id="{C943B773-0477-4869-BEE5-5FCFFEE7CBD6}"/>
              </a:ext>
            </a:extLst>
          </p:cNvPr>
          <p:cNvPicPr>
            <a:picLocks noChangeAspect="1" noChangeArrowheads="1"/>
          </p:cNvPicPr>
          <p:nvPr/>
        </p:nvPicPr>
        <p:blipFill>
          <a:blip r:embed="rId2">
            <a:duotone>
              <a:prstClr val="black"/>
              <a:schemeClr val="accent2">
                <a:tint val="45000"/>
                <a:satMod val="400000"/>
              </a:schemeClr>
            </a:duotone>
          </a:blip>
          <a:srcRect r="18560"/>
          <a:stretch>
            <a:fillRect/>
          </a:stretch>
        </p:blipFill>
        <p:spPr bwMode="auto">
          <a:xfrm>
            <a:off x="571472" y="2214554"/>
            <a:ext cx="3071834" cy="2867025"/>
          </a:xfrm>
          <a:prstGeom prst="rect">
            <a:avLst/>
          </a:prstGeom>
          <a:noFill/>
          <a:ln w="9525">
            <a:noFill/>
            <a:miter lim="800000"/>
            <a:headEnd/>
            <a:tailEnd/>
          </a:ln>
        </p:spPr>
      </p:pic>
      <p:pic>
        <p:nvPicPr>
          <p:cNvPr id="48131" name="Picture 12" descr="Description: Central Place_05">
            <a:extLst>
              <a:ext uri="{FF2B5EF4-FFF2-40B4-BE49-F238E27FC236}">
                <a16:creationId xmlns:a16="http://schemas.microsoft.com/office/drawing/2014/main" id="{A260FE4F-0211-4F89-93BE-57AC7D37A539}"/>
              </a:ext>
            </a:extLst>
          </p:cNvPr>
          <p:cNvPicPr>
            <a:picLocks noChangeAspect="1" noChangeArrowheads="1"/>
          </p:cNvPicPr>
          <p:nvPr/>
        </p:nvPicPr>
        <p:blipFill>
          <a:blip r:embed="rId3">
            <a:duotone>
              <a:prstClr val="black"/>
              <a:schemeClr val="accent2">
                <a:tint val="45000"/>
                <a:satMod val="400000"/>
              </a:schemeClr>
            </a:duotone>
          </a:blip>
          <a:srcRect r="19827"/>
          <a:stretch>
            <a:fillRect/>
          </a:stretch>
        </p:blipFill>
        <p:spPr bwMode="auto">
          <a:xfrm>
            <a:off x="4929190" y="2714620"/>
            <a:ext cx="3000396" cy="3105150"/>
          </a:xfrm>
          <a:prstGeom prst="rect">
            <a:avLst/>
          </a:prstGeom>
          <a:noFill/>
          <a:ln w="9525">
            <a:noFill/>
            <a:miter lim="800000"/>
            <a:headEnd/>
            <a:tailEnd/>
          </a:ln>
        </p:spPr>
      </p:pic>
      <p:sp>
        <p:nvSpPr>
          <p:cNvPr id="11" name="Rectangle 2">
            <a:extLst>
              <a:ext uri="{FF2B5EF4-FFF2-40B4-BE49-F238E27FC236}">
                <a16:creationId xmlns:a16="http://schemas.microsoft.com/office/drawing/2014/main" id="{977F331C-8A70-4576-80B9-C62A82ABDBE9}"/>
              </a:ext>
            </a:extLst>
          </p:cNvPr>
          <p:cNvSpPr txBox="1">
            <a:spLocks noChangeArrowheads="1"/>
          </p:cNvSpPr>
          <p:nvPr/>
        </p:nvSpPr>
        <p:spPr>
          <a:xfrm>
            <a:off x="609600" y="427038"/>
            <a:ext cx="8229600" cy="1143000"/>
          </a:xfrm>
          <a:prstGeom prst="rect">
            <a:avLst/>
          </a:prstGeom>
        </p:spPr>
        <p:txBody>
          <a:bodyPr/>
          <a:lstStyle/>
          <a:p>
            <a:pPr algn="ctr">
              <a:defRPr/>
            </a:pPr>
            <a:r>
              <a:rPr lang="en-US" b="1" u="sng" kern="0" dirty="0">
                <a:solidFill>
                  <a:schemeClr val="tx2"/>
                </a:solidFill>
                <a:effectLst>
                  <a:outerShdw blurRad="38100" dist="38100" dir="2700000" algn="tl">
                    <a:srgbClr val="000000">
                      <a:alpha val="43137"/>
                    </a:srgbClr>
                  </a:outerShdw>
                </a:effectLst>
                <a:ea typeface="+mj-ea"/>
                <a:cs typeface="Arial" pitchFamily="34" charset="0"/>
              </a:rPr>
              <a:t>PATTERN AND SHAPE OF CENTRAL PLACES </a:t>
            </a:r>
            <a:endParaRPr lang="en-GB" kern="0" dirty="0">
              <a:solidFill>
                <a:schemeClr val="tx2"/>
              </a:solidFill>
              <a:effectLst>
                <a:outerShdw blurRad="38100" dist="38100" dir="2700000" algn="tl">
                  <a:srgbClr val="000000">
                    <a:alpha val="43137"/>
                  </a:srgbClr>
                </a:outerShdw>
              </a:effectLst>
              <a:ea typeface="+mj-ea"/>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2001</TotalTime>
  <Words>1852</Words>
  <Application>Microsoft Office PowerPoint</Application>
  <PresentationFormat>On-screen Show (4:3)</PresentationFormat>
  <Paragraphs>218</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PMingLiU</vt:lpstr>
      <vt:lpstr>PMingLiU</vt:lpstr>
      <vt:lpstr>Arial</vt:lpstr>
      <vt:lpstr>Calibri</vt:lpstr>
      <vt:lpstr>Calibri Light</vt:lpstr>
      <vt:lpstr>Times New Roman</vt:lpstr>
      <vt:lpstr>Wingdings</vt:lpstr>
      <vt:lpstr>Office Theme</vt:lpstr>
      <vt:lpstr>PowerPoint Presentation</vt:lpstr>
      <vt:lpstr>Central Place Theory</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Settlement hierarchy</vt:lpstr>
      <vt:lpstr>CASE STUDY : URBAN SYSTEM IN HONG KONG</vt:lpstr>
      <vt:lpstr>Shopping center planning in HK</vt:lpstr>
      <vt:lpstr>Shopping center planning in HK</vt:lpstr>
      <vt:lpstr>Shopping center planning in HK</vt:lpstr>
      <vt:lpstr> </vt:lpstr>
      <vt:lpstr> </vt:lpstr>
      <vt:lpstr>Limitations of Christaller's model</vt:lpstr>
    </vt:vector>
  </TitlesOfParts>
  <Company>Crossways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noba</dc:creator>
  <cp:lastModifiedBy>Admin</cp:lastModifiedBy>
  <cp:revision>260</cp:revision>
  <dcterms:created xsi:type="dcterms:W3CDTF">2005-01-31T08:13:43Z</dcterms:created>
  <dcterms:modified xsi:type="dcterms:W3CDTF">2022-02-14T14:56:36Z</dcterms:modified>
</cp:coreProperties>
</file>