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0"/>
  </p:notesMasterIdLst>
  <p:sldIdLst>
    <p:sldId id="286" r:id="rId2"/>
    <p:sldId id="278" r:id="rId3"/>
    <p:sldId id="280" r:id="rId4"/>
    <p:sldId id="263" r:id="rId5"/>
    <p:sldId id="264" r:id="rId6"/>
    <p:sldId id="266" r:id="rId7"/>
    <p:sldId id="267" r:id="rId8"/>
    <p:sldId id="271" r:id="rId9"/>
    <p:sldId id="272" r:id="rId10"/>
    <p:sldId id="284" r:id="rId11"/>
    <p:sldId id="281" r:id="rId12"/>
    <p:sldId id="268" r:id="rId13"/>
    <p:sldId id="285" r:id="rId14"/>
    <p:sldId id="270" r:id="rId15"/>
    <p:sldId id="273" r:id="rId16"/>
    <p:sldId id="276" r:id="rId17"/>
    <p:sldId id="277" r:id="rId18"/>
    <p:sldId id="28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varScale="1">
        <p:scale>
          <a:sx n="65" d="100"/>
          <a:sy n="65"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CB4AF-245B-49B3-A4B7-D5E129E8D346}" type="datetimeFigureOut">
              <a:rPr lang="en-US" smtClean="0"/>
              <a:pPr/>
              <a:t>8/27/2021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5F237B-7495-4F10-AEFF-7AB3D36E38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5F237B-7495-4F10-AEFF-7AB3D36E380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2CD98-C030-438C-8A6C-7A2F284C1B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84D5294D-F3BC-4B2A-AFCC-0211F46097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5505781-AF1A-4DB2-AB4C-EC0B2BFC0706}"/>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5" name="Footer Placeholder 4">
            <a:extLst>
              <a:ext uri="{FF2B5EF4-FFF2-40B4-BE49-F238E27FC236}">
                <a16:creationId xmlns:a16="http://schemas.microsoft.com/office/drawing/2014/main" id="{F28A39B4-DA04-4945-8D3E-12E1CF449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5A4275-B4D7-45CE-B14D-942FD63F4F21}"/>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183346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1CE8-CA32-480D-A20A-A042CF3BF17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DFD1720-EE63-4FEE-99CA-4AE1DF6266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483F2DE-EE62-43BF-972D-396F5562445D}"/>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5" name="Footer Placeholder 4">
            <a:extLst>
              <a:ext uri="{FF2B5EF4-FFF2-40B4-BE49-F238E27FC236}">
                <a16:creationId xmlns:a16="http://schemas.microsoft.com/office/drawing/2014/main" id="{5347196A-63C3-453A-8326-69DF90E6F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9EF4E-26B9-4250-98FD-58BC245A60F8}"/>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3498901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DCFF6E-6D77-4C4A-A8A3-60E5BE6EAAF6}"/>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3995384-D3F5-4D10-B4B9-10CAD61815F5}"/>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55D53FA-FC74-4840-81DE-72457B8F88A5}"/>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5" name="Footer Placeholder 4">
            <a:extLst>
              <a:ext uri="{FF2B5EF4-FFF2-40B4-BE49-F238E27FC236}">
                <a16:creationId xmlns:a16="http://schemas.microsoft.com/office/drawing/2014/main" id="{30A93D53-9A51-4192-A7AF-08048D698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91665-DE42-421C-8A6A-795CCD8BD8E7}"/>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319096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44DC4-65B6-44E7-8DD5-A8B87F66F8D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98133FB-A5BB-4432-9867-E1813B7B00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695086-FABC-4F4E-8749-0944659751D6}"/>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5" name="Footer Placeholder 4">
            <a:extLst>
              <a:ext uri="{FF2B5EF4-FFF2-40B4-BE49-F238E27FC236}">
                <a16:creationId xmlns:a16="http://schemas.microsoft.com/office/drawing/2014/main" id="{1EF19151-BF19-4D03-820A-EA24FD2AE3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5B5C00-B4E6-4E2F-B987-EFE12CE032CD}"/>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99968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0FD3-12B5-4D35-9742-871649A780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70A844B-3390-4BBF-B5D3-2A83BFEFCF0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4D96B-B817-4F2F-91B8-DF2D61B2A5F1}"/>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5" name="Footer Placeholder 4">
            <a:extLst>
              <a:ext uri="{FF2B5EF4-FFF2-40B4-BE49-F238E27FC236}">
                <a16:creationId xmlns:a16="http://schemas.microsoft.com/office/drawing/2014/main" id="{F5E5EA96-9F5C-4A2B-9DBA-1D1962872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73966-E7CF-4BE4-83E8-A49D2969ED7A}"/>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345103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1936F-326A-4462-8F69-F6ABAD934A9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775A3FE-536E-439D-8C16-2F6B091F879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8E1F41E-8D30-4A0A-97D8-90BC1DB5691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F894DC79-F567-4EC9-97AC-04168D34BCAD}"/>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6" name="Footer Placeholder 5">
            <a:extLst>
              <a:ext uri="{FF2B5EF4-FFF2-40B4-BE49-F238E27FC236}">
                <a16:creationId xmlns:a16="http://schemas.microsoft.com/office/drawing/2014/main" id="{263621D3-7CFE-4A41-8492-7EA219DB4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E711E2-9D73-45F0-AC80-D99CE0FE8857}"/>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1228141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7ED7-0BFF-46EB-B25C-AED4FA6FED97}"/>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B9EE271-B4BC-46DC-90CD-6F33D47DC60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168B29E7-2648-482E-AE02-E91204370D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CF206D42-ED58-4155-BA41-D6AA47258D6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8D3947F-641F-4342-9D7B-CCCB75D0334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065CAB5-B625-48F4-AC3B-D7589852B805}"/>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8" name="Footer Placeholder 7">
            <a:extLst>
              <a:ext uri="{FF2B5EF4-FFF2-40B4-BE49-F238E27FC236}">
                <a16:creationId xmlns:a16="http://schemas.microsoft.com/office/drawing/2014/main" id="{05CA8D65-9E46-456F-A7F8-1C67ABD271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CE37A-5DD5-4ADB-9208-83D86CEEA7A8}"/>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277049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F40B-F612-4AF1-B5C9-7AE3E3A9BEB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AD913C5-D625-4D45-968C-262DFEA17FB3}"/>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4" name="Footer Placeholder 3">
            <a:extLst>
              <a:ext uri="{FF2B5EF4-FFF2-40B4-BE49-F238E27FC236}">
                <a16:creationId xmlns:a16="http://schemas.microsoft.com/office/drawing/2014/main" id="{1DB9EE3F-743B-49E7-8FD4-AC6B7D676D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98F706-640D-4B04-B4F2-276145A8B352}"/>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169837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B14146-7219-422B-A3B9-EE017F772563}"/>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3" name="Footer Placeholder 2">
            <a:extLst>
              <a:ext uri="{FF2B5EF4-FFF2-40B4-BE49-F238E27FC236}">
                <a16:creationId xmlns:a16="http://schemas.microsoft.com/office/drawing/2014/main" id="{1ACBC10C-C5F1-477A-9934-665465AD43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64DC42-7D6B-4052-944B-25162AA25F01}"/>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3717182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7B68-05BD-458B-90DC-8BCA3E6AD2B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2871592-6281-4B19-AABA-0D79A31715D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94899705-E97C-4D5D-8F60-366F02231A7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1E2EDB2-B6FE-45F7-99CF-F5DDFE5C4FD8}"/>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6" name="Footer Placeholder 5">
            <a:extLst>
              <a:ext uri="{FF2B5EF4-FFF2-40B4-BE49-F238E27FC236}">
                <a16:creationId xmlns:a16="http://schemas.microsoft.com/office/drawing/2014/main" id="{41C4FDA9-1117-4F1F-84DB-22DF42DAF6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1B747A-7BCD-459F-97BA-6BCB14FB6988}"/>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3267212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DE3B-CA0B-4020-A020-E27E3EC1B68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F2529E9-3917-46AB-9973-2752C963B3B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176DFB85-D12D-43EB-B3C8-2A32A95EF6F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33A881-08CE-4DD9-BE65-2AF6F43D0751}"/>
              </a:ext>
            </a:extLst>
          </p:cNvPr>
          <p:cNvSpPr>
            <a:spLocks noGrp="1"/>
          </p:cNvSpPr>
          <p:nvPr>
            <p:ph type="dt" sz="half" idx="10"/>
          </p:nvPr>
        </p:nvSpPr>
        <p:spPr/>
        <p:txBody>
          <a:bodyPr/>
          <a:lstStyle/>
          <a:p>
            <a:fld id="{F16B5D53-573E-4D04-8E3A-2384995436AE}" type="datetimeFigureOut">
              <a:rPr lang="en-US" smtClean="0"/>
              <a:pPr/>
              <a:t>8/27/2021</a:t>
            </a:fld>
            <a:endParaRPr lang="en-US"/>
          </a:p>
        </p:txBody>
      </p:sp>
      <p:sp>
        <p:nvSpPr>
          <p:cNvPr id="6" name="Footer Placeholder 5">
            <a:extLst>
              <a:ext uri="{FF2B5EF4-FFF2-40B4-BE49-F238E27FC236}">
                <a16:creationId xmlns:a16="http://schemas.microsoft.com/office/drawing/2014/main" id="{DC738D5B-9D1B-44A6-A3C8-22E29E91D4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17F95-9176-4F93-BF0C-3214701A7DAB}"/>
              </a:ext>
            </a:extLst>
          </p:cNvPr>
          <p:cNvSpPr>
            <a:spLocks noGrp="1"/>
          </p:cNvSpPr>
          <p:nvPr>
            <p:ph type="sldNum" sz="quarter" idx="12"/>
          </p:nvPr>
        </p:nvSpPr>
        <p:spPr/>
        <p:txBody>
          <a:bodyPr/>
          <a:lstStyle/>
          <a:p>
            <a:fld id="{A8F6CC69-008B-4B1E-8131-BB7B42469EF5}" type="slidenum">
              <a:rPr lang="en-US" smtClean="0"/>
              <a:pPr/>
              <a:t>‹#›</a:t>
            </a:fld>
            <a:endParaRPr lang="en-US"/>
          </a:p>
        </p:txBody>
      </p:sp>
    </p:spTree>
    <p:extLst>
      <p:ext uri="{BB962C8B-B14F-4D97-AF65-F5344CB8AC3E}">
        <p14:creationId xmlns:p14="http://schemas.microsoft.com/office/powerpoint/2010/main" val="46063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312BF2-931F-4C02-9C59-E16C64DEAAB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F93164F0-3802-4685-900A-585D07651BE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B5AD971-7CFA-4212-BE9F-CE0CBE8F53F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16B5D53-573E-4D04-8E3A-2384995436AE}" type="datetimeFigureOut">
              <a:rPr lang="en-US" smtClean="0"/>
              <a:pPr/>
              <a:t>8/27/2021</a:t>
            </a:fld>
            <a:endParaRPr lang="en-US"/>
          </a:p>
        </p:txBody>
      </p:sp>
      <p:sp>
        <p:nvSpPr>
          <p:cNvPr id="5" name="Footer Placeholder 4">
            <a:extLst>
              <a:ext uri="{FF2B5EF4-FFF2-40B4-BE49-F238E27FC236}">
                <a16:creationId xmlns:a16="http://schemas.microsoft.com/office/drawing/2014/main" id="{2D9A36FC-E4D6-4ECA-8CBD-FF8C74E280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74A35B-F52C-40F3-92BE-35A9AC1FB7F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F6CC69-008B-4B1E-8131-BB7B42469EF5}" type="slidenum">
              <a:rPr lang="en-US" smtClean="0"/>
              <a:pPr/>
              <a:t>‹#›</a:t>
            </a:fld>
            <a:endParaRPr lang="en-US"/>
          </a:p>
        </p:txBody>
      </p:sp>
    </p:spTree>
    <p:extLst>
      <p:ext uri="{BB962C8B-B14F-4D97-AF65-F5344CB8AC3E}">
        <p14:creationId xmlns:p14="http://schemas.microsoft.com/office/powerpoint/2010/main" val="172057699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oxiadis.org/" TargetMode="External"/><Relationship Id="rId2" Type="http://schemas.openxmlformats.org/officeDocument/2006/relationships/hyperlink" Target="http://www.ekistics.org/" TargetMode="External"/><Relationship Id="rId1" Type="http://schemas.openxmlformats.org/officeDocument/2006/relationships/slideLayout" Target="../slideLayouts/slideLayout3.xml"/><Relationship Id="rId4" Type="http://schemas.openxmlformats.org/officeDocument/2006/relationships/hyperlink" Target="http://www.csiss.org/classic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F0F830C-AB7B-49EB-9FD1-3F9797DDB7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9660" y="44667"/>
            <a:ext cx="1624340" cy="1937809"/>
          </a:xfrm>
          <a:prstGeom prst="rect">
            <a:avLst/>
          </a:prstGeom>
        </p:spPr>
      </p:pic>
      <p:sp>
        <p:nvSpPr>
          <p:cNvPr id="3" name="Title 1">
            <a:extLst>
              <a:ext uri="{FF2B5EF4-FFF2-40B4-BE49-F238E27FC236}">
                <a16:creationId xmlns:a16="http://schemas.microsoft.com/office/drawing/2014/main" id="{77312D5E-138C-4E2C-A564-D17EC3F1CED2}"/>
              </a:ext>
            </a:extLst>
          </p:cNvPr>
          <p:cNvSpPr txBox="1">
            <a:spLocks/>
          </p:cNvSpPr>
          <p:nvPr/>
        </p:nvSpPr>
        <p:spPr bwMode="auto">
          <a:xfrm>
            <a:off x="31751" y="4536301"/>
            <a:ext cx="12128500" cy="2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2667" u="sng" dirty="0"/>
              <a:t>Subject:</a:t>
            </a:r>
            <a:r>
              <a:rPr lang="en-IN" sz="2667" dirty="0"/>
              <a:t> </a:t>
            </a:r>
            <a:r>
              <a:rPr lang="en-US" sz="2667" spc="-107" dirty="0"/>
              <a:t>Principles Of Human Settlements-I</a:t>
            </a:r>
          </a:p>
          <a:p>
            <a:r>
              <a:rPr lang="en-IN" sz="2667" u="sng" dirty="0"/>
              <a:t>Topic:</a:t>
            </a:r>
            <a:r>
              <a:rPr lang="en-IN" sz="2667" dirty="0"/>
              <a:t> </a:t>
            </a:r>
            <a:r>
              <a:rPr lang="en-US" sz="2667" spc="-107" dirty="0"/>
              <a:t>C.A.DOXIADIS</a:t>
            </a:r>
          </a:p>
          <a:p>
            <a:r>
              <a:rPr lang="en-IN" sz="2667" u="sng" dirty="0"/>
              <a:t>Presented by</a:t>
            </a:r>
            <a:r>
              <a:rPr lang="en-IN" sz="2667" dirty="0"/>
              <a:t>: Fazlur Rahman</a:t>
            </a:r>
          </a:p>
        </p:txBody>
      </p:sp>
    </p:spTree>
    <p:extLst>
      <p:ext uri="{BB962C8B-B14F-4D97-AF65-F5344CB8AC3E}">
        <p14:creationId xmlns:p14="http://schemas.microsoft.com/office/powerpoint/2010/main" val="247093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ARGUMENTS –</a:t>
            </a:r>
            <a:br>
              <a:rPr lang="en-US" dirty="0"/>
            </a:br>
            <a:r>
              <a:rPr lang="en-US" dirty="0"/>
              <a:t>RATHER QUESTIONS</a:t>
            </a:r>
            <a:endParaRPr lang="en-IN"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Are dimensions actually increasing?</a:t>
            </a:r>
          </a:p>
          <a:p>
            <a:pPr>
              <a:buFont typeface="Wingdings" pitchFamily="2" charset="2"/>
              <a:buChar char="Ø"/>
            </a:pPr>
            <a:r>
              <a:rPr lang="en-US" dirty="0"/>
              <a:t>Is population growth a boon or a taboo to a society?</a:t>
            </a:r>
          </a:p>
          <a:p>
            <a:pPr>
              <a:buFont typeface="Wingdings" pitchFamily="2" charset="2"/>
              <a:buChar char="Ø"/>
            </a:pPr>
            <a:r>
              <a:rPr lang="en-US" dirty="0"/>
              <a:t>Do we really need to have control measures to curtail this growth or rather use our intellect, which puts us at par </a:t>
            </a:r>
            <a:r>
              <a:rPr lang="en-US" dirty="0" err="1"/>
              <a:t>viz</a:t>
            </a:r>
            <a:r>
              <a:rPr lang="en-US" dirty="0"/>
              <a:t> a </a:t>
            </a:r>
            <a:r>
              <a:rPr lang="en-US" dirty="0" err="1"/>
              <a:t>viz</a:t>
            </a:r>
            <a:r>
              <a:rPr lang="en-US" dirty="0"/>
              <a:t> animals and other life forms?</a:t>
            </a:r>
          </a:p>
          <a:p>
            <a:pPr>
              <a:buFont typeface="Wingdings" pitchFamily="2" charset="2"/>
              <a:buChar char="Ø"/>
            </a:pPr>
            <a:r>
              <a:rPr lang="en-US" dirty="0"/>
              <a:t>Why then cities still live, without succumbing to this devastating growth?</a:t>
            </a:r>
          </a:p>
          <a:p>
            <a:pPr>
              <a:buFont typeface="Wingdings" pitchFamily="2" charset="2"/>
              <a:buChar char="Ø"/>
            </a:pP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282" y="19032"/>
            <a:ext cx="8686800" cy="838200"/>
          </a:xfrm>
        </p:spPr>
        <p:txBody>
          <a:bodyPr/>
          <a:lstStyle/>
          <a:p>
            <a:pPr fontAlgn="auto">
              <a:spcAft>
                <a:spcPts val="0"/>
              </a:spcAft>
              <a:defRPr/>
            </a:pPr>
            <a:r>
              <a:rPr lang="en-US" dirty="0"/>
              <a:t>What lacks</a:t>
            </a:r>
            <a:endParaRPr lang="en-IN" dirty="0"/>
          </a:p>
        </p:txBody>
      </p:sp>
      <p:sp>
        <p:nvSpPr>
          <p:cNvPr id="6" name="Rectangle 5"/>
          <p:cNvSpPr/>
          <p:nvPr/>
        </p:nvSpPr>
        <p:spPr>
          <a:xfrm>
            <a:off x="214282" y="1142984"/>
            <a:ext cx="8715436" cy="6186309"/>
          </a:xfrm>
          <a:prstGeom prst="rect">
            <a:avLst/>
          </a:prstGeom>
          <a:noFill/>
        </p:spPr>
        <p:txBody>
          <a:bodyPr>
            <a:spAutoFit/>
          </a:bodyPr>
          <a:lstStyle/>
          <a:p>
            <a:pPr>
              <a:buFont typeface="Arial" pitchFamily="34" charset="0"/>
              <a:buChar char="•"/>
              <a:defRPr/>
            </a:pP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Long term planning </a:t>
            </a:r>
            <a:r>
              <a:rPr lang="en-IN" dirty="0">
                <a:latin typeface="Arial" charset="0"/>
                <a:cs typeface="Arial" charset="0"/>
              </a:rPr>
              <a:t>is needed to determine whether such lands are destined to become urban or not</a:t>
            </a:r>
          </a:p>
          <a:p>
            <a:pPr>
              <a:buFont typeface="Arial" pitchFamily="34" charset="0"/>
              <a:buChar char="•"/>
              <a:defRPr/>
            </a:pPr>
            <a:r>
              <a:rPr lang="en-IN" dirty="0">
                <a:latin typeface="Arial" charset="0"/>
                <a:cs typeface="Arial" charset="0"/>
              </a:rPr>
              <a:t>But that ideal works only if the urban planning is for </a:t>
            </a: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green field projects</a:t>
            </a:r>
            <a:r>
              <a:rPr lang="en-IN" dirty="0">
                <a:latin typeface="Arial" charset="0"/>
                <a:cs typeface="Arial" charset="0"/>
              </a:rPr>
              <a:t>. Since most urbanisation is not green field, are our policies encouraging this integration, or is development just chaotic?</a:t>
            </a:r>
          </a:p>
          <a:p>
            <a:pPr>
              <a:buFont typeface="Arial" pitchFamily="34" charset="0"/>
              <a:buChar char="•"/>
              <a:defRPr/>
            </a:pPr>
            <a:r>
              <a:rPr lang="en-IN" dirty="0">
                <a:latin typeface="Arial" charset="0"/>
                <a:cs typeface="Arial" charset="0"/>
              </a:rPr>
              <a:t>Today’s chaos may be more visible in Delhi, Mumbai, </a:t>
            </a:r>
            <a:r>
              <a:rPr lang="en-IN" dirty="0" err="1">
                <a:latin typeface="Arial" charset="0"/>
                <a:cs typeface="Arial" charset="0"/>
              </a:rPr>
              <a:t>Ahmedabad</a:t>
            </a:r>
            <a:r>
              <a:rPr lang="en-IN" dirty="0">
                <a:latin typeface="Arial" charset="0"/>
                <a:cs typeface="Arial" charset="0"/>
              </a:rPr>
              <a:t>, </a:t>
            </a:r>
            <a:r>
              <a:rPr lang="en-IN" dirty="0" err="1">
                <a:latin typeface="Arial" charset="0"/>
                <a:cs typeface="Arial" charset="0"/>
              </a:rPr>
              <a:t>Bengaluru</a:t>
            </a:r>
            <a:r>
              <a:rPr lang="en-IN" dirty="0">
                <a:latin typeface="Arial" charset="0"/>
                <a:cs typeface="Arial" charset="0"/>
              </a:rPr>
              <a:t>, Chennai, </a:t>
            </a:r>
            <a:r>
              <a:rPr lang="en-IN" dirty="0" err="1">
                <a:latin typeface="Arial" charset="0"/>
                <a:cs typeface="Arial" charset="0"/>
              </a:rPr>
              <a:t>Kolkatta</a:t>
            </a:r>
            <a:r>
              <a:rPr lang="en-IN" dirty="0">
                <a:latin typeface="Arial" charset="0"/>
                <a:cs typeface="Arial" charset="0"/>
              </a:rPr>
              <a:t> &amp; Hyderabad. But more serious chaos is probably in other cities like . </a:t>
            </a:r>
          </a:p>
          <a:p>
            <a:pPr>
              <a:buFont typeface="Arial" pitchFamily="34" charset="0"/>
              <a:buChar char="•"/>
              <a:defRPr/>
            </a:pPr>
            <a:r>
              <a:rPr lang="en-IN" dirty="0">
                <a:latin typeface="Arial" charset="0"/>
                <a:cs typeface="Arial" charset="0"/>
              </a:rPr>
              <a:t>Our modern day cities too can be planned in such a manner that limits are set to accommodate a </a:t>
            </a: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certain population and the city is buffered by an equal area of countryside before another new city is created.</a:t>
            </a:r>
            <a:endParaRPr lang="en-IN" dirty="0">
              <a:latin typeface="Arial" charset="0"/>
              <a:cs typeface="Arial" charset="0"/>
            </a:endParaRPr>
          </a:p>
          <a:p>
            <a:pPr>
              <a:buFont typeface="Arial" pitchFamily="34" charset="0"/>
              <a:buChar char="•"/>
              <a:defRPr/>
            </a:pPr>
            <a:r>
              <a:rPr lang="en-IN" dirty="0">
                <a:latin typeface="Arial" charset="0"/>
                <a:cs typeface="Arial" charset="0"/>
              </a:rPr>
              <a:t> This equitable land distribution between the city and the village would be </a:t>
            </a: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an inter-complementary arrangement.</a:t>
            </a:r>
            <a:endParaRPr lang="en-IN" dirty="0">
              <a:latin typeface="Arial" charset="0"/>
              <a:cs typeface="Arial" charset="0"/>
            </a:endParaRPr>
          </a:p>
          <a:p>
            <a:pPr>
              <a:buFont typeface="Arial" pitchFamily="34" charset="0"/>
              <a:buChar char="•"/>
              <a:defRPr/>
            </a:pPr>
            <a:r>
              <a:rPr lang="en-IN" dirty="0">
                <a:latin typeface="Arial" charset="0"/>
                <a:cs typeface="Arial" charset="0"/>
              </a:rPr>
              <a:t> Mega-cities interconnected with high speed transport with green fields in between. Integration, if at all necessary should be evolutionary and </a:t>
            </a: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not enforced.</a:t>
            </a:r>
            <a:endParaRPr lang="en-IN" dirty="0">
              <a:latin typeface="Arial" charset="0"/>
              <a:cs typeface="Arial" charset="0"/>
            </a:endParaRPr>
          </a:p>
          <a:p>
            <a:pPr>
              <a:buFont typeface="Arial" pitchFamily="34" charset="0"/>
              <a:buChar char="•"/>
              <a:defRPr/>
            </a:pPr>
            <a:r>
              <a:rPr lang="en-IN" dirty="0">
                <a:latin typeface="Arial" charset="0"/>
                <a:cs typeface="Arial" charset="0"/>
              </a:rPr>
              <a:t> A city where </a:t>
            </a: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the scale is within the horizon of the human mind</a:t>
            </a:r>
            <a:r>
              <a:rPr lang="en-IN" dirty="0">
                <a:latin typeface="Arial" charset="0"/>
                <a:cs typeface="Arial" charset="0"/>
              </a:rPr>
              <a:t>. With the planner no longer planning the city since being overtaken by </a:t>
            </a: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greedy politicians </a:t>
            </a:r>
            <a:r>
              <a:rPr lang="en-IN" dirty="0">
                <a:latin typeface="Arial" charset="0"/>
                <a:cs typeface="Arial" charset="0"/>
              </a:rPr>
              <a:t>an builders, emergence of so called millennium </a:t>
            </a: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city like </a:t>
            </a:r>
            <a:r>
              <a:rPr lang="en-IN"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Gurgaon</a:t>
            </a: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 </a:t>
            </a:r>
            <a:r>
              <a:rPr lang="en-IN" dirty="0">
                <a:latin typeface="Arial" charset="0"/>
                <a:cs typeface="Arial" charset="0"/>
              </a:rPr>
              <a:t>which lack the minimum social facility is evident.</a:t>
            </a:r>
          </a:p>
          <a:p>
            <a:pPr>
              <a:buFont typeface="Arial" pitchFamily="34" charset="0"/>
              <a:buChar char="•"/>
              <a:defRPr/>
            </a:pPr>
            <a:endParaRPr lang="en-IN" dirty="0">
              <a:latin typeface="Arial" charset="0"/>
              <a:cs typeface="Arial" charset="0"/>
            </a:endParaRPr>
          </a:p>
          <a:p>
            <a:pPr>
              <a:buFont typeface="Arial" pitchFamily="34" charset="0"/>
              <a:buChar char="•"/>
              <a:defRPr/>
            </a:pPr>
            <a:endParaRPr lang="en-IN" dirty="0">
              <a:latin typeface="Arial" charset="0"/>
              <a:cs typeface="Arial" charset="0"/>
            </a:endParaRPr>
          </a:p>
          <a:p>
            <a:pPr>
              <a:defRPr/>
            </a:pPr>
            <a:r>
              <a:rPr lang="en-IN" dirty="0">
                <a:latin typeface="Arial" charset="0"/>
                <a:cs typeface="Arial" charset="0"/>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srcRect/>
          <a:stretch>
            <a:fillRect/>
          </a:stretch>
        </p:blipFill>
        <p:spPr bwMode="auto">
          <a:xfrm>
            <a:off x="4800600" y="304800"/>
            <a:ext cx="3713397" cy="1981200"/>
          </a:xfrm>
          <a:prstGeom prst="rect">
            <a:avLst/>
          </a:prstGeom>
          <a:noFill/>
          <a:ln w="9525">
            <a:noFill/>
            <a:miter lim="800000"/>
            <a:headEnd/>
            <a:tailEnd/>
          </a:ln>
          <a:effectLst/>
        </p:spPr>
      </p:pic>
      <p:sp>
        <p:nvSpPr>
          <p:cNvPr id="8" name="Rectangle 7"/>
          <p:cNvSpPr/>
          <p:nvPr/>
        </p:nvSpPr>
        <p:spPr>
          <a:xfrm>
            <a:off x="304800" y="190500"/>
            <a:ext cx="8534400" cy="6477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12" name="Rectangle 11"/>
          <p:cNvSpPr/>
          <p:nvPr/>
        </p:nvSpPr>
        <p:spPr>
          <a:xfrm>
            <a:off x="4724400" y="2362200"/>
            <a:ext cx="3962400" cy="1077218"/>
          </a:xfrm>
          <a:prstGeom prst="rect">
            <a:avLst/>
          </a:prstGeom>
        </p:spPr>
        <p:txBody>
          <a:bodyPr wrap="square">
            <a:spAutoFit/>
          </a:bodyPr>
          <a:lstStyle/>
          <a:p>
            <a:r>
              <a:rPr lang="en-US" sz="1600" dirty="0"/>
              <a:t>The garden cities were created outside the built-up area (a) in order to avoid its</a:t>
            </a:r>
          </a:p>
          <a:p>
            <a:r>
              <a:rPr lang="en-US" sz="1600" dirty="0"/>
              <a:t>pressures, but later were absorbed by the dynamically expanding city (b).</a:t>
            </a:r>
          </a:p>
        </p:txBody>
      </p:sp>
      <p:pic>
        <p:nvPicPr>
          <p:cNvPr id="22532" name="Picture 4"/>
          <p:cNvPicPr>
            <a:picLocks noChangeAspect="1" noChangeArrowheads="1"/>
          </p:cNvPicPr>
          <p:nvPr/>
        </p:nvPicPr>
        <p:blipFill>
          <a:blip r:embed="rId3"/>
          <a:srcRect/>
          <a:stretch>
            <a:fillRect/>
          </a:stretch>
        </p:blipFill>
        <p:spPr bwMode="auto">
          <a:xfrm>
            <a:off x="457200" y="304800"/>
            <a:ext cx="3267075" cy="5000625"/>
          </a:xfrm>
          <a:prstGeom prst="rect">
            <a:avLst/>
          </a:prstGeom>
          <a:noFill/>
          <a:ln w="9525">
            <a:noFill/>
            <a:miter lim="800000"/>
            <a:headEnd/>
            <a:tailEnd/>
          </a:ln>
          <a:effectLst/>
        </p:spPr>
      </p:pic>
      <p:sp>
        <p:nvSpPr>
          <p:cNvPr id="19" name="Rectangle 18"/>
          <p:cNvSpPr/>
          <p:nvPr/>
        </p:nvSpPr>
        <p:spPr>
          <a:xfrm>
            <a:off x="381000" y="5410200"/>
            <a:ext cx="4572000" cy="1077218"/>
          </a:xfrm>
          <a:prstGeom prst="rect">
            <a:avLst/>
          </a:prstGeom>
        </p:spPr>
        <p:txBody>
          <a:bodyPr>
            <a:spAutoFit/>
          </a:bodyPr>
          <a:lstStyle/>
          <a:p>
            <a:r>
              <a:rPr lang="en-US" sz="1600" dirty="0"/>
              <a:t>In spite of the continuing surgery, the</a:t>
            </a:r>
          </a:p>
          <a:p>
            <a:r>
              <a:rPr lang="en-US" sz="1600" dirty="0"/>
              <a:t>dynamic city cannot be relieved of</a:t>
            </a:r>
          </a:p>
          <a:p>
            <a:r>
              <a:rPr lang="en-US" sz="1600" dirty="0"/>
              <a:t>pressures; with more roads, more</a:t>
            </a:r>
          </a:p>
          <a:p>
            <a:r>
              <a:rPr lang="en-US" sz="1600" dirty="0"/>
              <a:t>functions move in.</a:t>
            </a:r>
          </a:p>
        </p:txBody>
      </p:sp>
      <p:sp>
        <p:nvSpPr>
          <p:cNvPr id="20" name="Rectangle 19"/>
          <p:cNvSpPr/>
          <p:nvPr/>
        </p:nvSpPr>
        <p:spPr>
          <a:xfrm>
            <a:off x="4572000" y="5646003"/>
            <a:ext cx="4572000" cy="830997"/>
          </a:xfrm>
          <a:prstGeom prst="rect">
            <a:avLst/>
          </a:prstGeom>
        </p:spPr>
        <p:txBody>
          <a:bodyPr>
            <a:spAutoFit/>
          </a:bodyPr>
          <a:lstStyle/>
          <a:p>
            <a:r>
              <a:rPr lang="en-US" sz="1600" dirty="0"/>
              <a:t>The centre has to grow within the built-up</a:t>
            </a:r>
          </a:p>
          <a:p>
            <a:r>
              <a:rPr lang="en-US" sz="1600" dirty="0"/>
              <a:t>area, and the dynamic city is choked to</a:t>
            </a:r>
          </a:p>
          <a:p>
            <a:r>
              <a:rPr lang="en-US" sz="1600" dirty="0"/>
              <a:t>death.</a:t>
            </a:r>
          </a:p>
        </p:txBody>
      </p:sp>
      <p:pic>
        <p:nvPicPr>
          <p:cNvPr id="22533" name="Picture 5"/>
          <p:cNvPicPr>
            <a:picLocks noChangeAspect="1" noChangeArrowheads="1"/>
          </p:cNvPicPr>
          <p:nvPr/>
        </p:nvPicPr>
        <p:blipFill>
          <a:blip r:embed="rId4"/>
          <a:srcRect/>
          <a:stretch>
            <a:fillRect/>
          </a:stretch>
        </p:blipFill>
        <p:spPr bwMode="auto">
          <a:xfrm>
            <a:off x="4390496" y="3657600"/>
            <a:ext cx="3993092" cy="1676400"/>
          </a:xfrm>
          <a:prstGeom prst="rect">
            <a:avLst/>
          </a:prstGeom>
          <a:noFill/>
          <a:ln w="9525">
            <a:noFill/>
            <a:miter lim="800000"/>
            <a:headEnd/>
            <a:tailEnd/>
          </a:ln>
          <a:effectLst/>
        </p:spPr>
      </p:pic>
      <p:sp>
        <p:nvSpPr>
          <p:cNvPr id="22" name="Title 2"/>
          <p:cNvSpPr>
            <a:spLocks noGrp="1"/>
          </p:cNvSpPr>
          <p:nvPr>
            <p:ph type="title"/>
          </p:nvPr>
        </p:nvSpPr>
        <p:spPr>
          <a:xfrm>
            <a:off x="3048000" y="-481013"/>
            <a:ext cx="3048000" cy="1362075"/>
          </a:xfrm>
        </p:spPr>
        <p:txBody>
          <a:bodyPr/>
          <a:lstStyle/>
          <a:p>
            <a:r>
              <a:rPr lang="en-US" dirty="0"/>
              <a:t>argument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304800"/>
          <a:ext cx="7086600" cy="4435528"/>
        </p:xfrm>
        <a:graphic>
          <a:graphicData uri="http://schemas.openxmlformats.org/drawingml/2006/table">
            <a:tbl>
              <a:tblPr>
                <a:tableStyleId>{284E427A-3D55-4303-BF80-6455036E1DE7}</a:tableStyleId>
              </a:tblPr>
              <a:tblGrid>
                <a:gridCol w="1875865">
                  <a:extLst>
                    <a:ext uri="{9D8B030D-6E8A-4147-A177-3AD203B41FA5}">
                      <a16:colId xmlns:a16="http://schemas.microsoft.com/office/drawing/2014/main" val="20000"/>
                    </a:ext>
                  </a:extLst>
                </a:gridCol>
                <a:gridCol w="5210735">
                  <a:extLst>
                    <a:ext uri="{9D8B030D-6E8A-4147-A177-3AD203B41FA5}">
                      <a16:colId xmlns:a16="http://schemas.microsoft.com/office/drawing/2014/main" val="20001"/>
                    </a:ext>
                  </a:extLst>
                </a:gridCol>
              </a:tblGrid>
              <a:tr h="588759">
                <a:tc>
                  <a:txBody>
                    <a:bodyPr/>
                    <a:lstStyle/>
                    <a:p>
                      <a:pPr marL="0" marR="0" algn="ctr" hangingPunct="0">
                        <a:lnSpc>
                          <a:spcPct val="150000"/>
                        </a:lnSpc>
                        <a:spcBef>
                          <a:spcPts val="0"/>
                        </a:spcBef>
                        <a:spcAft>
                          <a:spcPts val="0"/>
                        </a:spcAft>
                      </a:pPr>
                      <a:r>
                        <a:rPr lang="en-US" sz="1400" b="1" u="sng" kern="1400" dirty="0"/>
                        <a:t>EKISTIC PRINCIPLES</a:t>
                      </a:r>
                      <a:endParaRPr lang="en-US" sz="1400" b="1" u="sng" dirty="0">
                        <a:latin typeface="Arial" pitchFamily="34" charset="0"/>
                        <a:ea typeface="Calibri"/>
                        <a:cs typeface="Arial" pitchFamily="34" charset="0"/>
                      </a:endParaRPr>
                    </a:p>
                  </a:txBody>
                  <a:tcPr marL="68580" marR="68580" marT="0" marB="0" anchor="ctr"/>
                </a:tc>
                <a:tc>
                  <a:txBody>
                    <a:bodyPr/>
                    <a:lstStyle/>
                    <a:p>
                      <a:pPr marL="0" marR="0" algn="ctr" hangingPunct="0">
                        <a:lnSpc>
                          <a:spcPct val="150000"/>
                        </a:lnSpc>
                        <a:spcBef>
                          <a:spcPts val="0"/>
                        </a:spcBef>
                        <a:spcAft>
                          <a:spcPts val="0"/>
                        </a:spcAft>
                      </a:pPr>
                      <a:r>
                        <a:rPr lang="en-US" sz="1400" b="1" u="sng" kern="1400" dirty="0"/>
                        <a:t>DESIRABILITY OUTCOME</a:t>
                      </a:r>
                      <a:endParaRPr lang="en-US" sz="1400" b="1" u="sng" dirty="0">
                        <a:latin typeface="Arial" pitchFamily="34" charset="0"/>
                        <a:ea typeface="Calibri"/>
                        <a:cs typeface="Arial" pitchFamily="34" charset="0"/>
                      </a:endParaRPr>
                    </a:p>
                  </a:txBody>
                  <a:tcPr marL="68580" marR="68580" marT="0" marB="0" anchor="ctr"/>
                </a:tc>
                <a:extLst>
                  <a:ext uri="{0D108BD9-81ED-4DB2-BD59-A6C34878D82A}">
                    <a16:rowId xmlns:a16="http://schemas.microsoft.com/office/drawing/2014/main" val="10000"/>
                  </a:ext>
                </a:extLst>
              </a:tr>
              <a:tr h="688565">
                <a:tc>
                  <a:txBody>
                    <a:bodyPr/>
                    <a:lstStyle/>
                    <a:p>
                      <a:pPr marL="0" marR="0" hangingPunct="0">
                        <a:lnSpc>
                          <a:spcPct val="115000"/>
                        </a:lnSpc>
                        <a:spcBef>
                          <a:spcPts val="0"/>
                        </a:spcBef>
                        <a:spcAft>
                          <a:spcPts val="0"/>
                        </a:spcAft>
                      </a:pPr>
                      <a:r>
                        <a:rPr lang="en-US" sz="1400" kern="1400" dirty="0" err="1"/>
                        <a:t>Maximisation</a:t>
                      </a:r>
                      <a:r>
                        <a:rPr lang="en-US" sz="1400" kern="1400" dirty="0"/>
                        <a:t> of potential contacts</a:t>
                      </a:r>
                      <a:endParaRPr lang="en-US" sz="1400" dirty="0">
                        <a:latin typeface="Arial" pitchFamily="34" charset="0"/>
                        <a:ea typeface="Calibri"/>
                        <a:cs typeface="Arial" pitchFamily="34" charset="0"/>
                      </a:endParaRPr>
                    </a:p>
                  </a:txBody>
                  <a:tcPr marL="68580" marR="68580" marT="0" marB="0"/>
                </a:tc>
                <a:tc>
                  <a:txBody>
                    <a:bodyPr/>
                    <a:lstStyle/>
                    <a:p>
                      <a:pPr marL="0" marR="0" algn="just" hangingPunct="0">
                        <a:lnSpc>
                          <a:spcPct val="115000"/>
                        </a:lnSpc>
                        <a:spcBef>
                          <a:spcPts val="0"/>
                        </a:spcBef>
                        <a:spcAft>
                          <a:spcPts val="0"/>
                        </a:spcAft>
                      </a:pPr>
                      <a:r>
                        <a:rPr lang="en-US" sz="1400" kern="1400" dirty="0"/>
                        <a:t>Each individual’s need for access to other people, work, goods, and services, is met in ways that score positively in terms of accessibility,   technology and cultural appropriateness.</a:t>
                      </a:r>
                      <a:endParaRPr lang="en-US" sz="1400" dirty="0">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688565">
                <a:tc>
                  <a:txBody>
                    <a:bodyPr/>
                    <a:lstStyle/>
                    <a:p>
                      <a:pPr marL="0" marR="0" hangingPunct="0">
                        <a:lnSpc>
                          <a:spcPct val="115000"/>
                        </a:lnSpc>
                        <a:spcBef>
                          <a:spcPts val="0"/>
                        </a:spcBef>
                        <a:spcAft>
                          <a:spcPts val="0"/>
                        </a:spcAft>
                      </a:pPr>
                      <a:r>
                        <a:rPr lang="en-US" sz="1400" kern="1400" dirty="0" err="1"/>
                        <a:t>Minimisation</a:t>
                      </a:r>
                      <a:r>
                        <a:rPr lang="en-US" sz="1400" kern="1400" dirty="0"/>
                        <a:t> of effort in terms of energy, time and cost</a:t>
                      </a:r>
                      <a:endParaRPr lang="en-US" sz="1400" dirty="0">
                        <a:latin typeface="Arial" pitchFamily="34" charset="0"/>
                        <a:ea typeface="Calibri"/>
                        <a:cs typeface="Arial" pitchFamily="34" charset="0"/>
                      </a:endParaRPr>
                    </a:p>
                  </a:txBody>
                  <a:tcPr marL="68580" marR="68580" marT="0" marB="0"/>
                </a:tc>
                <a:tc>
                  <a:txBody>
                    <a:bodyPr/>
                    <a:lstStyle/>
                    <a:p>
                      <a:pPr marL="0" marR="0" algn="just" hangingPunct="0">
                        <a:lnSpc>
                          <a:spcPct val="115000"/>
                        </a:lnSpc>
                        <a:spcBef>
                          <a:spcPts val="0"/>
                        </a:spcBef>
                        <a:spcAft>
                          <a:spcPts val="0"/>
                        </a:spcAft>
                      </a:pPr>
                      <a:r>
                        <a:rPr lang="en-US" sz="1400" kern="1400" dirty="0"/>
                        <a:t>People can satisfy their needs (e.g. as above) without having to expend unnecessary time and energy.</a:t>
                      </a:r>
                      <a:endParaRPr lang="en-US" sz="1400" dirty="0">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r h="688565">
                <a:tc>
                  <a:txBody>
                    <a:bodyPr/>
                    <a:lstStyle/>
                    <a:p>
                      <a:pPr marL="0" marR="0" hangingPunct="0">
                        <a:lnSpc>
                          <a:spcPct val="115000"/>
                        </a:lnSpc>
                        <a:spcBef>
                          <a:spcPts val="0"/>
                        </a:spcBef>
                        <a:spcAft>
                          <a:spcPts val="0"/>
                        </a:spcAft>
                      </a:pPr>
                      <a:r>
                        <a:rPr lang="en-US" sz="1400" kern="1400"/>
                        <a:t>Optimisation of Anthropos’ protective space when alone</a:t>
                      </a:r>
                      <a:endParaRPr lang="en-US" sz="1400">
                        <a:latin typeface="Arial" pitchFamily="34" charset="0"/>
                        <a:ea typeface="Calibri"/>
                        <a:cs typeface="Arial" pitchFamily="34" charset="0"/>
                      </a:endParaRPr>
                    </a:p>
                  </a:txBody>
                  <a:tcPr marL="68580" marR="68580" marT="0" marB="0"/>
                </a:tc>
                <a:tc>
                  <a:txBody>
                    <a:bodyPr/>
                    <a:lstStyle/>
                    <a:p>
                      <a:pPr marL="0" marR="0" algn="just" hangingPunct="0">
                        <a:lnSpc>
                          <a:spcPct val="115000"/>
                        </a:lnSpc>
                        <a:spcBef>
                          <a:spcPts val="0"/>
                        </a:spcBef>
                        <a:spcAft>
                          <a:spcPts val="0"/>
                        </a:spcAft>
                      </a:pPr>
                      <a:r>
                        <a:rPr lang="en-US" sz="1400" kern="1400" dirty="0"/>
                        <a:t>People live in a human scale </a:t>
                      </a:r>
                      <a:r>
                        <a:rPr lang="en-US" sz="1400" kern="1400" dirty="0" err="1"/>
                        <a:t>neighbourhood</a:t>
                      </a:r>
                      <a:r>
                        <a:rPr lang="en-US" sz="1400" kern="1400" dirty="0"/>
                        <a:t> which is safe and secure,  where culturally sensitive provisions meet these needs. </a:t>
                      </a:r>
                      <a:endParaRPr lang="en-US" sz="1400" dirty="0">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3"/>
                  </a:ext>
                </a:extLst>
              </a:tr>
              <a:tr h="918087">
                <a:tc>
                  <a:txBody>
                    <a:bodyPr/>
                    <a:lstStyle/>
                    <a:p>
                      <a:pPr marL="0" marR="0" hangingPunct="0">
                        <a:lnSpc>
                          <a:spcPct val="115000"/>
                        </a:lnSpc>
                        <a:spcBef>
                          <a:spcPts val="0"/>
                        </a:spcBef>
                        <a:spcAft>
                          <a:spcPts val="0"/>
                        </a:spcAft>
                      </a:pPr>
                      <a:r>
                        <a:rPr lang="en-US" sz="1400" kern="1400"/>
                        <a:t>Optimisation of the quality of Anthropos’ relationship with the system of life</a:t>
                      </a:r>
                      <a:endParaRPr lang="en-US" sz="1400">
                        <a:latin typeface="Arial" pitchFamily="34" charset="0"/>
                        <a:ea typeface="Calibri"/>
                        <a:cs typeface="Arial" pitchFamily="34" charset="0"/>
                      </a:endParaRPr>
                    </a:p>
                  </a:txBody>
                  <a:tcPr marL="68580" marR="68580" marT="0" marB="0"/>
                </a:tc>
                <a:tc>
                  <a:txBody>
                    <a:bodyPr/>
                    <a:lstStyle/>
                    <a:p>
                      <a:pPr marL="0" marR="0" algn="just" hangingPunct="0">
                        <a:lnSpc>
                          <a:spcPct val="115000"/>
                        </a:lnSpc>
                        <a:spcBef>
                          <a:spcPts val="0"/>
                        </a:spcBef>
                        <a:spcAft>
                          <a:spcPts val="0"/>
                        </a:spcAft>
                      </a:pPr>
                      <a:r>
                        <a:rPr lang="en-US" sz="1400" kern="1400" dirty="0"/>
                        <a:t>People have levels of access to opportunities, and economic and social benefit which are fair and culturally sensitive.</a:t>
                      </a:r>
                      <a:endParaRPr lang="en-US" sz="1400" dirty="0">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4"/>
                  </a:ext>
                </a:extLst>
              </a:tr>
              <a:tr h="688565">
                <a:tc>
                  <a:txBody>
                    <a:bodyPr/>
                    <a:lstStyle/>
                    <a:p>
                      <a:pPr marL="0" marR="0" hangingPunct="0">
                        <a:lnSpc>
                          <a:spcPct val="115000"/>
                        </a:lnSpc>
                        <a:spcBef>
                          <a:spcPts val="0"/>
                        </a:spcBef>
                        <a:spcAft>
                          <a:spcPts val="0"/>
                        </a:spcAft>
                      </a:pPr>
                      <a:r>
                        <a:rPr lang="en-US" sz="1400" kern="1400" dirty="0" err="1"/>
                        <a:t>Optimisation</a:t>
                      </a:r>
                      <a:r>
                        <a:rPr lang="en-US" sz="1400" kern="1400" dirty="0"/>
                        <a:t> in the synthesis of all principles</a:t>
                      </a:r>
                      <a:endParaRPr lang="en-US" sz="1400" dirty="0">
                        <a:latin typeface="Arial" pitchFamily="34" charset="0"/>
                        <a:ea typeface="Calibri"/>
                        <a:cs typeface="Arial" pitchFamily="34" charset="0"/>
                      </a:endParaRPr>
                    </a:p>
                  </a:txBody>
                  <a:tcPr marL="68580" marR="68580" marT="0" marB="0"/>
                </a:tc>
                <a:tc>
                  <a:txBody>
                    <a:bodyPr/>
                    <a:lstStyle/>
                    <a:p>
                      <a:pPr marL="0" marR="0" algn="just" hangingPunct="0">
                        <a:lnSpc>
                          <a:spcPct val="115000"/>
                        </a:lnSpc>
                        <a:spcBef>
                          <a:spcPts val="0"/>
                        </a:spcBef>
                        <a:spcAft>
                          <a:spcPts val="0"/>
                        </a:spcAft>
                      </a:pPr>
                      <a:r>
                        <a:rPr lang="en-US" sz="1400" kern="1400" dirty="0"/>
                        <a:t>The humane habitat exhibits a sensitive balance in the desirability outcomes where quality of life and social justice reinforce the desirability to achieve a sustainable environment.</a:t>
                      </a:r>
                      <a:endParaRPr lang="en-US" sz="1400" dirty="0">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Rectangle 4"/>
          <p:cNvSpPr/>
          <p:nvPr/>
        </p:nvSpPr>
        <p:spPr>
          <a:xfrm>
            <a:off x="190500" y="190500"/>
            <a:ext cx="8763000" cy="6477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3"/>
          <a:srcRect/>
          <a:stretch>
            <a:fillRect/>
          </a:stretch>
        </p:blipFill>
        <p:spPr bwMode="auto">
          <a:xfrm>
            <a:off x="457200" y="4953000"/>
            <a:ext cx="1862138" cy="1606976"/>
          </a:xfrm>
          <a:prstGeom prst="rect">
            <a:avLst/>
          </a:prstGeom>
          <a:noFill/>
          <a:ln w="9525">
            <a:noFill/>
            <a:miter lim="800000"/>
            <a:headEnd/>
            <a:tailEnd/>
          </a:ln>
          <a:effectLst/>
        </p:spPr>
      </p:pic>
      <p:sp>
        <p:nvSpPr>
          <p:cNvPr id="6" name="Rectangle 5"/>
          <p:cNvSpPr/>
          <p:nvPr/>
        </p:nvSpPr>
        <p:spPr>
          <a:xfrm>
            <a:off x="2743200" y="6029980"/>
            <a:ext cx="3352800" cy="523220"/>
          </a:xfrm>
          <a:prstGeom prst="rect">
            <a:avLst/>
          </a:prstGeom>
        </p:spPr>
        <p:txBody>
          <a:bodyPr wrap="square">
            <a:spAutoFit/>
          </a:bodyPr>
          <a:lstStyle/>
          <a:p>
            <a:r>
              <a:rPr lang="en-US" sz="1400" dirty="0"/>
              <a:t>Street for pedestrians only in Islamabad,</a:t>
            </a:r>
          </a:p>
          <a:p>
            <a:r>
              <a:rPr lang="en-US" sz="1400" dirty="0"/>
              <a:t>Pakistan.</a:t>
            </a:r>
          </a:p>
        </p:txBody>
      </p:sp>
      <p:pic>
        <p:nvPicPr>
          <p:cNvPr id="1027" name="Picture 3"/>
          <p:cNvPicPr>
            <a:picLocks noChangeAspect="1" noChangeArrowheads="1"/>
          </p:cNvPicPr>
          <p:nvPr/>
        </p:nvPicPr>
        <p:blipFill>
          <a:blip r:embed="rId4"/>
          <a:srcRect/>
          <a:stretch>
            <a:fillRect/>
          </a:stretch>
        </p:blipFill>
        <p:spPr bwMode="auto">
          <a:xfrm>
            <a:off x="6019800" y="5026089"/>
            <a:ext cx="2733675" cy="1546160"/>
          </a:xfrm>
          <a:prstGeom prst="rect">
            <a:avLst/>
          </a:prstGeom>
          <a:noFill/>
          <a:ln w="9525">
            <a:noFill/>
            <a:miter lim="800000"/>
            <a:headEnd/>
            <a:tailEnd/>
          </a:ln>
          <a:effectLst/>
        </p:spPr>
      </p:pic>
      <p:sp>
        <p:nvSpPr>
          <p:cNvPr id="7" name="Rectangle 6"/>
          <p:cNvSpPr/>
          <p:nvPr/>
        </p:nvSpPr>
        <p:spPr>
          <a:xfrm>
            <a:off x="2362200" y="5105400"/>
            <a:ext cx="4572000" cy="738664"/>
          </a:xfrm>
          <a:prstGeom prst="rect">
            <a:avLst/>
          </a:prstGeom>
        </p:spPr>
        <p:txBody>
          <a:bodyPr>
            <a:spAutoFit/>
          </a:bodyPr>
          <a:lstStyle/>
          <a:p>
            <a:r>
              <a:rPr lang="en-US" sz="1400" dirty="0"/>
              <a:t>Human scale re-established within the</a:t>
            </a:r>
          </a:p>
          <a:p>
            <a:r>
              <a:rPr lang="en-US" sz="1400" dirty="0"/>
              <a:t>human community as in this one in Mosul,</a:t>
            </a:r>
          </a:p>
          <a:p>
            <a:r>
              <a:rPr lang="en-US" sz="1400" dirty="0"/>
              <a:t>Iraq.</a:t>
            </a:r>
          </a:p>
        </p:txBody>
      </p:sp>
      <p:sp>
        <p:nvSpPr>
          <p:cNvPr id="8" name="Right Arrow 7"/>
          <p:cNvSpPr/>
          <p:nvPr/>
        </p:nvSpPr>
        <p:spPr>
          <a:xfrm>
            <a:off x="5715000" y="52578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flipH="1">
            <a:off x="2438400" y="60960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srcRect/>
          <a:stretch>
            <a:fillRect/>
          </a:stretch>
        </p:blipFill>
        <p:spPr bwMode="auto">
          <a:xfrm>
            <a:off x="5334000" y="1981200"/>
            <a:ext cx="3267075" cy="2619375"/>
          </a:xfrm>
          <a:prstGeom prst="rect">
            <a:avLst/>
          </a:prstGeom>
          <a:noFill/>
          <a:ln w="9525">
            <a:noFill/>
            <a:miter lim="800000"/>
            <a:headEnd/>
            <a:tailEnd/>
          </a:ln>
          <a:effectLst/>
        </p:spPr>
      </p:pic>
      <p:sp>
        <p:nvSpPr>
          <p:cNvPr id="3" name="Title 2"/>
          <p:cNvSpPr>
            <a:spLocks noGrp="1"/>
          </p:cNvSpPr>
          <p:nvPr>
            <p:ph type="title"/>
          </p:nvPr>
        </p:nvSpPr>
        <p:spPr>
          <a:xfrm>
            <a:off x="457200" y="228601"/>
            <a:ext cx="3276600" cy="457200"/>
          </a:xfrm>
        </p:spPr>
        <p:txBody>
          <a:bodyPr>
            <a:normAutofit fontScale="90000"/>
          </a:bodyPr>
          <a:lstStyle/>
          <a:p>
            <a:r>
              <a:rPr lang="en-US" dirty="0"/>
              <a:t>conclusion</a:t>
            </a:r>
          </a:p>
        </p:txBody>
      </p:sp>
      <p:sp>
        <p:nvSpPr>
          <p:cNvPr id="2" name="Text Placeholder 1"/>
          <p:cNvSpPr>
            <a:spLocks noGrp="1"/>
          </p:cNvSpPr>
          <p:nvPr>
            <p:ph type="body" idx="1"/>
          </p:nvPr>
        </p:nvSpPr>
        <p:spPr>
          <a:xfrm>
            <a:off x="457200" y="914400"/>
            <a:ext cx="7924800" cy="838200"/>
          </a:xfrm>
          <a:solidFill>
            <a:schemeClr val="accent1">
              <a:lumMod val="60000"/>
              <a:lumOff val="40000"/>
            </a:schemeClr>
          </a:solidFill>
          <a:ln>
            <a:solidFill>
              <a:schemeClr val="accent1"/>
            </a:solidFill>
          </a:ln>
        </p:spPr>
        <p:style>
          <a:lnRef idx="2">
            <a:schemeClr val="accent2"/>
          </a:lnRef>
          <a:fillRef idx="1">
            <a:schemeClr val="lt1"/>
          </a:fillRef>
          <a:effectRef idx="0">
            <a:schemeClr val="accent2"/>
          </a:effectRef>
          <a:fontRef idx="minor">
            <a:schemeClr val="dk1"/>
          </a:fontRef>
        </p:style>
        <p:txBody>
          <a:bodyPr>
            <a:noAutofit/>
          </a:bodyPr>
          <a:lstStyle/>
          <a:p>
            <a:pPr algn="l"/>
            <a:r>
              <a:rPr lang="en-US" sz="1800" dirty="0">
                <a:solidFill>
                  <a:schemeClr val="tx1"/>
                </a:solidFill>
                <a:latin typeface="Arial" pitchFamily="34" charset="0"/>
                <a:cs typeface="Arial" pitchFamily="34" charset="0"/>
              </a:rPr>
              <a:t>The fact that the frame is extra-human does not mean that we cannot create a human scale within it. Man will have to create once more a human scale within an extra human frame, which has many inhuman parts.</a:t>
            </a:r>
          </a:p>
        </p:txBody>
      </p:sp>
      <p:sp>
        <p:nvSpPr>
          <p:cNvPr id="8" name="Rectangle 7"/>
          <p:cNvSpPr/>
          <p:nvPr/>
        </p:nvSpPr>
        <p:spPr>
          <a:xfrm>
            <a:off x="304800" y="190500"/>
            <a:ext cx="8534400" cy="6477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 Placeholder 1"/>
          <p:cNvSpPr txBox="1">
            <a:spLocks/>
          </p:cNvSpPr>
          <p:nvPr/>
        </p:nvSpPr>
        <p:spPr>
          <a:xfrm>
            <a:off x="304800" y="2209800"/>
            <a:ext cx="5029200" cy="4419600"/>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r>
              <a:rPr lang="en-US" dirty="0"/>
              <a:t>The key to the solution is the creation of the human community as a part of a much larger city. </a:t>
            </a:r>
          </a:p>
          <a:p>
            <a:r>
              <a:rPr lang="en-US" dirty="0"/>
              <a:t>The problem, therefore, is reshaped as a problem of an organized </a:t>
            </a:r>
            <a:r>
              <a:rPr lang="en-US" dirty="0" err="1"/>
              <a:t>Ecumenopolis</a:t>
            </a:r>
            <a:r>
              <a:rPr lang="en-US" dirty="0"/>
              <a:t>, consisting of many human communities that will be its fundamental cells, interconnected by the tens, hundreds, thousands, and tens of thousands into major urban complexes that will be the parts of </a:t>
            </a:r>
            <a:r>
              <a:rPr lang="en-US" dirty="0" err="1"/>
              <a:t>Ecumenopolis</a:t>
            </a:r>
            <a:r>
              <a:rPr lang="en-US" dirty="0"/>
              <a:t>.</a:t>
            </a:r>
          </a:p>
          <a:p>
            <a:r>
              <a:rPr lang="en-US" b="1" dirty="0"/>
              <a:t>In this way, what was a natural human community can be immensely enlarged into a human city</a:t>
            </a:r>
            <a:r>
              <a:rPr lang="en-US" dirty="0"/>
              <a:t>. With proper organization of transportation and telecommunications networks, the extra-human scale of the large city can be turned into a human one and the inhuman conditions now existing in many parts of the city can be eliminated.</a:t>
            </a:r>
          </a:p>
          <a:p>
            <a:endParaRPr lang="en-US" dirty="0"/>
          </a:p>
        </p:txBody>
      </p:sp>
      <p:sp>
        <p:nvSpPr>
          <p:cNvPr id="10" name="Text Placeholder 1"/>
          <p:cNvSpPr txBox="1">
            <a:spLocks/>
          </p:cNvSpPr>
          <p:nvPr/>
        </p:nvSpPr>
        <p:spPr>
          <a:xfrm>
            <a:off x="4343400" y="6172200"/>
            <a:ext cx="4800600" cy="2590800"/>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endParaRPr lang="en-US" dirty="0"/>
          </a:p>
        </p:txBody>
      </p:sp>
      <p:sp>
        <p:nvSpPr>
          <p:cNvPr id="13" name="Rectangle 12"/>
          <p:cNvSpPr/>
          <p:nvPr/>
        </p:nvSpPr>
        <p:spPr>
          <a:xfrm>
            <a:off x="5257800" y="4724400"/>
            <a:ext cx="3505200" cy="1477328"/>
          </a:xfrm>
          <a:prstGeom prst="rect">
            <a:avLst/>
          </a:prstGeom>
        </p:spPr>
        <p:txBody>
          <a:bodyPr wrap="square">
            <a:spAutoFit/>
          </a:bodyPr>
          <a:lstStyle/>
          <a:p>
            <a:r>
              <a:rPr lang="en-US" sz="1500" dirty="0"/>
              <a:t>Chandigarh, the new capita! of the Punjab</a:t>
            </a:r>
          </a:p>
          <a:p>
            <a:r>
              <a:rPr lang="en-US" sz="1500" dirty="0"/>
              <a:t>in India, designed by Le Corbusier in the</a:t>
            </a:r>
          </a:p>
          <a:p>
            <a:r>
              <a:rPr lang="en-US" sz="1500" dirty="0"/>
              <a:t>year 1950. The drawing shows the initial</a:t>
            </a:r>
          </a:p>
          <a:p>
            <a:r>
              <a:rPr lang="en-US" sz="1500" dirty="0"/>
              <a:t>master plan by Le Corbusier with the city</a:t>
            </a:r>
          </a:p>
          <a:p>
            <a:r>
              <a:rPr lang="en-US" sz="1500" dirty="0"/>
              <a:t>divided into major sectors within which</a:t>
            </a:r>
          </a:p>
          <a:p>
            <a:r>
              <a:rPr lang="en-US" sz="1500" dirty="0"/>
              <a:t>the human scale is reestablished.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14325"/>
            <a:ext cx="2819400" cy="1362075"/>
          </a:xfrm>
        </p:spPr>
        <p:txBody>
          <a:bodyPr/>
          <a:lstStyle/>
          <a:p>
            <a:r>
              <a:rPr lang="en-US" dirty="0"/>
              <a:t>conclusion</a:t>
            </a:r>
          </a:p>
        </p:txBody>
      </p:sp>
      <p:sp>
        <p:nvSpPr>
          <p:cNvPr id="8" name="Rectangle 7"/>
          <p:cNvSpPr/>
          <p:nvPr/>
        </p:nvSpPr>
        <p:spPr>
          <a:xfrm>
            <a:off x="304800" y="190500"/>
            <a:ext cx="8534400" cy="6477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 Placeholder 1"/>
          <p:cNvSpPr txBox="1">
            <a:spLocks/>
          </p:cNvSpPr>
          <p:nvPr/>
        </p:nvSpPr>
        <p:spPr>
          <a:xfrm>
            <a:off x="4343400" y="6172200"/>
            <a:ext cx="4800600" cy="2590800"/>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endParaRPr lang="en-US" dirty="0"/>
          </a:p>
        </p:txBody>
      </p:sp>
      <p:sp>
        <p:nvSpPr>
          <p:cNvPr id="11" name="Rectangle 10"/>
          <p:cNvSpPr/>
          <p:nvPr/>
        </p:nvSpPr>
        <p:spPr>
          <a:xfrm>
            <a:off x="381000" y="2514600"/>
            <a:ext cx="4572000" cy="923330"/>
          </a:xfrm>
          <a:prstGeom prst="rect">
            <a:avLst/>
          </a:prstGeom>
        </p:spPr>
        <p:txBody>
          <a:bodyPr>
            <a:spAutoFit/>
          </a:bodyPr>
          <a:lstStyle/>
          <a:p>
            <a:r>
              <a:rPr lang="en-US" dirty="0"/>
              <a:t>The centre has to grow within the built-up</a:t>
            </a:r>
          </a:p>
          <a:p>
            <a:r>
              <a:rPr lang="en-US" dirty="0"/>
              <a:t>area, and the dynamic city is choked to</a:t>
            </a:r>
          </a:p>
          <a:p>
            <a:r>
              <a:rPr lang="en-US" dirty="0"/>
              <a:t>death.</a:t>
            </a:r>
          </a:p>
        </p:txBody>
      </p:sp>
      <p:pic>
        <p:nvPicPr>
          <p:cNvPr id="23554" name="Picture 2"/>
          <p:cNvPicPr>
            <a:picLocks noChangeAspect="1" noChangeArrowheads="1"/>
          </p:cNvPicPr>
          <p:nvPr/>
        </p:nvPicPr>
        <p:blipFill>
          <a:blip r:embed="rId2"/>
          <a:srcRect/>
          <a:stretch>
            <a:fillRect/>
          </a:stretch>
        </p:blipFill>
        <p:spPr bwMode="auto">
          <a:xfrm>
            <a:off x="533400" y="1066800"/>
            <a:ext cx="3267075" cy="1371600"/>
          </a:xfrm>
          <a:prstGeom prst="rect">
            <a:avLst/>
          </a:prstGeom>
          <a:noFill/>
          <a:ln w="9525">
            <a:noFill/>
            <a:miter lim="800000"/>
            <a:headEnd/>
            <a:tailEnd/>
          </a:ln>
          <a:effectLst/>
        </p:spPr>
      </p:pic>
      <p:pic>
        <p:nvPicPr>
          <p:cNvPr id="24578" name="Picture 2"/>
          <p:cNvPicPr>
            <a:picLocks noChangeAspect="1" noChangeArrowheads="1"/>
          </p:cNvPicPr>
          <p:nvPr/>
        </p:nvPicPr>
        <p:blipFill>
          <a:blip r:embed="rId3"/>
          <a:srcRect/>
          <a:stretch>
            <a:fillRect/>
          </a:stretch>
        </p:blipFill>
        <p:spPr bwMode="auto">
          <a:xfrm>
            <a:off x="6248400" y="304800"/>
            <a:ext cx="2150480" cy="4953000"/>
          </a:xfrm>
          <a:prstGeom prst="rect">
            <a:avLst/>
          </a:prstGeom>
          <a:noFill/>
          <a:ln w="9525">
            <a:noFill/>
            <a:miter lim="800000"/>
            <a:headEnd/>
            <a:tailEnd/>
          </a:ln>
          <a:effectLst/>
        </p:spPr>
      </p:pic>
      <p:sp>
        <p:nvSpPr>
          <p:cNvPr id="13" name="Rectangle 12"/>
          <p:cNvSpPr/>
          <p:nvPr/>
        </p:nvSpPr>
        <p:spPr>
          <a:xfrm>
            <a:off x="5181600" y="5352871"/>
            <a:ext cx="3810000" cy="1200329"/>
          </a:xfrm>
          <a:prstGeom prst="rect">
            <a:avLst/>
          </a:prstGeom>
        </p:spPr>
        <p:txBody>
          <a:bodyPr wrap="square">
            <a:spAutoFit/>
          </a:bodyPr>
          <a:lstStyle/>
          <a:p>
            <a:r>
              <a:rPr lang="en-US" dirty="0"/>
              <a:t>If, in the same system as the preceding figure, we create new arteries and new cities, we can avoid all problems of abnormal growth.</a:t>
            </a:r>
          </a:p>
        </p:txBody>
      </p:sp>
      <p:sp>
        <p:nvSpPr>
          <p:cNvPr id="14" name="Rectangle 13"/>
          <p:cNvSpPr/>
          <p:nvPr/>
        </p:nvSpPr>
        <p:spPr>
          <a:xfrm>
            <a:off x="457200" y="3733800"/>
            <a:ext cx="4572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US" dirty="0"/>
              <a:t>More and more, man will do all the tasks that present an interest and a challenge and leave everything else to automated process.</a:t>
            </a:r>
          </a:p>
        </p:txBody>
      </p:sp>
      <p:sp>
        <p:nvSpPr>
          <p:cNvPr id="15" name="Rectangle 14"/>
          <p:cNvSpPr/>
          <p:nvPr/>
        </p:nvSpPr>
        <p:spPr>
          <a:xfrm>
            <a:off x="457200" y="4876800"/>
            <a:ext cx="4572000" cy="1200329"/>
          </a:xfrm>
          <a:prstGeom prst="rect">
            <a:avLst/>
          </a:prstGeom>
        </p:spPr>
        <p:txBody>
          <a:bodyPr>
            <a:spAutoFit/>
          </a:bodyPr>
          <a:lstStyle/>
          <a:p>
            <a:r>
              <a:rPr lang="en-US" dirty="0" err="1"/>
              <a:t>Ecumenopolis</a:t>
            </a:r>
            <a:r>
              <a:rPr lang="en-US" dirty="0"/>
              <a:t>, the unique city of man, will form a continuous, differentiated, but also unified texture consisting of many cells, the</a:t>
            </a:r>
          </a:p>
          <a:p>
            <a:r>
              <a:rPr lang="en-US" dirty="0"/>
              <a:t>human communities.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8629" y="1142984"/>
            <a:ext cx="7786742" cy="5509200"/>
          </a:xfrm>
          <a:prstGeom prst="rect">
            <a:avLst/>
          </a:prstGeom>
          <a:noFill/>
        </p:spPr>
        <p:txBody>
          <a:bodyPr wrap="square" rtlCol="0" anchor="ctr">
            <a:spAutoFit/>
          </a:bodyPr>
          <a:lstStyle/>
          <a:p>
            <a:pPr algn="ctr"/>
            <a:r>
              <a:rPr lang="en-US" sz="2200" b="1" dirty="0"/>
              <a:t>Vital cities have marvelous innate abilities for understanding , communicating, contriving and inventing what is required to combat their difficulties.</a:t>
            </a:r>
          </a:p>
          <a:p>
            <a:pPr>
              <a:buFont typeface="Wingdings" pitchFamily="2" charset="2"/>
              <a:buChar char="Ø"/>
            </a:pPr>
            <a:r>
              <a:rPr lang="en-US" sz="2200" dirty="0"/>
              <a:t>Perhaps the most striking example of this ability is the effect that big cities have had on disease.</a:t>
            </a:r>
          </a:p>
          <a:p>
            <a:pPr>
              <a:buFont typeface="Wingdings" pitchFamily="2" charset="2"/>
              <a:buChar char="Ø"/>
            </a:pPr>
            <a:r>
              <a:rPr lang="en-US" sz="2200" dirty="0"/>
              <a:t>Cities were once the most helpless and devastated victims of disease, but they became great disease conquerors. All the apparatus of surgery, hygiene, public health measures, etc.  which people not only in cities but also outside them depend upon for the unending wars against premature mortality are fundamentally products of big cities and would be inconceivable without big cities.</a:t>
            </a:r>
          </a:p>
          <a:p>
            <a:pPr>
              <a:buFont typeface="Wingdings" pitchFamily="2" charset="2"/>
              <a:buChar char="Ø"/>
            </a:pPr>
            <a:r>
              <a:rPr lang="en-US" sz="2200" dirty="0"/>
              <a:t>The surplus wealth, the productivity, the close-grained juxtaposition of talents that permit society to support advances such as these are themselves products of our organization into cities, and especially into big and dense cities.</a:t>
            </a:r>
            <a:endParaRPr lang="en-IN" sz="2200" dirty="0"/>
          </a:p>
        </p:txBody>
      </p:sp>
      <p:sp>
        <p:nvSpPr>
          <p:cNvPr id="3" name="Title 1"/>
          <p:cNvSpPr>
            <a:spLocks noGrp="1"/>
          </p:cNvSpPr>
          <p:nvPr>
            <p:ph type="title"/>
          </p:nvPr>
        </p:nvSpPr>
        <p:spPr>
          <a:xfrm>
            <a:off x="335741" y="71414"/>
            <a:ext cx="8472518" cy="1143000"/>
          </a:xfrm>
        </p:spPr>
        <p:txBody>
          <a:bodyPr>
            <a:normAutofit/>
          </a:bodyPr>
          <a:lstStyle/>
          <a:p>
            <a:r>
              <a:rPr lang="en-US" dirty="0"/>
              <a:t>Reason why cities still live</a:t>
            </a:r>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endParaRPr lang="en-IN" dirty="0"/>
          </a:p>
        </p:txBody>
      </p:sp>
      <p:sp>
        <p:nvSpPr>
          <p:cNvPr id="3" name="Content Placeholder 2"/>
          <p:cNvSpPr>
            <a:spLocks noGrp="1"/>
          </p:cNvSpPr>
          <p:nvPr>
            <p:ph idx="1"/>
          </p:nvPr>
        </p:nvSpPr>
        <p:spPr/>
        <p:txBody>
          <a:bodyPr>
            <a:normAutofit/>
          </a:bodyPr>
          <a:lstStyle/>
          <a:p>
            <a:r>
              <a:rPr lang="en-US" dirty="0"/>
              <a:t>Man doesn’t have the power to change the physical dimensions of the world and also these dimensions are in no way less to accommodate all.</a:t>
            </a:r>
          </a:p>
          <a:p>
            <a:r>
              <a:rPr lang="en-US" dirty="0"/>
              <a:t>Stress should be on imbibing civic sense, and education to help people use there intellect.</a:t>
            </a:r>
          </a:p>
          <a:p>
            <a:r>
              <a:rPr lang="en-US" dirty="0"/>
              <a:t>Dull, inert cities contain the seeds of their destruction.</a:t>
            </a:r>
          </a:p>
          <a:p>
            <a:r>
              <a:rPr lang="en-US" dirty="0"/>
              <a:t>But lively cities, diverse and intense contain the seeds of their own regeneration, with energy enough to carry over for problems and needs outside themselves.</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1"/>
            <a:ext cx="7772400" cy="762000"/>
          </a:xfrm>
        </p:spPr>
        <p:txBody>
          <a:bodyPr/>
          <a:lstStyle/>
          <a:p>
            <a:r>
              <a:rPr lang="en-US" b="1" dirty="0" err="1">
                <a:solidFill>
                  <a:schemeClr val="tx1"/>
                </a:solidFill>
              </a:rPr>
              <a:t>Constantinos</a:t>
            </a:r>
            <a:r>
              <a:rPr lang="en-US" b="1" dirty="0">
                <a:solidFill>
                  <a:schemeClr val="tx1"/>
                </a:solidFill>
              </a:rPr>
              <a:t> A. </a:t>
            </a:r>
            <a:r>
              <a:rPr lang="en-US" b="1" dirty="0" err="1">
                <a:solidFill>
                  <a:schemeClr val="tx1"/>
                </a:solidFill>
              </a:rPr>
              <a:t>Doxiadis</a:t>
            </a:r>
            <a:endParaRPr lang="en-US" dirty="0">
              <a:solidFill>
                <a:schemeClr val="tx1"/>
              </a:solidFill>
            </a:endParaRPr>
          </a:p>
        </p:txBody>
      </p:sp>
      <p:sp>
        <p:nvSpPr>
          <p:cNvPr id="2" name="Text Placeholder 1"/>
          <p:cNvSpPr>
            <a:spLocks noGrp="1"/>
          </p:cNvSpPr>
          <p:nvPr>
            <p:ph type="body" idx="1"/>
          </p:nvPr>
        </p:nvSpPr>
        <p:spPr>
          <a:xfrm>
            <a:off x="381000" y="3505200"/>
            <a:ext cx="8305800" cy="1219200"/>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gn="l"/>
            <a:r>
              <a:rPr lang="en-US" sz="1800" b="1" u="sng" dirty="0">
                <a:solidFill>
                  <a:schemeClr val="tx1"/>
                </a:solidFill>
                <a:latin typeface="Arial" pitchFamily="34" charset="0"/>
                <a:cs typeface="Arial" pitchFamily="34" charset="0"/>
              </a:rPr>
              <a:t>Sources:</a:t>
            </a:r>
          </a:p>
          <a:p>
            <a:pPr algn="l">
              <a:buFont typeface="Arial" pitchFamily="34" charset="0"/>
              <a:buChar char="•"/>
            </a:pPr>
            <a:r>
              <a:rPr lang="en-US" sz="1800" i="1" dirty="0">
                <a:solidFill>
                  <a:schemeClr val="tx1"/>
                </a:solidFill>
                <a:latin typeface="Arial" pitchFamily="34" charset="0"/>
                <a:cs typeface="Arial" pitchFamily="34" charset="0"/>
              </a:rPr>
              <a:t>Ekistics: </a:t>
            </a:r>
            <a:r>
              <a:rPr lang="en-US" sz="1800" dirty="0">
                <a:solidFill>
                  <a:schemeClr val="tx1"/>
                </a:solidFill>
                <a:latin typeface="Arial" pitchFamily="34" charset="0"/>
                <a:cs typeface="Arial" pitchFamily="34" charset="0"/>
              </a:rPr>
              <a:t>the science of human settlements</a:t>
            </a:r>
          </a:p>
          <a:p>
            <a:pPr algn="l">
              <a:buFont typeface="Arial" pitchFamily="34" charset="0"/>
              <a:buChar char="•"/>
            </a:pPr>
            <a:r>
              <a:rPr lang="en-US" sz="1800" dirty="0">
                <a:solidFill>
                  <a:schemeClr val="tx1"/>
                </a:solidFill>
              </a:rPr>
              <a:t>Ebenezer Howard, </a:t>
            </a:r>
            <a:r>
              <a:rPr lang="en-US" sz="1800" i="1" dirty="0">
                <a:solidFill>
                  <a:schemeClr val="tx1"/>
                </a:solidFill>
              </a:rPr>
              <a:t>Garden Cities of To-morrow</a:t>
            </a:r>
          </a:p>
          <a:p>
            <a:pPr algn="l">
              <a:buFont typeface="Arial" pitchFamily="34" charset="0"/>
              <a:buChar char="•"/>
            </a:pPr>
            <a:r>
              <a:rPr lang="en-US" sz="1800" dirty="0">
                <a:solidFill>
                  <a:schemeClr val="tx1"/>
                </a:solidFill>
              </a:rPr>
              <a:t>John G. </a:t>
            </a:r>
            <a:r>
              <a:rPr lang="en-US" sz="1800" dirty="0" err="1">
                <a:solidFill>
                  <a:schemeClr val="tx1"/>
                </a:solidFill>
              </a:rPr>
              <a:t>Papaioannou</a:t>
            </a:r>
            <a:r>
              <a:rPr lang="en-US" sz="1800" dirty="0">
                <a:solidFill>
                  <a:schemeClr val="tx1"/>
                </a:solidFill>
              </a:rPr>
              <a:t>, </a:t>
            </a:r>
            <a:r>
              <a:rPr lang="en-US" sz="1800" i="1" dirty="0">
                <a:solidFill>
                  <a:schemeClr val="tx1"/>
                </a:solidFill>
              </a:rPr>
              <a:t>The City of the Future</a:t>
            </a:r>
          </a:p>
          <a:p>
            <a:pPr algn="l">
              <a:buFont typeface="Arial" pitchFamily="34" charset="0"/>
              <a:buChar char="•"/>
            </a:pPr>
            <a:r>
              <a:rPr lang="en-US" sz="1800" dirty="0">
                <a:solidFill>
                  <a:schemeClr val="tx1"/>
                </a:solidFill>
              </a:rPr>
              <a:t>W. W. </a:t>
            </a:r>
            <a:r>
              <a:rPr lang="en-US" sz="1800" dirty="0" err="1">
                <a:solidFill>
                  <a:schemeClr val="tx1"/>
                </a:solidFill>
              </a:rPr>
              <a:t>Wagar</a:t>
            </a:r>
            <a:r>
              <a:rPr lang="en-US" sz="1800" dirty="0">
                <a:solidFill>
                  <a:schemeClr val="tx1"/>
                </a:solidFill>
              </a:rPr>
              <a:t>, </a:t>
            </a:r>
            <a:r>
              <a:rPr lang="en-US" sz="1800" i="1" dirty="0">
                <a:solidFill>
                  <a:schemeClr val="tx1"/>
                </a:solidFill>
              </a:rPr>
              <a:t>The City of Man</a:t>
            </a:r>
          </a:p>
          <a:p>
            <a:pPr algn="l"/>
            <a:r>
              <a:rPr lang="en-US" sz="1800" b="1" i="1" u="sng" dirty="0">
                <a:solidFill>
                  <a:schemeClr val="tx1"/>
                </a:solidFill>
              </a:rPr>
              <a:t>Website</a:t>
            </a:r>
          </a:p>
          <a:p>
            <a:pPr algn="l"/>
            <a:r>
              <a:rPr lang="en-US" sz="1800" i="1" dirty="0">
                <a:solidFill>
                  <a:schemeClr val="tx1"/>
                </a:solidFill>
                <a:hlinkClick r:id="rId2"/>
              </a:rPr>
              <a:t>www.ekistics.org</a:t>
            </a:r>
            <a:endParaRPr lang="en-US" sz="1800" i="1" dirty="0">
              <a:solidFill>
                <a:schemeClr val="tx1"/>
              </a:solidFill>
            </a:endParaRPr>
          </a:p>
          <a:p>
            <a:pPr algn="l"/>
            <a:r>
              <a:rPr lang="en-US" sz="1800" i="1" dirty="0">
                <a:solidFill>
                  <a:schemeClr val="tx1"/>
                </a:solidFill>
                <a:hlinkClick r:id="rId3"/>
              </a:rPr>
              <a:t>www.</a:t>
            </a:r>
            <a:r>
              <a:rPr lang="en-US" sz="1800" b="1" i="1" dirty="0">
                <a:solidFill>
                  <a:schemeClr val="tx1"/>
                </a:solidFill>
                <a:hlinkClick r:id="rId3"/>
              </a:rPr>
              <a:t>doxiadis</a:t>
            </a:r>
            <a:r>
              <a:rPr lang="en-US" sz="1800" i="1" dirty="0">
                <a:solidFill>
                  <a:schemeClr val="tx1"/>
                </a:solidFill>
                <a:hlinkClick r:id="rId3"/>
              </a:rPr>
              <a:t>.org</a:t>
            </a:r>
            <a:endParaRPr lang="en-US" sz="1800" i="1" dirty="0">
              <a:solidFill>
                <a:schemeClr val="tx1"/>
              </a:solidFill>
            </a:endParaRPr>
          </a:p>
          <a:p>
            <a:pPr algn="l"/>
            <a:r>
              <a:rPr lang="en-US" sz="1800" i="1" dirty="0">
                <a:solidFill>
                  <a:schemeClr val="tx1"/>
                </a:solidFill>
                <a:hlinkClick r:id="rId4"/>
              </a:rPr>
              <a:t>www.csiss.org/classics</a:t>
            </a:r>
            <a:endParaRPr lang="en-US" sz="1800" i="1" dirty="0">
              <a:solidFill>
                <a:schemeClr val="tx1"/>
              </a:solidFill>
            </a:endParaRPr>
          </a:p>
          <a:p>
            <a:pPr algn="l"/>
            <a:endParaRPr lang="en-US" sz="1800" i="1" dirty="0">
              <a:solidFill>
                <a:schemeClr val="tx1"/>
              </a:solidFill>
            </a:endParaRPr>
          </a:p>
          <a:p>
            <a:pPr algn="l"/>
            <a:endParaRPr lang="en-US" sz="1800" i="1" dirty="0">
              <a:solidFill>
                <a:schemeClr val="tx1"/>
              </a:solidFill>
            </a:endParaRPr>
          </a:p>
        </p:txBody>
      </p:sp>
      <p:sp>
        <p:nvSpPr>
          <p:cNvPr id="8" name="Rectangle 7"/>
          <p:cNvSpPr/>
          <p:nvPr/>
        </p:nvSpPr>
        <p:spPr>
          <a:xfrm>
            <a:off x="190500" y="190500"/>
            <a:ext cx="8763000" cy="6477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295400"/>
            <a:ext cx="8286808" cy="3046988"/>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400" dirty="0"/>
              <a:t>“Dimensions increase and will continue to increase for a few generation and thus the most probable future in definable terms will mean a very large increase of population and energy in the city of </a:t>
            </a:r>
            <a:r>
              <a:rPr lang="en-US" sz="2400" dirty="0" err="1"/>
              <a:t>Anthopos</a:t>
            </a:r>
            <a:r>
              <a:rPr lang="en-US" sz="2400" dirty="0"/>
              <a:t>(man). This is the city where the whole mankind will live or tend to live.”</a:t>
            </a:r>
          </a:p>
          <a:p>
            <a:pPr algn="just"/>
            <a:endParaRPr lang="en-US" sz="2400" dirty="0"/>
          </a:p>
          <a:p>
            <a:pPr algn="just"/>
            <a:r>
              <a:rPr lang="en-US" sz="2400" dirty="0"/>
              <a:t>                                                                                          C.A.DOXIADIS</a:t>
            </a:r>
            <a:endParaRPr lang="en-IN" sz="2400" dirty="0"/>
          </a:p>
        </p:txBody>
      </p:sp>
      <p:sp>
        <p:nvSpPr>
          <p:cNvPr id="3" name="Rectangle 2"/>
          <p:cNvSpPr/>
          <p:nvPr/>
        </p:nvSpPr>
        <p:spPr>
          <a:xfrm>
            <a:off x="190500" y="190500"/>
            <a:ext cx="8763000" cy="6477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7772400" cy="1362075"/>
          </a:xfrm>
        </p:spPr>
        <p:txBody>
          <a:bodyPr/>
          <a:lstStyle/>
          <a:p>
            <a:r>
              <a:rPr lang="en-US" b="1" dirty="0" err="1"/>
              <a:t>Constantinos</a:t>
            </a:r>
            <a:r>
              <a:rPr lang="en-US" b="1" dirty="0"/>
              <a:t> A. </a:t>
            </a:r>
            <a:r>
              <a:rPr lang="en-US" b="1" dirty="0" err="1"/>
              <a:t>Doxiadis</a:t>
            </a:r>
            <a:endParaRPr lang="en-US" dirty="0"/>
          </a:p>
        </p:txBody>
      </p:sp>
      <p:sp>
        <p:nvSpPr>
          <p:cNvPr id="2" name="Text Placeholder 1"/>
          <p:cNvSpPr>
            <a:spLocks noGrp="1"/>
          </p:cNvSpPr>
          <p:nvPr>
            <p:ph type="body" idx="1"/>
          </p:nvPr>
        </p:nvSpPr>
        <p:spPr>
          <a:xfrm>
            <a:off x="304800" y="1828800"/>
            <a:ext cx="8534400" cy="5334000"/>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gn="l"/>
            <a:r>
              <a:rPr lang="en-US" dirty="0">
                <a:solidFill>
                  <a:schemeClr val="tx1"/>
                </a:solidFill>
                <a:latin typeface="Arial" pitchFamily="34" charset="0"/>
                <a:cs typeface="Arial" pitchFamily="34" charset="0"/>
              </a:rPr>
              <a:t>Born 1913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comes from a family that played an important role in the settlement of Greek war refugees in between the two World Wars</a:t>
            </a:r>
          </a:p>
          <a:p>
            <a:pPr algn="l"/>
            <a:r>
              <a:rPr lang="en-US" b="1" u="sng" dirty="0">
                <a:solidFill>
                  <a:schemeClr val="accent2">
                    <a:lumMod val="75000"/>
                  </a:schemeClr>
                </a:solidFill>
                <a:latin typeface="Arial" pitchFamily="34" charset="0"/>
                <a:cs typeface="Arial" pitchFamily="34" charset="0"/>
              </a:rPr>
              <a:t>Worked</a:t>
            </a:r>
            <a:r>
              <a:rPr lang="en-US" dirty="0">
                <a:solidFill>
                  <a:schemeClr val="accent2">
                    <a:lumMod val="75000"/>
                  </a:schemeClr>
                </a:solidFill>
                <a:latin typeface="Arial" pitchFamily="34" charset="0"/>
                <a:cs typeface="Arial" pitchFamily="34" charset="0"/>
              </a:rPr>
              <a:t> </a:t>
            </a:r>
          </a:p>
          <a:p>
            <a:pPr algn="l">
              <a:buFont typeface="Arial" pitchFamily="34" charset="0"/>
              <a:buChar char="•"/>
            </a:pPr>
            <a:r>
              <a:rPr lang="en-US" dirty="0">
                <a:solidFill>
                  <a:schemeClr val="tx1"/>
                </a:solidFill>
                <a:latin typeface="Arial" pitchFamily="34" charset="0"/>
                <a:cs typeface="Arial" pitchFamily="34" charset="0"/>
              </a:rPr>
              <a:t>Chief Town Planning Officer, Greater Athens Area (1937 - 1938).</a:t>
            </a:r>
          </a:p>
          <a:p>
            <a:pPr algn="l">
              <a:buFont typeface="Arial" pitchFamily="34" charset="0"/>
              <a:buChar char="•"/>
            </a:pPr>
            <a:r>
              <a:rPr lang="en-US" dirty="0">
                <a:solidFill>
                  <a:schemeClr val="tx1"/>
                </a:solidFill>
                <a:latin typeface="Arial" pitchFamily="34" charset="0"/>
                <a:cs typeface="Arial" pitchFamily="34" charset="0"/>
              </a:rPr>
              <a:t>Head, Department of Regional and Town Planning, Ministry of Public Works, Greece (1939 - 1945).</a:t>
            </a:r>
          </a:p>
          <a:p>
            <a:pPr algn="l"/>
            <a:r>
              <a:rPr lang="en-US" b="1" u="sng" dirty="0">
                <a:solidFill>
                  <a:schemeClr val="accent2">
                    <a:lumMod val="75000"/>
                  </a:schemeClr>
                </a:solidFill>
                <a:latin typeface="Arial" pitchFamily="34" charset="0"/>
                <a:cs typeface="Arial" pitchFamily="34" charset="0"/>
              </a:rPr>
              <a:t>Major Projects</a:t>
            </a:r>
            <a:r>
              <a:rPr lang="en-US" u="sng" dirty="0">
                <a:solidFill>
                  <a:schemeClr val="accent2">
                    <a:lumMod val="75000"/>
                  </a:schemeClr>
                </a:solidFill>
                <a:latin typeface="Arial" pitchFamily="34" charset="0"/>
                <a:cs typeface="Arial" pitchFamily="34" charset="0"/>
              </a:rPr>
              <a:t> </a:t>
            </a:r>
          </a:p>
          <a:p>
            <a:pPr algn="l"/>
            <a:r>
              <a:rPr lang="en-US" dirty="0">
                <a:solidFill>
                  <a:schemeClr val="tx1"/>
                </a:solidFill>
                <a:latin typeface="Arial" pitchFamily="34" charset="0"/>
                <a:cs typeface="Arial" pitchFamily="34" charset="0"/>
              </a:rPr>
              <a:t>In the application of his </a:t>
            </a:r>
            <a:r>
              <a:rPr lang="en-US" b="1" dirty="0">
                <a:solidFill>
                  <a:schemeClr val="tx1"/>
                </a:solidFill>
                <a:latin typeface="Arial" pitchFamily="34" charset="0"/>
                <a:cs typeface="Arial" pitchFamily="34" charset="0"/>
              </a:rPr>
              <a:t>theories on Ekistics</a:t>
            </a:r>
            <a:r>
              <a:rPr lang="en-US" dirty="0">
                <a:solidFill>
                  <a:schemeClr val="tx1"/>
                </a:solidFill>
                <a:latin typeface="Arial" pitchFamily="34" charset="0"/>
                <a:cs typeface="Arial" pitchFamily="34" charset="0"/>
              </a:rPr>
              <a:t>, C.A. </a:t>
            </a:r>
            <a:r>
              <a:rPr lang="en-US" dirty="0" err="1">
                <a:solidFill>
                  <a:schemeClr val="tx1"/>
                </a:solidFill>
                <a:latin typeface="Arial" pitchFamily="34" charset="0"/>
                <a:cs typeface="Arial" pitchFamily="34" charset="0"/>
              </a:rPr>
              <a:t>Doxiadis</a:t>
            </a:r>
            <a:r>
              <a:rPr lang="en-US" dirty="0">
                <a:solidFill>
                  <a:schemeClr val="tx1"/>
                </a:solidFill>
                <a:latin typeface="Arial" pitchFamily="34" charset="0"/>
                <a:cs typeface="Arial" pitchFamily="34" charset="0"/>
              </a:rPr>
              <a:t> studied, </a:t>
            </a:r>
            <a:r>
              <a:rPr lang="en-US" dirty="0" err="1">
                <a:solidFill>
                  <a:schemeClr val="tx1"/>
                </a:solidFill>
                <a:latin typeface="Arial" pitchFamily="34" charset="0"/>
                <a:cs typeface="Arial" pitchFamily="34" charset="0"/>
              </a:rPr>
              <a:t>programmed,planned</a:t>
            </a:r>
            <a:r>
              <a:rPr lang="en-US" dirty="0">
                <a:solidFill>
                  <a:schemeClr val="tx1"/>
                </a:solidFill>
                <a:latin typeface="Arial" pitchFamily="34" charset="0"/>
                <a:cs typeface="Arial" pitchFamily="34" charset="0"/>
              </a:rPr>
              <a:t> and designed, in collaboration with his colleagues, a great number of human settlements and other development projects. These projects cover several fields, like rural settlements, agriculture and irrigation, industrial settlements, manufacturing, power and public works, commerce and tourism, transportation and communications, housing, urban renewal and </a:t>
            </a:r>
            <a:r>
              <a:rPr lang="en-US" dirty="0" err="1">
                <a:solidFill>
                  <a:schemeClr val="tx1"/>
                </a:solidFill>
                <a:latin typeface="Arial" pitchFamily="34" charset="0"/>
                <a:cs typeface="Arial" pitchFamily="34" charset="0"/>
              </a:rPr>
              <a:t>developmentof</a:t>
            </a:r>
            <a:r>
              <a:rPr lang="en-US" dirty="0">
                <a:solidFill>
                  <a:schemeClr val="tx1"/>
                </a:solidFill>
                <a:latin typeface="Arial" pitchFamily="34" charset="0"/>
                <a:cs typeface="Arial" pitchFamily="34" charset="0"/>
              </a:rPr>
              <a:t> new </a:t>
            </a:r>
            <a:r>
              <a:rPr lang="en-US" dirty="0" err="1">
                <a:solidFill>
                  <a:schemeClr val="tx1"/>
                </a:solidFill>
                <a:latin typeface="Arial" pitchFamily="34" charset="0"/>
                <a:cs typeface="Arial" pitchFamily="34" charset="0"/>
              </a:rPr>
              <a:t>cities,etc</a:t>
            </a:r>
            <a:r>
              <a:rPr lang="en-US" dirty="0">
                <a:solidFill>
                  <a:schemeClr val="tx1"/>
                </a:solidFill>
                <a:latin typeface="Arial" pitchFamily="34" charset="0"/>
                <a:cs typeface="Arial" pitchFamily="34" charset="0"/>
              </a:rPr>
              <a:t>.</a:t>
            </a:r>
          </a:p>
          <a:p>
            <a:pPr algn="l"/>
            <a:endParaRPr lang="en-US" dirty="0">
              <a:solidFill>
                <a:schemeClr val="tx1"/>
              </a:solidFill>
              <a:latin typeface="Arial" pitchFamily="34" charset="0"/>
              <a:cs typeface="Arial" pitchFamily="34" charset="0"/>
            </a:endParaRPr>
          </a:p>
          <a:p>
            <a:pPr algn="l">
              <a:buFont typeface="Arial" pitchFamily="34" charset="0"/>
              <a:buChar char="•"/>
            </a:pPr>
            <a:endParaRPr lang="en-US" dirty="0">
              <a:solidFill>
                <a:schemeClr val="tx1"/>
              </a:solidFill>
              <a:latin typeface="Arial" pitchFamily="34" charset="0"/>
              <a:cs typeface="Arial" pitchFamily="34" charset="0"/>
            </a:endParaRPr>
          </a:p>
          <a:p>
            <a:pPr algn="l"/>
            <a:endParaRPr lang="en-US" dirty="0">
              <a:solidFill>
                <a:schemeClr val="tx1"/>
              </a:solidFill>
              <a:latin typeface="Arial" pitchFamily="34" charset="0"/>
              <a:cs typeface="Arial" pitchFamily="34" charset="0"/>
            </a:endParaRPr>
          </a:p>
        </p:txBody>
      </p:sp>
      <p:sp>
        <p:nvSpPr>
          <p:cNvPr id="8" name="Rectangle 7"/>
          <p:cNvSpPr/>
          <p:nvPr/>
        </p:nvSpPr>
        <p:spPr>
          <a:xfrm>
            <a:off x="190500" y="190500"/>
            <a:ext cx="8763000" cy="6477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7772400" cy="1362075"/>
          </a:xfrm>
        </p:spPr>
        <p:txBody>
          <a:bodyPr/>
          <a:lstStyle/>
          <a:p>
            <a:pPr algn="l"/>
            <a:r>
              <a:rPr lang="en-US" dirty="0"/>
              <a:t>Ekistics Framework</a:t>
            </a:r>
            <a:br>
              <a:rPr lang="en-US" dirty="0"/>
            </a:br>
            <a:endParaRPr lang="en-US" dirty="0"/>
          </a:p>
        </p:txBody>
      </p:sp>
      <p:sp>
        <p:nvSpPr>
          <p:cNvPr id="2" name="Text Placeholder 1"/>
          <p:cNvSpPr>
            <a:spLocks noGrp="1"/>
          </p:cNvSpPr>
          <p:nvPr>
            <p:ph type="body" idx="1"/>
          </p:nvPr>
        </p:nvSpPr>
        <p:spPr>
          <a:xfrm>
            <a:off x="228600" y="762000"/>
            <a:ext cx="8686800" cy="1981200"/>
          </a:xfrm>
          <a:noFill/>
          <a:ln>
            <a:noFill/>
          </a:ln>
        </p:spPr>
        <p:style>
          <a:lnRef idx="2">
            <a:schemeClr val="accent2"/>
          </a:lnRef>
          <a:fillRef idx="1">
            <a:schemeClr val="lt1"/>
          </a:fillRef>
          <a:effectRef idx="0">
            <a:schemeClr val="accent2"/>
          </a:effectRef>
          <a:fontRef idx="minor">
            <a:schemeClr val="dk1"/>
          </a:fontRef>
        </p:style>
        <p:txBody>
          <a:bodyPr>
            <a:noAutofit/>
          </a:bodyPr>
          <a:lstStyle/>
          <a:p>
            <a:r>
              <a:rPr lang="en-US" sz="1900" dirty="0" err="1">
                <a:solidFill>
                  <a:schemeClr val="tx1"/>
                </a:solidFill>
                <a:latin typeface="Arial" pitchFamily="34" charset="0"/>
                <a:cs typeface="Arial" pitchFamily="34" charset="0"/>
              </a:rPr>
              <a:t>Doxiadis</a:t>
            </a:r>
            <a:r>
              <a:rPr lang="en-US" sz="1900" dirty="0">
                <a:solidFill>
                  <a:schemeClr val="tx1"/>
                </a:solidFill>
                <a:latin typeface="Arial" pitchFamily="34" charset="0"/>
                <a:cs typeface="Arial" pitchFamily="34" charset="0"/>
              </a:rPr>
              <a:t> posited a convenient way of organizing information and mapping out the components and relationships of the elements within the human settlements realm. He suggests to have a Classificatory System that will be a methodology to establish the hierarchical structure and links among elements of a system.</a:t>
            </a:r>
          </a:p>
          <a:p>
            <a:endParaRPr lang="en-US" sz="1900" dirty="0">
              <a:solidFill>
                <a:schemeClr val="tx1"/>
              </a:solidFill>
              <a:latin typeface="Arial" pitchFamily="34" charset="0"/>
              <a:cs typeface="Arial" pitchFamily="34" charset="0"/>
            </a:endParaRPr>
          </a:p>
        </p:txBody>
      </p:sp>
      <p:sp>
        <p:nvSpPr>
          <p:cNvPr id="8" name="Rectangle 7"/>
          <p:cNvSpPr/>
          <p:nvPr/>
        </p:nvSpPr>
        <p:spPr>
          <a:xfrm>
            <a:off x="190500" y="190500"/>
            <a:ext cx="8763000" cy="64770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1025" name="Picture 1"/>
          <p:cNvPicPr>
            <a:picLocks noChangeAspect="1" noChangeArrowheads="1"/>
          </p:cNvPicPr>
          <p:nvPr/>
        </p:nvPicPr>
        <p:blipFill>
          <a:blip r:embed="rId2"/>
          <a:srcRect/>
          <a:stretch>
            <a:fillRect/>
          </a:stretch>
        </p:blipFill>
        <p:spPr bwMode="auto">
          <a:xfrm>
            <a:off x="5181600" y="2286000"/>
            <a:ext cx="3362325" cy="3957569"/>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304800" y="2362200"/>
            <a:ext cx="4724400" cy="4247317"/>
          </a:xfrm>
          <a:prstGeom prst="rect">
            <a:avLst/>
          </a:prstGeom>
        </p:spPr>
        <p:txBody>
          <a:bodyPr wrap="square">
            <a:spAutoFit/>
          </a:bodyPr>
          <a:lstStyle/>
          <a:p>
            <a:r>
              <a:rPr lang="en-US" dirty="0">
                <a:solidFill>
                  <a:schemeClr val="tx1"/>
                </a:solidFill>
                <a:latin typeface="Arial" pitchFamily="34" charset="0"/>
                <a:cs typeface="Arial" pitchFamily="34" charset="0"/>
              </a:rPr>
              <a:t>His two Classificatory Dimensions...</a:t>
            </a:r>
          </a:p>
          <a:p>
            <a:r>
              <a:rPr lang="en-US" dirty="0">
                <a:solidFill>
                  <a:srgbClr val="C00000"/>
                </a:solidFill>
                <a:latin typeface="Arial" pitchFamily="34" charset="0"/>
                <a:cs typeface="Arial" pitchFamily="34" charset="0"/>
              </a:rPr>
              <a:t>1. First Dimension- relative to Scale</a:t>
            </a:r>
            <a:r>
              <a:rPr lang="en-US" dirty="0">
                <a:solidFill>
                  <a:schemeClr val="tx1"/>
                </a:solidFill>
                <a:latin typeface="Arial" pitchFamily="34" charset="0"/>
                <a:cs typeface="Arial" pitchFamily="34" charset="0"/>
              </a:rPr>
              <a:t>: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 Lower End- the individual, the room, and the dwelling; and increases in size all the way into the...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 Other Extreme- the city, the urban continent, and the "world-wide city"--which he called an </a:t>
            </a:r>
            <a:r>
              <a:rPr lang="en-US" dirty="0" err="1">
                <a:solidFill>
                  <a:schemeClr val="tx1"/>
                </a:solidFill>
                <a:latin typeface="Arial" pitchFamily="34" charset="0"/>
                <a:cs typeface="Arial" pitchFamily="34" charset="0"/>
              </a:rPr>
              <a:t>Ecumenopolis</a:t>
            </a:r>
            <a:endParaRPr lang="en-US" dirty="0">
              <a:solidFill>
                <a:schemeClr val="tx1"/>
              </a:solidFill>
              <a:latin typeface="Arial" pitchFamily="34" charset="0"/>
              <a:cs typeface="Arial" pitchFamily="34" charset="0"/>
            </a:endParaRPr>
          </a:p>
          <a:p>
            <a:r>
              <a:rPr lang="en-US" dirty="0">
                <a:solidFill>
                  <a:srgbClr val="C00000"/>
                </a:solidFill>
                <a:latin typeface="Arial" pitchFamily="34" charset="0"/>
                <a:cs typeface="Arial" pitchFamily="34" charset="0"/>
              </a:rPr>
              <a:t>2. Second Dimension- man's five Environmental Elements: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 Nature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 Society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 Shells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 Networks </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 Culture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7772400" cy="1362075"/>
          </a:xfrm>
        </p:spPr>
        <p:txBody>
          <a:bodyPr/>
          <a:lstStyle/>
          <a:p>
            <a:pPr algn="l"/>
            <a:r>
              <a:rPr lang="en-US" dirty="0"/>
              <a:t>analysis</a:t>
            </a:r>
          </a:p>
        </p:txBody>
      </p:sp>
      <p:sp>
        <p:nvSpPr>
          <p:cNvPr id="2" name="Text Placeholder 1"/>
          <p:cNvSpPr>
            <a:spLocks noGrp="1"/>
          </p:cNvSpPr>
          <p:nvPr>
            <p:ph type="body" idx="1"/>
          </p:nvPr>
        </p:nvSpPr>
        <p:spPr>
          <a:xfrm>
            <a:off x="457200" y="2057400"/>
            <a:ext cx="4572000" cy="1752600"/>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gn="l"/>
            <a:r>
              <a:rPr lang="en-US" dirty="0">
                <a:solidFill>
                  <a:schemeClr val="tx1"/>
                </a:solidFill>
                <a:latin typeface="Arial" pitchFamily="34" charset="0"/>
                <a:cs typeface="Arial" pitchFamily="34" charset="0"/>
              </a:rPr>
              <a:t>To achieve this we must clarify what we mean by cities. If we have the wrong conception -- for example, that cities are “all like the City of London, densely built, small, traditional central parts of urban areas, or like the city of</a:t>
            </a:r>
          </a:p>
          <a:p>
            <a:pPr algn="l"/>
            <a:r>
              <a:rPr lang="en-US" dirty="0">
                <a:solidFill>
                  <a:schemeClr val="tx1"/>
                </a:solidFill>
                <a:latin typeface="Arial" pitchFamily="34" charset="0"/>
                <a:cs typeface="Arial" pitchFamily="34" charset="0"/>
              </a:rPr>
              <a:t>New York, multimillion people agglomerations with many skyscrapers”-- we cannot go very far.</a:t>
            </a:r>
          </a:p>
        </p:txBody>
      </p:sp>
      <p:sp>
        <p:nvSpPr>
          <p:cNvPr id="8" name="Rectangle 7"/>
          <p:cNvSpPr/>
          <p:nvPr/>
        </p:nvSpPr>
        <p:spPr>
          <a:xfrm>
            <a:off x="304800" y="190500"/>
            <a:ext cx="8534400" cy="6477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p:cNvSpPr/>
          <p:nvPr/>
        </p:nvSpPr>
        <p:spPr>
          <a:xfrm>
            <a:off x="457200" y="4038600"/>
            <a:ext cx="8153400" cy="1631216"/>
          </a:xfrm>
          <a:prstGeom prst="rect">
            <a:avLst/>
          </a:prstGeom>
          <a:noFill/>
        </p:spPr>
        <p:style>
          <a:lnRef idx="2">
            <a:schemeClr val="accent2"/>
          </a:lnRef>
          <a:fillRef idx="1">
            <a:schemeClr val="lt1"/>
          </a:fillRef>
          <a:effectRef idx="0">
            <a:schemeClr val="accent2"/>
          </a:effectRef>
          <a:fontRef idx="minor">
            <a:schemeClr val="dk1"/>
          </a:fontRef>
        </p:style>
        <p:txBody>
          <a:bodyPr wrap="square">
            <a:spAutoFit/>
          </a:bodyPr>
          <a:lstStyle/>
          <a:p>
            <a:r>
              <a:rPr lang="en-US" sz="2000" dirty="0">
                <a:latin typeface="Arial" pitchFamily="34" charset="0"/>
                <a:cs typeface="Arial" pitchFamily="34" charset="0"/>
              </a:rPr>
              <a:t>In all these cases we fail, not because the cities of the future may not be like these prototypes, but because we approach our subject with preconceived ideas about numbers of people, physical size, buildings, and styles which are a major hindrance to</a:t>
            </a:r>
          </a:p>
          <a:p>
            <a:r>
              <a:rPr lang="en-US" sz="2000" dirty="0">
                <a:latin typeface="Arial" pitchFamily="34" charset="0"/>
                <a:cs typeface="Arial" pitchFamily="34" charset="0"/>
              </a:rPr>
              <a:t>the conception of the cities of the future.</a:t>
            </a:r>
          </a:p>
        </p:txBody>
      </p:sp>
      <p:sp>
        <p:nvSpPr>
          <p:cNvPr id="7" name="Rectangle 6"/>
          <p:cNvSpPr/>
          <p:nvPr/>
        </p:nvSpPr>
        <p:spPr>
          <a:xfrm>
            <a:off x="5257800" y="2819400"/>
            <a:ext cx="3352800" cy="646331"/>
          </a:xfrm>
          <a:prstGeom prst="rect">
            <a:avLst/>
          </a:prstGeom>
        </p:spPr>
        <p:txBody>
          <a:bodyPr wrap="square">
            <a:spAutoFit/>
          </a:bodyPr>
          <a:lstStyle/>
          <a:p>
            <a:r>
              <a:rPr lang="en-US" sz="1200" dirty="0"/>
              <a:t>Preston in Lancashire presents the confusion created by the random development of cities in the 19th century.</a:t>
            </a:r>
          </a:p>
        </p:txBody>
      </p:sp>
      <p:pic>
        <p:nvPicPr>
          <p:cNvPr id="20482" name="Picture 2"/>
          <p:cNvPicPr>
            <a:picLocks noChangeAspect="1" noChangeArrowheads="1"/>
          </p:cNvPicPr>
          <p:nvPr/>
        </p:nvPicPr>
        <p:blipFill>
          <a:blip r:embed="rId2"/>
          <a:srcRect/>
          <a:stretch>
            <a:fillRect/>
          </a:stretch>
        </p:blipFill>
        <p:spPr bwMode="auto">
          <a:xfrm>
            <a:off x="5257800" y="381000"/>
            <a:ext cx="3390900" cy="2314575"/>
          </a:xfrm>
          <a:prstGeom prst="rect">
            <a:avLst/>
          </a:prstGeom>
          <a:noFill/>
          <a:ln w="9525">
            <a:noFill/>
            <a:miter lim="800000"/>
            <a:headEnd/>
            <a:tailEnd/>
          </a:ln>
          <a:effectLst/>
        </p:spPr>
      </p:pic>
      <p:sp>
        <p:nvSpPr>
          <p:cNvPr id="9" name="Rectangle 8"/>
          <p:cNvSpPr/>
          <p:nvPr/>
        </p:nvSpPr>
        <p:spPr>
          <a:xfrm>
            <a:off x="5181600" y="304800"/>
            <a:ext cx="3505200" cy="3276600"/>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dirty="0">
                <a:latin typeface="Arial" pitchFamily="34" charset="0"/>
                <a:cs typeface="Arial" pitchFamily="34" charset="0"/>
              </a:rPr>
              <a:t>ANALYSIS</a:t>
            </a:r>
          </a:p>
        </p:txBody>
      </p:sp>
      <p:sp>
        <p:nvSpPr>
          <p:cNvPr id="3" name="Content Placeholder 2"/>
          <p:cNvSpPr>
            <a:spLocks noGrp="1"/>
          </p:cNvSpPr>
          <p:nvPr>
            <p:ph sz="half" idx="1"/>
          </p:nvPr>
        </p:nvSpPr>
        <p:spPr>
          <a:xfrm>
            <a:off x="457200" y="808037"/>
            <a:ext cx="3886200" cy="2392363"/>
          </a:xfrm>
          <a:noFill/>
        </p:spPr>
        <p:style>
          <a:lnRef idx="2">
            <a:schemeClr val="accent2"/>
          </a:lnRef>
          <a:fillRef idx="1">
            <a:schemeClr val="lt1"/>
          </a:fillRef>
          <a:effectRef idx="0">
            <a:schemeClr val="accent2"/>
          </a:effectRef>
          <a:fontRef idx="minor">
            <a:schemeClr val="dk1"/>
          </a:fontRef>
        </p:style>
        <p:txBody>
          <a:bodyPr>
            <a:normAutofit/>
          </a:bodyPr>
          <a:lstStyle/>
          <a:p>
            <a:r>
              <a:rPr lang="en-US" sz="2000" dirty="0">
                <a:solidFill>
                  <a:schemeClr val="tx1"/>
                </a:solidFill>
                <a:latin typeface="Arial" pitchFamily="34" charset="0"/>
                <a:cs typeface="Arial" pitchFamily="34" charset="0"/>
              </a:rPr>
              <a:t>According to </a:t>
            </a:r>
            <a:r>
              <a:rPr lang="en-US" sz="2000" dirty="0" err="1">
                <a:solidFill>
                  <a:schemeClr val="tx1"/>
                </a:solidFill>
                <a:latin typeface="Arial" pitchFamily="34" charset="0"/>
                <a:cs typeface="Arial" pitchFamily="34" charset="0"/>
              </a:rPr>
              <a:t>Doxiadis</a:t>
            </a:r>
            <a:r>
              <a:rPr lang="en-US" sz="2000" dirty="0">
                <a:solidFill>
                  <a:schemeClr val="tx1"/>
                </a:solidFill>
                <a:latin typeface="Arial" pitchFamily="34" charset="0"/>
                <a:cs typeface="Arial" pitchFamily="34" charset="0"/>
              </a:rPr>
              <a:t>, the greatest problem facing cities worldwide was the problem of </a:t>
            </a:r>
            <a:r>
              <a:rPr lang="en-US" sz="2000" dirty="0">
                <a:solidFill>
                  <a:schemeClr val="accent2">
                    <a:lumMod val="75000"/>
                  </a:schemeClr>
                </a:solidFill>
                <a:latin typeface="Arial" pitchFamily="34" charset="0"/>
                <a:cs typeface="Arial" pitchFamily="34" charset="0"/>
              </a:rPr>
              <a:t>managing growth. </a:t>
            </a:r>
          </a:p>
          <a:p>
            <a:r>
              <a:rPr lang="en-US" sz="2000" dirty="0">
                <a:solidFill>
                  <a:schemeClr val="tx1"/>
                </a:solidFill>
                <a:latin typeface="Arial" pitchFamily="34" charset="0"/>
                <a:cs typeface="Arial" pitchFamily="34" charset="0"/>
              </a:rPr>
              <a:t>He proposed several solutions</a:t>
            </a:r>
          </a:p>
          <a:p>
            <a:r>
              <a:rPr lang="en-US" sz="2000" dirty="0">
                <a:solidFill>
                  <a:schemeClr val="tx1"/>
                </a:solidFill>
                <a:latin typeface="Arial" pitchFamily="34" charset="0"/>
                <a:cs typeface="Arial" pitchFamily="34" charset="0"/>
              </a:rPr>
              <a:t>to leave room for expansion of the city core. </a:t>
            </a:r>
            <a:r>
              <a:rPr lang="en-US" sz="2000" dirty="0">
                <a:latin typeface="Arial" pitchFamily="34" charset="0"/>
                <a:cs typeface="Arial" pitchFamily="34" charset="0"/>
              </a:rPr>
              <a:t> </a:t>
            </a:r>
          </a:p>
          <a:p>
            <a:pPr>
              <a:buNone/>
            </a:pPr>
            <a:endParaRPr lang="en-US" sz="2000" dirty="0">
              <a:solidFill>
                <a:schemeClr val="tx1"/>
              </a:solidFill>
              <a:latin typeface="Arial" pitchFamily="34" charset="0"/>
              <a:cs typeface="Arial" pitchFamily="34" charset="0"/>
            </a:endParaRPr>
          </a:p>
        </p:txBody>
      </p:sp>
      <p:sp>
        <p:nvSpPr>
          <p:cNvPr id="4" name="Content Placeholder 3"/>
          <p:cNvSpPr>
            <a:spLocks noGrp="1"/>
          </p:cNvSpPr>
          <p:nvPr>
            <p:ph sz="half" idx="2"/>
          </p:nvPr>
        </p:nvSpPr>
        <p:spPr>
          <a:xfrm>
            <a:off x="4343400" y="274637"/>
            <a:ext cx="4495800" cy="4525963"/>
          </a:xfrm>
        </p:spPr>
        <p:txBody>
          <a:bodyPr>
            <a:noAutofit/>
          </a:bodyPr>
          <a:lstStyle/>
          <a:p>
            <a:pPr>
              <a:buNone/>
            </a:pPr>
            <a:r>
              <a:rPr lang="en-US" sz="2000" dirty="0">
                <a:solidFill>
                  <a:schemeClr val="accent2">
                    <a:lumMod val="75000"/>
                  </a:schemeClr>
                </a:solidFill>
              </a:rPr>
              <a:t>SOME OF HIS PROPOSALS INCLUDED:</a:t>
            </a:r>
          </a:p>
          <a:p>
            <a:r>
              <a:rPr lang="en-US" sz="2000" dirty="0">
                <a:latin typeface="Arial" pitchFamily="34" charset="0"/>
                <a:cs typeface="Arial" pitchFamily="34" charset="0"/>
              </a:rPr>
              <a:t>Limiting all buildings to three levels or less, with permission to build higher</a:t>
            </a:r>
          </a:p>
          <a:p>
            <a:r>
              <a:rPr lang="en-US" sz="2000" dirty="0">
                <a:latin typeface="Arial" pitchFamily="34" charset="0"/>
                <a:cs typeface="Arial" pitchFamily="34" charset="0"/>
              </a:rPr>
              <a:t>Separating automobile and pedestrian traffic completely.</a:t>
            </a:r>
          </a:p>
          <a:p>
            <a:r>
              <a:rPr lang="en-US" sz="2000" dirty="0">
                <a:latin typeface="Arial" pitchFamily="34" charset="0"/>
                <a:cs typeface="Arial" pitchFamily="34" charset="0"/>
              </a:rPr>
              <a:t>Constructing cities as a "beehive" of cells each no bigger than 2 by 2 kilometers, the maximum comfortable distance for pedestrians.</a:t>
            </a:r>
          </a:p>
          <a:p>
            <a:endParaRPr lang="en-US" sz="2000" dirty="0">
              <a:latin typeface="Arial" pitchFamily="34" charset="0"/>
              <a:cs typeface="Arial" pitchFamily="34" charset="0"/>
            </a:endParaRPr>
          </a:p>
        </p:txBody>
      </p:sp>
      <p:pic>
        <p:nvPicPr>
          <p:cNvPr id="5" name="Picture 1"/>
          <p:cNvPicPr>
            <a:picLocks noChangeAspect="1" noChangeArrowheads="1"/>
          </p:cNvPicPr>
          <p:nvPr/>
        </p:nvPicPr>
        <p:blipFill>
          <a:blip r:embed="rId2"/>
          <a:srcRect/>
          <a:stretch>
            <a:fillRect/>
          </a:stretch>
        </p:blipFill>
        <p:spPr bwMode="auto">
          <a:xfrm>
            <a:off x="609600" y="3304834"/>
            <a:ext cx="3048000" cy="3248366"/>
          </a:xfrm>
          <a:prstGeom prst="rect">
            <a:avLst/>
          </a:prstGeom>
          <a:noFill/>
          <a:ln w="9525">
            <a:noFill/>
            <a:miter lim="800000"/>
            <a:headEnd/>
            <a:tailEnd/>
          </a:ln>
          <a:effectLst/>
        </p:spPr>
      </p:pic>
      <p:sp>
        <p:nvSpPr>
          <p:cNvPr id="6" name="Rectangle 5"/>
          <p:cNvSpPr/>
          <p:nvPr/>
        </p:nvSpPr>
        <p:spPr>
          <a:xfrm>
            <a:off x="3962400" y="5305961"/>
            <a:ext cx="4876800" cy="1323439"/>
          </a:xfrm>
          <a:prstGeom prst="rect">
            <a:avLst/>
          </a:prstGeom>
        </p:spPr>
        <p:txBody>
          <a:bodyPr wrap="square">
            <a:spAutoFit/>
          </a:bodyPr>
          <a:lstStyle/>
          <a:p>
            <a:pPr>
              <a:buFont typeface="Arial" pitchFamily="34" charset="0"/>
              <a:buChar char="•"/>
            </a:pPr>
            <a:r>
              <a:rPr lang="en-US" sz="1600" dirty="0" err="1">
                <a:latin typeface="Arial" pitchFamily="34" charset="0"/>
                <a:cs typeface="Arial" pitchFamily="34" charset="0"/>
              </a:rPr>
              <a:t>Doxiadis</a:t>
            </a:r>
            <a:r>
              <a:rPr lang="en-US" sz="1600" dirty="0">
                <a:latin typeface="Arial" pitchFamily="34" charset="0"/>
                <a:cs typeface="Arial" pitchFamily="34" charset="0"/>
              </a:rPr>
              <a:t> limited the number of roads on campus. All the educational buildings are interconnected to permit people to walk from one to the other. Courtyards provide a place for meetings between people. </a:t>
            </a:r>
          </a:p>
        </p:txBody>
      </p:sp>
      <p:sp>
        <p:nvSpPr>
          <p:cNvPr id="7" name="Rectangle 6"/>
          <p:cNvSpPr/>
          <p:nvPr/>
        </p:nvSpPr>
        <p:spPr>
          <a:xfrm>
            <a:off x="304800" y="190500"/>
            <a:ext cx="8534400" cy="6477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pic>
        <p:nvPicPr>
          <p:cNvPr id="2050" name="Picture 2"/>
          <p:cNvPicPr>
            <a:picLocks noChangeAspect="1" noChangeArrowheads="1"/>
          </p:cNvPicPr>
          <p:nvPr/>
        </p:nvPicPr>
        <p:blipFill>
          <a:blip r:embed="rId3"/>
          <a:srcRect/>
          <a:stretch>
            <a:fillRect/>
          </a:stretch>
        </p:blipFill>
        <p:spPr bwMode="auto">
          <a:xfrm>
            <a:off x="6566174" y="3581400"/>
            <a:ext cx="2196826" cy="1485900"/>
          </a:xfrm>
          <a:prstGeom prst="rect">
            <a:avLst/>
          </a:prstGeom>
          <a:noFill/>
          <a:ln w="9525">
            <a:noFill/>
            <a:miter lim="800000"/>
            <a:headEnd/>
            <a:tailEnd/>
          </a:ln>
          <a:effectLst/>
        </p:spPr>
      </p:pic>
      <p:sp>
        <p:nvSpPr>
          <p:cNvPr id="9" name="Right Arrow 8"/>
          <p:cNvSpPr/>
          <p:nvPr/>
        </p:nvSpPr>
        <p:spPr>
          <a:xfrm flipH="1">
            <a:off x="3733800" y="54102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33800" y="3810000"/>
            <a:ext cx="2667000" cy="1569660"/>
          </a:xfrm>
          <a:prstGeom prst="rect">
            <a:avLst/>
          </a:prstGeom>
        </p:spPr>
        <p:txBody>
          <a:bodyPr wrap="square">
            <a:spAutoFit/>
          </a:bodyPr>
          <a:lstStyle/>
          <a:p>
            <a:r>
              <a:rPr lang="en-US" sz="1600" dirty="0">
                <a:latin typeface="Arial" pitchFamily="34" charset="0"/>
                <a:cs typeface="Arial" pitchFamily="34" charset="0"/>
              </a:rPr>
              <a:t>Central mall in a recently built shopping centre outside Los Angeles where pedestrians are able to move free of automobile traffic.</a:t>
            </a:r>
          </a:p>
        </p:txBody>
      </p:sp>
      <p:sp>
        <p:nvSpPr>
          <p:cNvPr id="11" name="Right Arrow 10"/>
          <p:cNvSpPr/>
          <p:nvPr/>
        </p:nvSpPr>
        <p:spPr>
          <a:xfrm>
            <a:off x="6172200" y="4114800"/>
            <a:ext cx="228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2"/>
          <a:srcRect/>
          <a:stretch>
            <a:fillRect/>
          </a:stretch>
        </p:blipFill>
        <p:spPr bwMode="auto">
          <a:xfrm>
            <a:off x="457200" y="2895600"/>
            <a:ext cx="3267075" cy="2066925"/>
          </a:xfrm>
          <a:prstGeom prst="rect">
            <a:avLst/>
          </a:prstGeom>
          <a:noFill/>
          <a:ln w="9525">
            <a:noFill/>
            <a:miter lim="800000"/>
            <a:headEnd/>
            <a:tailEnd/>
          </a:ln>
          <a:effectLst/>
        </p:spPr>
      </p:pic>
      <p:sp>
        <p:nvSpPr>
          <p:cNvPr id="2" name="Text Placeholder 1"/>
          <p:cNvSpPr>
            <a:spLocks noGrp="1"/>
          </p:cNvSpPr>
          <p:nvPr>
            <p:ph type="body" idx="1"/>
          </p:nvPr>
        </p:nvSpPr>
        <p:spPr>
          <a:xfrm>
            <a:off x="457200" y="838200"/>
            <a:ext cx="5105400" cy="1981200"/>
          </a:xfrm>
          <a:noFill/>
          <a:ln>
            <a:noFill/>
          </a:ln>
        </p:spPr>
        <p:style>
          <a:lnRef idx="2">
            <a:schemeClr val="accent2"/>
          </a:lnRef>
          <a:fillRef idx="1">
            <a:schemeClr val="lt1"/>
          </a:fillRef>
          <a:effectRef idx="0">
            <a:schemeClr val="accent2"/>
          </a:effectRef>
          <a:fontRef idx="minor">
            <a:schemeClr val="dk1"/>
          </a:fontRef>
        </p:style>
        <p:txBody>
          <a:bodyPr>
            <a:noAutofit/>
          </a:bodyPr>
          <a:lstStyle/>
          <a:p>
            <a:pPr algn="l"/>
            <a:r>
              <a:rPr lang="en-US" dirty="0"/>
              <a:t>The city of the future as conceived by Le Corbusier in 1922 illustrates his belief that man should live in a </a:t>
            </a:r>
            <a:r>
              <a:rPr lang="en-US" b="1" dirty="0"/>
              <a:t>human</a:t>
            </a:r>
            <a:r>
              <a:rPr lang="en-US" dirty="0"/>
              <a:t>. Le </a:t>
            </a:r>
            <a:r>
              <a:rPr lang="en-US" dirty="0" err="1"/>
              <a:t>Corbusier's</a:t>
            </a:r>
            <a:r>
              <a:rPr lang="en-US" dirty="0"/>
              <a:t> scale was at ground level where man could walk in green areas. Green spaces are needed by man, but he must not be restricted to them.</a:t>
            </a:r>
            <a:endParaRPr lang="en-US" dirty="0">
              <a:solidFill>
                <a:schemeClr val="tx1"/>
              </a:solidFill>
              <a:latin typeface="Arial" pitchFamily="34" charset="0"/>
              <a:cs typeface="Arial" pitchFamily="34" charset="0"/>
            </a:endParaRPr>
          </a:p>
        </p:txBody>
      </p:sp>
      <p:sp>
        <p:nvSpPr>
          <p:cNvPr id="8" name="Rectangle 7"/>
          <p:cNvSpPr/>
          <p:nvPr/>
        </p:nvSpPr>
        <p:spPr>
          <a:xfrm>
            <a:off x="304800" y="190500"/>
            <a:ext cx="8534400" cy="6477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506" name="Picture 2"/>
          <p:cNvPicPr>
            <a:picLocks noChangeAspect="1" noChangeArrowheads="1"/>
          </p:cNvPicPr>
          <p:nvPr/>
        </p:nvPicPr>
        <p:blipFill>
          <a:blip r:embed="rId3"/>
          <a:srcRect/>
          <a:stretch>
            <a:fillRect/>
          </a:stretch>
        </p:blipFill>
        <p:spPr bwMode="auto">
          <a:xfrm>
            <a:off x="6019800" y="609600"/>
            <a:ext cx="2200275" cy="1424084"/>
          </a:xfrm>
          <a:prstGeom prst="rect">
            <a:avLst/>
          </a:prstGeom>
          <a:noFill/>
          <a:ln w="9525">
            <a:noFill/>
            <a:miter lim="800000"/>
            <a:headEnd/>
            <a:tailEnd/>
          </a:ln>
          <a:effectLst/>
        </p:spPr>
      </p:pic>
      <p:pic>
        <p:nvPicPr>
          <p:cNvPr id="21507" name="Picture 3"/>
          <p:cNvPicPr>
            <a:picLocks noChangeAspect="1" noChangeArrowheads="1"/>
          </p:cNvPicPr>
          <p:nvPr/>
        </p:nvPicPr>
        <p:blipFill>
          <a:blip r:embed="rId4"/>
          <a:srcRect/>
          <a:stretch>
            <a:fillRect/>
          </a:stretch>
        </p:blipFill>
        <p:spPr bwMode="auto">
          <a:xfrm>
            <a:off x="5791200" y="2209800"/>
            <a:ext cx="2803666" cy="1103484"/>
          </a:xfrm>
          <a:prstGeom prst="rect">
            <a:avLst/>
          </a:prstGeom>
          <a:noFill/>
          <a:ln w="9525">
            <a:noFill/>
            <a:miter lim="800000"/>
            <a:headEnd/>
            <a:tailEnd/>
          </a:ln>
          <a:effectLst/>
        </p:spPr>
      </p:pic>
      <p:pic>
        <p:nvPicPr>
          <p:cNvPr id="21508" name="Picture 4"/>
          <p:cNvPicPr>
            <a:picLocks noChangeAspect="1" noChangeArrowheads="1"/>
          </p:cNvPicPr>
          <p:nvPr/>
        </p:nvPicPr>
        <p:blipFill>
          <a:blip r:embed="rId5"/>
          <a:srcRect/>
          <a:stretch>
            <a:fillRect/>
          </a:stretch>
        </p:blipFill>
        <p:spPr bwMode="auto">
          <a:xfrm>
            <a:off x="5638800" y="3733800"/>
            <a:ext cx="2886075" cy="1110676"/>
          </a:xfrm>
          <a:prstGeom prst="rect">
            <a:avLst/>
          </a:prstGeom>
          <a:noFill/>
          <a:ln w="9525">
            <a:noFill/>
            <a:miter lim="800000"/>
            <a:headEnd/>
            <a:tailEnd/>
          </a:ln>
          <a:effectLst/>
        </p:spPr>
      </p:pic>
      <p:sp>
        <p:nvSpPr>
          <p:cNvPr id="13" name="Text Placeholder 1"/>
          <p:cNvSpPr txBox="1">
            <a:spLocks/>
          </p:cNvSpPr>
          <p:nvPr/>
        </p:nvSpPr>
        <p:spPr>
          <a:xfrm>
            <a:off x="609600" y="4876800"/>
            <a:ext cx="8077200" cy="1447800"/>
          </a:xfrm>
          <a:prstGeom prst="rect">
            <a:avLst/>
          </a:prstGeom>
          <a:noFill/>
          <a:ln w="25400" cap="flat" cmpd="sng" algn="ctr">
            <a:no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r>
              <a:rPr lang="en-US" sz="2000" dirty="0"/>
              <a:t>The city of the future as conceived by Frank Lloyd Wright is a combination of built-up areas and cultivated landscapes. In part, it is a negation of the city as it does not provide for continuously built-up</a:t>
            </a:r>
          </a:p>
          <a:p>
            <a:r>
              <a:rPr lang="en-US" sz="2000" dirty="0"/>
              <a:t>areas, but for an interplay of machines and buildings</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14" name="Title 1"/>
          <p:cNvSpPr txBox="1">
            <a:spLocks/>
          </p:cNvSpPr>
          <p:nvPr/>
        </p:nvSpPr>
        <p:spPr>
          <a:xfrm>
            <a:off x="381000" y="152400"/>
            <a:ext cx="2514600" cy="1143000"/>
          </a:xfrm>
          <a:prstGeom prst="rect">
            <a:avLst/>
          </a:prstGeom>
        </p:spPr>
        <p:txBody>
          <a:bodyPr vert="horz" rtlCol="0" anchor="t">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Arial" pitchFamily="34" charset="0"/>
                <a:ea typeface="+mj-ea"/>
                <a:cs typeface="Arial" pitchFamily="34" charset="0"/>
              </a:rPr>
              <a:t>ANALYSIS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
            <a:ext cx="8686800" cy="838200"/>
          </a:xfrm>
        </p:spPr>
        <p:txBody>
          <a:bodyPr>
            <a:normAutofit/>
          </a:bodyPr>
          <a:lstStyle/>
          <a:p>
            <a:pPr fontAlgn="auto">
              <a:spcAft>
                <a:spcPts val="0"/>
              </a:spcAft>
              <a:defRPr/>
            </a:pPr>
            <a:r>
              <a:rPr lang="en-US" dirty="0"/>
              <a:t>Demand for land (</a:t>
            </a:r>
            <a:r>
              <a:rPr lang="en-US" sz="3100" dirty="0"/>
              <a:t>AN INCREASE IN DIMENSION</a:t>
            </a:r>
            <a:r>
              <a:rPr lang="en-US" dirty="0"/>
              <a:t>)</a:t>
            </a:r>
            <a:endParaRPr lang="en-IN" dirty="0"/>
          </a:p>
        </p:txBody>
      </p:sp>
      <p:pic>
        <p:nvPicPr>
          <p:cNvPr id="14339" name="Picture 2"/>
          <p:cNvPicPr>
            <a:picLocks noChangeAspect="1" noChangeArrowheads="1"/>
          </p:cNvPicPr>
          <p:nvPr/>
        </p:nvPicPr>
        <p:blipFill>
          <a:blip r:embed="rId2"/>
          <a:srcRect/>
          <a:stretch>
            <a:fillRect/>
          </a:stretch>
        </p:blipFill>
        <p:spPr bwMode="auto">
          <a:xfrm>
            <a:off x="457200" y="990600"/>
            <a:ext cx="5638432" cy="5343525"/>
          </a:xfrm>
          <a:prstGeom prst="rect">
            <a:avLst/>
          </a:prstGeom>
          <a:noFill/>
          <a:ln w="9525">
            <a:noFill/>
            <a:miter lim="800000"/>
            <a:headEnd/>
            <a:tailEnd/>
          </a:ln>
        </p:spPr>
      </p:pic>
      <p:sp>
        <p:nvSpPr>
          <p:cNvPr id="14340" name="Rectangle 5"/>
          <p:cNvSpPr>
            <a:spLocks noChangeArrowheads="1"/>
          </p:cNvSpPr>
          <p:nvPr/>
        </p:nvSpPr>
        <p:spPr bwMode="auto">
          <a:xfrm>
            <a:off x="6072188" y="762000"/>
            <a:ext cx="2767012" cy="6186309"/>
          </a:xfrm>
          <a:prstGeom prst="rect">
            <a:avLst/>
          </a:prstGeom>
          <a:noFill/>
          <a:ln w="9525">
            <a:noFill/>
            <a:miter lim="800000"/>
            <a:headEnd/>
            <a:tailEnd/>
          </a:ln>
        </p:spPr>
        <p:txBody>
          <a:bodyPr wrap="square">
            <a:spAutoFit/>
          </a:bodyPr>
          <a:lstStyle/>
          <a:p>
            <a:pPr>
              <a:buFont typeface="Arial" pitchFamily="34" charset="0"/>
              <a:buChar char="•"/>
            </a:pPr>
            <a:r>
              <a:rPr lang="en-IN" dirty="0"/>
              <a:t>The centrifugal pattern of population growth was evident since the decade 1981-1991, during which the growth was faster in the rural hinterland or the fringe of the NCT Delhi than in the urban agglomeration proper</a:t>
            </a:r>
          </a:p>
          <a:p>
            <a:pPr>
              <a:buFont typeface="Arial" pitchFamily="34" charset="0"/>
              <a:buChar char="•"/>
            </a:pPr>
            <a:endParaRPr lang="en-US" dirty="0"/>
          </a:p>
          <a:p>
            <a:pPr>
              <a:buFont typeface="Arial" pitchFamily="34" charset="0"/>
              <a:buChar char="•"/>
            </a:pPr>
            <a:r>
              <a:rPr lang="en-IN" dirty="0"/>
              <a:t>The natural growth rates</a:t>
            </a:r>
          </a:p>
          <a:p>
            <a:r>
              <a:rPr lang="en-IN" dirty="0"/>
              <a:t>during the same period were 2.5% annually in rural areas and 2.1 % in urban areas</a:t>
            </a:r>
          </a:p>
          <a:p>
            <a:pPr>
              <a:buFont typeface="Arial" pitchFamily="34" charset="0"/>
              <a:buChar char="•"/>
            </a:pPr>
            <a:r>
              <a:rPr lang="en-IN" dirty="0"/>
              <a:t>The urban villages of Delhi. They carry 5-6 times more the population density than the non village areas and caters for mixed land use.</a:t>
            </a:r>
          </a:p>
          <a:p>
            <a:pPr>
              <a:buFont typeface="Arial" pitchFamily="34" charset="0"/>
              <a:buChar char="•"/>
            </a:pPr>
            <a:endParaRPr lang="en-IN" dirty="0"/>
          </a:p>
        </p:txBody>
      </p:sp>
      <p:sp>
        <p:nvSpPr>
          <p:cNvPr id="5" name="Rectangle 4"/>
          <p:cNvSpPr/>
          <p:nvPr/>
        </p:nvSpPr>
        <p:spPr>
          <a:xfrm>
            <a:off x="304800" y="190500"/>
            <a:ext cx="8534400" cy="6477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720" y="2928934"/>
            <a:ext cx="8358246" cy="3139321"/>
          </a:xfrm>
          <a:prstGeom prst="rect">
            <a:avLst/>
          </a:prstGeom>
        </p:spPr>
        <p:txBody>
          <a:bodyPr>
            <a:spAutoFit/>
          </a:bodyPr>
          <a:lstStyle/>
          <a:p>
            <a:pPr>
              <a:defRPr/>
            </a:pPr>
            <a:r>
              <a:rPr lang="en-IN" b="1" dirty="0">
                <a:latin typeface="Arial" charset="0"/>
                <a:cs typeface="Arial" charset="0"/>
              </a:rPr>
              <a:t>The villages in the rural-urban interface can be put under three main phases of transformation</a:t>
            </a:r>
          </a:p>
          <a:p>
            <a:pPr>
              <a:defRPr/>
            </a:pP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Pre-transition stage</a:t>
            </a:r>
            <a:r>
              <a:rPr lang="en-IN" dirty="0">
                <a:latin typeface="Arial" charset="0"/>
                <a:cs typeface="Arial" charset="0"/>
              </a:rPr>
              <a:t>: where the village is close to urban extension areas and</a:t>
            </a:r>
          </a:p>
          <a:p>
            <a:pPr>
              <a:defRPr/>
            </a:pPr>
            <a:r>
              <a:rPr lang="en-IN" dirty="0">
                <a:latin typeface="Arial" charset="0"/>
                <a:cs typeface="Arial" charset="0"/>
              </a:rPr>
              <a:t>gradually starts changing character.</a:t>
            </a:r>
          </a:p>
          <a:p>
            <a:pPr>
              <a:defRPr/>
            </a:pP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Transition stage</a:t>
            </a:r>
            <a:r>
              <a:rPr lang="en-IN" dirty="0">
                <a:latin typeface="Arial" charset="0"/>
                <a:cs typeface="Arial" charset="0"/>
              </a:rPr>
              <a:t>: where the village comes under the urban extension area and is characterised by very high sub-division outside </a:t>
            </a:r>
            <a:r>
              <a:rPr lang="en-IN" i="1" dirty="0" err="1">
                <a:latin typeface="Arial" charset="0"/>
                <a:cs typeface="Arial" charset="0"/>
              </a:rPr>
              <a:t>laldora</a:t>
            </a:r>
            <a:r>
              <a:rPr lang="en-IN" i="1" dirty="0">
                <a:latin typeface="Arial" charset="0"/>
                <a:cs typeface="Arial" charset="0"/>
              </a:rPr>
              <a:t> (the legal line dividing</a:t>
            </a:r>
          </a:p>
          <a:p>
            <a:pPr>
              <a:defRPr/>
            </a:pPr>
            <a:r>
              <a:rPr lang="en-IN" dirty="0">
                <a:latin typeface="Arial" charset="0"/>
                <a:cs typeface="Arial" charset="0"/>
              </a:rPr>
              <a:t>built-up and agricultural lane uses in a village).</a:t>
            </a:r>
          </a:p>
          <a:p>
            <a:pPr>
              <a:defRPr/>
            </a:pPr>
            <a:r>
              <a:rPr lang="en-IN"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Post-transition stage</a:t>
            </a:r>
            <a:r>
              <a:rPr lang="en-IN" dirty="0">
                <a:latin typeface="Arial" charset="0"/>
                <a:cs typeface="Arial" charset="0"/>
              </a:rPr>
              <a:t>: where the villages in close proximity to surrounding</a:t>
            </a:r>
          </a:p>
          <a:p>
            <a:pPr>
              <a:defRPr/>
            </a:pPr>
            <a:r>
              <a:rPr lang="en-IN" dirty="0">
                <a:latin typeface="Arial" charset="0"/>
                <a:cs typeface="Arial" charset="0"/>
              </a:rPr>
              <a:t>planned development gets transformed and almost becomes part and parcel of</a:t>
            </a:r>
          </a:p>
          <a:p>
            <a:pPr>
              <a:defRPr/>
            </a:pPr>
            <a:r>
              <a:rPr lang="en-IN" dirty="0">
                <a:latin typeface="Arial" charset="0"/>
                <a:cs typeface="Arial" charset="0"/>
              </a:rPr>
              <a:t>urban areas with increasing inter dependencies on each other</a:t>
            </a:r>
          </a:p>
          <a:p>
            <a:pPr>
              <a:buFont typeface="Arial" pitchFamily="34" charset="0"/>
              <a:buChar char="•"/>
              <a:defRPr/>
            </a:pPr>
            <a:endParaRPr lang="en-IN" dirty="0">
              <a:latin typeface="Arial" charset="0"/>
              <a:cs typeface="Arial" charset="0"/>
            </a:endParaRPr>
          </a:p>
        </p:txBody>
      </p:sp>
      <p:pic>
        <p:nvPicPr>
          <p:cNvPr id="15364" name="Picture 2"/>
          <p:cNvPicPr>
            <a:picLocks noChangeAspect="1" noChangeArrowheads="1"/>
          </p:cNvPicPr>
          <p:nvPr/>
        </p:nvPicPr>
        <p:blipFill>
          <a:blip r:embed="rId2"/>
          <a:srcRect/>
          <a:stretch>
            <a:fillRect/>
          </a:stretch>
        </p:blipFill>
        <p:spPr bwMode="auto">
          <a:xfrm>
            <a:off x="785813" y="1143000"/>
            <a:ext cx="7305675" cy="1495425"/>
          </a:xfrm>
          <a:prstGeom prst="rect">
            <a:avLst/>
          </a:prstGeom>
          <a:noFill/>
          <a:ln w="9525">
            <a:noFill/>
            <a:miter lim="800000"/>
            <a:headEnd/>
            <a:tailEnd/>
          </a:ln>
        </p:spPr>
      </p:pic>
      <p:sp>
        <p:nvSpPr>
          <p:cNvPr id="5" name="Rectangle 4"/>
          <p:cNvSpPr/>
          <p:nvPr/>
        </p:nvSpPr>
        <p:spPr>
          <a:xfrm>
            <a:off x="304800" y="190500"/>
            <a:ext cx="8534400" cy="647700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sp>
        <p:nvSpPr>
          <p:cNvPr id="8" name="Title 3"/>
          <p:cNvSpPr txBox="1">
            <a:spLocks/>
          </p:cNvSpPr>
          <p:nvPr/>
        </p:nvSpPr>
        <p:spPr>
          <a:xfrm>
            <a:off x="304800" y="76200"/>
            <a:ext cx="8686800" cy="838200"/>
          </a:xfrm>
          <a:prstGeom prst="rect">
            <a:avLst/>
          </a:prstGeom>
        </p:spPr>
        <p:txBody>
          <a:bodyPr vert="horz"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Demand for land (</a:t>
            </a:r>
            <a:r>
              <a:rPr kumimoji="0" lang="en-US" sz="31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AN INCREASE IN DIMENSION</a:t>
            </a:r>
            <a:r>
              <a:rPr kumimoji="0" lang="en-US" sz="3600" b="0" i="0" u="none" strike="noStrike" kern="1200" cap="all" spc="0" normalizeH="0" baseline="0" noProof="0">
                <a:ln>
                  <a:noFill/>
                </a:ln>
                <a:solidFill>
                  <a:schemeClr val="tx2"/>
                </a:solidFill>
                <a:effectLst>
                  <a:reflection blurRad="12700" stA="48000" endA="300" endPos="55000" dir="5400000" sy="-90000" algn="bl" rotWithShape="0"/>
                </a:effectLst>
                <a:uLnTx/>
                <a:uFillTx/>
                <a:latin typeface="+mj-lt"/>
                <a:ea typeface="+mj-ea"/>
                <a:cs typeface="+mj-cs"/>
              </a:rPr>
              <a:t>)</a:t>
            </a:r>
            <a:endParaRPr kumimoji="0" lang="en-IN" sz="36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2117</Words>
  <Application>Microsoft Office PowerPoint</Application>
  <PresentationFormat>On-screen Show (4:3)</PresentationFormat>
  <Paragraphs>137</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Office Theme</vt:lpstr>
      <vt:lpstr>PowerPoint Presentation</vt:lpstr>
      <vt:lpstr>PowerPoint Presentation</vt:lpstr>
      <vt:lpstr>Constantinos A. Doxiadis</vt:lpstr>
      <vt:lpstr>Ekistics Framework </vt:lpstr>
      <vt:lpstr>analysis</vt:lpstr>
      <vt:lpstr>ANALYSIS</vt:lpstr>
      <vt:lpstr>PowerPoint Presentation</vt:lpstr>
      <vt:lpstr>Demand for land (AN INCREASE IN DIMENSION)</vt:lpstr>
      <vt:lpstr>PowerPoint Presentation</vt:lpstr>
      <vt:lpstr>ARGUMENTS – RATHER QUESTIONS</vt:lpstr>
      <vt:lpstr>What lacks</vt:lpstr>
      <vt:lpstr>argument</vt:lpstr>
      <vt:lpstr>PowerPoint Presentation</vt:lpstr>
      <vt:lpstr>conclusion</vt:lpstr>
      <vt:lpstr>conclusion</vt:lpstr>
      <vt:lpstr>Reason why cities still live</vt:lpstr>
      <vt:lpstr>CONCLUSION</vt:lpstr>
      <vt:lpstr>Constantinos A. Doxiadis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SHIVALI</dc:creator>
  <cp:lastModifiedBy>Pallavi Tiwari</cp:lastModifiedBy>
  <cp:revision>68</cp:revision>
  <dcterms:created xsi:type="dcterms:W3CDTF">2010-11-23T16:40:20Z</dcterms:created>
  <dcterms:modified xsi:type="dcterms:W3CDTF">2021-08-27T07:54:45Z</dcterms:modified>
</cp:coreProperties>
</file>