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93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1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8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5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4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0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133600"/>
            <a:ext cx="480856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5400" b="1" spc="-15" dirty="0" smtClean="0">
                <a:solidFill>
                  <a:srgbClr val="16AFE3"/>
                </a:solidFill>
                <a:latin typeface="Times New Roman"/>
                <a:cs typeface="Times New Roman"/>
              </a:rPr>
              <a:t> </a:t>
            </a:r>
            <a:r>
              <a:rPr sz="5400" b="1" spc="-10" dirty="0" smtClean="0">
                <a:solidFill>
                  <a:srgbClr val="16AFE3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16AFE3"/>
                </a:solidFill>
                <a:latin typeface="Times New Roman"/>
                <a:cs typeface="Times New Roman"/>
              </a:rPr>
              <a:t>BUILDING </a:t>
            </a:r>
            <a:r>
              <a:rPr sz="5400" b="1" spc="5" dirty="0">
                <a:solidFill>
                  <a:srgbClr val="16AFE3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16AFE3"/>
                </a:solidFill>
                <a:latin typeface="Times New Roman"/>
                <a:cs typeface="Times New Roman"/>
              </a:rPr>
              <a:t>E</a:t>
            </a:r>
            <a:r>
              <a:rPr sz="54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S</a:t>
            </a:r>
            <a:r>
              <a:rPr sz="5400" b="1" dirty="0">
                <a:solidFill>
                  <a:srgbClr val="16AFE3"/>
                </a:solidFill>
                <a:latin typeface="Times New Roman"/>
                <a:cs typeface="Times New Roman"/>
              </a:rPr>
              <a:t>TIM</a:t>
            </a:r>
            <a:r>
              <a:rPr sz="5400" b="1" spc="-395" dirty="0">
                <a:solidFill>
                  <a:srgbClr val="16AFE3"/>
                </a:solidFill>
                <a:latin typeface="Times New Roman"/>
                <a:cs typeface="Times New Roman"/>
              </a:rPr>
              <a:t>A</a:t>
            </a:r>
            <a:r>
              <a:rPr sz="5400" b="1" dirty="0">
                <a:solidFill>
                  <a:srgbClr val="16AFE3"/>
                </a:solidFill>
                <a:latin typeface="Times New Roman"/>
                <a:cs typeface="Times New Roman"/>
              </a:rPr>
              <a:t>TION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571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:</a:t>
            </a:r>
          </a:p>
          <a:p>
            <a:r>
              <a:rPr lang="en-US" dirty="0" smtClean="0"/>
              <a:t>Ar. </a:t>
            </a:r>
            <a:r>
              <a:rPr lang="en-US" dirty="0" err="1" smtClean="0"/>
              <a:t>Vivek</a:t>
            </a:r>
            <a:r>
              <a:rPr lang="en-US" dirty="0" smtClean="0"/>
              <a:t> </a:t>
            </a:r>
            <a:r>
              <a:rPr lang="en-US" dirty="0" err="1" smtClean="0"/>
              <a:t>Painuli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728" y="152400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59520" cy="6858000"/>
            <a:chOff x="0" y="0"/>
            <a:chExt cx="885952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0"/>
              <a:ext cx="8572499" cy="6857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70" y="0"/>
            <a:ext cx="4022090" cy="6867525"/>
            <a:chOff x="5126970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4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4"/>
                  </a:moveTo>
                  <a:lnTo>
                    <a:pt x="4012457" y="0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0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6" y="0"/>
                  </a:moveTo>
                  <a:lnTo>
                    <a:pt x="0" y="2936992"/>
                  </a:lnTo>
                  <a:lnTo>
                    <a:pt x="2505456" y="2936992"/>
                  </a:lnTo>
                  <a:lnTo>
                    <a:pt x="2505456" y="0"/>
                  </a:lnTo>
                  <a:close/>
                </a:path>
              </a:pathLst>
            </a:custGeom>
            <a:solidFill>
              <a:srgbClr val="16AFE3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16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48786" y="6858000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8056" y="4917364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35"/>
                  </a:lnTo>
                  <a:lnTo>
                    <a:pt x="1075943" y="1935627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6AFE3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59520" cy="6858000"/>
            <a:chOff x="0" y="0"/>
            <a:chExt cx="885952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0"/>
              <a:ext cx="8572499" cy="6857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70" y="0"/>
            <a:ext cx="4022090" cy="6867525"/>
            <a:chOff x="5126970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4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4"/>
                  </a:moveTo>
                  <a:lnTo>
                    <a:pt x="4012457" y="0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0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6" y="0"/>
                  </a:moveTo>
                  <a:lnTo>
                    <a:pt x="0" y="2936992"/>
                  </a:lnTo>
                  <a:lnTo>
                    <a:pt x="2505456" y="2936992"/>
                  </a:lnTo>
                  <a:lnTo>
                    <a:pt x="2505456" y="0"/>
                  </a:lnTo>
                  <a:close/>
                </a:path>
              </a:pathLst>
            </a:custGeom>
            <a:solidFill>
              <a:srgbClr val="16AFE3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16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48786" y="6858000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8056" y="4917364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35"/>
                  </a:lnTo>
                  <a:lnTo>
                    <a:pt x="1075943" y="1935627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6AFE3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59520" cy="6858000"/>
            <a:chOff x="0" y="0"/>
            <a:chExt cx="885952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0"/>
              <a:ext cx="8572499" cy="6857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70" y="0"/>
            <a:ext cx="4022090" cy="6867525"/>
            <a:chOff x="5126970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4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4"/>
                  </a:moveTo>
                  <a:lnTo>
                    <a:pt x="4012457" y="0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0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6" y="0"/>
                  </a:moveTo>
                  <a:lnTo>
                    <a:pt x="0" y="2936992"/>
                  </a:lnTo>
                  <a:lnTo>
                    <a:pt x="2505456" y="2936992"/>
                  </a:lnTo>
                  <a:lnTo>
                    <a:pt x="2505456" y="0"/>
                  </a:lnTo>
                  <a:close/>
                </a:path>
              </a:pathLst>
            </a:custGeom>
            <a:solidFill>
              <a:srgbClr val="16AFE3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16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48786" y="6858000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8056" y="4917364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35"/>
                  </a:lnTo>
                  <a:lnTo>
                    <a:pt x="1075943" y="1935627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6AFE3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59520" cy="6858000"/>
            <a:chOff x="0" y="0"/>
            <a:chExt cx="885952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CAE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0"/>
              <a:ext cx="8572499" cy="6857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970" y="0"/>
            <a:ext cx="4022090" cy="6867525"/>
            <a:chOff x="5126970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4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4"/>
                  </a:moveTo>
                  <a:lnTo>
                    <a:pt x="4012457" y="0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0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6" y="0"/>
                  </a:moveTo>
                  <a:lnTo>
                    <a:pt x="0" y="2936992"/>
                  </a:lnTo>
                  <a:lnTo>
                    <a:pt x="2505456" y="2936992"/>
                  </a:lnTo>
                  <a:lnTo>
                    <a:pt x="2505456" y="0"/>
                  </a:lnTo>
                  <a:close/>
                </a:path>
              </a:pathLst>
            </a:custGeom>
            <a:solidFill>
              <a:srgbClr val="16AFE3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16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48786" y="6858000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8056" y="4917364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35"/>
                  </a:lnTo>
                  <a:lnTo>
                    <a:pt x="1075943" y="1935627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6AFE3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2529" y="6046878"/>
            <a:ext cx="57981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i="1" spc="10" dirty="0">
                <a:latin typeface="Times New Roman"/>
                <a:cs typeface="Times New Roman"/>
              </a:rPr>
              <a:t>(Rupees</a:t>
            </a:r>
            <a:r>
              <a:rPr sz="1350" b="1" i="1" spc="-15" dirty="0">
                <a:latin typeface="Times New Roman"/>
                <a:cs typeface="Times New Roman"/>
              </a:rPr>
              <a:t> </a:t>
            </a:r>
            <a:r>
              <a:rPr sz="1350" b="1" i="1" spc="5" dirty="0">
                <a:latin typeface="Times New Roman"/>
                <a:cs typeface="Times New Roman"/>
              </a:rPr>
              <a:t>Sixty</a:t>
            </a:r>
            <a:r>
              <a:rPr sz="1350" b="1" i="1" dirty="0">
                <a:latin typeface="Times New Roman"/>
                <a:cs typeface="Times New Roman"/>
              </a:rPr>
              <a:t> </a:t>
            </a:r>
            <a:r>
              <a:rPr sz="1350" b="1" i="1" spc="5" dirty="0">
                <a:latin typeface="Times New Roman"/>
                <a:cs typeface="Times New Roman"/>
              </a:rPr>
              <a:t>Five</a:t>
            </a:r>
            <a:r>
              <a:rPr sz="1350" b="1" i="1" spc="25" dirty="0">
                <a:latin typeface="Times New Roman"/>
                <a:cs typeface="Times New Roman"/>
              </a:rPr>
              <a:t> </a:t>
            </a:r>
            <a:r>
              <a:rPr sz="1350" b="1" i="1" spc="10" dirty="0">
                <a:latin typeface="Times New Roman"/>
                <a:cs typeface="Times New Roman"/>
              </a:rPr>
              <a:t>Lakh</a:t>
            </a:r>
            <a:r>
              <a:rPr sz="1350" b="1" i="1" spc="15" dirty="0">
                <a:latin typeface="Times New Roman"/>
                <a:cs typeface="Times New Roman"/>
              </a:rPr>
              <a:t> </a:t>
            </a:r>
            <a:r>
              <a:rPr sz="1350" b="1" i="1" spc="10" dirty="0">
                <a:latin typeface="Times New Roman"/>
                <a:cs typeface="Times New Roman"/>
              </a:rPr>
              <a:t>Ninety</a:t>
            </a:r>
            <a:r>
              <a:rPr sz="1350" b="1" i="1" spc="-5" dirty="0">
                <a:latin typeface="Times New Roman"/>
                <a:cs typeface="Times New Roman"/>
              </a:rPr>
              <a:t> </a:t>
            </a:r>
            <a:r>
              <a:rPr sz="1350" b="1" i="1" spc="-10" dirty="0">
                <a:latin typeface="Times New Roman"/>
                <a:cs typeface="Times New Roman"/>
              </a:rPr>
              <a:t>Two</a:t>
            </a:r>
            <a:r>
              <a:rPr sz="1350" b="1" i="1" spc="30" dirty="0">
                <a:latin typeface="Times New Roman"/>
                <a:cs typeface="Times New Roman"/>
              </a:rPr>
              <a:t> </a:t>
            </a:r>
            <a:r>
              <a:rPr sz="1350" b="1" i="1" spc="10" dirty="0">
                <a:latin typeface="Times New Roman"/>
                <a:cs typeface="Times New Roman"/>
              </a:rPr>
              <a:t>Thousand</a:t>
            </a:r>
            <a:r>
              <a:rPr sz="1350" b="1" i="1" spc="5" dirty="0">
                <a:latin typeface="Times New Roman"/>
                <a:cs typeface="Times New Roman"/>
              </a:rPr>
              <a:t> </a:t>
            </a:r>
            <a:r>
              <a:rPr sz="1350" b="1" i="1" spc="10" dirty="0">
                <a:latin typeface="Times New Roman"/>
                <a:cs typeface="Times New Roman"/>
              </a:rPr>
              <a:t>Three</a:t>
            </a:r>
            <a:r>
              <a:rPr sz="1350" b="1" i="1" dirty="0">
                <a:latin typeface="Times New Roman"/>
                <a:cs typeface="Times New Roman"/>
              </a:rPr>
              <a:t> </a:t>
            </a:r>
            <a:r>
              <a:rPr sz="1350" b="1" i="1" spc="10" dirty="0">
                <a:latin typeface="Times New Roman"/>
                <a:cs typeface="Times New Roman"/>
              </a:rPr>
              <a:t>Hundred</a:t>
            </a:r>
            <a:r>
              <a:rPr sz="1350" b="1" i="1" spc="15" dirty="0">
                <a:latin typeface="Times New Roman"/>
                <a:cs typeface="Times New Roman"/>
              </a:rPr>
              <a:t> </a:t>
            </a:r>
            <a:r>
              <a:rPr sz="1350" b="1" i="1" spc="5" dirty="0">
                <a:latin typeface="Times New Roman"/>
                <a:cs typeface="Times New Roman"/>
              </a:rPr>
              <a:t>Fifty</a:t>
            </a:r>
            <a:r>
              <a:rPr sz="1350" b="1" i="1" spc="10" dirty="0">
                <a:latin typeface="Times New Roman"/>
                <a:cs typeface="Times New Roman"/>
              </a:rPr>
              <a:t> One</a:t>
            </a:r>
            <a:r>
              <a:rPr sz="1350" b="1" i="1" spc="50" dirty="0">
                <a:latin typeface="Times New Roman"/>
                <a:cs typeface="Times New Roman"/>
              </a:rPr>
              <a:t> </a:t>
            </a:r>
            <a:r>
              <a:rPr sz="1350" b="1" i="1" spc="10" dirty="0">
                <a:latin typeface="Times New Roman"/>
                <a:cs typeface="Times New Roman"/>
              </a:rPr>
              <a:t>Only)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6333" y="359871"/>
            <a:ext cx="3494404" cy="8655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35"/>
              </a:spcBef>
            </a:pPr>
            <a:r>
              <a:rPr sz="1800" u="heavy" spc="-10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heavy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G</a:t>
            </a:r>
            <a:r>
              <a:rPr sz="1800" u="heavy" spc="-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ENERA</a:t>
            </a:r>
            <a:r>
              <a:rPr sz="1800" u="heavy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L</a:t>
            </a:r>
            <a:r>
              <a:rPr sz="1800" u="heavy" spc="-240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heavy" spc="-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AB</a:t>
            </a:r>
            <a:r>
              <a:rPr sz="1800" u="heavy" spc="-10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S</a:t>
            </a:r>
            <a:r>
              <a:rPr sz="1800" u="heavy" spc="-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TRAC</a:t>
            </a:r>
            <a:r>
              <a:rPr sz="1800" u="heavy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T</a:t>
            </a:r>
            <a:r>
              <a:rPr sz="1800" u="heavy" spc="-5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heavy" spc="-10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O</a:t>
            </a:r>
            <a:r>
              <a:rPr sz="1800" u="heavy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F</a:t>
            </a:r>
            <a:r>
              <a:rPr sz="1800" u="heavy" spc="-12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heavy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THE </a:t>
            </a:r>
            <a:r>
              <a:rPr sz="1800" dirty="0">
                <a:solidFill>
                  <a:srgbClr val="16AFE3"/>
                </a:solidFill>
              </a:rPr>
              <a:t> </a:t>
            </a:r>
            <a:r>
              <a:rPr sz="1800" u="heavy" spc="-20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ESTIMATE</a:t>
            </a:r>
            <a:r>
              <a:rPr sz="1800" u="heavy" spc="-6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heavy" spc="-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OF</a:t>
            </a:r>
            <a:r>
              <a:rPr sz="1800" u="heavy" spc="-100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heavy" spc="-1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PROPOSED</a:t>
            </a:r>
            <a:r>
              <a:rPr sz="1800" u="heavy" spc="-30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heavy" spc="-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(G+1) </a:t>
            </a:r>
            <a:r>
              <a:rPr sz="1800" spc="-434" dirty="0">
                <a:solidFill>
                  <a:srgbClr val="16AFE3"/>
                </a:solidFill>
              </a:rPr>
              <a:t> </a:t>
            </a:r>
            <a:r>
              <a:rPr sz="1800" u="heavy" spc="-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RE</a:t>
            </a:r>
            <a:r>
              <a:rPr sz="1800" u="heavy" spc="-10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S</a:t>
            </a:r>
            <a:r>
              <a:rPr sz="1800" u="heavy" spc="-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IDENTIA</a:t>
            </a:r>
            <a:r>
              <a:rPr sz="1800" u="heavy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L</a:t>
            </a:r>
            <a:r>
              <a:rPr sz="1800" u="heavy" spc="-140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heavy" spc="-5" dirty="0">
                <a:solidFill>
                  <a:srgbClr val="16AFE3"/>
                </a:solidFill>
                <a:uFill>
                  <a:solidFill>
                    <a:srgbClr val="000000"/>
                  </a:solidFill>
                </a:uFill>
              </a:rPr>
              <a:t>BUILDING</a:t>
            </a:r>
            <a:endParaRPr sz="1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62448" y="2529281"/>
          <a:ext cx="5989318" cy="3284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4463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350" b="1" dirty="0">
                          <a:latin typeface="Times New Roman"/>
                          <a:cs typeface="Times New Roman"/>
                        </a:rPr>
                        <a:t>Sl.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350" b="1" spc="5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362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 dirty="0">
                          <a:latin typeface="Times New Roman"/>
                          <a:cs typeface="Times New Roman"/>
                        </a:rPr>
                        <a:t>Unit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595"/>
                        </a:lnSpc>
                        <a:spcBef>
                          <a:spcPts val="45"/>
                        </a:spcBef>
                      </a:pPr>
                      <a:r>
                        <a:rPr sz="1350" b="1" dirty="0">
                          <a:latin typeface="Times New Roman"/>
                          <a:cs typeface="Times New Roman"/>
                        </a:rPr>
                        <a:t>SOR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ts val="1595"/>
                        </a:lnSpc>
                      </a:pPr>
                      <a:r>
                        <a:rPr sz="1350" b="1" spc="5" dirty="0">
                          <a:latin typeface="Times New Roman"/>
                          <a:cs typeface="Times New Roman"/>
                        </a:rPr>
                        <a:t>Rate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50" b="1" dirty="0">
                          <a:latin typeface="Times New Roman"/>
                          <a:cs typeface="Times New Roman"/>
                        </a:rPr>
                        <a:t>(Rs.)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 dirty="0">
                          <a:latin typeface="Times New Roman"/>
                          <a:cs typeface="Times New Roman"/>
                        </a:rPr>
                        <a:t>Qty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06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 spc="5" dirty="0">
                          <a:latin typeface="Times New Roman"/>
                          <a:cs typeface="Times New Roman"/>
                        </a:rPr>
                        <a:t>Amount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marR="210185">
                        <a:lnSpc>
                          <a:spcPts val="151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Cost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Civil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Works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Building</a:t>
                      </a:r>
                      <a:r>
                        <a:rPr sz="12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CPWD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2013-14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4,365,939.82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56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30%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Escalation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current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year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5,675,721.77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marR="80645">
                        <a:lnSpc>
                          <a:spcPct val="105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Cost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electrical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7.5%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civil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425,679.13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51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Cost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plumbing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sanitary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7.5%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civil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425,679.13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18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10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6,527,080.04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13030">
                        <a:lnSpc>
                          <a:spcPct val="107000"/>
                        </a:lnSpc>
                        <a:spcBef>
                          <a:spcPts val="40"/>
                        </a:spcBef>
                      </a:pPr>
                      <a:r>
                        <a:rPr sz="10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Add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1%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contingency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unforseen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item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any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65,270.80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6,592,350.84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6,592,351.00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0"/>
            <a:ext cx="85724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970" y="0"/>
            <a:ext cx="4022090" cy="6867525"/>
            <a:chOff x="5126970" y="0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4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4"/>
                  </a:moveTo>
                  <a:lnTo>
                    <a:pt x="4012457" y="0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6" y="0"/>
                  </a:moveTo>
                  <a:lnTo>
                    <a:pt x="0" y="2936992"/>
                  </a:lnTo>
                  <a:lnTo>
                    <a:pt x="2505456" y="2936992"/>
                  </a:lnTo>
                  <a:lnTo>
                    <a:pt x="2505456" y="0"/>
                  </a:lnTo>
                  <a:close/>
                </a:path>
              </a:pathLst>
            </a:custGeom>
            <a:solidFill>
              <a:srgbClr val="16AFE3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16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48786" y="6858000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8056" y="4917364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35"/>
                  </a:lnTo>
                  <a:lnTo>
                    <a:pt x="1075943" y="1935627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6AFE3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11052" y="58725"/>
            <a:ext cx="28897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16AFE3"/>
                </a:solidFill>
              </a:rPr>
              <a:t>F</a:t>
            </a:r>
            <a:r>
              <a:rPr sz="3600" b="1" spc="5" dirty="0">
                <a:solidFill>
                  <a:srgbClr val="16AFE3"/>
                </a:solidFill>
              </a:rPr>
              <a:t>OO</a:t>
            </a:r>
            <a:r>
              <a:rPr sz="3600" b="1" spc="-5" dirty="0">
                <a:solidFill>
                  <a:srgbClr val="16AFE3"/>
                </a:solidFill>
              </a:rPr>
              <a:t>T</a:t>
            </a:r>
            <a:r>
              <a:rPr sz="3600" b="1" dirty="0">
                <a:solidFill>
                  <a:srgbClr val="16AFE3"/>
                </a:solidFill>
              </a:rPr>
              <a:t>I</a:t>
            </a:r>
            <a:r>
              <a:rPr sz="3600" b="1" spc="-10" dirty="0">
                <a:solidFill>
                  <a:srgbClr val="16AFE3"/>
                </a:solidFill>
              </a:rPr>
              <a:t>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2624" y="85899"/>
            <a:ext cx="1553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6AFE3"/>
                </a:solidFill>
              </a:rPr>
              <a:t>F</a:t>
            </a:r>
            <a:r>
              <a:rPr sz="2000" dirty="0">
                <a:solidFill>
                  <a:srgbClr val="16AFE3"/>
                </a:solidFill>
              </a:rPr>
              <a:t>OO</a:t>
            </a:r>
            <a:r>
              <a:rPr sz="2000" spc="-5" dirty="0">
                <a:solidFill>
                  <a:srgbClr val="16AFE3"/>
                </a:solidFill>
              </a:rPr>
              <a:t>T</a:t>
            </a:r>
            <a:r>
              <a:rPr sz="2000" spc="-15" dirty="0">
                <a:solidFill>
                  <a:srgbClr val="16AFE3"/>
                </a:solidFill>
              </a:rPr>
              <a:t>I</a:t>
            </a:r>
            <a:r>
              <a:rPr sz="2000" dirty="0">
                <a:solidFill>
                  <a:srgbClr val="16AFE3"/>
                </a:solidFill>
              </a:rPr>
              <a:t>NG</a:t>
            </a:r>
            <a:r>
              <a:rPr sz="2000" spc="-130" dirty="0">
                <a:solidFill>
                  <a:srgbClr val="16AFE3"/>
                </a:solidFill>
              </a:rPr>
              <a:t> </a:t>
            </a:r>
            <a:r>
              <a:rPr sz="2000" spc="-15" dirty="0">
                <a:solidFill>
                  <a:srgbClr val="16AFE3"/>
                </a:solidFill>
              </a:rPr>
              <a:t>F1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0728" y="588284"/>
          <a:ext cx="6986267" cy="3466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Feet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Inch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Metre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4690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Reinforcement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details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47"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D2(Diameter</a:t>
                      </a:r>
                      <a:r>
                        <a:rPr sz="12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bars)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T(Spacing)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48"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0.15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548">
                <a:tc>
                  <a:txBody>
                    <a:bodyPr/>
                    <a:lstStyle/>
                    <a:p>
                      <a:pPr marL="11430" algn="ctr">
                        <a:lnSpc>
                          <a:spcPts val="135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9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548">
                <a:tc>
                  <a:txBody>
                    <a:bodyPr/>
                    <a:lstStyle/>
                    <a:p>
                      <a:pPr marL="11430" algn="ctr">
                        <a:lnSpc>
                          <a:spcPts val="135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0.15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548"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0.15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475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L1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Column)=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0.36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094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B1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ad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Column)=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0.23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marL="186055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(De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Excavation)=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1.68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402">
                <a:tc>
                  <a:txBody>
                    <a:bodyPr/>
                    <a:lstStyle/>
                    <a:p>
                      <a:pPr marL="1270" algn="ctr">
                        <a:lnSpc>
                          <a:spcPts val="1260"/>
                        </a:lnSpc>
                      </a:pP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P1(PCC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26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0.08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062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1(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illi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Thickness)=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0644">
                <a:tc>
                  <a:txBody>
                    <a:bodyPr/>
                    <a:lstStyle/>
                    <a:p>
                      <a:pPr marL="95885" marR="72390" indent="-40005">
                        <a:lnSpc>
                          <a:spcPct val="105000"/>
                        </a:lnSpc>
                        <a:spcBef>
                          <a:spcPts val="56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W1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om</a:t>
                      </a:r>
                      <a:r>
                        <a:rPr sz="1200" b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re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sh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0.15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9236" y="4922113"/>
          <a:ext cx="8455657" cy="1802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Sl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Particulars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Calculation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128270" algn="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Quantity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s.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415"/>
                        </a:lnSpc>
                        <a:spcBef>
                          <a:spcPts val="105"/>
                        </a:spcBef>
                      </a:pP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F1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41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Footing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0485" indent="118745">
                        <a:lnSpc>
                          <a:spcPct val="105000"/>
                        </a:lnSpc>
                        <a:spcBef>
                          <a:spcPts val="455"/>
                        </a:spcBef>
                      </a:pP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Quan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it  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Earthwork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Excavation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((L+0.3)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(B+0.3)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D1)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aseline="34722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 baseline="34722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3.78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3.78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19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1:4:8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PCC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((L+0.15)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(B+0.15)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P1)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aseline="34722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 baseline="34722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0.14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0.14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Sand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Filling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((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0.15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0.15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aseline="34722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 baseline="34722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0.19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0.19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40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RCC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Footing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a)Upper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Rectangular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Portion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(L1+0.3)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(B1+0.3)xG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0.05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8259" y="1272540"/>
            <a:ext cx="3299459" cy="34655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5685" y="772087"/>
          <a:ext cx="8529317" cy="4973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929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Bottom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Rectangular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Portion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(L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aseline="34722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 baseline="34722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0.22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Trapezoidal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Portion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9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{0.5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(L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(L1+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0.3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)}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{0.5(B+(B1+0.3)}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(D-C)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190"/>
                        </a:lnSpc>
                      </a:pPr>
                      <a:r>
                        <a:rPr sz="1800" baseline="-23148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0.08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255" algn="ctr">
                        <a:lnSpc>
                          <a:spcPts val="1355"/>
                        </a:lnSpc>
                      </a:pP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0.35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0.35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1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0">
                        <a:lnSpc>
                          <a:spcPts val="135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Reinforcement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10.9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kg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10.9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kg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3655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a)Main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bar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Foundation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9535" marR="544195">
                        <a:lnSpc>
                          <a:spcPct val="100000"/>
                        </a:lnSpc>
                      </a:pP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nsv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se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direction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bars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(N2)=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2560" marR="144145" algn="ctr">
                        <a:lnSpc>
                          <a:spcPct val="105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T)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  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8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35"/>
                        </a:lnSpc>
                      </a:pP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142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Clear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Cov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(Q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70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1.1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2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9845" marR="482600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itudin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direction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bars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(N1)=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4625" marR="154940" algn="ctr">
                        <a:lnSpc>
                          <a:spcPct val="105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P/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T)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+  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33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142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Clear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Cover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(P)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70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1.1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7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5510">
                        <a:lnSpc>
                          <a:spcPts val="1350"/>
                        </a:lnSpc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Length=P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N1+Q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N2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4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885">
                        <a:lnSpc>
                          <a:spcPts val="1350"/>
                        </a:lnSpc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Weight=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Lengthx((D2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D2)/162)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669">
                <a:tc>
                  <a:txBody>
                    <a:bodyPr/>
                    <a:lstStyle/>
                    <a:p>
                      <a:pPr marL="10795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ts val="12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Shuttering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Area=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4L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0.73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2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0.7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5127" y="147165"/>
            <a:ext cx="397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16AFE3"/>
                </a:solidFill>
                <a:latin typeface="Times New Roman"/>
                <a:cs typeface="Times New Roman"/>
              </a:rPr>
              <a:t>T</a:t>
            </a:r>
            <a:r>
              <a:rPr sz="1800" b="1" dirty="0">
                <a:solidFill>
                  <a:srgbClr val="16AFE3"/>
                </a:solidFill>
                <a:latin typeface="Times New Roman"/>
                <a:cs typeface="Times New Roman"/>
              </a:rPr>
              <a:t>O</a:t>
            </a:r>
            <a:r>
              <a:rPr sz="1800" b="1" spc="-135" dirty="0">
                <a:solidFill>
                  <a:srgbClr val="16AFE3"/>
                </a:solidFill>
                <a:latin typeface="Times New Roman"/>
                <a:cs typeface="Times New Roman"/>
              </a:rPr>
              <a:t>T</a:t>
            </a:r>
            <a:r>
              <a:rPr sz="18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16AFE3"/>
                </a:solidFill>
                <a:latin typeface="Times New Roman"/>
                <a:cs typeface="Times New Roman"/>
              </a:rPr>
              <a:t>L</a:t>
            </a:r>
            <a:r>
              <a:rPr sz="1800" b="1" spc="-105" dirty="0">
                <a:solidFill>
                  <a:srgbClr val="16AFE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6AFE3"/>
                </a:solidFill>
                <a:latin typeface="Times New Roman"/>
                <a:cs typeface="Times New Roman"/>
              </a:rPr>
              <a:t>Q</a:t>
            </a:r>
            <a:r>
              <a:rPr sz="18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UANTIT</a:t>
            </a:r>
            <a:r>
              <a:rPr sz="1800" b="1" dirty="0">
                <a:solidFill>
                  <a:srgbClr val="16AFE3"/>
                </a:solidFill>
                <a:latin typeface="Times New Roman"/>
                <a:cs typeface="Times New Roman"/>
              </a:rPr>
              <a:t>Y</a:t>
            </a:r>
            <a:r>
              <a:rPr sz="1800" b="1" spc="-50" dirty="0">
                <a:solidFill>
                  <a:srgbClr val="16AFE3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I</a:t>
            </a:r>
            <a:r>
              <a:rPr sz="1800" b="1" dirty="0">
                <a:solidFill>
                  <a:srgbClr val="16AFE3"/>
                </a:solidFill>
                <a:latin typeface="Times New Roman"/>
                <a:cs typeface="Times New Roman"/>
              </a:rPr>
              <a:t>N</a:t>
            </a:r>
            <a:r>
              <a:rPr sz="1800" b="1" spc="-75" dirty="0">
                <a:solidFill>
                  <a:srgbClr val="16AFE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6AFE3"/>
                </a:solidFill>
                <a:latin typeface="Times New Roman"/>
                <a:cs typeface="Times New Roman"/>
              </a:rPr>
              <a:t>FO</a:t>
            </a:r>
            <a:r>
              <a:rPr sz="18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UND</a:t>
            </a:r>
            <a:r>
              <a:rPr sz="1800" b="1" spc="-140" dirty="0">
                <a:solidFill>
                  <a:srgbClr val="16AFE3"/>
                </a:solidFill>
                <a:latin typeface="Times New Roman"/>
                <a:cs typeface="Times New Roman"/>
              </a:rPr>
              <a:t>A</a:t>
            </a:r>
            <a:r>
              <a:rPr sz="18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TI</a:t>
            </a:r>
            <a:r>
              <a:rPr sz="1800" b="1" dirty="0">
                <a:solidFill>
                  <a:srgbClr val="16AFE3"/>
                </a:solidFill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254" y="769374"/>
          <a:ext cx="8942698" cy="2173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76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0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574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Item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pPr marL="6985" algn="ctr">
                        <a:lnSpc>
                          <a:spcPts val="95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Quantity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77470" marR="1619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F1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F2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F4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F5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F6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EF1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EF2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EF3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EF4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EF3"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EF4"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92">
                <a:tc>
                  <a:txBody>
                    <a:bodyPr/>
                    <a:lstStyle/>
                    <a:p>
                      <a:pPr marL="106680" marR="97790" indent="1111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E/W in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E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ava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3.78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4.87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18.20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6573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37.00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711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17.80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3660" algn="r">
                        <a:lnSpc>
                          <a:spcPts val="114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69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21.00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9530" algn="r">
                        <a:lnSpc>
                          <a:spcPts val="114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18.88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ts val="114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4.87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ts val="114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12.13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ts val="114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577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14.80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ts val="114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6.07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114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7.40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ts val="114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65100" algn="r">
                        <a:lnSpc>
                          <a:spcPts val="1140"/>
                        </a:lnSpc>
                        <a:spcBef>
                          <a:spcPts val="98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166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93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PCC(1:4:8)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0.14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0.18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0.70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1.45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0.84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4295" algn="r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0.45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191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Sand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Filling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0.19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0.25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0.94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1.93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1.12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4295" algn="r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0.59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0.39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191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RCC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(M20)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0.35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0.51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2.06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4.84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3.41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4295" algn="r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0.48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1.33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0.69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0.91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ts val="98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135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193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rce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10.86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8.85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72.08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211.56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135.34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51435" algn="r">
                        <a:lnSpc>
                          <a:spcPts val="990"/>
                        </a:lnSpc>
                      </a:pP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164.39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5400" algn="r">
                        <a:lnSpc>
                          <a:spcPts val="990"/>
                        </a:lnSpc>
                      </a:pP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104.86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8735" algn="r">
                        <a:lnSpc>
                          <a:spcPts val="990"/>
                        </a:lnSpc>
                      </a:pP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33.09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ts val="990"/>
                        </a:lnSpc>
                      </a:pP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84.22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990"/>
                        </a:lnSpc>
                      </a:pP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137.85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6195" algn="r">
                        <a:lnSpc>
                          <a:spcPts val="990"/>
                        </a:lnSpc>
                      </a:pP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42.11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ts val="990"/>
                        </a:lnSpc>
                      </a:pP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9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68.93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990"/>
                        </a:lnSpc>
                      </a:pP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1140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1074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kg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194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Shuttering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0.7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0.9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2.9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5.5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.4</a:t>
                      </a:r>
                      <a:r>
                        <a:rPr sz="1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140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.6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14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6.1</a:t>
                      </a:r>
                      <a:r>
                        <a:rPr sz="1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14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1.7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140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.6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140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.9</a:t>
                      </a:r>
                      <a:r>
                        <a:rPr sz="1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140"/>
                        </a:lnSpc>
                        <a:spcBef>
                          <a:spcPts val="8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1.0</a:t>
                      </a:r>
                      <a:r>
                        <a:rPr sz="1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40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.1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140"/>
                        </a:lnSpc>
                        <a:spcBef>
                          <a:spcPts val="80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.3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36072" y="3154080"/>
          <a:ext cx="4942840" cy="751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4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512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RCC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4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Concrete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Ratio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Cement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Ratio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Sand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Ratio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Aggregate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1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36072" y="4086181"/>
          <a:ext cx="4942203" cy="671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661">
                <a:tc>
                  <a:txBody>
                    <a:bodyPr/>
                    <a:lstStyle/>
                    <a:p>
                      <a:pPr marL="240665" marR="91440" indent="-151130">
                        <a:lnSpc>
                          <a:spcPts val="1000"/>
                        </a:lnSpc>
                        <a:spcBef>
                          <a:spcPts val="72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lu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e  of 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Concrete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62890" marR="174625" indent="-7175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Volume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000" b="1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Cement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Volume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Sand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59079" marR="242570" indent="-190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Volume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000" b="1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gg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ga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Bags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28">
                <a:tc>
                  <a:txBody>
                    <a:bodyPr/>
                    <a:lstStyle/>
                    <a:p>
                      <a:pPr marL="255270">
                        <a:lnSpc>
                          <a:spcPts val="1135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20.55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1135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5.76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135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13.29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ts val="1135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26.59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35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166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36072" y="4914771"/>
          <a:ext cx="4942840" cy="493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4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652">
                <a:tc>
                  <a:txBody>
                    <a:bodyPr/>
                    <a:lstStyle/>
                    <a:p>
                      <a:pPr marL="8890" algn="ctr"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PCC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51">
                <a:tc>
                  <a:txBody>
                    <a:bodyPr/>
                    <a:lstStyle/>
                    <a:p>
                      <a:pPr marL="6985" algn="ctr"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Concrete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Ratio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Cement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Ratio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Sand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Ratio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Aggregate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54">
                <a:tc>
                  <a:txBody>
                    <a:bodyPr/>
                    <a:lstStyle/>
                    <a:p>
                      <a:pPr marL="7620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M7.5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36072" y="5753550"/>
          <a:ext cx="4942203" cy="668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7771">
                <a:tc>
                  <a:txBody>
                    <a:bodyPr/>
                    <a:lstStyle/>
                    <a:p>
                      <a:pPr marL="240665" marR="91440" indent="-151130">
                        <a:lnSpc>
                          <a:spcPts val="1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lu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e  of 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Concrete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62890" marR="174625" indent="-7175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Volume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000" b="1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Cement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Volume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Sand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9079" marR="242570" indent="-190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Volume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000" b="1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gg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ga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Bags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18">
                <a:tc>
                  <a:txBody>
                    <a:bodyPr/>
                    <a:lstStyle/>
                    <a:p>
                      <a:pPr marL="280035">
                        <a:lnSpc>
                          <a:spcPts val="10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6.38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10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0.76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10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4.65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10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9.30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m³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5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4547" y="337462"/>
            <a:ext cx="33641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904284"/>
            <a:ext cx="741172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10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various </a:t>
            </a:r>
            <a:r>
              <a:rPr sz="1800" spc="-5" dirty="0">
                <a:latin typeface="Times New Roman"/>
                <a:cs typeface="Times New Roman"/>
              </a:rPr>
              <a:t>engineering works </a:t>
            </a:r>
            <a:r>
              <a:rPr sz="1800" dirty="0">
                <a:latin typeface="Times New Roman"/>
                <a:cs typeface="Times New Roman"/>
              </a:rPr>
              <a:t>it is </a:t>
            </a:r>
            <a:r>
              <a:rPr sz="1800" spc="-5" dirty="0">
                <a:latin typeface="Times New Roman"/>
                <a:cs typeface="Times New Roman"/>
              </a:rPr>
              <a:t>required beforehand </a:t>
            </a:r>
            <a:r>
              <a:rPr sz="1800" dirty="0">
                <a:latin typeface="Times New Roman"/>
                <a:cs typeface="Times New Roman"/>
              </a:rPr>
              <a:t>to know the probable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construction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known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money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available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less than 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estimated </a:t>
            </a:r>
            <a:r>
              <a:rPr sz="1800" dirty="0">
                <a:latin typeface="Times New Roman"/>
                <a:cs typeface="Times New Roman"/>
              </a:rPr>
              <a:t>cost, then attempts have to be </a:t>
            </a:r>
            <a:r>
              <a:rPr sz="1800" spc="-5" dirty="0">
                <a:latin typeface="Times New Roman"/>
                <a:cs typeface="Times New Roman"/>
              </a:rPr>
              <a:t>made </a:t>
            </a:r>
            <a:r>
              <a:rPr sz="1800" dirty="0">
                <a:latin typeface="Times New Roman"/>
                <a:cs typeface="Times New Roman"/>
              </a:rPr>
              <a:t>to reduce the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specification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reducing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work.</a:t>
            </a:r>
            <a:endParaRPr sz="1800">
              <a:latin typeface="Times New Roman"/>
              <a:cs typeface="Times New Roman"/>
            </a:endParaRPr>
          </a:p>
          <a:p>
            <a:pPr marL="299085" marR="374015" indent="-287020">
              <a:lnSpc>
                <a:spcPct val="15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The subject matter 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estimation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simple </a:t>
            </a:r>
            <a:r>
              <a:rPr sz="1800" dirty="0">
                <a:latin typeface="Times New Roman"/>
                <a:cs typeface="Times New Roman"/>
              </a:rPr>
              <a:t>but </a:t>
            </a:r>
            <a:r>
              <a:rPr sz="1800" spc="-5" dirty="0">
                <a:latin typeface="Times New Roman"/>
                <a:cs typeface="Times New Roman"/>
              </a:rPr>
              <a:t>knowledge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drawing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structures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requires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skills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AUTOCAD,</a:t>
            </a:r>
            <a:r>
              <a:rPr sz="1800" spc="-35" dirty="0">
                <a:latin typeface="Times New Roman"/>
                <a:cs typeface="Times New Roman"/>
              </a:rPr>
              <a:t> STAAD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etc.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One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who understands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drawing </a:t>
            </a:r>
            <a:r>
              <a:rPr sz="1800" dirty="0">
                <a:latin typeface="Times New Roman"/>
                <a:cs typeface="Times New Roman"/>
              </a:rPr>
              <a:t>can find out </a:t>
            </a:r>
            <a:r>
              <a:rPr sz="1800" spc="-5" dirty="0">
                <a:latin typeface="Times New Roman"/>
                <a:cs typeface="Times New Roman"/>
              </a:rPr>
              <a:t>dimensions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such </a:t>
            </a:r>
            <a:r>
              <a:rPr sz="1800" dirty="0">
                <a:latin typeface="Times New Roman"/>
                <a:cs typeface="Times New Roman"/>
              </a:rPr>
              <a:t>as length,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breadth,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height,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Following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requirements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necessary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preparing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estimate-</a:t>
            </a:r>
            <a:endParaRPr sz="1800">
              <a:latin typeface="Times New Roman"/>
              <a:cs typeface="Times New Roman"/>
            </a:endParaRPr>
          </a:p>
          <a:p>
            <a:pPr marL="710565" marR="13970" lvl="1" indent="-229235">
              <a:lnSpc>
                <a:spcPct val="150000"/>
              </a:lnSpc>
              <a:spcBef>
                <a:spcPts val="1090"/>
              </a:spcBef>
              <a:buFont typeface="Symbol"/>
              <a:buChar char=""/>
              <a:tabLst>
                <a:tab pos="711200" algn="l"/>
              </a:tabLst>
            </a:pPr>
            <a:r>
              <a:rPr sz="1800" spc="-5" dirty="0">
                <a:latin typeface="Times New Roman"/>
                <a:cs typeface="Times New Roman"/>
              </a:rPr>
              <a:t>Drawings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plan,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elevation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sections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important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points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beam,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staircase,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footing,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column.</a:t>
            </a:r>
            <a:endParaRPr sz="1800">
              <a:latin typeface="Times New Roman"/>
              <a:cs typeface="Times New Roman"/>
            </a:endParaRPr>
          </a:p>
          <a:p>
            <a:pPr marL="710565" lvl="1" indent="-229235">
              <a:lnSpc>
                <a:spcPct val="100000"/>
              </a:lnSpc>
              <a:spcBef>
                <a:spcPts val="1080"/>
              </a:spcBef>
              <a:buFont typeface="Symbol"/>
              <a:buChar char=""/>
              <a:tabLst>
                <a:tab pos="711200" algn="l"/>
              </a:tabLst>
            </a:pPr>
            <a:r>
              <a:rPr sz="1800" spc="-5" dirty="0">
                <a:latin typeface="Times New Roman"/>
                <a:cs typeface="Times New Roman"/>
              </a:rPr>
              <a:t>Detailed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specification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workmanship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properties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materials.</a:t>
            </a:r>
            <a:endParaRPr sz="1800">
              <a:latin typeface="Times New Roman"/>
              <a:cs typeface="Times New Roman"/>
            </a:endParaRPr>
          </a:p>
          <a:p>
            <a:pPr marL="710565" lvl="1" indent="-229235">
              <a:lnSpc>
                <a:spcPct val="100000"/>
              </a:lnSpc>
              <a:spcBef>
                <a:spcPts val="1080"/>
              </a:spcBef>
              <a:buFont typeface="Symbol"/>
              <a:buChar char=""/>
              <a:tabLst>
                <a:tab pos="711200" algn="l"/>
              </a:tabLst>
            </a:pPr>
            <a:r>
              <a:rPr sz="1800" spc="-5" dirty="0">
                <a:latin typeface="Times New Roman"/>
                <a:cs typeface="Times New Roman"/>
              </a:rPr>
              <a:t>Standard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schedule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year.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6757" y="625988"/>
            <a:ext cx="7221855" cy="5090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The complete </a:t>
            </a:r>
            <a:r>
              <a:rPr sz="1800" spc="-5" dirty="0">
                <a:latin typeface="Times New Roman"/>
                <a:cs typeface="Times New Roman"/>
              </a:rPr>
              <a:t>work </a:t>
            </a:r>
            <a:r>
              <a:rPr sz="1800" dirty="0">
                <a:latin typeface="Times New Roman"/>
                <a:cs typeface="Times New Roman"/>
              </a:rPr>
              <a:t>is divided into various </a:t>
            </a:r>
            <a:r>
              <a:rPr sz="1800" spc="-5" dirty="0">
                <a:latin typeface="Times New Roman"/>
                <a:cs typeface="Times New Roman"/>
              </a:rPr>
              <a:t>items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work such </a:t>
            </a:r>
            <a:r>
              <a:rPr sz="1800" dirty="0">
                <a:latin typeface="Times New Roman"/>
                <a:cs typeface="Times New Roman"/>
              </a:rPr>
              <a:t>as earthwork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concreting,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brickwork, reinforced concrete, plastering etc. The details of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measurements </a:t>
            </a:r>
            <a:r>
              <a:rPr sz="1800" dirty="0">
                <a:latin typeface="Times New Roman"/>
                <a:cs typeface="Times New Roman"/>
              </a:rPr>
              <a:t>are taken from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drawings </a:t>
            </a:r>
            <a:r>
              <a:rPr sz="1800" dirty="0">
                <a:latin typeface="Times New Roman"/>
                <a:cs typeface="Times New Roman"/>
              </a:rPr>
              <a:t>and entered in respective </a:t>
            </a:r>
            <a:r>
              <a:rPr sz="1800" spc="-5" dirty="0">
                <a:latin typeface="Times New Roman"/>
                <a:cs typeface="Times New Roman"/>
              </a:rPr>
              <a:t>columns </a:t>
            </a:r>
            <a:r>
              <a:rPr sz="1800" dirty="0">
                <a:latin typeface="Times New Roman"/>
                <a:cs typeface="Times New Roman"/>
              </a:rPr>
              <a:t> 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prescribed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proforma.</a:t>
            </a:r>
            <a:endParaRPr sz="1800">
              <a:latin typeface="Times New Roman"/>
              <a:cs typeface="Times New Roman"/>
            </a:endParaRPr>
          </a:p>
          <a:p>
            <a:pPr marL="299085" marR="151765" indent="-287020">
              <a:lnSpc>
                <a:spcPct val="15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</a:t>
            </a:r>
            <a:r>
              <a:rPr sz="1800" dirty="0">
                <a:latin typeface="Times New Roman"/>
                <a:cs typeface="Times New Roman"/>
              </a:rPr>
              <a:t> calculating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building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structure,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derived from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Standard Schedule Rates which </a:t>
            </a:r>
            <a:r>
              <a:rPr sz="1800" spc="-5" dirty="0">
                <a:latin typeface="Times New Roman"/>
                <a:cs typeface="Times New Roman"/>
              </a:rPr>
              <a:t>comprises </a:t>
            </a:r>
            <a:r>
              <a:rPr sz="1800" dirty="0">
                <a:latin typeface="Times New Roman"/>
                <a:cs typeface="Times New Roman"/>
              </a:rPr>
              <a:t>of the prices of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list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items</a:t>
            </a:r>
            <a:r>
              <a:rPr sz="1800" dirty="0">
                <a:latin typeface="Times New Roman"/>
                <a:cs typeface="Times New Roman"/>
              </a:rPr>
              <a:t> 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tabular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form.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Also,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LumpSum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items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included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estimate-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800">
              <a:latin typeface="Times New Roman"/>
              <a:cs typeface="Times New Roman"/>
            </a:endParaRPr>
          </a:p>
          <a:p>
            <a:pPr marL="710565" lvl="1" indent="-229235">
              <a:lnSpc>
                <a:spcPct val="100000"/>
              </a:lnSpc>
              <a:buFont typeface="Symbol"/>
              <a:buChar char=""/>
              <a:tabLst>
                <a:tab pos="711200" algn="l"/>
              </a:tabLst>
            </a:pPr>
            <a:r>
              <a:rPr sz="1800" spc="-30" dirty="0">
                <a:latin typeface="Times New Roman"/>
                <a:cs typeface="Times New Roman"/>
              </a:rPr>
              <a:t>Water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supply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sanitary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arrangements.</a:t>
            </a:r>
            <a:endParaRPr sz="1800">
              <a:latin typeface="Times New Roman"/>
              <a:cs typeface="Times New Roman"/>
            </a:endParaRPr>
          </a:p>
          <a:p>
            <a:pPr marL="710565" lvl="1" indent="-229235">
              <a:lnSpc>
                <a:spcPct val="100000"/>
              </a:lnSpc>
              <a:spcBef>
                <a:spcPts val="1080"/>
              </a:spcBef>
              <a:buFont typeface="Symbol"/>
              <a:buChar char=""/>
              <a:tabLst>
                <a:tab pos="711200" algn="l"/>
              </a:tabLst>
            </a:pPr>
            <a:r>
              <a:rPr sz="1800" spc="-5" dirty="0">
                <a:latin typeface="Times New Roman"/>
                <a:cs typeface="Times New Roman"/>
              </a:rPr>
              <a:t>Electrical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installation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-15" dirty="0">
                <a:latin typeface="Times New Roman"/>
                <a:cs typeface="Times New Roman"/>
              </a:rPr>
              <a:t> meter,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motor,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  <a:p>
            <a:pPr marL="710565" lvl="1" indent="-229235">
              <a:lnSpc>
                <a:spcPct val="100000"/>
              </a:lnSpc>
              <a:spcBef>
                <a:spcPts val="1080"/>
              </a:spcBef>
              <a:buFont typeface="Symbol"/>
              <a:buChar char=""/>
              <a:tabLst>
                <a:tab pos="711200" algn="l"/>
              </a:tabLst>
            </a:pPr>
            <a:r>
              <a:rPr sz="1800" spc="-5" dirty="0">
                <a:latin typeface="Times New Roman"/>
                <a:cs typeface="Times New Roman"/>
              </a:rPr>
              <a:t>Architectural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features.</a:t>
            </a:r>
            <a:endParaRPr sz="1800">
              <a:latin typeface="Times New Roman"/>
              <a:cs typeface="Times New Roman"/>
            </a:endParaRPr>
          </a:p>
          <a:p>
            <a:pPr marL="710565" lvl="1" indent="-229235">
              <a:lnSpc>
                <a:spcPct val="100000"/>
              </a:lnSpc>
              <a:spcBef>
                <a:spcPts val="1080"/>
              </a:spcBef>
              <a:buFont typeface="Symbol"/>
              <a:buChar char=""/>
              <a:tabLst>
                <a:tab pos="711200" algn="l"/>
              </a:tabLst>
            </a:pPr>
            <a:r>
              <a:rPr sz="1800" spc="-5" dirty="0">
                <a:latin typeface="Times New Roman"/>
                <a:cs typeface="Times New Roman"/>
              </a:rPr>
              <a:t>Contingencies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unforeseen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items.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4056" y="211817"/>
            <a:ext cx="432114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/>
              <a:t>TYPES</a:t>
            </a:r>
            <a:r>
              <a:rPr sz="3600" b="1" spc="-20" dirty="0"/>
              <a:t> </a:t>
            </a:r>
            <a:r>
              <a:rPr sz="3600" b="1" dirty="0"/>
              <a:t>OF</a:t>
            </a:r>
            <a:r>
              <a:rPr sz="3600" b="1" spc="-135" dirty="0"/>
              <a:t> </a:t>
            </a:r>
            <a:r>
              <a:rPr sz="3600" b="1" spc="-30" dirty="0"/>
              <a:t>ESTIMATE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574" y="1085574"/>
            <a:ext cx="6933565" cy="538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Following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different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estimation-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75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ct val="150000"/>
              </a:lnSpc>
              <a:buAutoNum type="arabicPeriod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Preliminary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Approximate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Abstract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Rough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Cost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endParaRPr sz="1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Detailed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Item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endParaRPr sz="1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775"/>
              </a:spcBef>
              <a:buAutoNum type="arabicPeriod"/>
              <a:tabLst>
                <a:tab pos="812165" algn="l"/>
                <a:tab pos="812800" algn="l"/>
              </a:tabLst>
            </a:pPr>
            <a:r>
              <a:rPr sz="1800" spc="-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linth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ti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te</a:t>
            </a:r>
            <a:endParaRPr sz="1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785"/>
              </a:spcBef>
              <a:buAutoNum type="arabicPeriod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Cube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 </a:t>
            </a:r>
            <a:r>
              <a:rPr sz="1800" spc="-5" dirty="0">
                <a:latin typeface="Times New Roman"/>
                <a:cs typeface="Times New Roman"/>
              </a:rPr>
              <a:t>Cubical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endParaRPr sz="1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Approximate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Quantity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endParaRPr sz="1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775"/>
              </a:spcBef>
              <a:buAutoNum type="arabicPeriod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Revised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endParaRPr sz="1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785"/>
              </a:spcBef>
              <a:buAutoNum type="arabicPeriod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Supplementary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endParaRPr sz="1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Supplementary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Revised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endParaRPr sz="1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775"/>
              </a:spcBef>
              <a:buAutoNum type="arabicPeriod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Annual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Repair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Maintenance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Estimate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8450" y="461983"/>
            <a:ext cx="37029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" dirty="0"/>
              <a:t>O</a:t>
            </a:r>
            <a:r>
              <a:rPr sz="3600" b="1" spc="-5" dirty="0"/>
              <a:t>B</a:t>
            </a:r>
            <a:r>
              <a:rPr sz="3600" b="1" dirty="0"/>
              <a:t>J</a:t>
            </a:r>
            <a:r>
              <a:rPr sz="3600" b="1" spc="-5" dirty="0"/>
              <a:t>ECT</a:t>
            </a:r>
            <a:r>
              <a:rPr sz="3600" b="1" dirty="0"/>
              <a:t>I</a:t>
            </a:r>
            <a:r>
              <a:rPr sz="3600" b="1" spc="-10" dirty="0"/>
              <a:t>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319" y="1625644"/>
            <a:ext cx="7649209" cy="1397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Required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Quantity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Materials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Cost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Materials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Finding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cost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various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works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like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Brickwork,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RCC,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Reinforcement,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838200"/>
            <a:ext cx="3215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3600" b="1" dirty="0"/>
              <a:t>M</a:t>
            </a:r>
            <a:r>
              <a:rPr sz="3600" b="1" spc="-5" dirty="0"/>
              <a:t>ET</a:t>
            </a:r>
            <a:r>
              <a:rPr sz="3600" b="1" spc="5" dirty="0"/>
              <a:t>HO</a:t>
            </a:r>
            <a:r>
              <a:rPr sz="3600" b="1" spc="-5" dirty="0"/>
              <a:t>D</a:t>
            </a:r>
            <a:r>
              <a:rPr sz="3600" b="1" spc="5" dirty="0"/>
              <a:t>O</a:t>
            </a:r>
            <a:r>
              <a:rPr sz="3600" b="1" spc="-5" dirty="0"/>
              <a:t>L</a:t>
            </a:r>
            <a:r>
              <a:rPr sz="3600" b="1" spc="5" dirty="0"/>
              <a:t>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737361"/>
            <a:ext cx="662813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1590" indent="-2870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Mensuration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Method-</a:t>
            </a:r>
            <a:r>
              <a:rPr sz="1800" dirty="0">
                <a:latin typeface="Times New Roman"/>
                <a:cs typeface="Times New Roman"/>
              </a:rPr>
              <a:t> This </a:t>
            </a:r>
            <a:r>
              <a:rPr sz="1800" spc="-5" dirty="0">
                <a:latin typeface="Times New Roman"/>
                <a:cs typeface="Times New Roman"/>
              </a:rPr>
              <a:t>method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measuring </a:t>
            </a:r>
            <a:r>
              <a:rPr sz="1800" dirty="0">
                <a:latin typeface="Times New Roman"/>
                <a:cs typeface="Times New Roman"/>
              </a:rPr>
              <a:t>lengths, areas,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volumes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using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mensuration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meaning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measure,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widely </a:t>
            </a:r>
            <a:r>
              <a:rPr sz="1800" dirty="0">
                <a:latin typeface="Times New Roman"/>
                <a:cs typeface="Times New Roman"/>
              </a:rPr>
              <a:t> used </a:t>
            </a:r>
            <a:r>
              <a:rPr sz="1800" spc="-5" dirty="0">
                <a:latin typeface="Times New Roman"/>
                <a:cs typeface="Times New Roman"/>
              </a:rPr>
              <a:t>where </a:t>
            </a:r>
            <a:r>
              <a:rPr sz="1800" dirty="0">
                <a:latin typeface="Times New Roman"/>
                <a:cs typeface="Times New Roman"/>
              </a:rPr>
              <a:t>geometrical figures are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thoughtful and </a:t>
            </a:r>
            <a:r>
              <a:rPr sz="1800" spc="-5" dirty="0">
                <a:latin typeface="Times New Roman"/>
                <a:cs typeface="Times New Roman"/>
              </a:rPr>
              <a:t>where </a:t>
            </a:r>
            <a:r>
              <a:rPr sz="1800" dirty="0">
                <a:latin typeface="Times New Roman"/>
                <a:cs typeface="Times New Roman"/>
              </a:rPr>
              <a:t>one has to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determine </a:t>
            </a:r>
            <a:r>
              <a:rPr sz="1800" dirty="0">
                <a:latin typeface="Times New Roman"/>
                <a:cs typeface="Times New Roman"/>
              </a:rPr>
              <a:t>various physical quantities </a:t>
            </a:r>
            <a:r>
              <a:rPr sz="1800" spc="-5" dirty="0">
                <a:latin typeface="Times New Roman"/>
                <a:cs typeface="Times New Roman"/>
              </a:rPr>
              <a:t>such </a:t>
            </a:r>
            <a:r>
              <a:rPr sz="1800" dirty="0">
                <a:latin typeface="Times New Roman"/>
                <a:cs typeface="Times New Roman"/>
              </a:rPr>
              <a:t>as area,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volume, </a:t>
            </a:r>
            <a:r>
              <a:rPr sz="1800" dirty="0">
                <a:latin typeface="Times New Roman"/>
                <a:cs typeface="Times New Roman"/>
              </a:rPr>
              <a:t>length,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etc.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estimation </a:t>
            </a:r>
            <a:r>
              <a:rPr sz="1800" dirty="0">
                <a:latin typeface="Times New Roman"/>
                <a:cs typeface="Times New Roman"/>
              </a:rPr>
              <a:t>it is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common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practice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use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mensuration method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calculate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quantities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items.</a:t>
            </a:r>
            <a:endParaRPr sz="1800" dirty="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5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Centre Line Method-</a:t>
            </a:r>
            <a:r>
              <a:rPr sz="1800" dirty="0">
                <a:latin typeface="Times New Roman"/>
                <a:cs typeface="Times New Roman"/>
              </a:rPr>
              <a:t> This </a:t>
            </a:r>
            <a:r>
              <a:rPr sz="1800" spc="-5" dirty="0">
                <a:latin typeface="Times New Roman"/>
                <a:cs typeface="Times New Roman"/>
              </a:rPr>
              <a:t>method consists </a:t>
            </a:r>
            <a:r>
              <a:rPr sz="1800" dirty="0">
                <a:latin typeface="Times New Roman"/>
                <a:cs typeface="Times New Roman"/>
              </a:rPr>
              <a:t>to find out total length of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centre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walls.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Brickwork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been  found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 </a:t>
            </a:r>
            <a:r>
              <a:rPr sz="1800" spc="-5" dirty="0">
                <a:latin typeface="Times New Roman"/>
                <a:cs typeface="Times New Roman"/>
              </a:rPr>
              <a:t>method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project.</a:t>
            </a:r>
            <a:endParaRPr sz="1800" dirty="0">
              <a:latin typeface="Times New Roman"/>
              <a:cs typeface="Times New Roman"/>
            </a:endParaRPr>
          </a:p>
          <a:p>
            <a:pPr marL="299085" marR="48895" indent="-287020">
              <a:lnSpc>
                <a:spcPct val="15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Engineering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Method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With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technique,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system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being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broken </a:t>
            </a:r>
            <a:r>
              <a:rPr sz="1800" spc="-5" dirty="0">
                <a:latin typeface="Times New Roman"/>
                <a:cs typeface="Times New Roman"/>
              </a:rPr>
              <a:t>down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 level </a:t>
            </a:r>
            <a:r>
              <a:rPr sz="1800" spc="-5" dirty="0">
                <a:latin typeface="Times New Roman"/>
                <a:cs typeface="Times New Roman"/>
              </a:rPr>
              <a:t>components </a:t>
            </a:r>
            <a:r>
              <a:rPr sz="1800" dirty="0">
                <a:latin typeface="Times New Roman"/>
                <a:cs typeface="Times New Roman"/>
              </a:rPr>
              <a:t>each of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is costed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separately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  direct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labour,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material.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764" y="254956"/>
            <a:ext cx="3504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PROBLEM</a:t>
            </a:r>
            <a:r>
              <a:rPr spc="-95" dirty="0"/>
              <a:t> </a:t>
            </a:r>
            <a:r>
              <a:rPr spc="-45" dirty="0"/>
              <a:t>STATEMENT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0862" y="1063178"/>
            <a:ext cx="6761480" cy="5141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-635">
              <a:lnSpc>
                <a:spcPct val="103000"/>
              </a:lnSpc>
              <a:spcBef>
                <a:spcPts val="35"/>
              </a:spcBef>
            </a:pPr>
            <a:r>
              <a:rPr sz="1800" b="1" spc="-85" dirty="0">
                <a:latin typeface="Times New Roman"/>
                <a:cs typeface="Times New Roman"/>
              </a:rPr>
              <a:t>To </a:t>
            </a:r>
            <a:r>
              <a:rPr sz="1800" b="1" dirty="0">
                <a:latin typeface="Times New Roman"/>
                <a:cs typeface="Times New Roman"/>
              </a:rPr>
              <a:t>perform </a:t>
            </a:r>
            <a:r>
              <a:rPr sz="1800" b="1" spc="-5" dirty="0">
                <a:latin typeface="Times New Roman"/>
                <a:cs typeface="Times New Roman"/>
              </a:rPr>
              <a:t>Double Storeyed Building Estimation and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calculate the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cost of </a:t>
            </a:r>
            <a:r>
              <a:rPr sz="1800" b="1" spc="-5" dirty="0">
                <a:latin typeface="Times New Roman"/>
                <a:cs typeface="Times New Roman"/>
              </a:rPr>
              <a:t>building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structure from </a:t>
            </a:r>
            <a:r>
              <a:rPr sz="1800" b="1" dirty="0">
                <a:latin typeface="Times New Roman"/>
                <a:cs typeface="Times New Roman"/>
              </a:rPr>
              <a:t>a given </a:t>
            </a:r>
            <a:r>
              <a:rPr sz="1800" b="1" spc="-5" dirty="0">
                <a:latin typeface="Times New Roman"/>
                <a:cs typeface="Times New Roman"/>
              </a:rPr>
              <a:t>Plan, Elevation and </a:t>
            </a:r>
            <a:r>
              <a:rPr sz="1800" b="1" spc="-10" dirty="0">
                <a:latin typeface="Times New Roman"/>
                <a:cs typeface="Times New Roman"/>
              </a:rPr>
              <a:t>Cross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section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elements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present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building.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Salient</a:t>
            </a:r>
            <a:r>
              <a:rPr sz="18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features</a:t>
            </a:r>
            <a:r>
              <a:rPr sz="1800" spc="-5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Utility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building: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Residential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275"/>
              </a:spcBef>
            </a:pPr>
            <a:r>
              <a:rPr sz="1800" dirty="0">
                <a:latin typeface="Times New Roman"/>
                <a:cs typeface="Times New Roman"/>
              </a:rPr>
              <a:t>complex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No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stories: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G+1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8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No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staircases: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No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lifts: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354965" marR="3121025" indent="-342900">
              <a:lnSpc>
                <a:spcPct val="1589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800" spc="-25" dirty="0">
                <a:latin typeface="Times New Roman"/>
                <a:cs typeface="Times New Roman"/>
              </a:rPr>
              <a:t>Type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construction: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R.C.C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framed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structure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spc="-25" dirty="0">
                <a:latin typeface="Times New Roman"/>
                <a:cs typeface="Times New Roman"/>
              </a:rPr>
              <a:t>Types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walls: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brick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wall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8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Height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plinth: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0.76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574" y="798996"/>
            <a:ext cx="6675755" cy="534416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Geometric</a:t>
            </a:r>
            <a:r>
              <a:rPr sz="18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details:</a:t>
            </a:r>
            <a:endParaRPr sz="1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900"/>
              </a:spcBef>
              <a:buAutoNum type="arabicPeriod" startAt="8"/>
              <a:tabLst>
                <a:tab pos="405765" algn="l"/>
                <a:tab pos="406400" algn="l"/>
              </a:tabLst>
            </a:pPr>
            <a:r>
              <a:rPr sz="1800" spc="-5" dirty="0">
                <a:latin typeface="Times New Roman"/>
                <a:cs typeface="Times New Roman"/>
              </a:rPr>
              <a:t>Ground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floor: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3.3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900"/>
              </a:spcBef>
              <a:buAutoNum type="arabicPeriod" startAt="8"/>
              <a:tabLst>
                <a:tab pos="405765" algn="l"/>
                <a:tab pos="406400" algn="l"/>
              </a:tabLst>
            </a:pPr>
            <a:r>
              <a:rPr sz="1800" spc="-5" dirty="0">
                <a:latin typeface="Times New Roman"/>
                <a:cs typeface="Times New Roman"/>
              </a:rPr>
              <a:t>Floor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floor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height: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3.3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m.</a:t>
            </a:r>
            <a:endParaRPr sz="1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900"/>
              </a:spcBef>
              <a:buAutoNum type="arabicPeriod" startAt="8"/>
              <a:tabLst>
                <a:tab pos="406400" algn="l"/>
              </a:tabLst>
            </a:pPr>
            <a:r>
              <a:rPr sz="1800" spc="-5" dirty="0">
                <a:latin typeface="Times New Roman"/>
                <a:cs typeface="Times New Roman"/>
              </a:rPr>
              <a:t>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pth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foundation: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68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06400" marR="30480" indent="-343535">
              <a:lnSpc>
                <a:spcPct val="100000"/>
              </a:lnSpc>
              <a:spcBef>
                <a:spcPts val="900"/>
              </a:spcBef>
              <a:buAutoNum type="arabicPeriod" startAt="8"/>
              <a:tabLst>
                <a:tab pos="406400" algn="l"/>
              </a:tabLst>
            </a:pPr>
            <a:r>
              <a:rPr sz="1800" dirty="0">
                <a:latin typeface="Times New Roman"/>
                <a:cs typeface="Times New Roman"/>
              </a:rPr>
              <a:t>Clear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Cover: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Column,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mm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Footing,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25 </a:t>
            </a:r>
            <a:r>
              <a:rPr sz="1800" spc="-5" dirty="0">
                <a:latin typeface="Times New Roman"/>
                <a:cs typeface="Times New Roman"/>
              </a:rPr>
              <a:t>mm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Beam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mm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Slab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8"/>
            </a:pP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66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Materials:</a:t>
            </a:r>
            <a:endParaRPr sz="1800">
              <a:latin typeface="Times New Roman"/>
              <a:cs typeface="Times New Roman"/>
            </a:endParaRPr>
          </a:p>
          <a:p>
            <a:pPr marL="406400" marR="258445" indent="-342900">
              <a:lnSpc>
                <a:spcPct val="100000"/>
              </a:lnSpc>
              <a:spcBef>
                <a:spcPts val="900"/>
              </a:spcBef>
              <a:buAutoNum type="arabicPeriod" startAt="12"/>
              <a:tabLst>
                <a:tab pos="406400" algn="l"/>
              </a:tabLst>
            </a:pPr>
            <a:r>
              <a:rPr sz="1800" spc="-5" dirty="0">
                <a:latin typeface="Times New Roman"/>
                <a:cs typeface="Times New Roman"/>
              </a:rPr>
              <a:t>Concrete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grade: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Concrete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Mix M20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(1:1.5:3)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unless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otherwise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specified</a:t>
            </a:r>
            <a:endParaRPr sz="1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900"/>
              </a:spcBef>
              <a:buAutoNum type="arabicPeriod" startAt="12"/>
              <a:tabLst>
                <a:tab pos="406400" algn="l"/>
              </a:tabLst>
            </a:pPr>
            <a:r>
              <a:rPr sz="1800" spc="-5" dirty="0">
                <a:latin typeface="Times New Roman"/>
                <a:cs typeface="Times New Roman"/>
              </a:rPr>
              <a:t>All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steel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grades: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Fe</a:t>
            </a:r>
            <a:r>
              <a:rPr sz="1800" dirty="0">
                <a:latin typeface="Times New Roman"/>
                <a:cs typeface="Times New Roman"/>
              </a:rPr>
              <a:t> 500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grade</a:t>
            </a:r>
            <a:endParaRPr sz="1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900"/>
              </a:spcBef>
              <a:buAutoNum type="arabicPeriod" startAt="12"/>
              <a:tabLst>
                <a:tab pos="406400" algn="l"/>
              </a:tabLst>
            </a:pPr>
            <a:r>
              <a:rPr sz="1800" spc="-5" dirty="0">
                <a:latin typeface="Times New Roman"/>
                <a:cs typeface="Times New Roman"/>
              </a:rPr>
              <a:t>Bearing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Capacity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soil: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M.T./m</a:t>
            </a:r>
            <a:r>
              <a:rPr sz="1800" spc="-30" baseline="25462" dirty="0">
                <a:latin typeface="Times New Roman"/>
                <a:cs typeface="Times New Roman"/>
              </a:rPr>
              <a:t>2</a:t>
            </a:r>
            <a:endParaRPr sz="1800" baseline="25462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91135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All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Dimensions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Drawings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Feet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Inches.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1902425"/>
            <a:ext cx="28741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16AFE3"/>
                </a:solidFill>
              </a:rPr>
              <a:t>PLAN</a:t>
            </a:r>
            <a:r>
              <a:rPr sz="3600" b="1" spc="-75" dirty="0">
                <a:solidFill>
                  <a:srgbClr val="16AFE3"/>
                </a:solidFill>
              </a:rPr>
              <a:t> </a:t>
            </a:r>
            <a:r>
              <a:rPr sz="3600" b="1" dirty="0">
                <a:solidFill>
                  <a:srgbClr val="16AFE3"/>
                </a:solidFill>
              </a:rPr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18339" y="2185836"/>
            <a:ext cx="3021330" cy="27686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22275" indent="-343535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422909" algn="l"/>
              </a:tabLst>
            </a:pPr>
            <a:r>
              <a:rPr sz="24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GROUND</a:t>
            </a:r>
            <a:r>
              <a:rPr sz="2400" b="1" spc="-25" dirty="0">
                <a:solidFill>
                  <a:srgbClr val="16AFE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FLOOR</a:t>
            </a:r>
            <a:endParaRPr sz="2400">
              <a:latin typeface="Times New Roman"/>
              <a:cs typeface="Times New Roman"/>
            </a:endParaRPr>
          </a:p>
          <a:p>
            <a:pPr marL="654050" lvl="1" indent="-34353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654685" algn="l"/>
              </a:tabLst>
            </a:pPr>
            <a:r>
              <a:rPr sz="24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FIRST</a:t>
            </a:r>
            <a:r>
              <a:rPr sz="2400" b="1" spc="-70" dirty="0">
                <a:solidFill>
                  <a:srgbClr val="16AFE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6AFE3"/>
                </a:solidFill>
                <a:latin typeface="Times New Roman"/>
                <a:cs typeface="Times New Roman"/>
              </a:rPr>
              <a:t>FLOOR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TERRACE</a:t>
            </a:r>
            <a:r>
              <a:rPr sz="2400" b="1" spc="-25" dirty="0">
                <a:solidFill>
                  <a:srgbClr val="16AFE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6AFE3"/>
                </a:solidFill>
                <a:latin typeface="Times New Roman"/>
                <a:cs typeface="Times New Roman"/>
              </a:rPr>
              <a:t>FLOOR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</a:pPr>
            <a:r>
              <a:rPr sz="2400" b="1" dirty="0">
                <a:solidFill>
                  <a:srgbClr val="16AFE3"/>
                </a:solidFill>
                <a:latin typeface="Times New Roman"/>
                <a:cs typeface="Times New Roman"/>
              </a:rPr>
              <a:t>&amp;</a:t>
            </a:r>
            <a:r>
              <a:rPr sz="2400" b="1" spc="-40" dirty="0">
                <a:solidFill>
                  <a:srgbClr val="16AFE3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16AFE3"/>
                </a:solidFill>
                <a:latin typeface="Times New Roman"/>
                <a:cs typeface="Times New Roman"/>
              </a:rPr>
              <a:t>ELEVATION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1316</Words>
  <Application>Microsoft Office PowerPoint</Application>
  <PresentationFormat>On-screen Show (4:3)</PresentationFormat>
  <Paragraphs>480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Wingdings</vt:lpstr>
      <vt:lpstr>Retrospect</vt:lpstr>
      <vt:lpstr>PowerPoint Presentation</vt:lpstr>
      <vt:lpstr>INTRODUCTION</vt:lpstr>
      <vt:lpstr>PowerPoint Presentation</vt:lpstr>
      <vt:lpstr>TYPES OF ESTIMATE</vt:lpstr>
      <vt:lpstr>OBJECTIVE</vt:lpstr>
      <vt:lpstr>METHODOLOGY</vt:lpstr>
      <vt:lpstr>PROBLEM STATEMENT</vt:lpstr>
      <vt:lpstr>PowerPoint Presentation</vt:lpstr>
      <vt:lpstr>PLAN OF</vt:lpstr>
      <vt:lpstr>PowerPoint Presentation</vt:lpstr>
      <vt:lpstr>PowerPoint Presentation</vt:lpstr>
      <vt:lpstr>PowerPoint Presentation</vt:lpstr>
      <vt:lpstr>PowerPoint Presentation</vt:lpstr>
      <vt:lpstr> GENERAL ABSTRACT OF THE  ESTIMATE OF PROPOSED (G+1)  RESIDENTIAL BUILDING</vt:lpstr>
      <vt:lpstr>FOOTING</vt:lpstr>
      <vt:lpstr>FOOTING F1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 DOUBLE STOREYED BUILDING ESTIMATION</dc:title>
  <dc:creator>Windows User</dc:creator>
  <cp:lastModifiedBy>Admin</cp:lastModifiedBy>
  <cp:revision>5</cp:revision>
  <dcterms:created xsi:type="dcterms:W3CDTF">2022-02-14T13:56:54Z</dcterms:created>
  <dcterms:modified xsi:type="dcterms:W3CDTF">2022-09-01T06:43:26Z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2019-12-29T00:00:00Z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2022-02-14T00:00:00Z</vt:filetime>
  </property>
</Properties>
</file>