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90"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5BCC0-F721-413B-906A-460890C0C05D}" type="datetimeFigureOut">
              <a:rPr lang="en-IN" smtClean="0"/>
              <a:t>08-09-2022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6EEAF5-6F3C-475D-839C-3F48C02220E0}" type="slidenum">
              <a:rPr lang="en-IN" smtClean="0"/>
              <a:t>‹#›</a:t>
            </a:fld>
            <a:endParaRPr lang="en-IN"/>
          </a:p>
        </p:txBody>
      </p:sp>
    </p:spTree>
    <p:extLst>
      <p:ext uri="{BB962C8B-B14F-4D97-AF65-F5344CB8AC3E}">
        <p14:creationId xmlns:p14="http://schemas.microsoft.com/office/powerpoint/2010/main" val="408640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a:ln/>
        </p:spPr>
      </p:sp>
      <p:sp>
        <p:nvSpPr>
          <p:cNvPr id="40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smtClean="0"/>
          </a:p>
        </p:txBody>
      </p:sp>
      <p:sp>
        <p:nvSpPr>
          <p:cNvPr id="41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echnic" panose="00000400000000000000" pitchFamily="2" charset="2"/>
              </a:defRPr>
            </a:lvl1pPr>
            <a:lvl2pPr marL="742950" indent="-285750">
              <a:defRPr sz="1400">
                <a:solidFill>
                  <a:schemeClr val="tx1"/>
                </a:solidFill>
                <a:latin typeface="Technic" panose="00000400000000000000" pitchFamily="2" charset="2"/>
              </a:defRPr>
            </a:lvl2pPr>
            <a:lvl3pPr marL="1143000" indent="-228600">
              <a:defRPr sz="1400">
                <a:solidFill>
                  <a:schemeClr val="tx1"/>
                </a:solidFill>
                <a:latin typeface="Technic" panose="00000400000000000000" pitchFamily="2" charset="2"/>
              </a:defRPr>
            </a:lvl3pPr>
            <a:lvl4pPr marL="1600200" indent="-228600">
              <a:defRPr sz="1400">
                <a:solidFill>
                  <a:schemeClr val="tx1"/>
                </a:solidFill>
                <a:latin typeface="Technic" panose="00000400000000000000" pitchFamily="2" charset="2"/>
              </a:defRPr>
            </a:lvl4pPr>
            <a:lvl5pPr marL="2057400" indent="-228600">
              <a:defRPr sz="1400">
                <a:solidFill>
                  <a:schemeClr val="tx1"/>
                </a:solidFill>
                <a:latin typeface="Technic" panose="00000400000000000000" pitchFamily="2" charset="2"/>
              </a:defRPr>
            </a:lvl5pPr>
            <a:lvl6pPr marL="2514600" indent="-228600" eaLnBrk="0" fontAlgn="base" hangingPunct="0">
              <a:spcBef>
                <a:spcPct val="0"/>
              </a:spcBef>
              <a:spcAft>
                <a:spcPct val="0"/>
              </a:spcAft>
              <a:defRPr sz="1400">
                <a:solidFill>
                  <a:schemeClr val="tx1"/>
                </a:solidFill>
                <a:latin typeface="Technic" panose="00000400000000000000" pitchFamily="2" charset="2"/>
              </a:defRPr>
            </a:lvl6pPr>
            <a:lvl7pPr marL="2971800" indent="-228600" eaLnBrk="0" fontAlgn="base" hangingPunct="0">
              <a:spcBef>
                <a:spcPct val="0"/>
              </a:spcBef>
              <a:spcAft>
                <a:spcPct val="0"/>
              </a:spcAft>
              <a:defRPr sz="1400">
                <a:solidFill>
                  <a:schemeClr val="tx1"/>
                </a:solidFill>
                <a:latin typeface="Technic" panose="00000400000000000000" pitchFamily="2" charset="2"/>
              </a:defRPr>
            </a:lvl7pPr>
            <a:lvl8pPr marL="3429000" indent="-228600" eaLnBrk="0" fontAlgn="base" hangingPunct="0">
              <a:spcBef>
                <a:spcPct val="0"/>
              </a:spcBef>
              <a:spcAft>
                <a:spcPct val="0"/>
              </a:spcAft>
              <a:defRPr sz="1400">
                <a:solidFill>
                  <a:schemeClr val="tx1"/>
                </a:solidFill>
                <a:latin typeface="Technic" panose="00000400000000000000" pitchFamily="2" charset="2"/>
              </a:defRPr>
            </a:lvl8pPr>
            <a:lvl9pPr marL="3886200" indent="-228600" eaLnBrk="0" fontAlgn="base" hangingPunct="0">
              <a:spcBef>
                <a:spcPct val="0"/>
              </a:spcBef>
              <a:spcAft>
                <a:spcPct val="0"/>
              </a:spcAft>
              <a:defRPr sz="1400">
                <a:solidFill>
                  <a:schemeClr val="tx1"/>
                </a:solidFill>
                <a:latin typeface="Technic" panose="00000400000000000000" pitchFamily="2" charset="2"/>
              </a:defRPr>
            </a:lvl9pPr>
          </a:lstStyle>
          <a:p>
            <a:fld id="{9B47AA6F-2BC4-4B8D-9267-A761519B008F}" type="slidenum">
              <a:rPr lang="en-US" sz="1200" smtClean="0">
                <a:latin typeface="Times New Roman" panose="02020603050405020304" pitchFamily="18" charset="0"/>
              </a:rPr>
              <a:pPr/>
              <a:t>1</a:t>
            </a:fld>
            <a:endParaRPr lang="en-US" sz="1200" smtClean="0">
              <a:latin typeface="Times New Roman" panose="02020603050405020304" pitchFamily="18" charset="0"/>
            </a:endParaRPr>
          </a:p>
        </p:txBody>
      </p:sp>
    </p:spTree>
    <p:extLst>
      <p:ext uri="{BB962C8B-B14F-4D97-AF65-F5344CB8AC3E}">
        <p14:creationId xmlns:p14="http://schemas.microsoft.com/office/powerpoint/2010/main" val="1402506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4748ACA-63CB-43D8-A35D-B002A6E18FFB}" type="datetimeFigureOut">
              <a:rPr lang="en-IN" smtClean="0"/>
              <a:t>08-09-2022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3977392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4748ACA-63CB-43D8-A35D-B002A6E18FFB}" type="datetimeFigureOut">
              <a:rPr lang="en-IN" smtClean="0"/>
              <a:t>08-09-2022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419603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4748ACA-63CB-43D8-A35D-B002A6E18FFB}" type="datetimeFigureOut">
              <a:rPr lang="en-IN" smtClean="0"/>
              <a:t>08-09-2022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374819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4748ACA-63CB-43D8-A35D-B002A6E18FFB}" type="datetimeFigureOut">
              <a:rPr lang="en-IN" smtClean="0"/>
              <a:t>08-09-2022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1835144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748ACA-63CB-43D8-A35D-B002A6E18FFB}" type="datetimeFigureOut">
              <a:rPr lang="en-IN" smtClean="0"/>
              <a:t>08-09-2022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397788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4748ACA-63CB-43D8-A35D-B002A6E18FFB}" type="datetimeFigureOut">
              <a:rPr lang="en-IN" smtClean="0"/>
              <a:t>08-09-2022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1545851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4748ACA-63CB-43D8-A35D-B002A6E18FFB}" type="datetimeFigureOut">
              <a:rPr lang="en-IN" smtClean="0"/>
              <a:t>08-09-2022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9538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4748ACA-63CB-43D8-A35D-B002A6E18FFB}" type="datetimeFigureOut">
              <a:rPr lang="en-IN" smtClean="0"/>
              <a:t>08-09-2022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1807175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748ACA-63CB-43D8-A35D-B002A6E18FFB}" type="datetimeFigureOut">
              <a:rPr lang="en-IN" smtClean="0"/>
              <a:t>08-09-2022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200533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748ACA-63CB-43D8-A35D-B002A6E18FFB}" type="datetimeFigureOut">
              <a:rPr lang="en-IN" smtClean="0"/>
              <a:t>08-09-2022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1759811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748ACA-63CB-43D8-A35D-B002A6E18FFB}" type="datetimeFigureOut">
              <a:rPr lang="en-IN" smtClean="0"/>
              <a:t>08-09-2022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E406EE3-EBF8-45E1-8EEF-D3910EC90638}" type="slidenum">
              <a:rPr lang="en-IN" smtClean="0"/>
              <a:t>‹#›</a:t>
            </a:fld>
            <a:endParaRPr lang="en-IN"/>
          </a:p>
        </p:txBody>
      </p:sp>
    </p:spTree>
    <p:extLst>
      <p:ext uri="{BB962C8B-B14F-4D97-AF65-F5344CB8AC3E}">
        <p14:creationId xmlns:p14="http://schemas.microsoft.com/office/powerpoint/2010/main" val="147490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748ACA-63CB-43D8-A35D-B002A6E18FFB}" type="datetimeFigureOut">
              <a:rPr lang="en-IN" smtClean="0"/>
              <a:t>08-09-2022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06EE3-EBF8-45E1-8EEF-D3910EC90638}" type="slidenum">
              <a:rPr lang="en-IN" smtClean="0"/>
              <a:t>‹#›</a:t>
            </a:fld>
            <a:endParaRPr lang="en-IN"/>
          </a:p>
        </p:txBody>
      </p:sp>
    </p:spTree>
    <p:extLst>
      <p:ext uri="{BB962C8B-B14F-4D97-AF65-F5344CB8AC3E}">
        <p14:creationId xmlns:p14="http://schemas.microsoft.com/office/powerpoint/2010/main" val="4013737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1828800" y="6553200"/>
            <a:ext cx="8686800" cy="76200"/>
          </a:xfrm>
          <a:prstGeom prst="rect">
            <a:avLst/>
          </a:prstGeom>
          <a:solidFill>
            <a:srgbClr val="990000"/>
          </a:solidFill>
          <a:ln w="9525">
            <a:solidFill>
              <a:srgbClr val="990000"/>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sz="2400">
              <a:solidFill>
                <a:srgbClr val="FF9900"/>
              </a:solidFill>
            </a:endParaRPr>
          </a:p>
        </p:txBody>
      </p:sp>
      <p:sp>
        <p:nvSpPr>
          <p:cNvPr id="3075" name="Line 21"/>
          <p:cNvSpPr>
            <a:spLocks noChangeShapeType="1"/>
          </p:cNvSpPr>
          <p:nvPr/>
        </p:nvSpPr>
        <p:spPr bwMode="auto">
          <a:xfrm>
            <a:off x="3886200" y="5410200"/>
            <a:ext cx="65532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3076" name="Line 22"/>
          <p:cNvSpPr>
            <a:spLocks noChangeShapeType="1"/>
          </p:cNvSpPr>
          <p:nvPr/>
        </p:nvSpPr>
        <p:spPr bwMode="auto">
          <a:xfrm>
            <a:off x="10058400" y="1143000"/>
            <a:ext cx="0" cy="44196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3077" name="Line 23"/>
          <p:cNvSpPr>
            <a:spLocks noChangeShapeType="1"/>
          </p:cNvSpPr>
          <p:nvPr/>
        </p:nvSpPr>
        <p:spPr bwMode="auto">
          <a:xfrm>
            <a:off x="1752600" y="304800"/>
            <a:ext cx="8610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3078" name="Title 1"/>
          <p:cNvSpPr txBox="1">
            <a:spLocks/>
          </p:cNvSpPr>
          <p:nvPr/>
        </p:nvSpPr>
        <p:spPr bwMode="auto">
          <a:xfrm>
            <a:off x="2743200" y="2286000"/>
            <a:ext cx="70104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sz="4400" b="1" dirty="0">
                <a:cs typeface="Times New Roman" panose="02020603050405020304" pitchFamily="18" charset="0"/>
              </a:rPr>
              <a:t>Building Services </a:t>
            </a:r>
          </a:p>
        </p:txBody>
      </p:sp>
      <p:sp>
        <p:nvSpPr>
          <p:cNvPr id="3079" name="TextBox 8"/>
          <p:cNvSpPr txBox="1">
            <a:spLocks noChangeArrowheads="1"/>
          </p:cNvSpPr>
          <p:nvPr/>
        </p:nvSpPr>
        <p:spPr bwMode="auto">
          <a:xfrm>
            <a:off x="4038600" y="5791200"/>
            <a:ext cx="3733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IN" sz="2000" b="1" u="sng">
                <a:cs typeface="Times New Roman" panose="02020603050405020304" pitchFamily="18" charset="0"/>
              </a:rPr>
              <a:t>Presented by: Ar. Kavita Nagpal</a:t>
            </a:r>
          </a:p>
          <a:p>
            <a:pPr>
              <a:spcBef>
                <a:spcPct val="0"/>
              </a:spcBef>
              <a:buFontTx/>
              <a:buNone/>
            </a:pPr>
            <a:endParaRPr lang="en-US" sz="1400">
              <a:latin typeface="Technic" panose="00000400000000000000" pitchFamily="2" charset="2"/>
            </a:endParaRPr>
          </a:p>
        </p:txBody>
      </p:sp>
      <p:pic>
        <p:nvPicPr>
          <p:cNvPr id="308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1601" y="457201"/>
            <a:ext cx="1019175"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0151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0F5013F5-D6DC-48E3-971E-AE51CBE10BDB}"/>
              </a:ext>
            </a:extLst>
          </p:cNvPr>
          <p:cNvSpPr txBox="1"/>
          <p:nvPr/>
        </p:nvSpPr>
        <p:spPr>
          <a:xfrm>
            <a:off x="1174894" y="1044314"/>
            <a:ext cx="4744644" cy="4524315"/>
          </a:xfrm>
          <a:prstGeom prst="rect">
            <a:avLst/>
          </a:prstGeom>
          <a:noFill/>
        </p:spPr>
        <p:txBody>
          <a:bodyPr wrap="square">
            <a:spAutoFit/>
          </a:bodyPr>
          <a:lstStyle/>
          <a:p>
            <a:pPr algn="just"/>
            <a:r>
              <a:rPr lang="en-US" sz="2400" b="1" i="0" dirty="0">
                <a:effectLst/>
                <a:latin typeface="Domine"/>
              </a:rPr>
              <a:t>Sound-Absorbing Panels – Acoustic Treatment Options</a:t>
            </a:r>
          </a:p>
          <a:p>
            <a:pPr algn="just"/>
            <a:r>
              <a:rPr lang="en-US" sz="2400" b="0" i="0" dirty="0">
                <a:effectLst/>
                <a:latin typeface="Domine"/>
              </a:rPr>
              <a:t>Decreasing </a:t>
            </a:r>
            <a:r>
              <a:rPr lang="en-US" sz="2400" b="0" i="0" u="none" strike="noStrike" dirty="0">
                <a:effectLst/>
                <a:latin typeface="Domine"/>
              </a:rPr>
              <a:t>reverberations</a:t>
            </a:r>
            <a:r>
              <a:rPr lang="en-US" sz="2400" b="0" i="0" dirty="0">
                <a:effectLst/>
                <a:latin typeface="Domine"/>
              </a:rPr>
              <a:t> times will help reduce background noise, which will make listening easier. To achieve lower reverberation times, side walls should be treated with sound-absorbing material. </a:t>
            </a:r>
            <a:r>
              <a:rPr lang="en-US" sz="2400" b="0" i="0" u="none" strike="noStrike" dirty="0">
                <a:effectLst/>
                <a:latin typeface="Domine"/>
              </a:rPr>
              <a:t>Acoustic-absorption panels</a:t>
            </a:r>
            <a:r>
              <a:rPr lang="en-US" sz="2400" b="0" i="0" dirty="0">
                <a:effectLst/>
                <a:latin typeface="Domine"/>
              </a:rPr>
              <a:t> are one of the most popular choices for this type of treatment.</a:t>
            </a:r>
          </a:p>
        </p:txBody>
      </p:sp>
      <p:sp>
        <p:nvSpPr>
          <p:cNvPr id="5" name="TextBox 4">
            <a:extLst>
              <a:ext uri="{FF2B5EF4-FFF2-40B4-BE49-F238E27FC236}">
                <a16:creationId xmlns="" xmlns:a16="http://schemas.microsoft.com/office/drawing/2014/main" id="{12766B6C-F14C-46CE-9A5E-6FB260BD61DA}"/>
              </a:ext>
            </a:extLst>
          </p:cNvPr>
          <p:cNvSpPr txBox="1"/>
          <p:nvPr/>
        </p:nvSpPr>
        <p:spPr>
          <a:xfrm>
            <a:off x="618210" y="118974"/>
            <a:ext cx="11573790" cy="523220"/>
          </a:xfrm>
          <a:prstGeom prst="rect">
            <a:avLst/>
          </a:prstGeom>
          <a:noFill/>
        </p:spPr>
        <p:txBody>
          <a:bodyPr wrap="square">
            <a:spAutoFit/>
          </a:bodyPr>
          <a:lstStyle/>
          <a:p>
            <a:pPr algn="l"/>
            <a:r>
              <a:rPr lang="en-US" sz="2800" b="1" i="0" dirty="0">
                <a:effectLst/>
                <a:latin typeface="Domine"/>
              </a:rPr>
              <a:t>Sound Treatment Approach for Lecture </a:t>
            </a:r>
            <a:r>
              <a:rPr lang="en-US" sz="2800" b="1" i="0" dirty="0" smtClean="0">
                <a:effectLst/>
                <a:latin typeface="Domine"/>
              </a:rPr>
              <a:t>Halls</a:t>
            </a:r>
            <a:endParaRPr lang="en-US" sz="2800" b="1" i="0" dirty="0">
              <a:effectLst/>
              <a:latin typeface="Domine"/>
            </a:endParaRPr>
          </a:p>
        </p:txBody>
      </p:sp>
      <p:pic>
        <p:nvPicPr>
          <p:cNvPr id="6" name="Picture 8" descr="Sound Absorbing Ceiling &amp;amp; Wall Panels | Sound Management Groups">
            <a:extLst>
              <a:ext uri="{FF2B5EF4-FFF2-40B4-BE49-F238E27FC236}">
                <a16:creationId xmlns="" xmlns:a16="http://schemas.microsoft.com/office/drawing/2014/main" id="{C7548CFF-186B-4DBB-8915-46E99DC7CF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1203" y="1371599"/>
            <a:ext cx="5143269" cy="3850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5194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F2705F51-D596-431C-A07D-F6B3CAB5CDA5}"/>
              </a:ext>
            </a:extLst>
          </p:cNvPr>
          <p:cNvSpPr txBox="1"/>
          <p:nvPr/>
        </p:nvSpPr>
        <p:spPr>
          <a:xfrm>
            <a:off x="571717" y="1012293"/>
            <a:ext cx="6045652" cy="4154984"/>
          </a:xfrm>
          <a:prstGeom prst="rect">
            <a:avLst/>
          </a:prstGeom>
          <a:noFill/>
        </p:spPr>
        <p:txBody>
          <a:bodyPr wrap="square">
            <a:spAutoFit/>
          </a:bodyPr>
          <a:lstStyle/>
          <a:p>
            <a:pPr algn="just"/>
            <a:r>
              <a:rPr lang="en-US" sz="2400" b="1" i="0" dirty="0">
                <a:effectLst/>
                <a:latin typeface="Domine"/>
              </a:rPr>
              <a:t>Sound Diffusion: Distance from Speaker to Listener</a:t>
            </a:r>
          </a:p>
          <a:p>
            <a:pPr marL="342900" indent="-342900" algn="just">
              <a:buFont typeface="Arial" panose="020B0604020202020204" pitchFamily="34" charset="0"/>
              <a:buChar char="•"/>
            </a:pPr>
            <a:r>
              <a:rPr lang="en-US" sz="2400" b="0" i="0" dirty="0">
                <a:effectLst/>
                <a:latin typeface="Domine"/>
              </a:rPr>
              <a:t>It may sound evident, but keeping as short of a distance as possible between the last row of audience seating and the speaker is essential. </a:t>
            </a:r>
          </a:p>
          <a:p>
            <a:pPr marL="342900" indent="-342900" algn="just">
              <a:buFont typeface="Arial" panose="020B0604020202020204" pitchFamily="34" charset="0"/>
              <a:buChar char="•"/>
            </a:pPr>
            <a:r>
              <a:rPr lang="en-US" sz="2400" b="0" i="0" dirty="0">
                <a:effectLst/>
                <a:latin typeface="Domine"/>
              </a:rPr>
              <a:t>Not only will this make listening easier for the entire audience, it will also create better sight lines so that everyone in the room can both see and hear the speaker.</a:t>
            </a:r>
          </a:p>
        </p:txBody>
      </p:sp>
      <p:pic>
        <p:nvPicPr>
          <p:cNvPr id="5" name="Picture 6" descr="Lecture Hall and Auditorium - Primacoustic">
            <a:extLst>
              <a:ext uri="{FF2B5EF4-FFF2-40B4-BE49-F238E27FC236}">
                <a16:creationId xmlns="" xmlns:a16="http://schemas.microsoft.com/office/drawing/2014/main" id="{40EFC83C-D1DE-4573-A75C-83D7C02C919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595" b="12899"/>
          <a:stretch/>
        </p:blipFill>
        <p:spPr bwMode="auto">
          <a:xfrm>
            <a:off x="6836207" y="1012293"/>
            <a:ext cx="4425351" cy="250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52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ADC27C14-E7D1-448E-B4BE-CC635CF7B598}"/>
              </a:ext>
            </a:extLst>
          </p:cNvPr>
          <p:cNvSpPr txBox="1"/>
          <p:nvPr/>
        </p:nvSpPr>
        <p:spPr>
          <a:xfrm>
            <a:off x="1096345" y="606177"/>
            <a:ext cx="10165213" cy="4893647"/>
          </a:xfrm>
          <a:prstGeom prst="rect">
            <a:avLst/>
          </a:prstGeom>
          <a:noFill/>
        </p:spPr>
        <p:txBody>
          <a:bodyPr wrap="square">
            <a:spAutoFit/>
          </a:bodyPr>
          <a:lstStyle/>
          <a:p>
            <a:pPr algn="l"/>
            <a:r>
              <a:rPr lang="en-US" sz="2400" b="1" i="0" dirty="0">
                <a:effectLst/>
                <a:latin typeface="Domine"/>
              </a:rPr>
              <a:t>Sound Treatment for Mechanical Systems</a:t>
            </a:r>
          </a:p>
          <a:p>
            <a:pPr marL="342900" indent="-342900" algn="l">
              <a:buFont typeface="Arial" panose="020B0604020202020204" pitchFamily="34" charset="0"/>
              <a:buChar char="•"/>
            </a:pPr>
            <a:r>
              <a:rPr lang="en-US" sz="2400" b="0" i="0" dirty="0">
                <a:effectLst/>
                <a:latin typeface="Domine"/>
              </a:rPr>
              <a:t>Mechanical systems are often the main source of intrusive noise in classrooms and lecture halls. HVAC and other mechanical systems are needed to keep the building running, but can often create a lot of noise</a:t>
            </a:r>
            <a:r>
              <a:rPr lang="en-US" sz="2400" b="0" i="0" dirty="0" smtClean="0">
                <a:effectLst/>
                <a:latin typeface="Domine"/>
              </a:rPr>
              <a:t>.</a:t>
            </a:r>
          </a:p>
          <a:p>
            <a:pPr marL="342900" indent="-342900" algn="l">
              <a:buFont typeface="Arial" panose="020B0604020202020204" pitchFamily="34" charset="0"/>
              <a:buChar char="•"/>
            </a:pPr>
            <a:endParaRPr lang="en-US" sz="2400" b="0" i="0" dirty="0">
              <a:effectLst/>
              <a:latin typeface="Domine"/>
            </a:endParaRPr>
          </a:p>
          <a:p>
            <a:pPr marL="342900" indent="-342900" algn="l">
              <a:buFont typeface="Arial" panose="020B0604020202020204" pitchFamily="34" charset="0"/>
              <a:buChar char="•"/>
            </a:pPr>
            <a:r>
              <a:rPr lang="en-US" sz="2400" b="0" i="0" dirty="0">
                <a:effectLst/>
                <a:latin typeface="Domine"/>
              </a:rPr>
              <a:t>For new buildings, you can minimize noise by </a:t>
            </a:r>
            <a:r>
              <a:rPr lang="en-US" sz="2400" b="0" i="0" u="none" strike="noStrike" dirty="0">
                <a:effectLst/>
                <a:latin typeface="Domine"/>
              </a:rPr>
              <a:t>locating machinery away from walls</a:t>
            </a:r>
            <a:r>
              <a:rPr lang="en-US" sz="2400" b="0" i="0" dirty="0">
                <a:effectLst/>
                <a:latin typeface="Domine"/>
              </a:rPr>
              <a:t> to avoid additional </a:t>
            </a:r>
            <a:r>
              <a:rPr lang="en-US" sz="2400" b="0" i="0" u="none" strike="noStrike" dirty="0">
                <a:effectLst/>
                <a:latin typeface="Domine"/>
              </a:rPr>
              <a:t>structure-borne noise</a:t>
            </a:r>
            <a:r>
              <a:rPr lang="en-US" sz="2400" b="0" i="0" dirty="0">
                <a:effectLst/>
                <a:latin typeface="Domine"/>
              </a:rPr>
              <a:t> from vibrations. You can also use buffer zones, like storage facilities, to build distance between noise-sensitive rooms and machinery</a:t>
            </a:r>
            <a:r>
              <a:rPr lang="en-US" sz="2400" b="0" i="0" dirty="0" smtClean="0">
                <a:effectLst/>
                <a:latin typeface="Domine"/>
              </a:rPr>
              <a:t>.</a:t>
            </a:r>
          </a:p>
          <a:p>
            <a:pPr marL="342900" indent="-342900" algn="l">
              <a:buFont typeface="Arial" panose="020B0604020202020204" pitchFamily="34" charset="0"/>
              <a:buChar char="•"/>
            </a:pPr>
            <a:endParaRPr lang="en-US" sz="2400" b="0" i="0" dirty="0">
              <a:effectLst/>
              <a:latin typeface="Domine"/>
            </a:endParaRPr>
          </a:p>
          <a:p>
            <a:pPr marL="342900" indent="-342900" algn="l">
              <a:buFont typeface="Arial" panose="020B0604020202020204" pitchFamily="34" charset="0"/>
              <a:buChar char="•"/>
            </a:pPr>
            <a:r>
              <a:rPr lang="en-US" sz="2400" b="0" i="0" dirty="0">
                <a:effectLst/>
                <a:latin typeface="Domine"/>
              </a:rPr>
              <a:t>If working on an existing building where machinery cannot be relocated, treat the parts with sound-absorbing material to reduce noise at the source.</a:t>
            </a:r>
          </a:p>
        </p:txBody>
      </p:sp>
    </p:spTree>
    <p:extLst>
      <p:ext uri="{BB962C8B-B14F-4D97-AF65-F5344CB8AC3E}">
        <p14:creationId xmlns:p14="http://schemas.microsoft.com/office/powerpoint/2010/main" val="3173543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9027F33-07F5-4747-ACE8-3C5E924A2185}"/>
              </a:ext>
            </a:extLst>
          </p:cNvPr>
          <p:cNvSpPr txBox="1"/>
          <p:nvPr/>
        </p:nvSpPr>
        <p:spPr>
          <a:xfrm>
            <a:off x="1024154" y="420470"/>
            <a:ext cx="4775067" cy="4154984"/>
          </a:xfrm>
          <a:prstGeom prst="rect">
            <a:avLst/>
          </a:prstGeom>
          <a:noFill/>
        </p:spPr>
        <p:txBody>
          <a:bodyPr wrap="square">
            <a:spAutoFit/>
          </a:bodyPr>
          <a:lstStyle/>
          <a:p>
            <a:pPr algn="l"/>
            <a:r>
              <a:rPr lang="en-US" sz="2400" b="1" i="0" dirty="0">
                <a:effectLst/>
                <a:latin typeface="Domine"/>
              </a:rPr>
              <a:t>Lecture Hall Acoustics</a:t>
            </a:r>
          </a:p>
          <a:p>
            <a:pPr marL="342900" indent="-342900" algn="l">
              <a:buFont typeface="Arial" panose="020B0604020202020204" pitchFamily="34" charset="0"/>
              <a:buChar char="•"/>
            </a:pPr>
            <a:r>
              <a:rPr lang="en-US" sz="2400" b="0" i="0" dirty="0">
                <a:effectLst/>
                <a:latin typeface="Domine"/>
              </a:rPr>
              <a:t>In an area that is so critical for speech comfort and intelligibility, acoustic treatment must be considered during the design phase of these classrooms. Ensure that you implement sufficient acoustic treatment, and design geometries for clear vision and minimal reverberation.</a:t>
            </a:r>
          </a:p>
        </p:txBody>
      </p:sp>
      <p:pic>
        <p:nvPicPr>
          <p:cNvPr id="5" name="Picture 2" descr="Lecture Hall acoustics">
            <a:extLst>
              <a:ext uri="{FF2B5EF4-FFF2-40B4-BE49-F238E27FC236}">
                <a16:creationId xmlns="" xmlns:a16="http://schemas.microsoft.com/office/drawing/2014/main" id="{0C88C1FE-2E2B-4ED3-A9DE-A2120A60F62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262" b="4898"/>
          <a:stretch/>
        </p:blipFill>
        <p:spPr bwMode="auto">
          <a:xfrm>
            <a:off x="6304548" y="912839"/>
            <a:ext cx="5238162" cy="3170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777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r>
              <a:rPr lang="en-US" sz="4800" dirty="0" smtClean="0"/>
              <a:t>Thanks</a:t>
            </a:r>
            <a:endParaRPr lang="en-IN" sz="4800" dirty="0"/>
          </a:p>
        </p:txBody>
      </p:sp>
    </p:spTree>
    <p:extLst>
      <p:ext uri="{BB962C8B-B14F-4D97-AF65-F5344CB8AC3E}">
        <p14:creationId xmlns:p14="http://schemas.microsoft.com/office/powerpoint/2010/main" val="2671583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190</Words>
  <Application>Microsoft Office PowerPoint</Application>
  <PresentationFormat>Widescreen</PresentationFormat>
  <Paragraphs>18</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Domine</vt:lpstr>
      <vt:lpstr>Technic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2022-09-08T07:00:28Z</dcterms:created>
  <dcterms:modified xsi:type="dcterms:W3CDTF">2022-09-08T07:05:18Z</dcterms:modified>
</cp:coreProperties>
</file>