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67" r:id="rId2"/>
    <p:sldId id="268" r:id="rId3"/>
    <p:sldId id="261" r:id="rId4"/>
    <p:sldId id="257" r:id="rId5"/>
    <p:sldId id="258" r:id="rId6"/>
    <p:sldId id="259" r:id="rId7"/>
    <p:sldId id="262" r:id="rId8"/>
    <p:sldId id="263" r:id="rId9"/>
    <p:sldId id="264" r:id="rId10"/>
    <p:sldId id="265" r:id="rId11"/>
    <p:sldId id="266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6" autoAdjust="0"/>
    <p:restoredTop sz="94660"/>
  </p:normalViewPr>
  <p:slideViewPr>
    <p:cSldViewPr snapToGrid="0">
      <p:cViewPr varScale="1">
        <p:scale>
          <a:sx n="76" d="100"/>
          <a:sy n="76" d="100"/>
        </p:scale>
        <p:origin x="90" y="82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B5B5267-5D2D-4DD1-A49D-31257F2CDB5F}" type="datetimeFigureOut">
              <a:rPr lang="en-IN" smtClean="0"/>
              <a:t>08-09-2022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2AFEBD3-6D02-417A-BD64-7F034BBFBF2C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2402731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099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IN" smtClean="0"/>
          </a:p>
        </p:txBody>
      </p:sp>
      <p:sp>
        <p:nvSpPr>
          <p:cNvPr id="410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400">
                <a:solidFill>
                  <a:schemeClr val="tx1"/>
                </a:solidFill>
                <a:latin typeface="Technic" panose="00000400000000000000" pitchFamily="2" charset="2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Technic" panose="00000400000000000000" pitchFamily="2" charset="2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Technic" panose="00000400000000000000" pitchFamily="2" charset="2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Technic" panose="00000400000000000000" pitchFamily="2" charset="2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Technic" panose="00000400000000000000" pitchFamily="2" charset="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echnic" panose="00000400000000000000" pitchFamily="2" charset="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echnic" panose="00000400000000000000" pitchFamily="2" charset="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echnic" panose="00000400000000000000" pitchFamily="2" charset="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echnic" panose="00000400000000000000" pitchFamily="2" charset="2"/>
              </a:defRPr>
            </a:lvl9pPr>
          </a:lstStyle>
          <a:p>
            <a:fld id="{9B47AA6F-2BC4-4B8D-9267-A761519B008F}" type="slidenum">
              <a:rPr lang="en-US" sz="1200" smtClean="0">
                <a:latin typeface="Times New Roman" panose="02020603050405020304" pitchFamily="18" charset="0"/>
              </a:rPr>
              <a:pPr/>
              <a:t>1</a:t>
            </a:fld>
            <a:endParaRPr lang="en-US" sz="1200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89614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58E7F-953F-4B6D-8A23-C636A30080BE}" type="datetimeFigureOut">
              <a:rPr lang="en-IN" smtClean="0"/>
              <a:t>08-09-2022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83A188-905C-4C45-87A0-84FFB822F037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8745921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58E7F-953F-4B6D-8A23-C636A30080BE}" type="datetimeFigureOut">
              <a:rPr lang="en-IN" smtClean="0"/>
              <a:t>08-09-2022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83A188-905C-4C45-87A0-84FFB822F037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8854765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58E7F-953F-4B6D-8A23-C636A30080BE}" type="datetimeFigureOut">
              <a:rPr lang="en-IN" smtClean="0"/>
              <a:t>08-09-2022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83A188-905C-4C45-87A0-84FFB822F037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022186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58E7F-953F-4B6D-8A23-C636A30080BE}" type="datetimeFigureOut">
              <a:rPr lang="en-IN" smtClean="0"/>
              <a:t>08-09-2022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83A188-905C-4C45-87A0-84FFB822F037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8090718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58E7F-953F-4B6D-8A23-C636A30080BE}" type="datetimeFigureOut">
              <a:rPr lang="en-IN" smtClean="0"/>
              <a:t>08-09-2022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83A188-905C-4C45-87A0-84FFB822F037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7091978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58E7F-953F-4B6D-8A23-C636A30080BE}" type="datetimeFigureOut">
              <a:rPr lang="en-IN" smtClean="0"/>
              <a:t>08-09-2022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83A188-905C-4C45-87A0-84FFB822F037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9783421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58E7F-953F-4B6D-8A23-C636A30080BE}" type="datetimeFigureOut">
              <a:rPr lang="en-IN" smtClean="0"/>
              <a:t>08-09-2022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83A188-905C-4C45-87A0-84FFB822F037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1820232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58E7F-953F-4B6D-8A23-C636A30080BE}" type="datetimeFigureOut">
              <a:rPr lang="en-IN" smtClean="0"/>
              <a:t>08-09-2022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83A188-905C-4C45-87A0-84FFB822F037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1693404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58E7F-953F-4B6D-8A23-C636A30080BE}" type="datetimeFigureOut">
              <a:rPr lang="en-IN" smtClean="0"/>
              <a:t>08-09-2022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83A188-905C-4C45-87A0-84FFB822F037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6643664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58E7F-953F-4B6D-8A23-C636A30080BE}" type="datetimeFigureOut">
              <a:rPr lang="en-IN" smtClean="0"/>
              <a:t>08-09-2022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83A188-905C-4C45-87A0-84FFB822F037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7475200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58E7F-953F-4B6D-8A23-C636A30080BE}" type="datetimeFigureOut">
              <a:rPr lang="en-IN" smtClean="0"/>
              <a:t>08-09-2022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83A188-905C-4C45-87A0-84FFB822F037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5842558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958E7F-953F-4B6D-8A23-C636A30080BE}" type="datetimeFigureOut">
              <a:rPr lang="en-IN" smtClean="0"/>
              <a:t>08-09-2022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83A188-905C-4C45-87A0-84FFB822F037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8435597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5"/>
          <p:cNvSpPr>
            <a:spLocks noChangeArrowheads="1"/>
          </p:cNvSpPr>
          <p:nvPr/>
        </p:nvSpPr>
        <p:spPr bwMode="auto">
          <a:xfrm>
            <a:off x="1828800" y="6553200"/>
            <a:ext cx="8686800" cy="76200"/>
          </a:xfrm>
          <a:prstGeom prst="rect">
            <a:avLst/>
          </a:prstGeom>
          <a:solidFill>
            <a:srgbClr val="990000"/>
          </a:solidFill>
          <a:ln w="9525">
            <a:solidFill>
              <a:srgbClr val="99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en-US" sz="2400">
              <a:solidFill>
                <a:srgbClr val="FF9900"/>
              </a:solidFill>
            </a:endParaRPr>
          </a:p>
        </p:txBody>
      </p:sp>
      <p:sp>
        <p:nvSpPr>
          <p:cNvPr id="3075" name="Line 21"/>
          <p:cNvSpPr>
            <a:spLocks noChangeShapeType="1"/>
          </p:cNvSpPr>
          <p:nvPr/>
        </p:nvSpPr>
        <p:spPr bwMode="auto">
          <a:xfrm>
            <a:off x="3886200" y="5410200"/>
            <a:ext cx="65532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IN"/>
          </a:p>
        </p:txBody>
      </p:sp>
      <p:sp>
        <p:nvSpPr>
          <p:cNvPr id="3076" name="Line 22"/>
          <p:cNvSpPr>
            <a:spLocks noChangeShapeType="1"/>
          </p:cNvSpPr>
          <p:nvPr/>
        </p:nvSpPr>
        <p:spPr bwMode="auto">
          <a:xfrm>
            <a:off x="10058400" y="1143000"/>
            <a:ext cx="0" cy="44196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IN"/>
          </a:p>
        </p:txBody>
      </p:sp>
      <p:sp>
        <p:nvSpPr>
          <p:cNvPr id="3077" name="Line 23"/>
          <p:cNvSpPr>
            <a:spLocks noChangeShapeType="1"/>
          </p:cNvSpPr>
          <p:nvPr/>
        </p:nvSpPr>
        <p:spPr bwMode="auto">
          <a:xfrm>
            <a:off x="1752600" y="304800"/>
            <a:ext cx="86106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IN"/>
          </a:p>
        </p:txBody>
      </p:sp>
      <p:sp>
        <p:nvSpPr>
          <p:cNvPr id="3078" name="Title 1"/>
          <p:cNvSpPr txBox="1">
            <a:spLocks/>
          </p:cNvSpPr>
          <p:nvPr/>
        </p:nvSpPr>
        <p:spPr bwMode="auto">
          <a:xfrm>
            <a:off x="2743200" y="2286000"/>
            <a:ext cx="7010400" cy="173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4400" b="1" dirty="0">
                <a:cs typeface="Times New Roman" panose="02020603050405020304" pitchFamily="18" charset="0"/>
              </a:rPr>
              <a:t>Building Services </a:t>
            </a:r>
          </a:p>
        </p:txBody>
      </p:sp>
      <p:sp>
        <p:nvSpPr>
          <p:cNvPr id="3079" name="TextBox 8"/>
          <p:cNvSpPr txBox="1">
            <a:spLocks noChangeArrowheads="1"/>
          </p:cNvSpPr>
          <p:nvPr/>
        </p:nvSpPr>
        <p:spPr bwMode="auto">
          <a:xfrm>
            <a:off x="4038600" y="5791200"/>
            <a:ext cx="3733800" cy="61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IN" sz="2000" b="1" u="sng">
                <a:cs typeface="Times New Roman" panose="02020603050405020304" pitchFamily="18" charset="0"/>
              </a:rPr>
              <a:t>Presented by: Ar. Kavita Nagpal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sz="1400">
              <a:latin typeface="Technic" panose="00000400000000000000" pitchFamily="2" charset="2"/>
            </a:endParaRPr>
          </a:p>
        </p:txBody>
      </p:sp>
      <p:pic>
        <p:nvPicPr>
          <p:cNvPr id="3080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1601" y="457201"/>
            <a:ext cx="1019175" cy="1216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89493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1467" y="1131012"/>
            <a:ext cx="4230688" cy="260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6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5742" y="1131012"/>
            <a:ext cx="3981450" cy="2657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68"/>
          <p:cNvSpPr txBox="1">
            <a:spLocks noChangeArrowheads="1"/>
          </p:cNvSpPr>
          <p:nvPr/>
        </p:nvSpPr>
        <p:spPr bwMode="auto">
          <a:xfrm>
            <a:off x="1352605" y="680162"/>
            <a:ext cx="227330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US" altLang="en-US" sz="2400" b="1" u="sng">
                <a:latin typeface="Arial" panose="020B0604020202020204" pitchFamily="34" charset="0"/>
                <a:cs typeface="Arial" panose="020B0604020202020204" pitchFamily="34" charset="0"/>
              </a:rPr>
              <a:t>SOUND LAG</a:t>
            </a:r>
          </a:p>
        </p:txBody>
      </p:sp>
      <p:sp>
        <p:nvSpPr>
          <p:cNvPr id="7" name="TextBox 69"/>
          <p:cNvSpPr txBox="1">
            <a:spLocks noChangeArrowheads="1"/>
          </p:cNvSpPr>
          <p:nvPr/>
        </p:nvSpPr>
        <p:spPr bwMode="auto">
          <a:xfrm>
            <a:off x="8148692" y="678574"/>
            <a:ext cx="282098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US" altLang="en-US" sz="2400" b="1" u="sng">
                <a:latin typeface="Arial" panose="020B0604020202020204" pitchFamily="34" charset="0"/>
                <a:cs typeface="Arial" panose="020B0604020202020204" pitchFamily="34" charset="0"/>
              </a:rPr>
              <a:t>SOUND FORM S</a:t>
            </a:r>
          </a:p>
        </p:txBody>
      </p:sp>
      <p:sp>
        <p:nvSpPr>
          <p:cNvPr id="8" name="TextBox 40"/>
          <p:cNvSpPr txBox="1">
            <a:spLocks noChangeArrowheads="1"/>
          </p:cNvSpPr>
          <p:nvPr/>
        </p:nvSpPr>
        <p:spPr bwMode="auto">
          <a:xfrm>
            <a:off x="150868" y="4311978"/>
            <a:ext cx="5907087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>
              <a:buFont typeface="Arial" panose="020B0604020202020204" pitchFamily="34" charset="0"/>
              <a:buChar char="•"/>
            </a:pP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Sound Lag L is  requiring a high level of thermal insulation and improved sound absorption</a:t>
            </a:r>
            <a:r>
              <a:rPr lang="en-US" altLang="en-US" dirty="0"/>
              <a:t>.</a:t>
            </a:r>
          </a:p>
        </p:txBody>
      </p:sp>
      <p:sp>
        <p:nvSpPr>
          <p:cNvPr id="9" name="TextBox 42"/>
          <p:cNvSpPr txBox="1">
            <a:spLocks noChangeArrowheads="1"/>
          </p:cNvSpPr>
          <p:nvPr/>
        </p:nvSpPr>
        <p:spPr bwMode="auto">
          <a:xfrm>
            <a:off x="6785330" y="4273659"/>
            <a:ext cx="5222273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buFont typeface="Arial" panose="020B0604020202020204" pitchFamily="34" charset="0"/>
              <a:buChar char="•"/>
            </a:pP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It is used extensively in the motor industry for vehicle and compressors, generators, enclosures</a:t>
            </a:r>
            <a:endParaRPr lang="en-IN" alt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210880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6000" dirty="0" smtClean="0"/>
              <a:t>                      THANKS</a:t>
            </a:r>
            <a:endParaRPr lang="en-IN" sz="6000" dirty="0"/>
          </a:p>
        </p:txBody>
      </p:sp>
    </p:spTree>
    <p:extLst>
      <p:ext uri="{BB962C8B-B14F-4D97-AF65-F5344CB8AC3E}">
        <p14:creationId xmlns:p14="http://schemas.microsoft.com/office/powerpoint/2010/main" val="12818072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2963946"/>
            <a:ext cx="10515600" cy="1325563"/>
          </a:xfrm>
        </p:spPr>
        <p:txBody>
          <a:bodyPr/>
          <a:lstStyle/>
          <a:p>
            <a:r>
              <a:rPr lang="en-US" dirty="0" smtClean="0"/>
              <a:t>Acoustics for Auditorium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2245446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9" descr="See the source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96" t="8067" r="6866" b="10275"/>
          <a:stretch>
            <a:fillRect/>
          </a:stretch>
        </p:blipFill>
        <p:spPr bwMode="auto">
          <a:xfrm>
            <a:off x="1219200" y="3425825"/>
            <a:ext cx="2906713" cy="2749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71" descr="See the source ima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5913" y="2717800"/>
            <a:ext cx="5403850" cy="3165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34"/>
          <p:cNvSpPr txBox="1">
            <a:spLocks noChangeArrowheads="1"/>
          </p:cNvSpPr>
          <p:nvPr/>
        </p:nvSpPr>
        <p:spPr bwMode="auto">
          <a:xfrm>
            <a:off x="1223963" y="701675"/>
            <a:ext cx="11452225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US" altLang="en-US" sz="3600" b="1" u="sng" dirty="0">
                <a:latin typeface="Arial" panose="020B0604020202020204" pitchFamily="34" charset="0"/>
              </a:rPr>
              <a:t>Acoustic materials for auditorium </a:t>
            </a:r>
            <a:endParaRPr lang="en-IN" altLang="en-US" sz="3600" b="1" u="sng" dirty="0"/>
          </a:p>
        </p:txBody>
      </p:sp>
      <p:sp>
        <p:nvSpPr>
          <p:cNvPr id="8" name="TextBox 29"/>
          <p:cNvSpPr txBox="1">
            <a:spLocks noChangeArrowheads="1"/>
          </p:cNvSpPr>
          <p:nvPr/>
        </p:nvSpPr>
        <p:spPr bwMode="auto">
          <a:xfrm>
            <a:off x="1223963" y="1438275"/>
            <a:ext cx="82804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US" altLang="en-US" sz="2400">
                <a:latin typeface="Arial" panose="020B0604020202020204" pitchFamily="34" charset="0"/>
                <a:cs typeface="Arial" panose="020B0604020202020204" pitchFamily="34" charset="0"/>
              </a:rPr>
              <a:t>Acoustic materials in the form of sound absorbers or absorbers there are several types, the following is an explanation.</a:t>
            </a:r>
            <a:endParaRPr lang="en-IN" altLang="en-US" sz="2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34"/>
          <p:cNvSpPr txBox="1">
            <a:spLocks noChangeArrowheads="1"/>
          </p:cNvSpPr>
          <p:nvPr/>
        </p:nvSpPr>
        <p:spPr bwMode="auto">
          <a:xfrm>
            <a:off x="1223963" y="2720975"/>
            <a:ext cx="3832225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US" altLang="en-US" sz="3600" b="1" u="sng">
                <a:latin typeface="Arial" panose="020B0604020202020204" pitchFamily="34" charset="0"/>
                <a:cs typeface="Arial" panose="020B0604020202020204" pitchFamily="34" charset="0"/>
              </a:rPr>
              <a:t>Glass wool</a:t>
            </a:r>
            <a:endParaRPr lang="en-IN" altLang="en-US" sz="3600" b="1" u="sng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9" name="Picture 1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61513" y="611188"/>
            <a:ext cx="9086850" cy="511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043717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31"/>
          <p:cNvSpPr txBox="1">
            <a:spLocks noChangeArrowheads="1"/>
          </p:cNvSpPr>
          <p:nvPr/>
        </p:nvSpPr>
        <p:spPr bwMode="auto">
          <a:xfrm>
            <a:off x="405564" y="358954"/>
            <a:ext cx="11122777" cy="144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buFont typeface="Arial" panose="020B0604020202020204" pitchFamily="34" charset="0"/>
              <a:buChar char="•"/>
            </a:pPr>
            <a:r>
              <a:rPr lang="en-US" alt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Glasswool</a:t>
            </a:r>
            <a:r>
              <a:rPr lang="en-US" alt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is a silencer made of wool textured fiberglass with a thickness of 25mm50mm.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altLang="en-US" sz="2200" dirty="0">
                <a:latin typeface="Arial" panose="020B0604020202020204" pitchFamily="34" charset="0"/>
                <a:cs typeface="Arial" panose="020B0604020202020204" pitchFamily="34" charset="0"/>
              </a:rPr>
              <a:t>NRC on this material is relatively small and in its use is not durable because this material can absorb water so that there can be a decrease in sound absorption.</a:t>
            </a:r>
            <a:endParaRPr lang="en-IN" alt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35"/>
          <p:cNvSpPr txBox="1">
            <a:spLocks noChangeArrowheads="1"/>
          </p:cNvSpPr>
          <p:nvPr/>
        </p:nvSpPr>
        <p:spPr bwMode="auto">
          <a:xfrm>
            <a:off x="619459" y="2142290"/>
            <a:ext cx="10694988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IN" altLang="en-US" sz="3600" b="1" u="sng">
                <a:latin typeface="Arial" panose="020B0604020202020204" pitchFamily="34" charset="0"/>
                <a:cs typeface="Arial" panose="020B0604020202020204" pitchFamily="34" charset="0"/>
              </a:rPr>
              <a:t>Polyethylene Terephtalate (PET)</a:t>
            </a:r>
          </a:p>
        </p:txBody>
      </p:sp>
      <p:sp>
        <p:nvSpPr>
          <p:cNvPr id="7" name="TextBox 37"/>
          <p:cNvSpPr txBox="1">
            <a:spLocks noChangeArrowheads="1"/>
          </p:cNvSpPr>
          <p:nvPr/>
        </p:nvSpPr>
        <p:spPr bwMode="auto">
          <a:xfrm>
            <a:off x="601997" y="2870953"/>
            <a:ext cx="6592887" cy="2462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buFont typeface="Arial" panose="020B0604020202020204" pitchFamily="34" charset="0"/>
              <a:buChar char="•"/>
            </a:pPr>
            <a:r>
              <a:rPr lang="en-US" altLang="en-US" sz="2200">
                <a:latin typeface="Arial" panose="020B0604020202020204" pitchFamily="34" charset="0"/>
                <a:cs typeface="Arial" panose="020B0604020202020204" pitchFamily="34" charset="0"/>
              </a:rPr>
              <a:t>This material is widely used by manufacturers because of the function which can be both an absorbent and a silencer.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altLang="en-US" sz="2200">
                <a:latin typeface="Arial" panose="020B0604020202020204" pitchFamily="34" charset="0"/>
                <a:cs typeface="Arial" panose="020B0604020202020204" pitchFamily="34" charset="0"/>
              </a:rPr>
              <a:t>Its ability to block sound is better than other materials. PET is very easy to shape and apply and safe to use because it comes from recycled material.</a:t>
            </a:r>
            <a:endParaRPr lang="en-IN" altLang="en-US"/>
          </a:p>
        </p:txBody>
      </p:sp>
      <p:pic>
        <p:nvPicPr>
          <p:cNvPr id="12" name="Picture 7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699"/>
          <a:stretch>
            <a:fillRect/>
          </a:stretch>
        </p:blipFill>
        <p:spPr bwMode="auto">
          <a:xfrm>
            <a:off x="7772400" y="3125189"/>
            <a:ext cx="3952374" cy="22079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11708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5" descr="See the source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70" t="7486" r="3354" b="6615"/>
          <a:stretch>
            <a:fillRect/>
          </a:stretch>
        </p:blipFill>
        <p:spPr bwMode="auto">
          <a:xfrm>
            <a:off x="5962482" y="1493922"/>
            <a:ext cx="5213350" cy="4491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2"/>
          <p:cNvSpPr txBox="1">
            <a:spLocks noChangeArrowheads="1"/>
          </p:cNvSpPr>
          <p:nvPr/>
        </p:nvSpPr>
        <p:spPr bwMode="auto">
          <a:xfrm>
            <a:off x="2382670" y="2586122"/>
            <a:ext cx="3681412" cy="3478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buFont typeface="Arial" panose="020B0604020202020204" pitchFamily="34" charset="0"/>
              <a:buChar char="•"/>
            </a:pPr>
            <a:r>
              <a:rPr lang="en-US" altLang="en-US" sz="2200" dirty="0">
                <a:latin typeface="Arial" panose="020B0604020202020204" pitchFamily="34" charset="0"/>
                <a:cs typeface="Arial" panose="020B0604020202020204" pitchFamily="34" charset="0"/>
              </a:rPr>
              <a:t>This material is in the form of black sheets made of rubber and a mixture of chemicals.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altLang="en-US" sz="2200" dirty="0">
                <a:latin typeface="Arial" panose="020B0604020202020204" pitchFamily="34" charset="0"/>
                <a:cs typeface="Arial" panose="020B0604020202020204" pitchFamily="34" charset="0"/>
              </a:rPr>
              <a:t>The installation is very easy. This material can insulate sound better than other materials and its durability can be more than 15 years</a:t>
            </a:r>
            <a:endParaRPr lang="en-IN" alt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40"/>
          <p:cNvSpPr txBox="1">
            <a:spLocks noChangeArrowheads="1"/>
          </p:cNvSpPr>
          <p:nvPr/>
        </p:nvSpPr>
        <p:spPr bwMode="auto">
          <a:xfrm>
            <a:off x="1497013" y="847809"/>
            <a:ext cx="10694987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IN" altLang="en-US" sz="3600" b="1" u="sng" dirty="0" err="1">
                <a:latin typeface="Arial" panose="020B0604020202020204" pitchFamily="34" charset="0"/>
                <a:cs typeface="Arial" panose="020B0604020202020204" pitchFamily="34" charset="0"/>
              </a:rPr>
              <a:t>Acourete</a:t>
            </a:r>
            <a:r>
              <a:rPr lang="en-IN" altLang="en-US" sz="3600" b="1" u="sng" dirty="0">
                <a:latin typeface="Arial" panose="020B0604020202020204" pitchFamily="34" charset="0"/>
                <a:cs typeface="Arial" panose="020B0604020202020204" pitchFamily="34" charset="0"/>
              </a:rPr>
              <a:t> Mat Resin 2A</a:t>
            </a:r>
          </a:p>
        </p:txBody>
      </p:sp>
    </p:spTree>
    <p:extLst>
      <p:ext uri="{BB962C8B-B14F-4D97-AF65-F5344CB8AC3E}">
        <p14:creationId xmlns:p14="http://schemas.microsoft.com/office/powerpoint/2010/main" val="13514452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44"/>
          <p:cNvSpPr txBox="1">
            <a:spLocks noChangeArrowheads="1"/>
          </p:cNvSpPr>
          <p:nvPr/>
        </p:nvSpPr>
        <p:spPr bwMode="auto">
          <a:xfrm>
            <a:off x="2484772" y="1326399"/>
            <a:ext cx="281305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IN" altLang="en-US" sz="3600" b="1" u="sng" dirty="0">
                <a:latin typeface="Arial" panose="020B0604020202020204" pitchFamily="34" charset="0"/>
                <a:cs typeface="Arial" panose="020B0604020202020204" pitchFamily="34" charset="0"/>
              </a:rPr>
              <a:t>Rockwool</a:t>
            </a:r>
            <a:r>
              <a:rPr lang="en-IN" altLang="en-US" dirty="0"/>
              <a:t> </a:t>
            </a:r>
          </a:p>
        </p:txBody>
      </p:sp>
      <p:sp>
        <p:nvSpPr>
          <p:cNvPr id="5" name="TextBox 46"/>
          <p:cNvSpPr txBox="1">
            <a:spLocks noChangeArrowheads="1"/>
          </p:cNvSpPr>
          <p:nvPr/>
        </p:nvSpPr>
        <p:spPr bwMode="auto">
          <a:xfrm>
            <a:off x="2426034" y="2047124"/>
            <a:ext cx="2949575" cy="3478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buFont typeface="Arial" panose="020B0604020202020204" pitchFamily="34" charset="0"/>
              <a:buChar char="•"/>
            </a:pPr>
            <a:r>
              <a:rPr lang="en-US" altLang="en-US" sz="2200" dirty="0">
                <a:latin typeface="Arial" panose="020B0604020202020204" pitchFamily="34" charset="0"/>
                <a:cs typeface="Arial" panose="020B0604020202020204" pitchFamily="34" charset="0"/>
              </a:rPr>
              <a:t>Rockwool is a sound - absorbing material composed of lightweight mineral fiber products that can absorb sound and heat. Rockwool is a non-flammable material.</a:t>
            </a:r>
            <a:endParaRPr lang="en-IN" alt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77" descr="See the source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13" b="7774"/>
          <a:stretch>
            <a:fillRect/>
          </a:stretch>
        </p:blipFill>
        <p:spPr bwMode="auto">
          <a:xfrm>
            <a:off x="5532772" y="1935999"/>
            <a:ext cx="5241925" cy="347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531437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9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150" y="1671638"/>
            <a:ext cx="3987800" cy="2957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3"/>
          <p:cNvSpPr txBox="1">
            <a:spLocks noChangeArrowheads="1"/>
          </p:cNvSpPr>
          <p:nvPr/>
        </p:nvSpPr>
        <p:spPr bwMode="auto">
          <a:xfrm>
            <a:off x="1130300" y="587375"/>
            <a:ext cx="1109345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US" altLang="en-US" sz="3600" b="1" u="sng" dirty="0">
                <a:latin typeface="Arial" panose="020B0604020202020204" pitchFamily="34" charset="0"/>
                <a:cs typeface="Arial" panose="020B0604020202020204" pitchFamily="34" charset="0"/>
              </a:rPr>
              <a:t>ACOUSTIC MATERIALS AVAILABLE IN MARKET</a:t>
            </a:r>
            <a:endParaRPr lang="en-IN" altLang="en-US" sz="3600" b="1" u="sng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35"/>
          <p:cNvSpPr txBox="1">
            <a:spLocks noChangeArrowheads="1"/>
          </p:cNvSpPr>
          <p:nvPr/>
        </p:nvSpPr>
        <p:spPr bwMode="auto">
          <a:xfrm>
            <a:off x="2025650" y="1466850"/>
            <a:ext cx="19685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US" altLang="en-US" sz="2400" b="1" u="sng">
                <a:latin typeface="Arial" panose="020B0604020202020204" pitchFamily="34" charset="0"/>
                <a:cs typeface="Arial" panose="020B0604020202020204" pitchFamily="34" charset="0"/>
              </a:rPr>
              <a:t>BASOTECT</a:t>
            </a:r>
            <a:endParaRPr lang="en-IN" altLang="en-US" sz="2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Picture 4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986" t="-10487" r="986" b="10487"/>
          <a:stretch>
            <a:fillRect/>
          </a:stretch>
        </p:blipFill>
        <p:spPr bwMode="auto">
          <a:xfrm>
            <a:off x="7622382" y="1661866"/>
            <a:ext cx="4016375" cy="2927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28"/>
          <p:cNvSpPr txBox="1">
            <a:spLocks noChangeArrowheads="1"/>
          </p:cNvSpPr>
          <p:nvPr/>
        </p:nvSpPr>
        <p:spPr bwMode="auto">
          <a:xfrm>
            <a:off x="1130301" y="4451350"/>
            <a:ext cx="4692650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>
              <a:buFont typeface="Arial" panose="020B0604020202020204" pitchFamily="34" charset="0"/>
              <a:buChar char="•"/>
            </a:pP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It is used in building services like arid              ceiling panels for office and conference suit etc.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It has good thermal insulation</a:t>
            </a:r>
            <a:r>
              <a:rPr lang="en-US" altLang="en-US" dirty="0"/>
              <a:t>.</a:t>
            </a:r>
          </a:p>
        </p:txBody>
      </p:sp>
      <p:sp>
        <p:nvSpPr>
          <p:cNvPr id="12" name="TextBox 32"/>
          <p:cNvSpPr txBox="1">
            <a:spLocks noChangeArrowheads="1"/>
          </p:cNvSpPr>
          <p:nvPr/>
        </p:nvSpPr>
        <p:spPr bwMode="auto">
          <a:xfrm>
            <a:off x="7383463" y="4970462"/>
            <a:ext cx="4876800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>
              <a:buFont typeface="Arial" panose="020B0604020202020204" pitchFamily="34" charset="0"/>
              <a:buChar char="•"/>
            </a:pP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Barrier mats are used to reduce vibration in sheet, metal and other       resonant surfaces such as vehicle body parts.</a:t>
            </a:r>
            <a:endParaRPr lang="en-US" altLang="en-US" dirty="0"/>
          </a:p>
        </p:txBody>
      </p:sp>
      <p:sp>
        <p:nvSpPr>
          <p:cNvPr id="13" name="TextBox 45"/>
          <p:cNvSpPr txBox="1">
            <a:spLocks noChangeArrowheads="1"/>
          </p:cNvSpPr>
          <p:nvPr/>
        </p:nvSpPr>
        <p:spPr bwMode="auto">
          <a:xfrm>
            <a:off x="8782159" y="1467508"/>
            <a:ext cx="268922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US" altLang="en-US" sz="2400" b="1" u="sng" dirty="0">
                <a:latin typeface="Arial" panose="020B0604020202020204" pitchFamily="34" charset="0"/>
                <a:cs typeface="Arial" panose="020B0604020202020204" pitchFamily="34" charset="0"/>
              </a:rPr>
              <a:t>DAMPING MAT</a:t>
            </a:r>
          </a:p>
        </p:txBody>
      </p:sp>
    </p:spTree>
    <p:extLst>
      <p:ext uri="{BB962C8B-B14F-4D97-AF65-F5344CB8AC3E}">
        <p14:creationId xmlns:p14="http://schemas.microsoft.com/office/powerpoint/2010/main" val="32142438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41"/>
          <p:cNvSpPr txBox="1">
            <a:spLocks noChangeArrowheads="1"/>
          </p:cNvSpPr>
          <p:nvPr/>
        </p:nvSpPr>
        <p:spPr bwMode="auto">
          <a:xfrm>
            <a:off x="1260749" y="639216"/>
            <a:ext cx="332105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US" altLang="en-US" sz="2400" b="1" u="sng" dirty="0">
                <a:latin typeface="Arial" panose="020B0604020202020204" pitchFamily="34" charset="0"/>
                <a:cs typeface="Arial" panose="020B0604020202020204" pitchFamily="34" charset="0"/>
              </a:rPr>
              <a:t>SOUND FIBRE ROCK</a:t>
            </a:r>
          </a:p>
        </p:txBody>
      </p:sp>
      <p:pic>
        <p:nvPicPr>
          <p:cNvPr id="5" name="Picture 4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0749" y="1631759"/>
            <a:ext cx="3987800" cy="2508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30"/>
          <p:cNvSpPr txBox="1">
            <a:spLocks noChangeArrowheads="1"/>
          </p:cNvSpPr>
          <p:nvPr/>
        </p:nvSpPr>
        <p:spPr bwMode="auto">
          <a:xfrm>
            <a:off x="589291" y="4670590"/>
            <a:ext cx="5432425" cy="156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buFont typeface="Arial" panose="020B0604020202020204" pitchFamily="34" charset="0"/>
              <a:buChar char="•"/>
            </a:pP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It is resistance to high temperature.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It has excellent sound and thermal qualities, making it an ideal choice for cavity wall, floor and ceiling insulation.</a:t>
            </a:r>
            <a:endParaRPr lang="en-IN" alt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6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0066" y="1667917"/>
            <a:ext cx="4211637" cy="2163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63"/>
          <p:cNvSpPr txBox="1">
            <a:spLocks noChangeArrowheads="1"/>
          </p:cNvSpPr>
          <p:nvPr/>
        </p:nvSpPr>
        <p:spPr bwMode="auto">
          <a:xfrm>
            <a:off x="6790066" y="756431"/>
            <a:ext cx="2674938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US" altLang="en-US" sz="2400" b="1" u="sng" dirty="0">
                <a:latin typeface="Arial" panose="020B0604020202020204" pitchFamily="34" charset="0"/>
                <a:cs typeface="Arial" panose="020B0604020202020204" pitchFamily="34" charset="0"/>
              </a:rPr>
              <a:t>BARRIER MATS</a:t>
            </a:r>
          </a:p>
        </p:txBody>
      </p:sp>
      <p:sp>
        <p:nvSpPr>
          <p:cNvPr id="9" name="TextBox 38"/>
          <p:cNvSpPr txBox="1">
            <a:spLocks noChangeArrowheads="1"/>
          </p:cNvSpPr>
          <p:nvPr/>
        </p:nvSpPr>
        <p:spPr bwMode="auto">
          <a:xfrm>
            <a:off x="6557744" y="4507365"/>
            <a:ext cx="5282160" cy="1570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>
              <a:buFont typeface="Arial" panose="020B0604020202020204" pitchFamily="34" charset="0"/>
              <a:buChar char="•"/>
            </a:pP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It consist of thermoplastic polymer with phthalate esters and mineral fillers, making it an extremely durable and flexible product. </a:t>
            </a:r>
            <a:endParaRPr lang="en-IN" alt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206111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53"/>
          <p:cNvSpPr txBox="1">
            <a:spLocks noChangeArrowheads="1"/>
          </p:cNvSpPr>
          <p:nvPr/>
        </p:nvSpPr>
        <p:spPr bwMode="auto">
          <a:xfrm>
            <a:off x="7635875" y="1036200"/>
            <a:ext cx="3227387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US" altLang="en-US" sz="2400" b="1" u="sng">
                <a:latin typeface="Arial" panose="020B0604020202020204" pitchFamily="34" charset="0"/>
                <a:cs typeface="Arial" panose="020B0604020202020204" pitchFamily="34" charset="0"/>
              </a:rPr>
              <a:t>SOUND FIBRE POLY</a:t>
            </a:r>
          </a:p>
        </p:txBody>
      </p:sp>
      <p:pic>
        <p:nvPicPr>
          <p:cNvPr id="5" name="Picture 5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39025" y="1515625"/>
            <a:ext cx="4114800" cy="2263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1312" y="1346080"/>
            <a:ext cx="3990975" cy="2749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1"/>
          <p:cNvSpPr txBox="1">
            <a:spLocks noChangeArrowheads="1"/>
          </p:cNvSpPr>
          <p:nvPr/>
        </p:nvSpPr>
        <p:spPr bwMode="auto">
          <a:xfrm>
            <a:off x="1611312" y="1056837"/>
            <a:ext cx="360521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US" altLang="en-US" sz="2400" b="1" u="sng">
                <a:latin typeface="Arial" panose="020B0604020202020204" pitchFamily="34" charset="0"/>
                <a:cs typeface="Arial" panose="020B0604020202020204" pitchFamily="34" charset="0"/>
              </a:rPr>
              <a:t>INSULATION BLANKET</a:t>
            </a:r>
          </a:p>
        </p:txBody>
      </p:sp>
      <p:sp>
        <p:nvSpPr>
          <p:cNvPr id="8" name="TextBox 34"/>
          <p:cNvSpPr txBox="1">
            <a:spLocks noChangeArrowheads="1"/>
          </p:cNvSpPr>
          <p:nvPr/>
        </p:nvSpPr>
        <p:spPr bwMode="auto">
          <a:xfrm>
            <a:off x="7037387" y="3698437"/>
            <a:ext cx="5154613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buFont typeface="Arial" panose="020B0604020202020204" pitchFamily="34" charset="0"/>
              <a:buChar char="•"/>
            </a:pPr>
            <a:r>
              <a:rPr lang="en-US" altLang="en-US" sz="2400">
                <a:latin typeface="Arial" panose="020B0604020202020204" pitchFamily="34" charset="0"/>
                <a:cs typeface="Arial" panose="020B0604020202020204" pitchFamily="34" charset="0"/>
              </a:rPr>
              <a:t>It is manufactured from non-irritating water repellent polyester fibres.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altLang="en-US" sz="2400">
                <a:latin typeface="Arial" panose="020B0604020202020204" pitchFamily="34" charset="0"/>
                <a:cs typeface="Arial" panose="020B0604020202020204" pitchFamily="34" charset="0"/>
              </a:rPr>
              <a:t>It is designed for use in acoustic.</a:t>
            </a:r>
          </a:p>
        </p:txBody>
      </p:sp>
      <p:sp>
        <p:nvSpPr>
          <p:cNvPr id="9" name="TextBox 37"/>
          <p:cNvSpPr txBox="1">
            <a:spLocks noChangeArrowheads="1"/>
          </p:cNvSpPr>
          <p:nvPr/>
        </p:nvSpPr>
        <p:spPr bwMode="auto">
          <a:xfrm>
            <a:off x="703262" y="3698437"/>
            <a:ext cx="6462713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buFont typeface="Arial" panose="020B0604020202020204" pitchFamily="34" charset="0"/>
              <a:buChar char="•"/>
            </a:pPr>
            <a:r>
              <a:rPr lang="en-US" altLang="en-US" sz="2400">
                <a:latin typeface="Arial" panose="020B0604020202020204" pitchFamily="34" charset="0"/>
                <a:cs typeface="Arial" panose="020B0604020202020204" pitchFamily="34" charset="0"/>
              </a:rPr>
              <a:t>Degree of durability.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altLang="en-US" sz="2400">
                <a:latin typeface="Arial" panose="020B0604020202020204" pitchFamily="34" charset="0"/>
                <a:cs typeface="Arial" panose="020B0604020202020204" pitchFamily="34" charset="0"/>
              </a:rPr>
              <a:t>They are fire resistant and also resistant to      most common fluids, mineral oil and petroleum</a:t>
            </a:r>
            <a:r>
              <a:rPr lang="en-US" altLang="en-US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02132949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405</Words>
  <Application>Microsoft Office PowerPoint</Application>
  <PresentationFormat>Widescreen</PresentationFormat>
  <Paragraphs>39</Paragraphs>
  <Slides>11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7" baseType="lpstr">
      <vt:lpstr>Arial</vt:lpstr>
      <vt:lpstr>Calibri</vt:lpstr>
      <vt:lpstr>Calibri Light</vt:lpstr>
      <vt:lpstr>Technic</vt:lpstr>
      <vt:lpstr>Times New Roman</vt:lpstr>
      <vt:lpstr>Office Theme</vt:lpstr>
      <vt:lpstr>PowerPoint Presentation</vt:lpstr>
      <vt:lpstr>Acoustics for Auditorium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Acoustics for Auditorium</dc:title>
  <dc:creator>USER</dc:creator>
  <cp:lastModifiedBy>USER</cp:lastModifiedBy>
  <cp:revision>3</cp:revision>
  <dcterms:created xsi:type="dcterms:W3CDTF">2022-09-08T06:51:44Z</dcterms:created>
  <dcterms:modified xsi:type="dcterms:W3CDTF">2022-09-08T07:04:10Z</dcterms:modified>
</cp:coreProperties>
</file>