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5208" y="207086"/>
            <a:ext cx="7993583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082166"/>
            <a:ext cx="7844790" cy="3047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gbindia.wordpress.com/igbc-rating-system-2/" TargetMode="External"/><Relationship Id="rId3" Type="http://schemas.openxmlformats.org/officeDocument/2006/relationships/hyperlink" Target="http://www.greenbuildingsindia.com/Green-Buildings.html" TargetMode="External"/><Relationship Id="rId7" Type="http://schemas.openxmlformats.org/officeDocument/2006/relationships/hyperlink" Target="http://www.chillibreeze.com/articles/top-10-green-buildings-in-India-1011.asp" TargetMode="External"/><Relationship Id="rId2" Type="http://schemas.openxmlformats.org/officeDocument/2006/relationships/hyperlink" Target="http://www.igbc.in/site/igbc/tests.jsp?event=2286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enter.colorado.edu/greening-cu/green-building" TargetMode="External"/><Relationship Id="rId5" Type="http://schemas.openxmlformats.org/officeDocument/2006/relationships/hyperlink" Target="http://www.brighthub.com/environment/green-living/articles/51601.aspx" TargetMode="External"/><Relationship Id="rId4" Type="http://schemas.openxmlformats.org/officeDocument/2006/relationships/hyperlink" Target="http://www.biperusa.org/6-objectives-of-green-building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2438400"/>
            <a:ext cx="90963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u="sng" dirty="0" smtClean="0"/>
              <a:t>Subject:</a:t>
            </a:r>
            <a:r>
              <a:rPr lang="en-IN" sz="3200" dirty="0"/>
              <a:t> </a:t>
            </a:r>
            <a:r>
              <a:rPr lang="en-US" sz="3200" dirty="0"/>
              <a:t>Advance Material &amp; Technology in Architecture</a:t>
            </a:r>
            <a:endParaRPr lang="en-IN" sz="3200" dirty="0" smtClean="0"/>
          </a:p>
          <a:p>
            <a:r>
              <a:rPr lang="en-IN" sz="3200" u="sng" dirty="0" smtClean="0"/>
              <a:t>Topic:</a:t>
            </a:r>
            <a:r>
              <a:rPr lang="en-IN" sz="3200" dirty="0" smtClean="0"/>
              <a:t> Green Building Concept – II </a:t>
            </a:r>
          </a:p>
          <a:p>
            <a:r>
              <a:rPr lang="en-IN" sz="3200" u="sng" dirty="0" smtClean="0"/>
              <a:t>Presented by</a:t>
            </a:r>
            <a:r>
              <a:rPr lang="en-IN" sz="3200" dirty="0" smtClean="0"/>
              <a:t>: </a:t>
            </a:r>
            <a:r>
              <a:rPr lang="en-IN" sz="3200" dirty="0" err="1" smtClean="0"/>
              <a:t>Kavita</a:t>
            </a:r>
            <a:r>
              <a:rPr lang="en-IN" sz="3200" dirty="0" smtClean="0"/>
              <a:t> </a:t>
            </a:r>
            <a:r>
              <a:rPr lang="en-IN" sz="3200" dirty="0" err="1"/>
              <a:t>N</a:t>
            </a:r>
            <a:r>
              <a:rPr lang="en-IN" sz="3200" dirty="0" err="1" smtClean="0"/>
              <a:t>agpal</a:t>
            </a:r>
            <a:endParaRPr lang="en-IN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986" y="1524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166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4332" y="203707"/>
            <a:ext cx="38176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dirty="0"/>
              <a:t>CONCLU</a:t>
            </a:r>
            <a:r>
              <a:rPr sz="4400" u="none" spc="5" dirty="0"/>
              <a:t>S</a:t>
            </a:r>
            <a:r>
              <a:rPr sz="4400" u="none" dirty="0"/>
              <a:t>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676779" y="836675"/>
            <a:ext cx="3790315" cy="53340"/>
          </a:xfrm>
          <a:custGeom>
            <a:avLst/>
            <a:gdLst/>
            <a:ahLst/>
            <a:cxnLst/>
            <a:rect l="l" t="t" r="r" b="b"/>
            <a:pathLst>
              <a:path w="3790315" h="53340">
                <a:moveTo>
                  <a:pt x="3790188" y="0"/>
                </a:moveTo>
                <a:lnTo>
                  <a:pt x="0" y="0"/>
                </a:lnTo>
                <a:lnTo>
                  <a:pt x="0" y="53339"/>
                </a:lnTo>
                <a:lnTo>
                  <a:pt x="3790188" y="53339"/>
                </a:lnTo>
                <a:lnTo>
                  <a:pt x="37901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021206"/>
            <a:ext cx="7874000" cy="5573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This research identified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exciting developments  taking place on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technology </a:t>
            </a:r>
            <a:r>
              <a:rPr sz="2800" dirty="0">
                <a:latin typeface="Times New Roman"/>
                <a:cs typeface="Times New Roman"/>
              </a:rPr>
              <a:t>front </a:t>
            </a:r>
            <a:r>
              <a:rPr sz="2800" spc="-5" dirty="0">
                <a:latin typeface="Times New Roman"/>
                <a:cs typeface="Times New Roman"/>
              </a:rPr>
              <a:t>and analyzes  their implications for intelligent and green </a:t>
            </a:r>
            <a:r>
              <a:rPr sz="2800" dirty="0">
                <a:latin typeface="Times New Roman"/>
                <a:cs typeface="Times New Roman"/>
              </a:rPr>
              <a:t>buildings,  </a:t>
            </a:r>
            <a:r>
              <a:rPr sz="2800" spc="-5" dirty="0">
                <a:latin typeface="Times New Roman"/>
                <a:cs typeface="Times New Roman"/>
              </a:rPr>
              <a:t>highlighting examples of “best in class” </a:t>
            </a:r>
            <a:r>
              <a:rPr sz="2800" dirty="0">
                <a:latin typeface="Times New Roman"/>
                <a:cs typeface="Times New Roman"/>
              </a:rPr>
              <a:t>buildings  </a:t>
            </a:r>
            <a:r>
              <a:rPr sz="2800" spc="-5" dirty="0">
                <a:latin typeface="Times New Roman"/>
                <a:cs typeface="Times New Roman"/>
              </a:rPr>
              <a:t>employing green and intelligent technologies. These  buildings are dynamic environments that respond to  their </a:t>
            </a:r>
            <a:r>
              <a:rPr sz="2800" spc="-155" dirty="0">
                <a:latin typeface="Times New Roman"/>
                <a:cs typeface="Times New Roman"/>
              </a:rPr>
              <a:t>occupants‟ </a:t>
            </a:r>
            <a:r>
              <a:rPr sz="2800" spc="-5" dirty="0">
                <a:latin typeface="Times New Roman"/>
                <a:cs typeface="Times New Roman"/>
              </a:rPr>
              <a:t>changing needs and lifestyles. This  research </a:t>
            </a:r>
            <a:r>
              <a:rPr sz="2800" dirty="0">
                <a:latin typeface="Times New Roman"/>
                <a:cs typeface="Times New Roman"/>
              </a:rPr>
              <a:t>provided </a:t>
            </a:r>
            <a:r>
              <a:rPr sz="2800" spc="-5" dirty="0">
                <a:latin typeface="Times New Roman"/>
                <a:cs typeface="Times New Roman"/>
              </a:rPr>
              <a:t>documented evidence to educate  and </a:t>
            </a:r>
            <a:r>
              <a:rPr sz="2800" dirty="0">
                <a:latin typeface="Times New Roman"/>
                <a:cs typeface="Times New Roman"/>
              </a:rPr>
              <a:t>influence end-users, building </a:t>
            </a:r>
            <a:r>
              <a:rPr sz="2800" spc="-5" dirty="0">
                <a:latin typeface="Times New Roman"/>
                <a:cs typeface="Times New Roman"/>
              </a:rPr>
              <a:t>owners, architects,  and contractors that a “greener </a:t>
            </a:r>
            <a:r>
              <a:rPr sz="2800" dirty="0">
                <a:latin typeface="Times New Roman"/>
                <a:cs typeface="Times New Roman"/>
              </a:rPr>
              <a:t>building”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be  achieved </a:t>
            </a:r>
            <a:r>
              <a:rPr sz="2800" dirty="0">
                <a:latin typeface="Times New Roman"/>
                <a:cs typeface="Times New Roman"/>
              </a:rPr>
              <a:t>using </a:t>
            </a:r>
            <a:r>
              <a:rPr sz="2800" spc="-5" dirty="0">
                <a:latin typeface="Times New Roman"/>
                <a:cs typeface="Times New Roman"/>
              </a:rPr>
              <a:t>intelligent technology and that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this</a:t>
            </a:r>
            <a:endParaRPr sz="2800">
              <a:latin typeface="Times New Roman"/>
              <a:cs typeface="Times New Roman"/>
            </a:endParaRPr>
          </a:p>
          <a:p>
            <a:pPr marL="355600" marR="47307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“greening” </a:t>
            </a:r>
            <a:r>
              <a:rPr sz="2800" spc="-10" dirty="0">
                <a:latin typeface="Times New Roman"/>
                <a:cs typeface="Times New Roman"/>
              </a:rPr>
              <a:t>will </a:t>
            </a:r>
            <a:r>
              <a:rPr sz="2800" dirty="0">
                <a:latin typeface="Times New Roman"/>
                <a:cs typeface="Times New Roman"/>
              </a:rPr>
              <a:t>provide </a:t>
            </a:r>
            <a:r>
              <a:rPr sz="2800" spc="-5" dirty="0">
                <a:latin typeface="Times New Roman"/>
                <a:cs typeface="Times New Roman"/>
              </a:rPr>
              <a:t>a tangible and significant  </a:t>
            </a:r>
            <a:r>
              <a:rPr sz="2800" dirty="0">
                <a:latin typeface="Times New Roman"/>
                <a:cs typeface="Times New Roman"/>
              </a:rPr>
              <a:t>return </a:t>
            </a:r>
            <a:r>
              <a:rPr sz="2800" spc="-5" dirty="0">
                <a:latin typeface="Times New Roman"/>
                <a:cs typeface="Times New Roman"/>
              </a:rPr>
              <a:t>on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investment.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5882" y="346709"/>
            <a:ext cx="34137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dirty="0"/>
              <a:t>REFR</a:t>
            </a:r>
            <a:r>
              <a:rPr sz="4400" u="none" spc="5" dirty="0"/>
              <a:t>E</a:t>
            </a:r>
            <a:r>
              <a:rPr sz="4400" u="none" dirty="0"/>
              <a:t>NCES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877947" y="979550"/>
            <a:ext cx="3388360" cy="53340"/>
          </a:xfrm>
          <a:custGeom>
            <a:avLst/>
            <a:gdLst/>
            <a:ahLst/>
            <a:cxnLst/>
            <a:rect l="l" t="t" r="r" b="b"/>
            <a:pathLst>
              <a:path w="3388360" h="53340">
                <a:moveTo>
                  <a:pt x="3387852" y="0"/>
                </a:moveTo>
                <a:lnTo>
                  <a:pt x="0" y="0"/>
                </a:lnTo>
                <a:lnTo>
                  <a:pt x="0" y="53339"/>
                </a:lnTo>
                <a:lnTo>
                  <a:pt x="3387852" y="53339"/>
                </a:lnTo>
                <a:lnTo>
                  <a:pt x="33878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287017"/>
            <a:ext cx="7619365" cy="50463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http://www.igbc.in/site/igbc/tests.jsp?event=22869</a:t>
            </a:r>
            <a:endParaRPr sz="2700">
              <a:latin typeface="Carlito"/>
              <a:cs typeface="Carlito"/>
            </a:endParaRPr>
          </a:p>
          <a:p>
            <a:pPr marL="355600" marR="1010919" indent="-342900">
              <a:lnSpc>
                <a:spcPts val="2920"/>
              </a:lnSpc>
              <a:spcBef>
                <a:spcPts val="68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3"/>
              </a:rPr>
              <a:t>http://www.greenbuildingsindia.com/Green-  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3"/>
              </a:rPr>
              <a:t>Buildings.html</a:t>
            </a:r>
            <a:endParaRPr sz="2700">
              <a:latin typeface="Carlito"/>
              <a:cs typeface="Carlito"/>
            </a:endParaRPr>
          </a:p>
          <a:p>
            <a:pPr marL="355600" marR="541020" indent="-342900">
              <a:lnSpc>
                <a:spcPts val="2920"/>
              </a:lnSpc>
              <a:spcBef>
                <a:spcPts val="64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4"/>
              </a:rPr>
              <a:t>http://www.biperusa.org/6-objectives-of-green-  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4"/>
              </a:rPr>
              <a:t>building.html</a:t>
            </a:r>
            <a:endParaRPr sz="2700">
              <a:latin typeface="Carlito"/>
              <a:cs typeface="Carlito"/>
            </a:endParaRPr>
          </a:p>
          <a:p>
            <a:pPr marL="355600" marR="521334" indent="-342900">
              <a:lnSpc>
                <a:spcPts val="2920"/>
              </a:lnSpc>
              <a:spcBef>
                <a:spcPts val="64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5"/>
              </a:rPr>
              <a:t>http://www.brighthub.com/environment/green-  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5"/>
              </a:rPr>
              <a:t>living/articles/51601.aspx</a:t>
            </a:r>
            <a:endParaRPr sz="2700">
              <a:latin typeface="Carlito"/>
              <a:cs typeface="Carlito"/>
            </a:endParaRPr>
          </a:p>
          <a:p>
            <a:pPr marL="355600" marR="575945" indent="-342900">
              <a:lnSpc>
                <a:spcPts val="2920"/>
              </a:lnSpc>
              <a:spcBef>
                <a:spcPts val="64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6"/>
              </a:rPr>
              <a:t>http://ecenter.colorado.edu/greening-cu/green-  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6"/>
              </a:rPr>
              <a:t>building</a:t>
            </a:r>
            <a:endParaRPr sz="2700">
              <a:latin typeface="Carlito"/>
              <a:cs typeface="Carlito"/>
            </a:endParaRPr>
          </a:p>
          <a:p>
            <a:pPr marL="355600" marR="71755" indent="-342900">
              <a:lnSpc>
                <a:spcPts val="2920"/>
              </a:lnSpc>
              <a:spcBef>
                <a:spcPts val="64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7"/>
              </a:rPr>
              <a:t>http://www.chillibreeze.com/articles/top-10-green-  </a:t>
            </a:r>
            <a:r>
              <a:rPr sz="27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7"/>
              </a:rPr>
              <a:t>buildings-in-India-1011.asp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8"/>
              </a:rPr>
              <a:t>http://gbindia.wordpress.com/igbc-rating-system-2/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0" y="304800"/>
            <a:ext cx="8534400" cy="6324600"/>
            <a:chOff x="381000" y="304800"/>
            <a:chExt cx="8534400" cy="6324600"/>
          </a:xfrm>
        </p:grpSpPr>
        <p:sp>
          <p:nvSpPr>
            <p:cNvPr id="3" name="object 3"/>
            <p:cNvSpPr/>
            <p:nvPr/>
          </p:nvSpPr>
          <p:spPr>
            <a:xfrm>
              <a:off x="381000" y="304800"/>
              <a:ext cx="8534400" cy="6324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1000" y="1828800"/>
              <a:ext cx="8534400" cy="1647825"/>
            </a:xfrm>
            <a:custGeom>
              <a:avLst/>
              <a:gdLst/>
              <a:ahLst/>
              <a:cxnLst/>
              <a:rect l="l" t="t" r="r" b="b"/>
              <a:pathLst>
                <a:path w="8534400" h="1647825">
                  <a:moveTo>
                    <a:pt x="8534400" y="0"/>
                  </a:moveTo>
                  <a:lnTo>
                    <a:pt x="0" y="0"/>
                  </a:lnTo>
                  <a:lnTo>
                    <a:pt x="0" y="1647825"/>
                  </a:lnTo>
                  <a:lnTo>
                    <a:pt x="8534400" y="1647825"/>
                  </a:lnTo>
                  <a:lnTo>
                    <a:pt x="8534400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24686" y="1975230"/>
            <a:ext cx="4489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u="none" spc="-70" dirty="0">
                <a:solidFill>
                  <a:srgbClr val="336600"/>
                </a:solidFill>
                <a:latin typeface="Carlito"/>
                <a:cs typeface="Carlito"/>
              </a:rPr>
              <a:t>START </a:t>
            </a:r>
            <a:r>
              <a:rPr sz="3600" b="0" u="none" spc="-5" dirty="0">
                <a:solidFill>
                  <a:srgbClr val="336600"/>
                </a:solidFill>
                <a:latin typeface="Carlito"/>
                <a:cs typeface="Carlito"/>
              </a:rPr>
              <a:t>THINKING</a:t>
            </a:r>
            <a:r>
              <a:rPr sz="3600" b="0" u="none" spc="-20" dirty="0">
                <a:solidFill>
                  <a:srgbClr val="336600"/>
                </a:solidFill>
                <a:latin typeface="Carlito"/>
                <a:cs typeface="Carlito"/>
              </a:rPr>
              <a:t> </a:t>
            </a:r>
            <a:r>
              <a:rPr sz="3600" b="0" u="none" dirty="0">
                <a:solidFill>
                  <a:srgbClr val="336600"/>
                </a:solidFill>
                <a:latin typeface="Carlito"/>
                <a:cs typeface="Carlito"/>
              </a:rPr>
              <a:t>GREEN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72385" marR="5080" indent="-185547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DIFFERENT FROM</a:t>
            </a:r>
            <a:r>
              <a:rPr spc="-120" dirty="0"/>
              <a:t> </a:t>
            </a:r>
            <a:r>
              <a:rPr spc="-5" dirty="0"/>
              <a:t>OTHER </a:t>
            </a:r>
            <a:r>
              <a:rPr u="none" spc="-5" dirty="0"/>
              <a:t> </a:t>
            </a:r>
            <a:r>
              <a:rPr spc="-5" dirty="0"/>
              <a:t>BUILDINGS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8317"/>
            <a:ext cx="7959725" cy="432435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110236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design,maintaince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construction </a:t>
            </a:r>
            <a:r>
              <a:rPr sz="3000" dirty="0">
                <a:latin typeface="Times New Roman"/>
                <a:cs typeface="Times New Roman"/>
              </a:rPr>
              <a:t>of  </a:t>
            </a:r>
            <a:r>
              <a:rPr sz="3000" spc="-5" dirty="0">
                <a:latin typeface="Times New Roman"/>
                <a:cs typeface="Times New Roman"/>
              </a:rPr>
              <a:t>buildings </a:t>
            </a:r>
            <a:r>
              <a:rPr sz="3000" dirty="0">
                <a:latin typeface="Times New Roman"/>
                <a:cs typeface="Times New Roman"/>
              </a:rPr>
              <a:t>have </a:t>
            </a:r>
            <a:r>
              <a:rPr sz="3000" spc="-5" dirty="0">
                <a:latin typeface="Times New Roman"/>
                <a:cs typeface="Times New Roman"/>
              </a:rPr>
              <a:t>tremendous </a:t>
            </a:r>
            <a:r>
              <a:rPr sz="3000" spc="-10" dirty="0">
                <a:latin typeface="Times New Roman"/>
                <a:cs typeface="Times New Roman"/>
              </a:rPr>
              <a:t>effect </a:t>
            </a:r>
            <a:r>
              <a:rPr sz="3000" dirty="0">
                <a:latin typeface="Times New Roman"/>
                <a:cs typeface="Times New Roman"/>
              </a:rPr>
              <a:t>on our  </a:t>
            </a:r>
            <a:r>
              <a:rPr sz="3000" spc="-5" dirty="0">
                <a:latin typeface="Times New Roman"/>
                <a:cs typeface="Times New Roman"/>
              </a:rPr>
              <a:t>enviornment </a:t>
            </a:r>
            <a:r>
              <a:rPr sz="3000" dirty="0">
                <a:latin typeface="Times New Roman"/>
                <a:cs typeface="Times New Roman"/>
              </a:rPr>
              <a:t>and natural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resources.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Green </a:t>
            </a:r>
            <a:r>
              <a:rPr sz="3000" spc="-5" dirty="0">
                <a:latin typeface="Times New Roman"/>
                <a:cs typeface="Times New Roman"/>
              </a:rPr>
              <a:t>Building is </a:t>
            </a:r>
            <a:r>
              <a:rPr sz="3000" spc="-10" dirty="0">
                <a:latin typeface="Times New Roman"/>
                <a:cs typeface="Times New Roman"/>
              </a:rPr>
              <a:t>different </a:t>
            </a:r>
            <a:r>
              <a:rPr sz="3000" dirty="0">
                <a:latin typeface="Times New Roman"/>
                <a:cs typeface="Times New Roman"/>
              </a:rPr>
              <a:t>from the other  </a:t>
            </a:r>
            <a:r>
              <a:rPr sz="3000" spc="-5" dirty="0">
                <a:latin typeface="Times New Roman"/>
                <a:cs typeface="Times New Roman"/>
              </a:rPr>
              <a:t>buildings </a:t>
            </a:r>
            <a:r>
              <a:rPr sz="3000" dirty="0">
                <a:latin typeface="Times New Roman"/>
                <a:cs typeface="Times New Roman"/>
              </a:rPr>
              <a:t>because it </a:t>
            </a:r>
            <a:r>
              <a:rPr sz="3000" spc="-5" dirty="0">
                <a:latin typeface="Times New Roman"/>
                <a:cs typeface="Times New Roman"/>
              </a:rPr>
              <a:t>use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minimum </a:t>
            </a:r>
            <a:r>
              <a:rPr sz="3000" dirty="0">
                <a:latin typeface="Times New Roman"/>
                <a:cs typeface="Times New Roman"/>
              </a:rPr>
              <a:t>amount of  nonrenewable </a:t>
            </a:r>
            <a:r>
              <a:rPr sz="3000" spc="-40" dirty="0">
                <a:latin typeface="Times New Roman"/>
                <a:cs typeface="Times New Roman"/>
              </a:rPr>
              <a:t>energy, </a:t>
            </a:r>
            <a:r>
              <a:rPr sz="3000" spc="-5" dirty="0">
                <a:latin typeface="Times New Roman"/>
                <a:cs typeface="Times New Roman"/>
              </a:rPr>
              <a:t>produce minimal pollution,  increases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comfort, health </a:t>
            </a:r>
            <a:r>
              <a:rPr sz="3000" dirty="0">
                <a:latin typeface="Times New Roman"/>
                <a:cs typeface="Times New Roman"/>
              </a:rPr>
              <a:t>and safety of the  people who work in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them.</a:t>
            </a:r>
            <a:endParaRPr sz="3000">
              <a:latin typeface="Times New Roman"/>
              <a:cs typeface="Times New Roman"/>
            </a:endParaRPr>
          </a:p>
          <a:p>
            <a:pPr marL="355600" marR="683260" indent="-342900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It also </a:t>
            </a:r>
            <a:r>
              <a:rPr sz="3000" spc="-5" dirty="0">
                <a:latin typeface="Times New Roman"/>
                <a:cs typeface="Times New Roman"/>
              </a:rPr>
              <a:t>minimize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waste </a:t>
            </a: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construction </a:t>
            </a:r>
            <a:r>
              <a:rPr sz="3000" dirty="0">
                <a:latin typeface="Times New Roman"/>
                <a:cs typeface="Times New Roman"/>
              </a:rPr>
              <a:t>by  </a:t>
            </a:r>
            <a:r>
              <a:rPr sz="3000" spc="-5" dirty="0">
                <a:latin typeface="Times New Roman"/>
                <a:cs typeface="Times New Roman"/>
              </a:rPr>
              <a:t>recovering materials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reusing </a:t>
            </a:r>
            <a:r>
              <a:rPr sz="3000" dirty="0">
                <a:latin typeface="Times New Roman"/>
                <a:cs typeface="Times New Roman"/>
              </a:rPr>
              <a:t>or </a:t>
            </a:r>
            <a:r>
              <a:rPr sz="3000" spc="-5" dirty="0">
                <a:latin typeface="Times New Roman"/>
                <a:cs typeface="Times New Roman"/>
              </a:rPr>
              <a:t>recycling  them.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308" y="411302"/>
            <a:ext cx="57238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none" dirty="0"/>
              <a:t>INCREASING</a:t>
            </a:r>
            <a:r>
              <a:rPr sz="4400" u="none" spc="-100" dirty="0"/>
              <a:t> </a:t>
            </a:r>
            <a:r>
              <a:rPr sz="4400" u="none" dirty="0"/>
              <a:t>GREEN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722754" y="1044321"/>
            <a:ext cx="5697220" cy="53340"/>
          </a:xfrm>
          <a:custGeom>
            <a:avLst/>
            <a:gdLst/>
            <a:ahLst/>
            <a:cxnLst/>
            <a:rect l="l" t="t" r="r" b="b"/>
            <a:pathLst>
              <a:path w="5697220" h="53340">
                <a:moveTo>
                  <a:pt x="5696712" y="0"/>
                </a:moveTo>
                <a:lnTo>
                  <a:pt x="0" y="0"/>
                </a:lnTo>
                <a:lnTo>
                  <a:pt x="0" y="53339"/>
                </a:lnTo>
                <a:lnTo>
                  <a:pt x="5696712" y="53339"/>
                </a:lnTo>
                <a:lnTo>
                  <a:pt x="56967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30375" y="1714880"/>
            <a:ext cx="5683250" cy="53340"/>
          </a:xfrm>
          <a:custGeom>
            <a:avLst/>
            <a:gdLst/>
            <a:ahLst/>
            <a:cxnLst/>
            <a:rect l="l" t="t" r="r" b="b"/>
            <a:pathLst>
              <a:path w="5683250" h="53339">
                <a:moveTo>
                  <a:pt x="5682996" y="0"/>
                </a:moveTo>
                <a:lnTo>
                  <a:pt x="0" y="0"/>
                </a:lnTo>
                <a:lnTo>
                  <a:pt x="0" y="53339"/>
                </a:lnTo>
                <a:lnTo>
                  <a:pt x="5682996" y="53339"/>
                </a:lnTo>
                <a:lnTo>
                  <a:pt x="56829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453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BUILDINGS IN</a:t>
            </a:r>
            <a:r>
              <a:rPr spc="-50" dirty="0"/>
              <a:t> </a:t>
            </a:r>
            <a:r>
              <a:rPr dirty="0"/>
              <a:t>INDIA</a:t>
            </a:r>
          </a:p>
          <a:p>
            <a:pPr marL="469900" marR="5080" indent="-457200">
              <a:lnSpc>
                <a:spcPct val="99300"/>
              </a:lnSpc>
              <a:spcBef>
                <a:spcPts val="3254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b="0" spc="-45" dirty="0">
                <a:latin typeface="Times New Roman"/>
                <a:cs typeface="Times New Roman"/>
              </a:rPr>
              <a:t>Today </a:t>
            </a:r>
            <a:r>
              <a:rPr sz="3200" b="0" dirty="0">
                <a:latin typeface="Times New Roman"/>
                <a:cs typeface="Times New Roman"/>
              </a:rPr>
              <a:t>more than 1053 green buildings (as</a:t>
            </a:r>
            <a:r>
              <a:rPr sz="3200" b="0" spc="-120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on  April </a:t>
            </a:r>
            <a:r>
              <a:rPr sz="3200" b="0" spc="-25" dirty="0">
                <a:latin typeface="Times New Roman"/>
                <a:cs typeface="Times New Roman"/>
              </a:rPr>
              <a:t>2011) </a:t>
            </a:r>
            <a:r>
              <a:rPr sz="3200" b="0" dirty="0">
                <a:latin typeface="Times New Roman"/>
                <a:cs typeface="Times New Roman"/>
              </a:rPr>
              <a:t>are being constructed all over  India, of which 147 green buildings are  certified and fully</a:t>
            </a:r>
            <a:r>
              <a:rPr sz="3200" b="0" spc="-7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functional</a:t>
            </a:r>
            <a:r>
              <a:rPr sz="3200" b="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8662" y="4214774"/>
            <a:ext cx="7000875" cy="23575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6841" y="511886"/>
            <a:ext cx="79768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BENEFITS OF GREEN</a:t>
            </a:r>
            <a:r>
              <a:rPr spc="-170" dirty="0"/>
              <a:t> </a:t>
            </a:r>
            <a:r>
              <a:rPr spc="-5" dirty="0"/>
              <a:t>BUILDING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757"/>
            <a:ext cx="7842884" cy="3039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31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Buildings have a </a:t>
            </a:r>
            <a:r>
              <a:rPr sz="3200" spc="-15" dirty="0">
                <a:latin typeface="Times New Roman"/>
                <a:cs typeface="Times New Roman"/>
              </a:rPr>
              <a:t>large </a:t>
            </a:r>
            <a:r>
              <a:rPr sz="3200" spc="-10" dirty="0">
                <a:latin typeface="Times New Roman"/>
                <a:cs typeface="Times New Roman"/>
              </a:rPr>
              <a:t>effect </a:t>
            </a:r>
            <a:r>
              <a:rPr sz="3200" dirty="0">
                <a:latin typeface="Times New Roman"/>
                <a:cs typeface="Times New Roman"/>
              </a:rPr>
              <a:t>on the  enviornment,human health and the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economy.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930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 successful adoption of GREEN  BUILDING development can maximize both  the economic and enviornmental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performance  of the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buildings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57625" y="4214774"/>
            <a:ext cx="3609975" cy="2500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5985" y="478358"/>
            <a:ext cx="79559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none" spc="-25" dirty="0"/>
              <a:t>ENVIORNMENTAL</a:t>
            </a:r>
            <a:r>
              <a:rPr sz="4400" u="none" spc="-300" dirty="0"/>
              <a:t> </a:t>
            </a:r>
            <a:r>
              <a:rPr sz="4400" u="none" dirty="0"/>
              <a:t>BENEFITS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608711" y="1111377"/>
            <a:ext cx="7924800" cy="53340"/>
          </a:xfrm>
          <a:custGeom>
            <a:avLst/>
            <a:gdLst/>
            <a:ahLst/>
            <a:cxnLst/>
            <a:rect l="l" t="t" r="r" b="b"/>
            <a:pathLst>
              <a:path w="7924800" h="53340">
                <a:moveTo>
                  <a:pt x="7924800" y="0"/>
                </a:moveTo>
                <a:lnTo>
                  <a:pt x="0" y="0"/>
                </a:lnTo>
                <a:lnTo>
                  <a:pt x="0" y="53339"/>
                </a:lnTo>
                <a:lnTo>
                  <a:pt x="7924800" y="53339"/>
                </a:lnTo>
                <a:lnTo>
                  <a:pt x="7924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754860"/>
            <a:ext cx="6205855" cy="21717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Protect biodiversity and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ecosystems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Improve air and water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quality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Reduce waste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streams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Conserve natural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resources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7616" y="478358"/>
            <a:ext cx="61321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none" dirty="0"/>
              <a:t>ECONOMIC</a:t>
            </a:r>
            <a:r>
              <a:rPr sz="4400" u="none" spc="-60" dirty="0"/>
              <a:t> </a:t>
            </a:r>
            <a:r>
              <a:rPr sz="4400" u="none" dirty="0"/>
              <a:t>BENEFITS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520063" y="1111377"/>
            <a:ext cx="6103620" cy="53340"/>
          </a:xfrm>
          <a:custGeom>
            <a:avLst/>
            <a:gdLst/>
            <a:ahLst/>
            <a:cxnLst/>
            <a:rect l="l" t="t" r="r" b="b"/>
            <a:pathLst>
              <a:path w="6103620" h="53340">
                <a:moveTo>
                  <a:pt x="6103620" y="0"/>
                </a:moveTo>
                <a:lnTo>
                  <a:pt x="0" y="0"/>
                </a:lnTo>
                <a:lnTo>
                  <a:pt x="0" y="53339"/>
                </a:lnTo>
                <a:lnTo>
                  <a:pt x="6103620" y="53339"/>
                </a:lnTo>
                <a:lnTo>
                  <a:pt x="6103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708759"/>
            <a:ext cx="7592695" cy="226949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Reduce operating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costs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Create, expand, and shape markets for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green  product and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services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Improve occupant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productivity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0160" y="478358"/>
            <a:ext cx="50469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none" dirty="0"/>
              <a:t>SOCIAL</a:t>
            </a:r>
            <a:r>
              <a:rPr sz="4400" u="none" spc="-300" dirty="0"/>
              <a:t> </a:t>
            </a:r>
            <a:r>
              <a:rPr sz="4400" u="none" dirty="0"/>
              <a:t>BENEFITS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2062607" y="1111377"/>
            <a:ext cx="5019040" cy="53340"/>
          </a:xfrm>
          <a:custGeom>
            <a:avLst/>
            <a:gdLst/>
            <a:ahLst/>
            <a:cxnLst/>
            <a:rect l="l" t="t" r="r" b="b"/>
            <a:pathLst>
              <a:path w="5019040" h="53340">
                <a:moveTo>
                  <a:pt x="5018532" y="0"/>
                </a:moveTo>
                <a:lnTo>
                  <a:pt x="0" y="0"/>
                </a:lnTo>
                <a:lnTo>
                  <a:pt x="0" y="53339"/>
                </a:lnTo>
                <a:lnTo>
                  <a:pt x="5018532" y="53339"/>
                </a:lnTo>
                <a:lnTo>
                  <a:pt x="50185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83170"/>
            <a:ext cx="6749415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Enhance occupant comfort and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health.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Heighten aesthetic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qualities.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Minimize strain on local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infrastructure.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Improve overall quality of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life.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85439" y="2787650"/>
            <a:ext cx="3596004" cy="2896870"/>
            <a:chOff x="2885439" y="2787650"/>
            <a:chExt cx="3596004" cy="2896870"/>
          </a:xfrm>
        </p:grpSpPr>
        <p:sp>
          <p:nvSpPr>
            <p:cNvPr id="3" name="object 3"/>
            <p:cNvSpPr/>
            <p:nvPr/>
          </p:nvSpPr>
          <p:spPr>
            <a:xfrm>
              <a:off x="2917189" y="2819400"/>
              <a:ext cx="3532504" cy="2833370"/>
            </a:xfrm>
            <a:custGeom>
              <a:avLst/>
              <a:gdLst/>
              <a:ahLst/>
              <a:cxnLst/>
              <a:rect l="l" t="t" r="r" b="b"/>
              <a:pathLst>
                <a:path w="3532504" h="2833370">
                  <a:moveTo>
                    <a:pt x="1780159" y="0"/>
                  </a:moveTo>
                  <a:lnTo>
                    <a:pt x="0" y="2815323"/>
                  </a:lnTo>
                  <a:lnTo>
                    <a:pt x="3532124" y="2832963"/>
                  </a:lnTo>
                  <a:lnTo>
                    <a:pt x="178015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917189" y="2819400"/>
              <a:ext cx="3532504" cy="2833370"/>
            </a:xfrm>
            <a:custGeom>
              <a:avLst/>
              <a:gdLst/>
              <a:ahLst/>
              <a:cxnLst/>
              <a:rect l="l" t="t" r="r" b="b"/>
              <a:pathLst>
                <a:path w="3532504" h="2833370">
                  <a:moveTo>
                    <a:pt x="0" y="2815323"/>
                  </a:moveTo>
                  <a:lnTo>
                    <a:pt x="1780159" y="0"/>
                  </a:lnTo>
                  <a:lnTo>
                    <a:pt x="3532124" y="2832963"/>
                  </a:lnTo>
                  <a:lnTo>
                    <a:pt x="0" y="2815323"/>
                  </a:lnTo>
                  <a:close/>
                </a:path>
              </a:pathLst>
            </a:custGeom>
            <a:ln w="63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445502" y="6047943"/>
            <a:ext cx="1141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Ec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mics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48154" y="4371213"/>
            <a:ext cx="646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ci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78348" y="2846959"/>
            <a:ext cx="1306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vir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nm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43375" y="1461696"/>
            <a:ext cx="1102489" cy="1351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2425" y="2895600"/>
            <a:ext cx="4771432" cy="39201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95375" y="4813188"/>
            <a:ext cx="1711116" cy="1665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47290" marR="5080" indent="-118935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AFFECT ON</a:t>
            </a:r>
            <a:r>
              <a:rPr spc="-145" dirty="0"/>
              <a:t> </a:t>
            </a:r>
            <a:r>
              <a:rPr spc="-50" dirty="0"/>
              <a:t>NATURAL </a:t>
            </a:r>
            <a:r>
              <a:rPr u="none" spc="-50" dirty="0"/>
              <a:t> </a:t>
            </a:r>
            <a:r>
              <a:rPr spc="-5" dirty="0"/>
              <a:t>RESOURCES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757"/>
            <a:ext cx="806767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According to surveys conducted in 2006,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107.3  million acres of total land area </a:t>
            </a:r>
            <a:r>
              <a:rPr sz="3200" spc="-10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developed,  which represents an increase of 24 percent  land covering green buildings over the past 3  years.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In terms of </a:t>
            </a:r>
            <a:r>
              <a:rPr sz="3200" spc="-35" dirty="0">
                <a:latin typeface="Times New Roman"/>
                <a:cs typeface="Times New Roman"/>
              </a:rPr>
              <a:t>energy, </a:t>
            </a:r>
            <a:r>
              <a:rPr sz="3200" dirty="0">
                <a:latin typeface="Times New Roman"/>
                <a:cs typeface="Times New Roman"/>
              </a:rPr>
              <a:t>buildings accounted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39.4 percent of total </a:t>
            </a:r>
            <a:r>
              <a:rPr sz="3200" spc="-10" dirty="0">
                <a:latin typeface="Times New Roman"/>
                <a:cs typeface="Times New Roman"/>
              </a:rPr>
              <a:t>energy </a:t>
            </a:r>
            <a:r>
              <a:rPr sz="3200" dirty="0">
                <a:latin typeface="Times New Roman"/>
                <a:cs typeface="Times New Roman"/>
              </a:rPr>
              <a:t>consumption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Times New Roman"/>
                <a:cs typeface="Times New Roman"/>
              </a:rPr>
              <a:t>67.9 percent of total electricity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consumption.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419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Carlito</vt:lpstr>
      <vt:lpstr>Times New Roman</vt:lpstr>
      <vt:lpstr>Office Theme</vt:lpstr>
      <vt:lpstr>PowerPoint Presentation</vt:lpstr>
      <vt:lpstr>DIFFERENT FROM OTHER  BUILDINGS</vt:lpstr>
      <vt:lpstr>INCREASING GREEN</vt:lpstr>
      <vt:lpstr>BENEFITS OF GREEN BUILDING</vt:lpstr>
      <vt:lpstr>ENVIORNMENTAL BENEFITS</vt:lpstr>
      <vt:lpstr>ECONOMIC BENEFITS</vt:lpstr>
      <vt:lpstr>SOCIAL BENEFITS</vt:lpstr>
      <vt:lpstr>PowerPoint Presentation</vt:lpstr>
      <vt:lpstr>AFFECT ON NATURAL  RESOURCES</vt:lpstr>
      <vt:lpstr>CONCLUSION</vt:lpstr>
      <vt:lpstr>REFRENCES</vt:lpstr>
      <vt:lpstr>START THINKING GREEN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</dc:creator>
  <cp:lastModifiedBy>USER</cp:lastModifiedBy>
  <cp:revision>8</cp:revision>
  <dcterms:created xsi:type="dcterms:W3CDTF">2021-08-10T10:33:07Z</dcterms:created>
  <dcterms:modified xsi:type="dcterms:W3CDTF">2022-09-08T07:19:56Z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2021-08-10T00:00:00Z</vt:filetime>
  </property>
</Properties>
</file>