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65" r:id="rId3"/>
    <p:sldId id="266" r:id="rId4"/>
    <p:sldId id="267" r:id="rId5"/>
    <p:sldId id="268" r:id="rId6"/>
    <p:sldId id="269" r:id="rId7"/>
    <p:sldId id="270" r:id="rId8"/>
    <p:sldId id="271" r:id="rId9"/>
    <p:sldId id="272" r:id="rId10"/>
    <p:sldId id="285" r:id="rId11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654" y="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70916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75208" y="207086"/>
            <a:ext cx="7993583" cy="12446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 u="heavy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07340" y="1082166"/>
            <a:ext cx="7844790" cy="304736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400" b="1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108960" y="6377940"/>
            <a:ext cx="292608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45720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9/8/2022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g"/><Relationship Id="rId7" Type="http://schemas.openxmlformats.org/officeDocument/2006/relationships/image" Target="../media/image13.jpg"/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7.jpg"/><Relationship Id="rId5" Type="http://schemas.openxmlformats.org/officeDocument/2006/relationships/image" Target="../media/image12.jpg"/><Relationship Id="rId4" Type="http://schemas.openxmlformats.org/officeDocument/2006/relationships/image" Target="../media/image11.jp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 bwMode="auto">
          <a:xfrm>
            <a:off x="1295400" y="2438400"/>
            <a:ext cx="9096375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IN" sz="3200" u="sng" dirty="0" smtClean="0"/>
              <a:t>Subject:</a:t>
            </a:r>
            <a:r>
              <a:rPr lang="en-IN" sz="3200" dirty="0"/>
              <a:t> </a:t>
            </a:r>
            <a:r>
              <a:rPr lang="en-US" sz="3200" dirty="0"/>
              <a:t>Advance Material &amp; Technology in Architecture</a:t>
            </a:r>
            <a:endParaRPr lang="en-IN" sz="3200" dirty="0" smtClean="0"/>
          </a:p>
          <a:p>
            <a:r>
              <a:rPr lang="en-IN" sz="3200" u="sng" dirty="0" smtClean="0"/>
              <a:t>Topic:</a:t>
            </a:r>
            <a:r>
              <a:rPr lang="en-IN" sz="3200" dirty="0" smtClean="0"/>
              <a:t> Green Building Concept – II </a:t>
            </a:r>
          </a:p>
          <a:p>
            <a:r>
              <a:rPr lang="en-IN" sz="3200" u="sng" dirty="0" smtClean="0"/>
              <a:t>Presented by</a:t>
            </a:r>
            <a:r>
              <a:rPr lang="en-IN" sz="3200" dirty="0" smtClean="0"/>
              <a:t>: </a:t>
            </a:r>
            <a:r>
              <a:rPr lang="en-IN" sz="3200" dirty="0" err="1" smtClean="0"/>
              <a:t>Kavita</a:t>
            </a:r>
            <a:r>
              <a:rPr lang="en-IN" sz="3200" dirty="0" smtClean="0"/>
              <a:t> </a:t>
            </a:r>
            <a:r>
              <a:rPr lang="en-IN" sz="3200" dirty="0" err="1"/>
              <a:t>N</a:t>
            </a:r>
            <a:r>
              <a:rPr lang="en-IN" sz="3200" dirty="0" err="1" smtClean="0"/>
              <a:t>agpal</a:t>
            </a:r>
            <a:endParaRPr lang="en-IN" sz="32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422FCCAB-8F45-4B9C-9DDA-3D92A67462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4986" y="152400"/>
            <a:ext cx="1019343" cy="1217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221665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895600" y="3124200"/>
            <a:ext cx="7844790" cy="677108"/>
          </a:xfrm>
        </p:spPr>
        <p:txBody>
          <a:bodyPr/>
          <a:lstStyle/>
          <a:p>
            <a:r>
              <a:rPr lang="en-US" dirty="0" smtClean="0"/>
              <a:t> THANKS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684522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315592" y="580085"/>
            <a:ext cx="6512559" cy="1244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59305" marR="5080" indent="-2047239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INDIAN GREEN</a:t>
            </a:r>
            <a:r>
              <a:rPr spc="-55" dirty="0"/>
              <a:t> </a:t>
            </a:r>
            <a:r>
              <a:rPr spc="-5" dirty="0"/>
              <a:t>BUILDING </a:t>
            </a:r>
            <a:r>
              <a:rPr u="none" spc="-5" dirty="0"/>
              <a:t> </a:t>
            </a:r>
            <a:r>
              <a:rPr spc="-10" dirty="0"/>
              <a:t>COUNCIL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36219" y="1908175"/>
            <a:ext cx="8061325" cy="2952750"/>
          </a:xfrm>
          <a:prstGeom prst="rect">
            <a:avLst/>
          </a:prstGeom>
        </p:spPr>
        <p:txBody>
          <a:bodyPr vert="horz" wrap="square" lIns="0" tIns="107314" rIns="0" bIns="0" rtlCol="0">
            <a:spAutoFit/>
          </a:bodyPr>
          <a:lstStyle/>
          <a:p>
            <a:pPr marL="469900" marR="5080" indent="-457200">
              <a:lnSpc>
                <a:spcPts val="3070"/>
              </a:lnSpc>
              <a:spcBef>
                <a:spcPts val="844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The Indian Green Building Council (IGBC)  was formed in </a:t>
            </a:r>
            <a:r>
              <a:rPr sz="3200" spc="-5" dirty="0">
                <a:latin typeface="Times New Roman"/>
                <a:cs typeface="Times New Roman"/>
              </a:rPr>
              <a:t>the </a:t>
            </a:r>
            <a:r>
              <a:rPr sz="3200" dirty="0">
                <a:latin typeface="Times New Roman"/>
                <a:cs typeface="Times New Roman"/>
              </a:rPr>
              <a:t>year 2001 by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Confederation  of Indian Industry</a:t>
            </a:r>
            <a:r>
              <a:rPr sz="3200" spc="-8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(CII).</a:t>
            </a:r>
            <a:endParaRPr sz="3200">
              <a:latin typeface="Times New Roman"/>
              <a:cs typeface="Times New Roman"/>
            </a:endParaRPr>
          </a:p>
          <a:p>
            <a:pPr marL="469900" marR="449580" indent="-457200">
              <a:lnSpc>
                <a:spcPct val="80000"/>
              </a:lnSpc>
              <a:spcBef>
                <a:spcPts val="800"/>
              </a:spcBef>
              <a:buFont typeface="Arial"/>
              <a:buChar char="•"/>
              <a:tabLst>
                <a:tab pos="469265" algn="l"/>
                <a:tab pos="469900" algn="l"/>
              </a:tabLst>
            </a:pPr>
            <a:r>
              <a:rPr sz="3200" dirty="0">
                <a:latin typeface="Times New Roman"/>
                <a:cs typeface="Times New Roman"/>
              </a:rPr>
              <a:t>The aim of the council is to bring green  building movement in India and facilitate  India to become one of the global leaders</a:t>
            </a:r>
            <a:r>
              <a:rPr sz="3200" spc="-125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in  green buildings by</a:t>
            </a:r>
            <a:r>
              <a:rPr sz="3200" spc="-90" dirty="0">
                <a:latin typeface="Times New Roman"/>
                <a:cs typeface="Times New Roman"/>
              </a:rPr>
              <a:t> </a:t>
            </a:r>
            <a:r>
              <a:rPr sz="3200" dirty="0">
                <a:latin typeface="Times New Roman"/>
                <a:cs typeface="Times New Roman"/>
              </a:rPr>
              <a:t>2015.</a:t>
            </a:r>
            <a:endParaRPr sz="3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2000250" y="5033988"/>
            <a:ext cx="5500751" cy="1466849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458849" y="478358"/>
            <a:ext cx="6229985" cy="6972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u="none" dirty="0"/>
              <a:t>IGBC </a:t>
            </a:r>
            <a:r>
              <a:rPr sz="4400" u="none" spc="-55" dirty="0"/>
              <a:t>RATING</a:t>
            </a:r>
            <a:r>
              <a:rPr sz="4400" u="none" spc="-75" dirty="0"/>
              <a:t> </a:t>
            </a:r>
            <a:r>
              <a:rPr sz="4400" u="none" dirty="0"/>
              <a:t>SYSTEM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471294" y="1111377"/>
            <a:ext cx="6200140" cy="53340"/>
          </a:xfrm>
          <a:custGeom>
            <a:avLst/>
            <a:gdLst/>
            <a:ahLst/>
            <a:cxnLst/>
            <a:rect l="l" t="t" r="r" b="b"/>
            <a:pathLst>
              <a:path w="6200140" h="53340">
                <a:moveTo>
                  <a:pt x="6199632" y="0"/>
                </a:moveTo>
                <a:lnTo>
                  <a:pt x="0" y="0"/>
                </a:lnTo>
                <a:lnTo>
                  <a:pt x="0" y="53339"/>
                </a:lnTo>
                <a:lnTo>
                  <a:pt x="6199632" y="53339"/>
                </a:lnTo>
                <a:lnTo>
                  <a:pt x="6199632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535940" y="1574038"/>
            <a:ext cx="7997825" cy="4225290"/>
          </a:xfrm>
          <a:prstGeom prst="rect">
            <a:avLst/>
          </a:prstGeom>
        </p:spPr>
        <p:txBody>
          <a:bodyPr vert="horz" wrap="square" lIns="0" tIns="58419" rIns="0" bIns="0" rtlCol="0">
            <a:spAutoFit/>
          </a:bodyPr>
          <a:lstStyle/>
          <a:p>
            <a:pPr marL="355600" marR="625475" indent="-342900">
              <a:lnSpc>
                <a:spcPct val="90000"/>
              </a:lnSpc>
              <a:spcBef>
                <a:spcPts val="459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IGBC </a:t>
            </a:r>
            <a:r>
              <a:rPr sz="3000" spc="-5" dirty="0">
                <a:latin typeface="Times New Roman"/>
                <a:cs typeface="Times New Roman"/>
              </a:rPr>
              <a:t>has </a:t>
            </a:r>
            <a:r>
              <a:rPr sz="3000" dirty="0">
                <a:latin typeface="Times New Roman"/>
                <a:cs typeface="Times New Roman"/>
              </a:rPr>
              <a:t>developed green </a:t>
            </a:r>
            <a:r>
              <a:rPr sz="3000" spc="-5" dirty="0">
                <a:latin typeface="Times New Roman"/>
                <a:cs typeface="Times New Roman"/>
              </a:rPr>
              <a:t>building rating  programmes </a:t>
            </a:r>
            <a:r>
              <a:rPr sz="3000" dirty="0">
                <a:latin typeface="Times New Roman"/>
                <a:cs typeface="Times New Roman"/>
              </a:rPr>
              <a:t>to cover </a:t>
            </a:r>
            <a:r>
              <a:rPr sz="3000" spc="-5" dirty="0">
                <a:latin typeface="Times New Roman"/>
                <a:cs typeface="Times New Roman"/>
              </a:rPr>
              <a:t>commercial, residential,  factory buildings,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etc.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ts val="3240"/>
              </a:lnSpc>
              <a:spcBef>
                <a:spcPts val="76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Each </a:t>
            </a:r>
            <a:r>
              <a:rPr sz="3000" spc="-5" dirty="0">
                <a:latin typeface="Times New Roman"/>
                <a:cs typeface="Times New Roman"/>
              </a:rPr>
              <a:t>rating system divided into </a:t>
            </a:r>
            <a:r>
              <a:rPr sz="3000" spc="-10" dirty="0">
                <a:latin typeface="Times New Roman"/>
                <a:cs typeface="Times New Roman"/>
              </a:rPr>
              <a:t>different </a:t>
            </a:r>
            <a:r>
              <a:rPr sz="3000" spc="-5" dirty="0">
                <a:latin typeface="Times New Roman"/>
                <a:cs typeface="Times New Roman"/>
              </a:rPr>
              <a:t>levels </a:t>
            </a:r>
            <a:r>
              <a:rPr sz="3000" dirty="0">
                <a:latin typeface="Times New Roman"/>
                <a:cs typeface="Times New Roman"/>
              </a:rPr>
              <a:t>of  </a:t>
            </a:r>
            <a:r>
              <a:rPr sz="3000" spc="-5" dirty="0">
                <a:latin typeface="Times New Roman"/>
                <a:cs typeface="Times New Roman"/>
              </a:rPr>
              <a:t>certification </a:t>
            </a:r>
            <a:r>
              <a:rPr sz="3000" dirty="0">
                <a:latin typeface="Times New Roman"/>
                <a:cs typeface="Times New Roman"/>
              </a:rPr>
              <a:t>are </a:t>
            </a:r>
            <a:r>
              <a:rPr sz="3000" spc="-5" dirty="0">
                <a:latin typeface="Times New Roman"/>
                <a:cs typeface="Times New Roman"/>
              </a:rPr>
              <a:t>as</a:t>
            </a:r>
            <a:r>
              <a:rPr sz="3000" spc="5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follows:</a:t>
            </a:r>
            <a:endParaRPr sz="30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315"/>
              </a:spcBef>
              <a:buFont typeface="Wingdings"/>
              <a:buChar char=""/>
              <a:tabLst>
                <a:tab pos="448945" algn="l"/>
              </a:tabLst>
            </a:pPr>
            <a:r>
              <a:rPr sz="3000" spc="-170" dirty="0">
                <a:latin typeface="Times New Roman"/>
                <a:cs typeface="Times New Roman"/>
              </a:rPr>
              <a:t>„Certified‟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recognise </a:t>
            </a:r>
            <a:r>
              <a:rPr sz="3000" dirty="0">
                <a:latin typeface="Times New Roman"/>
                <a:cs typeface="Times New Roman"/>
              </a:rPr>
              <a:t>best</a:t>
            </a:r>
            <a:r>
              <a:rPr sz="3000" spc="1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practices.</a:t>
            </a:r>
            <a:endParaRPr sz="30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360"/>
              </a:spcBef>
              <a:buFont typeface="Wingdings"/>
              <a:buChar char=""/>
              <a:tabLst>
                <a:tab pos="448945" algn="l"/>
              </a:tabLst>
            </a:pPr>
            <a:r>
              <a:rPr sz="3000" spc="-250" dirty="0">
                <a:latin typeface="Times New Roman"/>
                <a:cs typeface="Times New Roman"/>
              </a:rPr>
              <a:t>„Silver‟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recognise outstanding</a:t>
            </a:r>
            <a:r>
              <a:rPr sz="3000" spc="1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performance.</a:t>
            </a:r>
            <a:endParaRPr sz="30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360"/>
              </a:spcBef>
              <a:buFont typeface="Wingdings"/>
              <a:buChar char=""/>
              <a:tabLst>
                <a:tab pos="448945" algn="l"/>
              </a:tabLst>
            </a:pPr>
            <a:r>
              <a:rPr sz="3000" spc="-300" dirty="0">
                <a:latin typeface="Times New Roman"/>
                <a:cs typeface="Times New Roman"/>
              </a:rPr>
              <a:t>„Gold‟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recognise national</a:t>
            </a:r>
            <a:r>
              <a:rPr sz="3000" spc="135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excellence.</a:t>
            </a:r>
            <a:endParaRPr sz="3000">
              <a:latin typeface="Times New Roman"/>
              <a:cs typeface="Times New Roman"/>
            </a:endParaRPr>
          </a:p>
          <a:p>
            <a:pPr marL="448309" indent="-436245">
              <a:lnSpc>
                <a:spcPct val="100000"/>
              </a:lnSpc>
              <a:spcBef>
                <a:spcPts val="305"/>
              </a:spcBef>
              <a:buFont typeface="Wingdings"/>
              <a:buChar char=""/>
              <a:tabLst>
                <a:tab pos="448945" algn="l"/>
              </a:tabLst>
            </a:pPr>
            <a:r>
              <a:rPr sz="3000" spc="-185" dirty="0">
                <a:latin typeface="Times New Roman"/>
                <a:cs typeface="Times New Roman"/>
              </a:rPr>
              <a:t>„Platinum‟ </a:t>
            </a:r>
            <a:r>
              <a:rPr sz="3000" dirty="0">
                <a:latin typeface="Times New Roman"/>
                <a:cs typeface="Times New Roman"/>
              </a:rPr>
              <a:t>to </a:t>
            </a:r>
            <a:r>
              <a:rPr sz="3000" spc="-5" dirty="0">
                <a:latin typeface="Times New Roman"/>
                <a:cs typeface="Times New Roman"/>
              </a:rPr>
              <a:t>recognise global</a:t>
            </a:r>
            <a:r>
              <a:rPr sz="3000" spc="25" dirty="0">
                <a:latin typeface="Times New Roman"/>
                <a:cs typeface="Times New Roman"/>
              </a:rPr>
              <a:t> </a:t>
            </a:r>
            <a:r>
              <a:rPr sz="3000" dirty="0">
                <a:latin typeface="Times New Roman"/>
                <a:cs typeface="Times New Roman"/>
              </a:rPr>
              <a:t>leadership</a:t>
            </a:r>
            <a:r>
              <a:rPr sz="3000" dirty="0">
                <a:latin typeface="Carlito"/>
                <a:cs typeface="Carlito"/>
              </a:rPr>
              <a:t>.</a:t>
            </a:r>
            <a:endParaRPr sz="3000">
              <a:latin typeface="Carlito"/>
              <a:cs typeface="Carl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249295" marR="5080" indent="-323342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GREEN BUILDINGS PROJECT</a:t>
            </a:r>
            <a:r>
              <a:rPr spc="-85" dirty="0"/>
              <a:t> </a:t>
            </a:r>
            <a:r>
              <a:rPr dirty="0"/>
              <a:t>IN </a:t>
            </a:r>
            <a:r>
              <a:rPr u="none" dirty="0"/>
              <a:t> </a:t>
            </a:r>
            <a:r>
              <a:rPr spc="-5" dirty="0"/>
              <a:t>INDIA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57273"/>
            <a:ext cx="5558790" cy="438467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Suzlon </a:t>
            </a:r>
            <a:r>
              <a:rPr sz="2200" spc="-10" dirty="0">
                <a:latin typeface="Times New Roman"/>
                <a:cs typeface="Times New Roman"/>
              </a:rPr>
              <a:t>Energy</a:t>
            </a:r>
            <a:r>
              <a:rPr sz="2200" spc="-5" dirty="0">
                <a:latin typeface="Times New Roman"/>
                <a:cs typeface="Times New Roman"/>
              </a:rPr>
              <a:t> Limited-Pune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Biodiversity Conservation</a:t>
            </a:r>
            <a:r>
              <a:rPr sz="2200" spc="-2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India-Bangalore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Olympia </a:t>
            </a:r>
            <a:r>
              <a:rPr sz="2200" spc="-20" dirty="0">
                <a:latin typeface="Times New Roman"/>
                <a:cs typeface="Times New Roman"/>
              </a:rPr>
              <a:t>Technology</a:t>
            </a:r>
            <a:r>
              <a:rPr sz="2200" spc="-5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Park-Chennai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ITC Green Centre-Gurgaon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The Druk White Lotus</a:t>
            </a:r>
            <a:r>
              <a:rPr sz="2200" spc="-60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School-Ladakh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Doon</a:t>
            </a:r>
            <a:r>
              <a:rPr sz="2200" spc="-2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School-Dehradun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Raintree</a:t>
            </a:r>
            <a:r>
              <a:rPr sz="220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Hotels-Chennai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Nokia-Gurgaon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Rajiv Gandhi International</a:t>
            </a:r>
            <a:r>
              <a:rPr sz="2200" spc="-135" dirty="0">
                <a:latin typeface="Times New Roman"/>
                <a:cs typeface="Times New Roman"/>
              </a:rPr>
              <a:t> </a:t>
            </a:r>
            <a:r>
              <a:rPr sz="2200" dirty="0">
                <a:latin typeface="Times New Roman"/>
                <a:cs typeface="Times New Roman"/>
              </a:rPr>
              <a:t>Airport-Hyderabad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Hiranandini-BG House,</a:t>
            </a:r>
            <a:r>
              <a:rPr sz="2200" spc="-1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Powai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10" dirty="0">
                <a:latin typeface="Times New Roman"/>
                <a:cs typeface="Times New Roman"/>
              </a:rPr>
              <a:t>ABN Amro </a:t>
            </a:r>
            <a:r>
              <a:rPr sz="2200" spc="-5" dirty="0">
                <a:latin typeface="Times New Roman"/>
                <a:cs typeface="Times New Roman"/>
              </a:rPr>
              <a:t>Bank,</a:t>
            </a:r>
            <a:r>
              <a:rPr sz="2200" spc="-9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Chennai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Palais </a:t>
            </a:r>
            <a:r>
              <a:rPr sz="2200" dirty="0">
                <a:latin typeface="Times New Roman"/>
                <a:cs typeface="Times New Roman"/>
              </a:rPr>
              <a:t>Royale </a:t>
            </a:r>
            <a:r>
              <a:rPr sz="2200" spc="-5" dirty="0">
                <a:latin typeface="Times New Roman"/>
                <a:cs typeface="Times New Roman"/>
              </a:rPr>
              <a:t>at </a:t>
            </a:r>
            <a:r>
              <a:rPr sz="2200" spc="-30" dirty="0">
                <a:latin typeface="Times New Roman"/>
                <a:cs typeface="Times New Roman"/>
              </a:rPr>
              <a:t>Worli,</a:t>
            </a:r>
            <a:r>
              <a:rPr sz="2200" spc="-80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Mumbai</a:t>
            </a:r>
            <a:endParaRPr sz="2200">
              <a:latin typeface="Times New Roman"/>
              <a:cs typeface="Times New Roman"/>
            </a:endParaRPr>
          </a:p>
          <a:p>
            <a:pPr marL="355600" indent="-342900">
              <a:lnSpc>
                <a:spcPct val="100000"/>
              </a:lnSpc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200" spc="-5" dirty="0">
                <a:latin typeface="Times New Roman"/>
                <a:cs typeface="Times New Roman"/>
              </a:rPr>
              <a:t>Punjab Forest</a:t>
            </a:r>
            <a:r>
              <a:rPr sz="2200" spc="-15" dirty="0">
                <a:latin typeface="Times New Roman"/>
                <a:cs typeface="Times New Roman"/>
              </a:rPr>
              <a:t> </a:t>
            </a:r>
            <a:r>
              <a:rPr sz="2200" spc="-5" dirty="0">
                <a:latin typeface="Times New Roman"/>
                <a:cs typeface="Times New Roman"/>
              </a:rPr>
              <a:t>Complex,Mohali</a:t>
            </a:r>
            <a:endParaRPr sz="2200">
              <a:latin typeface="Times New Roman"/>
              <a:cs typeface="Times New Roman"/>
            </a:endParaRPr>
          </a:p>
        </p:txBody>
      </p:sp>
      <p:sp>
        <p:nvSpPr>
          <p:cNvPr id="4" name="object 4"/>
          <p:cNvSpPr/>
          <p:nvPr/>
        </p:nvSpPr>
        <p:spPr>
          <a:xfrm>
            <a:off x="5810250" y="1714500"/>
            <a:ext cx="2600325" cy="2500376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656082"/>
            <a:ext cx="3784600" cy="5099050"/>
          </a:xfrm>
          <a:prstGeom prst="rect">
            <a:avLst/>
          </a:prstGeom>
        </p:spPr>
        <p:txBody>
          <a:bodyPr vert="horz" wrap="square" lIns="0" tIns="89535" rIns="0" bIns="0" rtlCol="0">
            <a:spAutoFit/>
          </a:bodyPr>
          <a:lstStyle/>
          <a:p>
            <a:pPr marL="355600" marR="565785" indent="-342900">
              <a:lnSpc>
                <a:spcPts val="2500"/>
              </a:lnSpc>
              <a:spcBef>
                <a:spcPts val="70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6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SUZLON</a:t>
            </a:r>
            <a:r>
              <a:rPr sz="2600" b="1" u="heavy" spc="-6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600" b="1" u="heavy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ENERGY  LIMITED,PUNE:</a:t>
            </a:r>
            <a:endParaRPr sz="26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640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Several accolades  continue to shower upon  </a:t>
            </a:r>
            <a:r>
              <a:rPr sz="2600" spc="-204" dirty="0">
                <a:latin typeface="Times New Roman"/>
                <a:cs typeface="Times New Roman"/>
              </a:rPr>
              <a:t>Suzlon‟s </a:t>
            </a:r>
            <a:r>
              <a:rPr sz="2600" dirty="0">
                <a:latin typeface="Times New Roman"/>
                <a:cs typeface="Times New Roman"/>
              </a:rPr>
              <a:t>global  headquarter in Pune</a:t>
            </a:r>
            <a:r>
              <a:rPr sz="2600" spc="-155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“One  Earth”.</a:t>
            </a:r>
            <a:endParaRPr sz="2600">
              <a:latin typeface="Times New Roman"/>
              <a:cs typeface="Times New Roman"/>
            </a:endParaRPr>
          </a:p>
          <a:p>
            <a:pPr marL="355600" indent="-342900">
              <a:lnSpc>
                <a:spcPts val="2810"/>
              </a:lnSpc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LEED </a:t>
            </a:r>
            <a:r>
              <a:rPr sz="2600" spc="-5" dirty="0">
                <a:latin typeface="Times New Roman"/>
                <a:cs typeface="Times New Roman"/>
              </a:rPr>
              <a:t>certified </a:t>
            </a:r>
            <a:r>
              <a:rPr sz="2600" dirty="0">
                <a:latin typeface="Times New Roman"/>
                <a:cs typeface="Times New Roman"/>
              </a:rPr>
              <a:t>it</a:t>
            </a:r>
            <a:r>
              <a:rPr sz="2600" spc="-60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as</a:t>
            </a:r>
            <a:endParaRPr sz="2600">
              <a:latin typeface="Times New Roman"/>
              <a:cs typeface="Times New Roman"/>
            </a:endParaRPr>
          </a:p>
          <a:p>
            <a:pPr marL="355600" marR="430530">
              <a:lnSpc>
                <a:spcPts val="2500"/>
              </a:lnSpc>
              <a:spcBef>
                <a:spcPts val="290"/>
              </a:spcBef>
            </a:pPr>
            <a:r>
              <a:rPr sz="2600" spc="-180" dirty="0">
                <a:latin typeface="Times New Roman"/>
                <a:cs typeface="Times New Roman"/>
              </a:rPr>
              <a:t>„PLATINUM‟ </a:t>
            </a:r>
            <a:r>
              <a:rPr sz="2600" dirty="0">
                <a:latin typeface="Times New Roman"/>
                <a:cs typeface="Times New Roman"/>
              </a:rPr>
              <a:t>and it</a:t>
            </a:r>
            <a:r>
              <a:rPr sz="2600" spc="-145" dirty="0">
                <a:latin typeface="Times New Roman"/>
                <a:cs typeface="Times New Roman"/>
              </a:rPr>
              <a:t> </a:t>
            </a:r>
            <a:r>
              <a:rPr sz="2600" spc="-270" dirty="0">
                <a:latin typeface="Times New Roman"/>
                <a:cs typeface="Times New Roman"/>
              </a:rPr>
              <a:t>is  </a:t>
            </a:r>
            <a:r>
              <a:rPr sz="2600" dirty="0">
                <a:latin typeface="Times New Roman"/>
                <a:cs typeface="Times New Roman"/>
              </a:rPr>
              <a:t>built on an </a:t>
            </a:r>
            <a:r>
              <a:rPr sz="2600" spc="-5" dirty="0">
                <a:latin typeface="Times New Roman"/>
                <a:cs typeface="Times New Roman"/>
              </a:rPr>
              <a:t>area </a:t>
            </a:r>
            <a:r>
              <a:rPr sz="2600" dirty="0">
                <a:latin typeface="Times New Roman"/>
                <a:cs typeface="Times New Roman"/>
              </a:rPr>
              <a:t>of  10.13acres.</a:t>
            </a:r>
            <a:endParaRPr sz="2600">
              <a:latin typeface="Times New Roman"/>
              <a:cs typeface="Times New Roman"/>
            </a:endParaRPr>
          </a:p>
          <a:p>
            <a:pPr marL="355600" marR="12700" indent="-342900">
              <a:lnSpc>
                <a:spcPct val="80000"/>
              </a:lnSpc>
              <a:spcBef>
                <a:spcPts val="635"/>
              </a:spcBef>
              <a:buFont typeface="Wingdings"/>
              <a:buChar char=""/>
              <a:tabLst>
                <a:tab pos="355600" algn="l"/>
              </a:tabLst>
            </a:pPr>
            <a:r>
              <a:rPr sz="2600" dirty="0">
                <a:latin typeface="Times New Roman"/>
                <a:cs typeface="Times New Roman"/>
              </a:rPr>
              <a:t>One Earth </a:t>
            </a:r>
            <a:r>
              <a:rPr sz="2600" spc="-5" dirty="0">
                <a:latin typeface="Times New Roman"/>
                <a:cs typeface="Times New Roman"/>
              </a:rPr>
              <a:t>can </a:t>
            </a:r>
            <a:r>
              <a:rPr sz="2600" dirty="0">
                <a:latin typeface="Times New Roman"/>
                <a:cs typeface="Times New Roman"/>
              </a:rPr>
              <a:t>be</a:t>
            </a:r>
            <a:r>
              <a:rPr sz="2600" spc="-114" dirty="0">
                <a:latin typeface="Times New Roman"/>
                <a:cs typeface="Times New Roman"/>
              </a:rPr>
              <a:t> </a:t>
            </a:r>
            <a:r>
              <a:rPr sz="2600" dirty="0">
                <a:latin typeface="Times New Roman"/>
                <a:cs typeface="Times New Roman"/>
              </a:rPr>
              <a:t>counted  as among the </a:t>
            </a:r>
            <a:r>
              <a:rPr sz="2600" spc="-10" dirty="0">
                <a:latin typeface="Times New Roman"/>
                <a:cs typeface="Times New Roman"/>
              </a:rPr>
              <a:t>largest  </a:t>
            </a:r>
            <a:r>
              <a:rPr sz="2600" dirty="0">
                <a:latin typeface="Times New Roman"/>
                <a:cs typeface="Times New Roman"/>
              </a:rPr>
              <a:t>green building </a:t>
            </a:r>
            <a:r>
              <a:rPr sz="2600" spc="-5" dirty="0">
                <a:latin typeface="Times New Roman"/>
                <a:cs typeface="Times New Roman"/>
              </a:rPr>
              <a:t>projects </a:t>
            </a:r>
            <a:r>
              <a:rPr sz="2600" dirty="0">
                <a:latin typeface="Times New Roman"/>
                <a:cs typeface="Times New Roman"/>
              </a:rPr>
              <a:t>in  India.</a:t>
            </a:r>
            <a:endParaRPr sz="26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000625" y="928624"/>
            <a:ext cx="2609850" cy="175260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500626" y="3000375"/>
            <a:ext cx="4572000" cy="14478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732281"/>
            <a:ext cx="3586479" cy="5207635"/>
          </a:xfrm>
          <a:prstGeom prst="rect">
            <a:avLst/>
          </a:prstGeom>
        </p:spPr>
        <p:txBody>
          <a:bodyPr vert="horz" wrap="square" lIns="0" tIns="85725" rIns="0" bIns="0" rtlCol="0">
            <a:spAutoFit/>
          </a:bodyPr>
          <a:lstStyle/>
          <a:p>
            <a:pPr marL="355600" marR="533400" indent="-342900">
              <a:lnSpc>
                <a:spcPts val="2400"/>
              </a:lnSpc>
              <a:spcBef>
                <a:spcPts val="675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RAJIV GANDHI  INTERN</a:t>
            </a:r>
            <a:r>
              <a:rPr sz="2500" b="1" u="heavy" spc="-190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TIONAL </a:t>
            </a:r>
            <a:r>
              <a:rPr sz="2500" b="1" spc="-5" dirty="0">
                <a:latin typeface="Times New Roman"/>
                <a:cs typeface="Times New Roman"/>
              </a:rPr>
              <a:t> </a:t>
            </a:r>
            <a:r>
              <a:rPr sz="2500" b="1" u="heavy" spc="-4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AIRPORT-  </a:t>
            </a:r>
            <a:r>
              <a:rPr sz="25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HYDERABAD:</a:t>
            </a:r>
            <a:endParaRPr sz="2500">
              <a:latin typeface="Times New Roman"/>
              <a:cs typeface="Times New Roman"/>
            </a:endParaRPr>
          </a:p>
          <a:p>
            <a:pPr marL="355600" marR="227329" indent="-342900">
              <a:lnSpc>
                <a:spcPts val="2400"/>
              </a:lnSpc>
              <a:spcBef>
                <a:spcPts val="600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225" dirty="0">
                <a:latin typeface="Times New Roman"/>
                <a:cs typeface="Times New Roman"/>
              </a:rPr>
              <a:t>India‟s </a:t>
            </a:r>
            <a:r>
              <a:rPr sz="2500" spc="-5" dirty="0">
                <a:latin typeface="Times New Roman"/>
                <a:cs typeface="Times New Roman"/>
              </a:rPr>
              <a:t>first Greenfield  airport is undeniably  </a:t>
            </a:r>
            <a:r>
              <a:rPr sz="2500" spc="-10" dirty="0">
                <a:latin typeface="Times New Roman"/>
                <a:cs typeface="Times New Roman"/>
              </a:rPr>
              <a:t>among </a:t>
            </a:r>
            <a:r>
              <a:rPr sz="2500" spc="-5" dirty="0">
                <a:latin typeface="Times New Roman"/>
                <a:cs typeface="Times New Roman"/>
              </a:rPr>
              <a:t>the top 10 green  buildings in</a:t>
            </a:r>
            <a:r>
              <a:rPr sz="2500" spc="2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India.</a:t>
            </a:r>
            <a:endParaRPr sz="2500">
              <a:latin typeface="Times New Roman"/>
              <a:cs typeface="Times New Roman"/>
            </a:endParaRPr>
          </a:p>
          <a:p>
            <a:pPr marL="355600" marR="104775" indent="-342900" algn="just">
              <a:lnSpc>
                <a:spcPct val="80000"/>
              </a:lnSpc>
              <a:spcBef>
                <a:spcPts val="620"/>
              </a:spcBef>
              <a:buFont typeface="Wingdings"/>
              <a:buChar char=""/>
              <a:tabLst>
                <a:tab pos="355600" algn="l"/>
              </a:tabLst>
            </a:pPr>
            <a:r>
              <a:rPr sz="2500" spc="-5" dirty="0">
                <a:latin typeface="Times New Roman"/>
                <a:cs typeface="Times New Roman"/>
              </a:rPr>
              <a:t>First airport in asia to be  certified with </a:t>
            </a:r>
            <a:r>
              <a:rPr sz="2500" spc="-240" dirty="0">
                <a:latin typeface="Times New Roman"/>
                <a:cs typeface="Times New Roman"/>
              </a:rPr>
              <a:t>„SILVER‟  </a:t>
            </a:r>
            <a:r>
              <a:rPr sz="2500" spc="-5" dirty="0">
                <a:latin typeface="Times New Roman"/>
                <a:cs typeface="Times New Roman"/>
              </a:rPr>
              <a:t>rating.</a:t>
            </a:r>
            <a:endParaRPr sz="25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600"/>
              </a:spcBef>
              <a:buFont typeface="Wingdings"/>
              <a:buChar char=""/>
              <a:tabLst>
                <a:tab pos="426720" algn="l"/>
                <a:tab pos="427355" algn="l"/>
              </a:tabLst>
            </a:pPr>
            <a:r>
              <a:rPr dirty="0"/>
              <a:t>	</a:t>
            </a:r>
            <a:r>
              <a:rPr sz="2500" spc="-5" dirty="0">
                <a:latin typeface="Times New Roman"/>
                <a:cs typeface="Times New Roman"/>
              </a:rPr>
              <a:t>This green building  ensures optimal use of  natural light and minimal  wastage of electricity or  </a:t>
            </a:r>
            <a:r>
              <a:rPr sz="2500" spc="-15" dirty="0">
                <a:latin typeface="Times New Roman"/>
                <a:cs typeface="Times New Roman"/>
              </a:rPr>
              <a:t>energy</a:t>
            </a:r>
            <a:r>
              <a:rPr sz="2500" spc="10" dirty="0">
                <a:latin typeface="Times New Roman"/>
                <a:cs typeface="Times New Roman"/>
              </a:rPr>
              <a:t> </a:t>
            </a:r>
            <a:r>
              <a:rPr sz="2500" spc="-5" dirty="0">
                <a:latin typeface="Times New Roman"/>
                <a:cs typeface="Times New Roman"/>
              </a:rPr>
              <a:t>consumption.</a:t>
            </a:r>
            <a:endParaRPr sz="25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5286375" y="1285875"/>
            <a:ext cx="2786126" cy="2501011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4429125" y="3881386"/>
            <a:ext cx="4572000" cy="1833626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35940" y="935253"/>
            <a:ext cx="3867785" cy="3696335"/>
          </a:xfrm>
          <a:prstGeom prst="rect">
            <a:avLst/>
          </a:prstGeom>
        </p:spPr>
        <p:txBody>
          <a:bodyPr vert="horz" wrap="square" lIns="0" tIns="97790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77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2800" b="1" u="heavy" spc="-5" dirty="0">
                <a:uFill>
                  <a:solidFill>
                    <a:srgbClr val="000000"/>
                  </a:solidFill>
                </a:uFill>
                <a:latin typeface="Times New Roman"/>
                <a:cs typeface="Times New Roman"/>
              </a:rPr>
              <a:t>NOKIA-GURGAON:</a:t>
            </a:r>
            <a:endParaRPr sz="2800">
              <a:latin typeface="Times New Roman"/>
              <a:cs typeface="Times New Roman"/>
            </a:endParaRPr>
          </a:p>
          <a:p>
            <a:pPr marL="355600" marR="231140" indent="-342900">
              <a:lnSpc>
                <a:spcPct val="100000"/>
              </a:lnSpc>
              <a:spcBef>
                <a:spcPts val="675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280" dirty="0">
                <a:latin typeface="Times New Roman"/>
                <a:cs typeface="Times New Roman"/>
              </a:rPr>
              <a:t>„GOLD‟ </a:t>
            </a:r>
            <a:r>
              <a:rPr sz="2800" spc="-5" dirty="0">
                <a:latin typeface="Times New Roman"/>
                <a:cs typeface="Times New Roman"/>
              </a:rPr>
              <a:t>rated </a:t>
            </a:r>
            <a:r>
              <a:rPr sz="2800" spc="-70" dirty="0">
                <a:latin typeface="Times New Roman"/>
                <a:cs typeface="Times New Roman"/>
              </a:rPr>
              <a:t>building  </a:t>
            </a:r>
            <a:r>
              <a:rPr sz="2800" spc="-5" dirty="0">
                <a:latin typeface="Times New Roman"/>
                <a:cs typeface="Times New Roman"/>
              </a:rPr>
              <a:t>by</a:t>
            </a:r>
            <a:r>
              <a:rPr sz="2800" spc="-1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LEED.</a:t>
            </a:r>
            <a:endParaRPr sz="28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100000"/>
              </a:lnSpc>
              <a:spcBef>
                <a:spcPts val="670"/>
              </a:spcBef>
              <a:buFont typeface="Wingdings"/>
              <a:buChar char=""/>
              <a:tabLst>
                <a:tab pos="355600" algn="l"/>
              </a:tabLst>
            </a:pPr>
            <a:r>
              <a:rPr sz="2800" spc="-5" dirty="0">
                <a:latin typeface="Times New Roman"/>
                <a:cs typeface="Times New Roman"/>
              </a:rPr>
              <a:t>Its smart </a:t>
            </a:r>
            <a:r>
              <a:rPr sz="2800" dirty="0">
                <a:latin typeface="Times New Roman"/>
                <a:cs typeface="Times New Roman"/>
              </a:rPr>
              <a:t>lighting, </a:t>
            </a:r>
            <a:r>
              <a:rPr sz="2800" spc="-5" dirty="0">
                <a:latin typeface="Times New Roman"/>
                <a:cs typeface="Times New Roman"/>
              </a:rPr>
              <a:t>heat  recovery wheel and</a:t>
            </a:r>
            <a:r>
              <a:rPr sz="2800" spc="-50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high  </a:t>
            </a:r>
            <a:r>
              <a:rPr sz="2800" spc="-10" dirty="0">
                <a:latin typeface="Times New Roman"/>
                <a:cs typeface="Times New Roman"/>
              </a:rPr>
              <a:t>efficiency </a:t>
            </a:r>
            <a:r>
              <a:rPr sz="2800" spc="-5" dirty="0">
                <a:latin typeface="Times New Roman"/>
                <a:cs typeface="Times New Roman"/>
              </a:rPr>
              <a:t>chillers  makes this </a:t>
            </a:r>
            <a:r>
              <a:rPr sz="2800" spc="-10" dirty="0">
                <a:latin typeface="Times New Roman"/>
                <a:cs typeface="Times New Roman"/>
              </a:rPr>
              <a:t>office </a:t>
            </a:r>
            <a:r>
              <a:rPr sz="2800" spc="-5" dirty="0">
                <a:latin typeface="Times New Roman"/>
                <a:cs typeface="Times New Roman"/>
              </a:rPr>
              <a:t>stand  out from </a:t>
            </a:r>
            <a:r>
              <a:rPr sz="2800" dirty="0">
                <a:latin typeface="Times New Roman"/>
                <a:cs typeface="Times New Roman"/>
              </a:rPr>
              <a:t>the</a:t>
            </a:r>
            <a:r>
              <a:rPr sz="2800" spc="-45" dirty="0">
                <a:latin typeface="Times New Roman"/>
                <a:cs typeface="Times New Roman"/>
              </a:rPr>
              <a:t> </a:t>
            </a:r>
            <a:r>
              <a:rPr sz="2800" spc="-5" dirty="0">
                <a:latin typeface="Times New Roman"/>
                <a:cs typeface="Times New Roman"/>
              </a:rPr>
              <a:t>rest.</a:t>
            </a:r>
            <a:endParaRPr sz="2800">
              <a:latin typeface="Times New Roman"/>
              <a:cs typeface="Times New Roman"/>
            </a:endParaRPr>
          </a:p>
        </p:txBody>
      </p:sp>
      <p:sp>
        <p:nvSpPr>
          <p:cNvPr id="3" name="object 3"/>
          <p:cNvSpPr/>
          <p:nvPr/>
        </p:nvSpPr>
        <p:spPr>
          <a:xfrm>
            <a:off x="4648200" y="1357337"/>
            <a:ext cx="4038600" cy="1186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5005451" y="3195637"/>
            <a:ext cx="3352800" cy="311073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1021486" y="143001"/>
            <a:ext cx="7105015" cy="69659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4400" u="none" dirty="0"/>
              <a:t>SOME IMAGES OF</a:t>
            </a:r>
            <a:r>
              <a:rPr sz="4400" u="none" spc="-225" dirty="0"/>
              <a:t> </a:t>
            </a:r>
            <a:r>
              <a:rPr sz="4400" u="none" dirty="0"/>
              <a:t>GREEN</a:t>
            </a:r>
            <a:endParaRPr sz="4400"/>
          </a:p>
        </p:txBody>
      </p:sp>
      <p:sp>
        <p:nvSpPr>
          <p:cNvPr id="3" name="object 3"/>
          <p:cNvSpPr/>
          <p:nvPr/>
        </p:nvSpPr>
        <p:spPr>
          <a:xfrm>
            <a:off x="1033932" y="776097"/>
            <a:ext cx="7074534" cy="53340"/>
          </a:xfrm>
          <a:custGeom>
            <a:avLst/>
            <a:gdLst/>
            <a:ahLst/>
            <a:cxnLst/>
            <a:rect l="l" t="t" r="r" b="b"/>
            <a:pathLst>
              <a:path w="7074534" h="53340">
                <a:moveTo>
                  <a:pt x="7074408" y="0"/>
                </a:moveTo>
                <a:lnTo>
                  <a:pt x="0" y="0"/>
                </a:lnTo>
                <a:lnTo>
                  <a:pt x="0" y="53339"/>
                </a:lnTo>
                <a:lnTo>
                  <a:pt x="7074408" y="53339"/>
                </a:lnTo>
                <a:lnTo>
                  <a:pt x="7074408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989326" y="813943"/>
            <a:ext cx="3166110" cy="69659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b="1" dirty="0">
                <a:latin typeface="Times New Roman"/>
                <a:cs typeface="Times New Roman"/>
              </a:rPr>
              <a:t>BUI</a:t>
            </a:r>
            <a:r>
              <a:rPr sz="4400" b="1" spc="10" dirty="0">
                <a:latin typeface="Times New Roman"/>
                <a:cs typeface="Times New Roman"/>
              </a:rPr>
              <a:t>L</a:t>
            </a:r>
            <a:r>
              <a:rPr sz="4400" b="1" dirty="0">
                <a:latin typeface="Times New Roman"/>
                <a:cs typeface="Times New Roman"/>
              </a:rPr>
              <a:t>DINGS</a:t>
            </a:r>
            <a:endParaRPr sz="4400">
              <a:latin typeface="Times New Roman"/>
              <a:cs typeface="Times New Roman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001391" y="1446657"/>
            <a:ext cx="3139440" cy="53340"/>
          </a:xfrm>
          <a:custGeom>
            <a:avLst/>
            <a:gdLst/>
            <a:ahLst/>
            <a:cxnLst/>
            <a:rect l="l" t="t" r="r" b="b"/>
            <a:pathLst>
              <a:path w="3139440" h="53340">
                <a:moveTo>
                  <a:pt x="3139439" y="0"/>
                </a:moveTo>
                <a:lnTo>
                  <a:pt x="0" y="0"/>
                </a:lnTo>
                <a:lnTo>
                  <a:pt x="0" y="53339"/>
                </a:lnTo>
                <a:lnTo>
                  <a:pt x="3139439" y="53339"/>
                </a:lnTo>
                <a:lnTo>
                  <a:pt x="3139439" y="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457200" y="1671154"/>
            <a:ext cx="4038600" cy="118634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428599" y="2928873"/>
            <a:ext cx="4143375" cy="137160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" name="object 8"/>
          <p:cNvSpPr/>
          <p:nvPr/>
        </p:nvSpPr>
        <p:spPr>
          <a:xfrm>
            <a:off x="357162" y="4476762"/>
            <a:ext cx="4214876" cy="1666875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4748276" y="1642998"/>
            <a:ext cx="4038600" cy="1438783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/>
          <p:nvPr/>
        </p:nvSpPr>
        <p:spPr>
          <a:xfrm>
            <a:off x="4786376" y="3238500"/>
            <a:ext cx="4072001" cy="1619250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1" name="object 11"/>
          <p:cNvSpPr/>
          <p:nvPr/>
        </p:nvSpPr>
        <p:spPr>
          <a:xfrm>
            <a:off x="4714875" y="4929200"/>
            <a:ext cx="4143375" cy="146685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572385" marR="5080" indent="-1855470">
              <a:lnSpc>
                <a:spcPct val="100000"/>
              </a:lnSpc>
              <a:spcBef>
                <a:spcPts val="95"/>
              </a:spcBef>
            </a:pPr>
            <a:r>
              <a:rPr spc="-5" dirty="0"/>
              <a:t>DIFFERENT FROM</a:t>
            </a:r>
            <a:r>
              <a:rPr spc="-120" dirty="0"/>
              <a:t> </a:t>
            </a:r>
            <a:r>
              <a:rPr spc="-5" dirty="0"/>
              <a:t>OTHER </a:t>
            </a:r>
            <a:r>
              <a:rPr u="none" spc="-5" dirty="0"/>
              <a:t> </a:t>
            </a:r>
            <a:r>
              <a:rPr spc="-5" dirty="0"/>
              <a:t>BUILDINGS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35940" y="1528317"/>
            <a:ext cx="7959725" cy="4324350"/>
          </a:xfrm>
          <a:prstGeom prst="rect">
            <a:avLst/>
          </a:prstGeom>
        </p:spPr>
        <p:txBody>
          <a:bodyPr vert="horz" wrap="square" lIns="0" tIns="104140" rIns="0" bIns="0" rtlCol="0">
            <a:spAutoFit/>
          </a:bodyPr>
          <a:lstStyle/>
          <a:p>
            <a:pPr marL="355600" marR="1102360" indent="-342900">
              <a:lnSpc>
                <a:spcPct val="80000"/>
              </a:lnSpc>
              <a:spcBef>
                <a:spcPts val="8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design,maintaince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construction </a:t>
            </a:r>
            <a:r>
              <a:rPr sz="3000" dirty="0">
                <a:latin typeface="Times New Roman"/>
                <a:cs typeface="Times New Roman"/>
              </a:rPr>
              <a:t>of  </a:t>
            </a:r>
            <a:r>
              <a:rPr sz="3000" spc="-5" dirty="0">
                <a:latin typeface="Times New Roman"/>
                <a:cs typeface="Times New Roman"/>
              </a:rPr>
              <a:t>buildings </a:t>
            </a:r>
            <a:r>
              <a:rPr sz="3000" dirty="0">
                <a:latin typeface="Times New Roman"/>
                <a:cs typeface="Times New Roman"/>
              </a:rPr>
              <a:t>have </a:t>
            </a:r>
            <a:r>
              <a:rPr sz="3000" spc="-5" dirty="0">
                <a:latin typeface="Times New Roman"/>
                <a:cs typeface="Times New Roman"/>
              </a:rPr>
              <a:t>tremendous </a:t>
            </a:r>
            <a:r>
              <a:rPr sz="3000" spc="-10" dirty="0">
                <a:latin typeface="Times New Roman"/>
                <a:cs typeface="Times New Roman"/>
              </a:rPr>
              <a:t>effect </a:t>
            </a:r>
            <a:r>
              <a:rPr sz="3000" dirty="0">
                <a:latin typeface="Times New Roman"/>
                <a:cs typeface="Times New Roman"/>
              </a:rPr>
              <a:t>on our  </a:t>
            </a:r>
            <a:r>
              <a:rPr sz="3000" spc="-5" dirty="0">
                <a:latin typeface="Times New Roman"/>
                <a:cs typeface="Times New Roman"/>
              </a:rPr>
              <a:t>enviornment </a:t>
            </a:r>
            <a:r>
              <a:rPr sz="3000" dirty="0">
                <a:latin typeface="Times New Roman"/>
                <a:cs typeface="Times New Roman"/>
              </a:rPr>
              <a:t>and natural</a:t>
            </a:r>
            <a:r>
              <a:rPr sz="3000" spc="3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resources.</a:t>
            </a:r>
            <a:endParaRPr sz="3000">
              <a:latin typeface="Times New Roman"/>
              <a:cs typeface="Times New Roman"/>
            </a:endParaRPr>
          </a:p>
          <a:p>
            <a:pPr marL="355600" marR="5080" indent="-342900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4965" algn="l"/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Green </a:t>
            </a:r>
            <a:r>
              <a:rPr sz="3000" spc="-5" dirty="0">
                <a:latin typeface="Times New Roman"/>
                <a:cs typeface="Times New Roman"/>
              </a:rPr>
              <a:t>Building is </a:t>
            </a:r>
            <a:r>
              <a:rPr sz="3000" spc="-10" dirty="0">
                <a:latin typeface="Times New Roman"/>
                <a:cs typeface="Times New Roman"/>
              </a:rPr>
              <a:t>different </a:t>
            </a:r>
            <a:r>
              <a:rPr sz="3000" dirty="0">
                <a:latin typeface="Times New Roman"/>
                <a:cs typeface="Times New Roman"/>
              </a:rPr>
              <a:t>from the other  </a:t>
            </a:r>
            <a:r>
              <a:rPr sz="3000" spc="-5" dirty="0">
                <a:latin typeface="Times New Roman"/>
                <a:cs typeface="Times New Roman"/>
              </a:rPr>
              <a:t>buildings </a:t>
            </a:r>
            <a:r>
              <a:rPr sz="3000" dirty="0">
                <a:latin typeface="Times New Roman"/>
                <a:cs typeface="Times New Roman"/>
              </a:rPr>
              <a:t>because it </a:t>
            </a:r>
            <a:r>
              <a:rPr sz="3000" spc="-5" dirty="0">
                <a:latin typeface="Times New Roman"/>
                <a:cs typeface="Times New Roman"/>
              </a:rPr>
              <a:t>use </a:t>
            </a:r>
            <a:r>
              <a:rPr sz="3000" dirty="0">
                <a:latin typeface="Times New Roman"/>
                <a:cs typeface="Times New Roman"/>
              </a:rPr>
              <a:t>a </a:t>
            </a:r>
            <a:r>
              <a:rPr sz="3000" spc="-5" dirty="0">
                <a:latin typeface="Times New Roman"/>
                <a:cs typeface="Times New Roman"/>
              </a:rPr>
              <a:t>minimum </a:t>
            </a:r>
            <a:r>
              <a:rPr sz="3000" dirty="0">
                <a:latin typeface="Times New Roman"/>
                <a:cs typeface="Times New Roman"/>
              </a:rPr>
              <a:t>amount of  nonrenewable </a:t>
            </a:r>
            <a:r>
              <a:rPr sz="3000" spc="-40" dirty="0">
                <a:latin typeface="Times New Roman"/>
                <a:cs typeface="Times New Roman"/>
              </a:rPr>
              <a:t>energy, </a:t>
            </a:r>
            <a:r>
              <a:rPr sz="3000" spc="-5" dirty="0">
                <a:latin typeface="Times New Roman"/>
                <a:cs typeface="Times New Roman"/>
              </a:rPr>
              <a:t>produce minimal pollution,  increases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comfort, health </a:t>
            </a:r>
            <a:r>
              <a:rPr sz="3000" dirty="0">
                <a:latin typeface="Times New Roman"/>
                <a:cs typeface="Times New Roman"/>
              </a:rPr>
              <a:t>and safety of the  people who work in</a:t>
            </a:r>
            <a:r>
              <a:rPr sz="3000" spc="-10" dirty="0">
                <a:latin typeface="Times New Roman"/>
                <a:cs typeface="Times New Roman"/>
              </a:rPr>
              <a:t> </a:t>
            </a:r>
            <a:r>
              <a:rPr sz="3000" spc="-5" dirty="0">
                <a:latin typeface="Times New Roman"/>
                <a:cs typeface="Times New Roman"/>
              </a:rPr>
              <a:t>them.</a:t>
            </a:r>
            <a:endParaRPr sz="3000">
              <a:latin typeface="Times New Roman"/>
              <a:cs typeface="Times New Roman"/>
            </a:endParaRPr>
          </a:p>
          <a:p>
            <a:pPr marL="355600" marR="683260" indent="-342900" algn="just">
              <a:lnSpc>
                <a:spcPct val="80000"/>
              </a:lnSpc>
              <a:spcBef>
                <a:spcPts val="720"/>
              </a:spcBef>
              <a:buFont typeface="Arial"/>
              <a:buChar char="•"/>
              <a:tabLst>
                <a:tab pos="355600" algn="l"/>
              </a:tabLst>
            </a:pPr>
            <a:r>
              <a:rPr sz="3000" dirty="0">
                <a:latin typeface="Times New Roman"/>
                <a:cs typeface="Times New Roman"/>
              </a:rPr>
              <a:t>It also </a:t>
            </a:r>
            <a:r>
              <a:rPr sz="3000" spc="-5" dirty="0">
                <a:latin typeface="Times New Roman"/>
                <a:cs typeface="Times New Roman"/>
              </a:rPr>
              <a:t>minimize </a:t>
            </a:r>
            <a:r>
              <a:rPr sz="3000" dirty="0">
                <a:latin typeface="Times New Roman"/>
                <a:cs typeface="Times New Roman"/>
              </a:rPr>
              <a:t>the </a:t>
            </a:r>
            <a:r>
              <a:rPr sz="3000" spc="-5" dirty="0">
                <a:latin typeface="Times New Roman"/>
                <a:cs typeface="Times New Roman"/>
              </a:rPr>
              <a:t>waste </a:t>
            </a:r>
            <a:r>
              <a:rPr sz="3000" dirty="0">
                <a:latin typeface="Times New Roman"/>
                <a:cs typeface="Times New Roman"/>
              </a:rPr>
              <a:t>in </a:t>
            </a:r>
            <a:r>
              <a:rPr sz="3000" spc="-5" dirty="0">
                <a:latin typeface="Times New Roman"/>
                <a:cs typeface="Times New Roman"/>
              </a:rPr>
              <a:t>construction </a:t>
            </a:r>
            <a:r>
              <a:rPr sz="3000" dirty="0">
                <a:latin typeface="Times New Roman"/>
                <a:cs typeface="Times New Roman"/>
              </a:rPr>
              <a:t>by  </a:t>
            </a:r>
            <a:r>
              <a:rPr sz="3000" spc="-5" dirty="0">
                <a:latin typeface="Times New Roman"/>
                <a:cs typeface="Times New Roman"/>
              </a:rPr>
              <a:t>recovering materials </a:t>
            </a:r>
            <a:r>
              <a:rPr sz="3000" dirty="0">
                <a:latin typeface="Times New Roman"/>
                <a:cs typeface="Times New Roman"/>
              </a:rPr>
              <a:t>and </a:t>
            </a:r>
            <a:r>
              <a:rPr sz="3000" spc="-5" dirty="0">
                <a:latin typeface="Times New Roman"/>
                <a:cs typeface="Times New Roman"/>
              </a:rPr>
              <a:t>reusing </a:t>
            </a:r>
            <a:r>
              <a:rPr sz="3000" dirty="0">
                <a:latin typeface="Times New Roman"/>
                <a:cs typeface="Times New Roman"/>
              </a:rPr>
              <a:t>or </a:t>
            </a:r>
            <a:r>
              <a:rPr sz="3000" spc="-5" dirty="0">
                <a:latin typeface="Times New Roman"/>
                <a:cs typeface="Times New Roman"/>
              </a:rPr>
              <a:t>recycling  them.</a:t>
            </a:r>
            <a:endParaRPr sz="3000">
              <a:latin typeface="Times New Roman"/>
              <a:cs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</TotalTime>
  <Words>385</Words>
  <Application>Microsoft Office PowerPoint</Application>
  <PresentationFormat>On-screen Show (4:3)</PresentationFormat>
  <Paragraphs>46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Carlito</vt:lpstr>
      <vt:lpstr>Times New Roman</vt:lpstr>
      <vt:lpstr>Wingdings</vt:lpstr>
      <vt:lpstr>Office Theme</vt:lpstr>
      <vt:lpstr>PowerPoint Presentation</vt:lpstr>
      <vt:lpstr>INDIAN GREEN BUILDING  COUNCIL</vt:lpstr>
      <vt:lpstr>IGBC RATING SYSTEM</vt:lpstr>
      <vt:lpstr>GREEN BUILDINGS PROJECT IN  INDIA</vt:lpstr>
      <vt:lpstr>PowerPoint Presentation</vt:lpstr>
      <vt:lpstr>PowerPoint Presentation</vt:lpstr>
      <vt:lpstr>PowerPoint Presentation</vt:lpstr>
      <vt:lpstr>SOME IMAGES OF GREEN</vt:lpstr>
      <vt:lpstr>DIFFERENT FROM OTHER  BUILDINGS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</dc:creator>
  <cp:lastModifiedBy>USER</cp:lastModifiedBy>
  <cp:revision>8</cp:revision>
  <dcterms:created xsi:type="dcterms:W3CDTF">2021-08-10T10:33:07Z</dcterms:created>
  <dcterms:modified xsi:type="dcterms:W3CDTF">2022-09-08T07:19:03Z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2014-01-21T00:00:00Z</vt:filetime>
  </property>
  <property fmtid="{D5CDD505-2E9C-101B-9397-08002B2CF9AE}" pid="3" name="Creator">
    <vt:lpwstr>Microsoft® Office PowerPoint® 2007</vt:lpwstr>
  </property>
  <property fmtid="{D5CDD505-2E9C-101B-9397-08002B2CF9AE}" pid="4" name="LastSaved">
    <vt:filetime>2021-08-10T00:00:00Z</vt:filetime>
  </property>
</Properties>
</file>