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8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5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5208" y="207086"/>
            <a:ext cx="7993583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082166"/>
            <a:ext cx="7844790" cy="3047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2438400"/>
            <a:ext cx="90963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u="sng" dirty="0" smtClean="0"/>
              <a:t>Subject:</a:t>
            </a:r>
            <a:r>
              <a:rPr lang="en-IN" sz="3200" dirty="0"/>
              <a:t> </a:t>
            </a:r>
            <a:r>
              <a:rPr lang="en-US" sz="3200" dirty="0"/>
              <a:t>Advance Material &amp; Technology in Architecture</a:t>
            </a:r>
            <a:endParaRPr lang="en-IN" sz="3200" dirty="0" smtClean="0"/>
          </a:p>
          <a:p>
            <a:r>
              <a:rPr lang="en-IN" sz="3200" u="sng" dirty="0" smtClean="0"/>
              <a:t>Topic:</a:t>
            </a:r>
            <a:r>
              <a:rPr lang="en-IN" sz="3200" dirty="0" smtClean="0"/>
              <a:t> Green Building Concept – II </a:t>
            </a:r>
          </a:p>
          <a:p>
            <a:r>
              <a:rPr lang="en-IN" sz="3200" u="sng" dirty="0" smtClean="0"/>
              <a:t>Presented by</a:t>
            </a:r>
            <a:r>
              <a:rPr lang="en-IN" sz="3200" dirty="0" smtClean="0"/>
              <a:t>: </a:t>
            </a:r>
            <a:r>
              <a:rPr lang="en-IN" sz="3200" dirty="0" err="1" smtClean="0"/>
              <a:t>Kavita</a:t>
            </a:r>
            <a:r>
              <a:rPr lang="en-IN" sz="3200" dirty="0" smtClean="0"/>
              <a:t> </a:t>
            </a:r>
            <a:r>
              <a:rPr lang="en-IN" sz="3200" dirty="0" err="1"/>
              <a:t>N</a:t>
            </a:r>
            <a:r>
              <a:rPr lang="en-IN" sz="3200" dirty="0" err="1" smtClean="0"/>
              <a:t>agpal</a:t>
            </a:r>
            <a:endParaRPr lang="en-IN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986" y="1524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16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3124200"/>
            <a:ext cx="7844790" cy="677108"/>
          </a:xfrm>
        </p:spPr>
        <p:txBody>
          <a:bodyPr/>
          <a:lstStyle/>
          <a:p>
            <a:r>
              <a:rPr lang="en-US" dirty="0" smtClean="0"/>
              <a:t> THANKS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452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592" y="580085"/>
            <a:ext cx="651255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9305" marR="5080" indent="-2047239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INDIAN GREEN</a:t>
            </a:r>
            <a:r>
              <a:rPr spc="-55" dirty="0"/>
              <a:t> </a:t>
            </a:r>
            <a:r>
              <a:rPr spc="-5" dirty="0"/>
              <a:t>BUILDING </a:t>
            </a:r>
            <a:r>
              <a:rPr u="none" spc="-5" dirty="0"/>
              <a:t> </a:t>
            </a:r>
            <a:r>
              <a:rPr spc="-10" dirty="0"/>
              <a:t>COUNCIL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6219" y="1908175"/>
            <a:ext cx="8061325" cy="295275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469900" marR="5080" indent="-457200">
              <a:lnSpc>
                <a:spcPts val="3070"/>
              </a:lnSpc>
              <a:spcBef>
                <a:spcPts val="844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The Indian Green Building Council (IGBC)  was formed in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year 2001 by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Confederation  of Indian Industry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(CII).</a:t>
            </a:r>
            <a:endParaRPr sz="3200">
              <a:latin typeface="Times New Roman"/>
              <a:cs typeface="Times New Roman"/>
            </a:endParaRPr>
          </a:p>
          <a:p>
            <a:pPr marL="469900" marR="449580" indent="-457200">
              <a:lnSpc>
                <a:spcPct val="80000"/>
              </a:lnSpc>
              <a:spcBef>
                <a:spcPts val="8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dirty="0">
                <a:latin typeface="Times New Roman"/>
                <a:cs typeface="Times New Roman"/>
              </a:rPr>
              <a:t>The aim of the council is to bring green  building movement in India and facilitate  India to become one of the global leaders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  green buildings by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2015.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00250" y="5033988"/>
            <a:ext cx="5500751" cy="1466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8849" y="478358"/>
            <a:ext cx="62299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u="none" dirty="0"/>
              <a:t>IGBC </a:t>
            </a:r>
            <a:r>
              <a:rPr sz="4400" u="none" spc="-55" dirty="0"/>
              <a:t>RATING</a:t>
            </a:r>
            <a:r>
              <a:rPr sz="4400" u="none" spc="-75" dirty="0"/>
              <a:t> </a:t>
            </a:r>
            <a:r>
              <a:rPr sz="4400" u="none" dirty="0"/>
              <a:t>SYSTEM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471294" y="1111377"/>
            <a:ext cx="6200140" cy="53340"/>
          </a:xfrm>
          <a:custGeom>
            <a:avLst/>
            <a:gdLst/>
            <a:ahLst/>
            <a:cxnLst/>
            <a:rect l="l" t="t" r="r" b="b"/>
            <a:pathLst>
              <a:path w="6200140" h="53340">
                <a:moveTo>
                  <a:pt x="6199632" y="0"/>
                </a:moveTo>
                <a:lnTo>
                  <a:pt x="0" y="0"/>
                </a:lnTo>
                <a:lnTo>
                  <a:pt x="0" y="53339"/>
                </a:lnTo>
                <a:lnTo>
                  <a:pt x="6199632" y="53339"/>
                </a:lnTo>
                <a:lnTo>
                  <a:pt x="61996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574038"/>
            <a:ext cx="7997825" cy="42252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625475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IGBC </a:t>
            </a:r>
            <a:r>
              <a:rPr sz="3000" spc="-5" dirty="0">
                <a:latin typeface="Times New Roman"/>
                <a:cs typeface="Times New Roman"/>
              </a:rPr>
              <a:t>has </a:t>
            </a:r>
            <a:r>
              <a:rPr sz="3000" dirty="0">
                <a:latin typeface="Times New Roman"/>
                <a:cs typeface="Times New Roman"/>
              </a:rPr>
              <a:t>developed green </a:t>
            </a:r>
            <a:r>
              <a:rPr sz="3000" spc="-5" dirty="0">
                <a:latin typeface="Times New Roman"/>
                <a:cs typeface="Times New Roman"/>
              </a:rPr>
              <a:t>building rating  programmes </a:t>
            </a:r>
            <a:r>
              <a:rPr sz="3000" dirty="0">
                <a:latin typeface="Times New Roman"/>
                <a:cs typeface="Times New Roman"/>
              </a:rPr>
              <a:t>to cover </a:t>
            </a:r>
            <a:r>
              <a:rPr sz="3000" spc="-5" dirty="0">
                <a:latin typeface="Times New Roman"/>
                <a:cs typeface="Times New Roman"/>
              </a:rPr>
              <a:t>commercial, residential,  factory buildings,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etc.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24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Each </a:t>
            </a:r>
            <a:r>
              <a:rPr sz="3000" spc="-5" dirty="0">
                <a:latin typeface="Times New Roman"/>
                <a:cs typeface="Times New Roman"/>
              </a:rPr>
              <a:t>rating system divided into </a:t>
            </a:r>
            <a:r>
              <a:rPr sz="3000" spc="-10" dirty="0">
                <a:latin typeface="Times New Roman"/>
                <a:cs typeface="Times New Roman"/>
              </a:rPr>
              <a:t>different </a:t>
            </a:r>
            <a:r>
              <a:rPr sz="3000" spc="-5" dirty="0">
                <a:latin typeface="Times New Roman"/>
                <a:cs typeface="Times New Roman"/>
              </a:rPr>
              <a:t>levels </a:t>
            </a:r>
            <a:r>
              <a:rPr sz="3000" dirty="0">
                <a:latin typeface="Times New Roman"/>
                <a:cs typeface="Times New Roman"/>
              </a:rPr>
              <a:t>of  </a:t>
            </a:r>
            <a:r>
              <a:rPr sz="3000" spc="-5" dirty="0">
                <a:latin typeface="Times New Roman"/>
                <a:cs typeface="Times New Roman"/>
              </a:rPr>
              <a:t>certification </a:t>
            </a:r>
            <a:r>
              <a:rPr sz="3000" dirty="0">
                <a:latin typeface="Times New Roman"/>
                <a:cs typeface="Times New Roman"/>
              </a:rPr>
              <a:t>are </a:t>
            </a:r>
            <a:r>
              <a:rPr sz="3000" spc="-5" dirty="0">
                <a:latin typeface="Times New Roman"/>
                <a:cs typeface="Times New Roman"/>
              </a:rPr>
              <a:t>as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follows:</a:t>
            </a:r>
            <a:endParaRPr sz="3000">
              <a:latin typeface="Times New Roman"/>
              <a:cs typeface="Times New Roman"/>
            </a:endParaRPr>
          </a:p>
          <a:p>
            <a:pPr marL="448309" indent="-43624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448945" algn="l"/>
              </a:tabLst>
            </a:pPr>
            <a:r>
              <a:rPr sz="3000" spc="-170" dirty="0">
                <a:latin typeface="Times New Roman"/>
                <a:cs typeface="Times New Roman"/>
              </a:rPr>
              <a:t>„Certified‟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recognise </a:t>
            </a:r>
            <a:r>
              <a:rPr sz="3000" dirty="0">
                <a:latin typeface="Times New Roman"/>
                <a:cs typeface="Times New Roman"/>
              </a:rPr>
              <a:t>best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practices.</a:t>
            </a:r>
            <a:endParaRPr sz="3000">
              <a:latin typeface="Times New Roman"/>
              <a:cs typeface="Times New Roman"/>
            </a:endParaRPr>
          </a:p>
          <a:p>
            <a:pPr marL="448309" indent="-436245">
              <a:lnSpc>
                <a:spcPct val="100000"/>
              </a:lnSpc>
              <a:spcBef>
                <a:spcPts val="360"/>
              </a:spcBef>
              <a:buFont typeface="Wingdings"/>
              <a:buChar char=""/>
              <a:tabLst>
                <a:tab pos="448945" algn="l"/>
              </a:tabLst>
            </a:pPr>
            <a:r>
              <a:rPr sz="3000" spc="-250" dirty="0">
                <a:latin typeface="Times New Roman"/>
                <a:cs typeface="Times New Roman"/>
              </a:rPr>
              <a:t>„Silver‟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recognise outstanding</a:t>
            </a:r>
            <a:r>
              <a:rPr sz="3000" spc="1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performance.</a:t>
            </a:r>
            <a:endParaRPr sz="3000">
              <a:latin typeface="Times New Roman"/>
              <a:cs typeface="Times New Roman"/>
            </a:endParaRPr>
          </a:p>
          <a:p>
            <a:pPr marL="448309" indent="-436245">
              <a:lnSpc>
                <a:spcPct val="100000"/>
              </a:lnSpc>
              <a:spcBef>
                <a:spcPts val="360"/>
              </a:spcBef>
              <a:buFont typeface="Wingdings"/>
              <a:buChar char=""/>
              <a:tabLst>
                <a:tab pos="448945" algn="l"/>
              </a:tabLst>
            </a:pPr>
            <a:r>
              <a:rPr sz="3000" spc="-300" dirty="0">
                <a:latin typeface="Times New Roman"/>
                <a:cs typeface="Times New Roman"/>
              </a:rPr>
              <a:t>„Gold‟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recognise national</a:t>
            </a:r>
            <a:r>
              <a:rPr sz="3000" spc="13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excellence.</a:t>
            </a:r>
            <a:endParaRPr sz="3000">
              <a:latin typeface="Times New Roman"/>
              <a:cs typeface="Times New Roman"/>
            </a:endParaRPr>
          </a:p>
          <a:p>
            <a:pPr marL="448309" indent="-436245">
              <a:lnSpc>
                <a:spcPct val="100000"/>
              </a:lnSpc>
              <a:spcBef>
                <a:spcPts val="305"/>
              </a:spcBef>
              <a:buFont typeface="Wingdings"/>
              <a:buChar char=""/>
              <a:tabLst>
                <a:tab pos="448945" algn="l"/>
              </a:tabLst>
            </a:pPr>
            <a:r>
              <a:rPr sz="3000" spc="-185" dirty="0">
                <a:latin typeface="Times New Roman"/>
                <a:cs typeface="Times New Roman"/>
              </a:rPr>
              <a:t>„Platinum‟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recognise global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leadership</a:t>
            </a:r>
            <a:r>
              <a:rPr sz="3000" dirty="0">
                <a:latin typeface="Carlito"/>
                <a:cs typeface="Carlito"/>
              </a:rPr>
              <a:t>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49295" marR="5080" indent="-32334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GREEN BUILDINGS PROJECT</a:t>
            </a:r>
            <a:r>
              <a:rPr spc="-85" dirty="0"/>
              <a:t> </a:t>
            </a:r>
            <a:r>
              <a:rPr dirty="0"/>
              <a:t>IN </a:t>
            </a:r>
            <a:r>
              <a:rPr u="none" dirty="0"/>
              <a:t> </a:t>
            </a:r>
            <a:r>
              <a:rPr spc="-5" dirty="0"/>
              <a:t>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7273"/>
            <a:ext cx="5558790" cy="4384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Suzlon </a:t>
            </a:r>
            <a:r>
              <a:rPr sz="2200" spc="-10" dirty="0">
                <a:latin typeface="Times New Roman"/>
                <a:cs typeface="Times New Roman"/>
              </a:rPr>
              <a:t>Energy</a:t>
            </a:r>
            <a:r>
              <a:rPr sz="2200" spc="-5" dirty="0">
                <a:latin typeface="Times New Roman"/>
                <a:cs typeface="Times New Roman"/>
              </a:rPr>
              <a:t> Limited-Pune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Biodiversity Conservation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India-Bangalore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Olympia </a:t>
            </a:r>
            <a:r>
              <a:rPr sz="2200" spc="-20" dirty="0">
                <a:latin typeface="Times New Roman"/>
                <a:cs typeface="Times New Roman"/>
              </a:rPr>
              <a:t>Technology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Park-Chennai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ITC Green Centre-Gurgaon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Druk White Lotus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School-Ladakh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Doon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School-Dehradun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Raintree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Hotels-Chennai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Nokia-Gurgaon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Rajiv Gandhi International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Airport-Hyderabad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Hiranandini-BG House,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Powai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Times New Roman"/>
                <a:cs typeface="Times New Roman"/>
              </a:rPr>
              <a:t>ABN Amro </a:t>
            </a:r>
            <a:r>
              <a:rPr sz="2200" spc="-5" dirty="0">
                <a:latin typeface="Times New Roman"/>
                <a:cs typeface="Times New Roman"/>
              </a:rPr>
              <a:t>Bank,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Chennai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Palais </a:t>
            </a:r>
            <a:r>
              <a:rPr sz="2200" dirty="0">
                <a:latin typeface="Times New Roman"/>
                <a:cs typeface="Times New Roman"/>
              </a:rPr>
              <a:t>Royale </a:t>
            </a:r>
            <a:r>
              <a:rPr sz="2200" spc="-5" dirty="0">
                <a:latin typeface="Times New Roman"/>
                <a:cs typeface="Times New Roman"/>
              </a:rPr>
              <a:t>at </a:t>
            </a:r>
            <a:r>
              <a:rPr sz="2200" spc="-30" dirty="0">
                <a:latin typeface="Times New Roman"/>
                <a:cs typeface="Times New Roman"/>
              </a:rPr>
              <a:t>Worli,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Mumbai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Punjab Forest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Complex,Mohali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10250" y="1714500"/>
            <a:ext cx="2600325" cy="2500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56082"/>
            <a:ext cx="3784600" cy="50990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55600" marR="565785" indent="-342900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SUZLON</a:t>
            </a:r>
            <a:r>
              <a:rPr sz="2600" b="1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ENERGY  LIMITED,PUNE:</a:t>
            </a: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640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Several accolades  continue to shower upon  </a:t>
            </a:r>
            <a:r>
              <a:rPr sz="2600" spc="-204" dirty="0">
                <a:latin typeface="Times New Roman"/>
                <a:cs typeface="Times New Roman"/>
              </a:rPr>
              <a:t>Suzlon‟s </a:t>
            </a:r>
            <a:r>
              <a:rPr sz="2600" dirty="0">
                <a:latin typeface="Times New Roman"/>
                <a:cs typeface="Times New Roman"/>
              </a:rPr>
              <a:t>global  headquarter in Pune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“One  Earth”.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ts val="2810"/>
              </a:lnSpc>
              <a:buFont typeface="Wingdings"/>
              <a:buChar char="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LEED </a:t>
            </a:r>
            <a:r>
              <a:rPr sz="2600" spc="-5" dirty="0">
                <a:latin typeface="Times New Roman"/>
                <a:cs typeface="Times New Roman"/>
              </a:rPr>
              <a:t>certified </a:t>
            </a:r>
            <a:r>
              <a:rPr sz="2600" dirty="0">
                <a:latin typeface="Times New Roman"/>
                <a:cs typeface="Times New Roman"/>
              </a:rPr>
              <a:t>it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as</a:t>
            </a:r>
            <a:endParaRPr sz="2600">
              <a:latin typeface="Times New Roman"/>
              <a:cs typeface="Times New Roman"/>
            </a:endParaRPr>
          </a:p>
          <a:p>
            <a:pPr marL="355600" marR="430530">
              <a:lnSpc>
                <a:spcPts val="2500"/>
              </a:lnSpc>
              <a:spcBef>
                <a:spcPts val="290"/>
              </a:spcBef>
            </a:pPr>
            <a:r>
              <a:rPr sz="2600" spc="-180" dirty="0">
                <a:latin typeface="Times New Roman"/>
                <a:cs typeface="Times New Roman"/>
              </a:rPr>
              <a:t>„PLATINUM‟ </a:t>
            </a:r>
            <a:r>
              <a:rPr sz="2600" dirty="0">
                <a:latin typeface="Times New Roman"/>
                <a:cs typeface="Times New Roman"/>
              </a:rPr>
              <a:t>and it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-270" dirty="0">
                <a:latin typeface="Times New Roman"/>
                <a:cs typeface="Times New Roman"/>
              </a:rPr>
              <a:t>is  </a:t>
            </a:r>
            <a:r>
              <a:rPr sz="2600" dirty="0">
                <a:latin typeface="Times New Roman"/>
                <a:cs typeface="Times New Roman"/>
              </a:rPr>
              <a:t>built on an </a:t>
            </a:r>
            <a:r>
              <a:rPr sz="2600" spc="-5" dirty="0">
                <a:latin typeface="Times New Roman"/>
                <a:cs typeface="Times New Roman"/>
              </a:rPr>
              <a:t>area </a:t>
            </a:r>
            <a:r>
              <a:rPr sz="2600" dirty="0">
                <a:latin typeface="Times New Roman"/>
                <a:cs typeface="Times New Roman"/>
              </a:rPr>
              <a:t>of  10.13acres.</a:t>
            </a:r>
            <a:endParaRPr sz="2600">
              <a:latin typeface="Times New Roman"/>
              <a:cs typeface="Times New Roman"/>
            </a:endParaRPr>
          </a:p>
          <a:p>
            <a:pPr marL="355600" marR="12700" indent="-342900">
              <a:lnSpc>
                <a:spcPct val="80000"/>
              </a:lnSpc>
              <a:spcBef>
                <a:spcPts val="635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One Earth </a:t>
            </a:r>
            <a:r>
              <a:rPr sz="2600" spc="-5" dirty="0">
                <a:latin typeface="Times New Roman"/>
                <a:cs typeface="Times New Roman"/>
              </a:rPr>
              <a:t>can </a:t>
            </a:r>
            <a:r>
              <a:rPr sz="2600" dirty="0">
                <a:latin typeface="Times New Roman"/>
                <a:cs typeface="Times New Roman"/>
              </a:rPr>
              <a:t>be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counted  as among the </a:t>
            </a:r>
            <a:r>
              <a:rPr sz="2600" spc="-10" dirty="0">
                <a:latin typeface="Times New Roman"/>
                <a:cs typeface="Times New Roman"/>
              </a:rPr>
              <a:t>largest  </a:t>
            </a:r>
            <a:r>
              <a:rPr sz="2600" dirty="0">
                <a:latin typeface="Times New Roman"/>
                <a:cs typeface="Times New Roman"/>
              </a:rPr>
              <a:t>green building </a:t>
            </a:r>
            <a:r>
              <a:rPr sz="2600" spc="-5" dirty="0">
                <a:latin typeface="Times New Roman"/>
                <a:cs typeface="Times New Roman"/>
              </a:rPr>
              <a:t>projects </a:t>
            </a:r>
            <a:r>
              <a:rPr sz="2600" dirty="0">
                <a:latin typeface="Times New Roman"/>
                <a:cs typeface="Times New Roman"/>
              </a:rPr>
              <a:t>in  India.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00625" y="928624"/>
            <a:ext cx="2609850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0626" y="3000375"/>
            <a:ext cx="4572000" cy="144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32281"/>
            <a:ext cx="3586479" cy="52076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33400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RAJIV GANDHI  INTERN</a:t>
            </a:r>
            <a:r>
              <a:rPr sz="2500" b="1" u="heavy" spc="-1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TIONAL </a:t>
            </a:r>
            <a:r>
              <a:rPr sz="2500" b="1" spc="-5" dirty="0">
                <a:latin typeface="Times New Roman"/>
                <a:cs typeface="Times New Roman"/>
              </a:rPr>
              <a:t> </a:t>
            </a:r>
            <a:r>
              <a:rPr sz="2500" b="1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AIRPORT- 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HYDERABAD:</a:t>
            </a:r>
            <a:endParaRPr sz="2500">
              <a:latin typeface="Times New Roman"/>
              <a:cs typeface="Times New Roman"/>
            </a:endParaRPr>
          </a:p>
          <a:p>
            <a:pPr marL="355600" marR="227329" indent="-342900">
              <a:lnSpc>
                <a:spcPts val="2400"/>
              </a:lnSpc>
              <a:spcBef>
                <a:spcPts val="600"/>
              </a:spcBef>
              <a:buFont typeface="Wingdings"/>
              <a:buChar char=""/>
              <a:tabLst>
                <a:tab pos="355600" algn="l"/>
              </a:tabLst>
            </a:pPr>
            <a:r>
              <a:rPr sz="2500" spc="-225" dirty="0">
                <a:latin typeface="Times New Roman"/>
                <a:cs typeface="Times New Roman"/>
              </a:rPr>
              <a:t>India‟s </a:t>
            </a:r>
            <a:r>
              <a:rPr sz="2500" spc="-5" dirty="0">
                <a:latin typeface="Times New Roman"/>
                <a:cs typeface="Times New Roman"/>
              </a:rPr>
              <a:t>first Greenfield  airport is undeniably  </a:t>
            </a:r>
            <a:r>
              <a:rPr sz="2500" spc="-10" dirty="0">
                <a:latin typeface="Times New Roman"/>
                <a:cs typeface="Times New Roman"/>
              </a:rPr>
              <a:t>among </a:t>
            </a:r>
            <a:r>
              <a:rPr sz="2500" spc="-5" dirty="0">
                <a:latin typeface="Times New Roman"/>
                <a:cs typeface="Times New Roman"/>
              </a:rPr>
              <a:t>the top 10 green  buildings in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India.</a:t>
            </a:r>
            <a:endParaRPr sz="2500">
              <a:latin typeface="Times New Roman"/>
              <a:cs typeface="Times New Roman"/>
            </a:endParaRPr>
          </a:p>
          <a:p>
            <a:pPr marL="355600" marR="104775" indent="-342900" algn="just">
              <a:lnSpc>
                <a:spcPct val="80000"/>
              </a:lnSpc>
              <a:spcBef>
                <a:spcPts val="620"/>
              </a:spcBef>
              <a:buFont typeface="Wingdings"/>
              <a:buChar char="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First airport in asia to be  certified with </a:t>
            </a:r>
            <a:r>
              <a:rPr sz="2500" spc="-240" dirty="0">
                <a:latin typeface="Times New Roman"/>
                <a:cs typeface="Times New Roman"/>
              </a:rPr>
              <a:t>„SILVER‟  </a:t>
            </a:r>
            <a:r>
              <a:rPr sz="2500" spc="-5" dirty="0">
                <a:latin typeface="Times New Roman"/>
                <a:cs typeface="Times New Roman"/>
              </a:rPr>
              <a:t>rating.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600"/>
              </a:spcBef>
              <a:buFont typeface="Wingdings"/>
              <a:buChar char=""/>
              <a:tabLst>
                <a:tab pos="426720" algn="l"/>
                <a:tab pos="427355" algn="l"/>
              </a:tabLst>
            </a:pPr>
            <a:r>
              <a:rPr dirty="0"/>
              <a:t>	</a:t>
            </a:r>
            <a:r>
              <a:rPr sz="2500" spc="-5" dirty="0">
                <a:latin typeface="Times New Roman"/>
                <a:cs typeface="Times New Roman"/>
              </a:rPr>
              <a:t>This green building  ensures optimal use of  natural light and minimal  wastage of electricity or  </a:t>
            </a:r>
            <a:r>
              <a:rPr sz="2500" spc="-15" dirty="0">
                <a:latin typeface="Times New Roman"/>
                <a:cs typeface="Times New Roman"/>
              </a:rPr>
              <a:t>energy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consumption.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86375" y="1285875"/>
            <a:ext cx="2786126" cy="25010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29125" y="3881386"/>
            <a:ext cx="4572000" cy="18336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35253"/>
            <a:ext cx="3867785" cy="36963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NOKIA-GURGAON:</a:t>
            </a:r>
            <a:endParaRPr sz="2800">
              <a:latin typeface="Times New Roman"/>
              <a:cs typeface="Times New Roman"/>
            </a:endParaRPr>
          </a:p>
          <a:p>
            <a:pPr marL="355600" marR="23114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280" dirty="0">
                <a:latin typeface="Times New Roman"/>
                <a:cs typeface="Times New Roman"/>
              </a:rPr>
              <a:t>„GOLD‟ </a:t>
            </a:r>
            <a:r>
              <a:rPr sz="2800" spc="-5" dirty="0">
                <a:latin typeface="Times New Roman"/>
                <a:cs typeface="Times New Roman"/>
              </a:rPr>
              <a:t>rated </a:t>
            </a:r>
            <a:r>
              <a:rPr sz="2800" spc="-70" dirty="0">
                <a:latin typeface="Times New Roman"/>
                <a:cs typeface="Times New Roman"/>
              </a:rPr>
              <a:t>building  </a:t>
            </a:r>
            <a:r>
              <a:rPr sz="2800" spc="-5" dirty="0">
                <a:latin typeface="Times New Roman"/>
                <a:cs typeface="Times New Roman"/>
              </a:rPr>
              <a:t>by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LEED.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Its smart </a:t>
            </a:r>
            <a:r>
              <a:rPr sz="2800" dirty="0">
                <a:latin typeface="Times New Roman"/>
                <a:cs typeface="Times New Roman"/>
              </a:rPr>
              <a:t>lighting, </a:t>
            </a:r>
            <a:r>
              <a:rPr sz="2800" spc="-5" dirty="0">
                <a:latin typeface="Times New Roman"/>
                <a:cs typeface="Times New Roman"/>
              </a:rPr>
              <a:t>heat  recovery wheel and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high  </a:t>
            </a:r>
            <a:r>
              <a:rPr sz="2800" spc="-10" dirty="0">
                <a:latin typeface="Times New Roman"/>
                <a:cs typeface="Times New Roman"/>
              </a:rPr>
              <a:t>efficiency </a:t>
            </a:r>
            <a:r>
              <a:rPr sz="2800" spc="-5" dirty="0">
                <a:latin typeface="Times New Roman"/>
                <a:cs typeface="Times New Roman"/>
              </a:rPr>
              <a:t>chillers  makes this </a:t>
            </a:r>
            <a:r>
              <a:rPr sz="2800" spc="-10" dirty="0">
                <a:latin typeface="Times New Roman"/>
                <a:cs typeface="Times New Roman"/>
              </a:rPr>
              <a:t>office </a:t>
            </a:r>
            <a:r>
              <a:rPr sz="2800" spc="-5" dirty="0">
                <a:latin typeface="Times New Roman"/>
                <a:cs typeface="Times New Roman"/>
              </a:rPr>
              <a:t>stand  out from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48200" y="1357337"/>
            <a:ext cx="4038600" cy="1186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05451" y="3195637"/>
            <a:ext cx="3352800" cy="31107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1486" y="143001"/>
            <a:ext cx="71050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dirty="0"/>
              <a:t>SOME IMAGES OF</a:t>
            </a:r>
            <a:r>
              <a:rPr sz="4400" u="none" spc="-225" dirty="0"/>
              <a:t> </a:t>
            </a:r>
            <a:r>
              <a:rPr sz="4400" u="none" dirty="0"/>
              <a:t>GREEN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033932" y="776097"/>
            <a:ext cx="7074534" cy="53340"/>
          </a:xfrm>
          <a:custGeom>
            <a:avLst/>
            <a:gdLst/>
            <a:ahLst/>
            <a:cxnLst/>
            <a:rect l="l" t="t" r="r" b="b"/>
            <a:pathLst>
              <a:path w="7074534" h="53340">
                <a:moveTo>
                  <a:pt x="7074408" y="0"/>
                </a:moveTo>
                <a:lnTo>
                  <a:pt x="0" y="0"/>
                </a:lnTo>
                <a:lnTo>
                  <a:pt x="0" y="53339"/>
                </a:lnTo>
                <a:lnTo>
                  <a:pt x="7074408" y="53339"/>
                </a:lnTo>
                <a:lnTo>
                  <a:pt x="70744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89326" y="813943"/>
            <a:ext cx="3166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Times New Roman"/>
                <a:cs typeface="Times New Roman"/>
              </a:rPr>
              <a:t>BUI</a:t>
            </a:r>
            <a:r>
              <a:rPr sz="4400" b="1" spc="10" dirty="0">
                <a:latin typeface="Times New Roman"/>
                <a:cs typeface="Times New Roman"/>
              </a:rPr>
              <a:t>L</a:t>
            </a:r>
            <a:r>
              <a:rPr sz="4400" b="1" dirty="0">
                <a:latin typeface="Times New Roman"/>
                <a:cs typeface="Times New Roman"/>
              </a:rPr>
              <a:t>DINGS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01391" y="1446657"/>
            <a:ext cx="3139440" cy="53340"/>
          </a:xfrm>
          <a:custGeom>
            <a:avLst/>
            <a:gdLst/>
            <a:ahLst/>
            <a:cxnLst/>
            <a:rect l="l" t="t" r="r" b="b"/>
            <a:pathLst>
              <a:path w="3139440" h="53340">
                <a:moveTo>
                  <a:pt x="3139439" y="0"/>
                </a:moveTo>
                <a:lnTo>
                  <a:pt x="0" y="0"/>
                </a:lnTo>
                <a:lnTo>
                  <a:pt x="0" y="53339"/>
                </a:lnTo>
                <a:lnTo>
                  <a:pt x="3139439" y="53339"/>
                </a:lnTo>
                <a:lnTo>
                  <a:pt x="3139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1671154"/>
            <a:ext cx="4038600" cy="11863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8599" y="2928873"/>
            <a:ext cx="4143375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7162" y="4476762"/>
            <a:ext cx="4214876" cy="1666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48276" y="1642998"/>
            <a:ext cx="4038600" cy="14387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86376" y="3238500"/>
            <a:ext cx="4072001" cy="1619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14875" y="4929200"/>
            <a:ext cx="4143375" cy="1466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72385" marR="5080" indent="-185547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DIFFERENT FROM</a:t>
            </a:r>
            <a:r>
              <a:rPr spc="-120" dirty="0"/>
              <a:t> </a:t>
            </a:r>
            <a:r>
              <a:rPr spc="-5" dirty="0"/>
              <a:t>OTHER </a:t>
            </a:r>
            <a:r>
              <a:rPr u="none" spc="-5" dirty="0"/>
              <a:t> </a:t>
            </a:r>
            <a:r>
              <a:rPr spc="-5" dirty="0"/>
              <a:t>BUILDINGS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8317"/>
            <a:ext cx="7959725" cy="43243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110236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design,maintaince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construction </a:t>
            </a:r>
            <a:r>
              <a:rPr sz="3000" dirty="0">
                <a:latin typeface="Times New Roman"/>
                <a:cs typeface="Times New Roman"/>
              </a:rPr>
              <a:t>of  </a:t>
            </a:r>
            <a:r>
              <a:rPr sz="3000" spc="-5" dirty="0">
                <a:latin typeface="Times New Roman"/>
                <a:cs typeface="Times New Roman"/>
              </a:rPr>
              <a:t>buildings </a:t>
            </a:r>
            <a:r>
              <a:rPr sz="3000" dirty="0">
                <a:latin typeface="Times New Roman"/>
                <a:cs typeface="Times New Roman"/>
              </a:rPr>
              <a:t>have </a:t>
            </a:r>
            <a:r>
              <a:rPr sz="3000" spc="-5" dirty="0">
                <a:latin typeface="Times New Roman"/>
                <a:cs typeface="Times New Roman"/>
              </a:rPr>
              <a:t>tremendous </a:t>
            </a:r>
            <a:r>
              <a:rPr sz="3000" spc="-10" dirty="0">
                <a:latin typeface="Times New Roman"/>
                <a:cs typeface="Times New Roman"/>
              </a:rPr>
              <a:t>effect </a:t>
            </a:r>
            <a:r>
              <a:rPr sz="3000" dirty="0">
                <a:latin typeface="Times New Roman"/>
                <a:cs typeface="Times New Roman"/>
              </a:rPr>
              <a:t>on our  </a:t>
            </a:r>
            <a:r>
              <a:rPr sz="3000" spc="-5" dirty="0">
                <a:latin typeface="Times New Roman"/>
                <a:cs typeface="Times New Roman"/>
              </a:rPr>
              <a:t>enviornment </a:t>
            </a:r>
            <a:r>
              <a:rPr sz="3000" dirty="0">
                <a:latin typeface="Times New Roman"/>
                <a:cs typeface="Times New Roman"/>
              </a:rPr>
              <a:t>and natural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resources.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Green </a:t>
            </a:r>
            <a:r>
              <a:rPr sz="3000" spc="-5" dirty="0">
                <a:latin typeface="Times New Roman"/>
                <a:cs typeface="Times New Roman"/>
              </a:rPr>
              <a:t>Building is </a:t>
            </a:r>
            <a:r>
              <a:rPr sz="3000" spc="-10" dirty="0">
                <a:latin typeface="Times New Roman"/>
                <a:cs typeface="Times New Roman"/>
              </a:rPr>
              <a:t>different </a:t>
            </a:r>
            <a:r>
              <a:rPr sz="3000" dirty="0">
                <a:latin typeface="Times New Roman"/>
                <a:cs typeface="Times New Roman"/>
              </a:rPr>
              <a:t>from the other  </a:t>
            </a:r>
            <a:r>
              <a:rPr sz="3000" spc="-5" dirty="0">
                <a:latin typeface="Times New Roman"/>
                <a:cs typeface="Times New Roman"/>
              </a:rPr>
              <a:t>buildings </a:t>
            </a:r>
            <a:r>
              <a:rPr sz="3000" dirty="0">
                <a:latin typeface="Times New Roman"/>
                <a:cs typeface="Times New Roman"/>
              </a:rPr>
              <a:t>because it </a:t>
            </a:r>
            <a:r>
              <a:rPr sz="3000" spc="-5" dirty="0">
                <a:latin typeface="Times New Roman"/>
                <a:cs typeface="Times New Roman"/>
              </a:rPr>
              <a:t>use </a:t>
            </a:r>
            <a:r>
              <a:rPr sz="3000" dirty="0">
                <a:latin typeface="Times New Roman"/>
                <a:cs typeface="Times New Roman"/>
              </a:rPr>
              <a:t>a </a:t>
            </a:r>
            <a:r>
              <a:rPr sz="3000" spc="-5" dirty="0">
                <a:latin typeface="Times New Roman"/>
                <a:cs typeface="Times New Roman"/>
              </a:rPr>
              <a:t>minimum </a:t>
            </a:r>
            <a:r>
              <a:rPr sz="3000" dirty="0">
                <a:latin typeface="Times New Roman"/>
                <a:cs typeface="Times New Roman"/>
              </a:rPr>
              <a:t>amount of  nonrenewable </a:t>
            </a:r>
            <a:r>
              <a:rPr sz="3000" spc="-40" dirty="0">
                <a:latin typeface="Times New Roman"/>
                <a:cs typeface="Times New Roman"/>
              </a:rPr>
              <a:t>energy, </a:t>
            </a:r>
            <a:r>
              <a:rPr sz="3000" spc="-5" dirty="0">
                <a:latin typeface="Times New Roman"/>
                <a:cs typeface="Times New Roman"/>
              </a:rPr>
              <a:t>produce minimal pollution,  increases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comfort, health </a:t>
            </a:r>
            <a:r>
              <a:rPr sz="3000" dirty="0">
                <a:latin typeface="Times New Roman"/>
                <a:cs typeface="Times New Roman"/>
              </a:rPr>
              <a:t>and safety of the  people who work in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them.</a:t>
            </a:r>
            <a:endParaRPr sz="3000">
              <a:latin typeface="Times New Roman"/>
              <a:cs typeface="Times New Roman"/>
            </a:endParaRPr>
          </a:p>
          <a:p>
            <a:pPr marL="355600" marR="683260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It also </a:t>
            </a:r>
            <a:r>
              <a:rPr sz="3000" spc="-5" dirty="0">
                <a:latin typeface="Times New Roman"/>
                <a:cs typeface="Times New Roman"/>
              </a:rPr>
              <a:t>minimize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waste </a:t>
            </a:r>
            <a:r>
              <a:rPr sz="3000" dirty="0">
                <a:latin typeface="Times New Roman"/>
                <a:cs typeface="Times New Roman"/>
              </a:rPr>
              <a:t>in </a:t>
            </a:r>
            <a:r>
              <a:rPr sz="3000" spc="-5" dirty="0">
                <a:latin typeface="Times New Roman"/>
                <a:cs typeface="Times New Roman"/>
              </a:rPr>
              <a:t>construction </a:t>
            </a:r>
            <a:r>
              <a:rPr sz="3000" dirty="0">
                <a:latin typeface="Times New Roman"/>
                <a:cs typeface="Times New Roman"/>
              </a:rPr>
              <a:t>by  </a:t>
            </a:r>
            <a:r>
              <a:rPr sz="3000" spc="-5" dirty="0">
                <a:latin typeface="Times New Roman"/>
                <a:cs typeface="Times New Roman"/>
              </a:rPr>
              <a:t>recovering materials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reusing </a:t>
            </a:r>
            <a:r>
              <a:rPr sz="3000" dirty="0">
                <a:latin typeface="Times New Roman"/>
                <a:cs typeface="Times New Roman"/>
              </a:rPr>
              <a:t>or </a:t>
            </a:r>
            <a:r>
              <a:rPr sz="3000" spc="-5" dirty="0">
                <a:latin typeface="Times New Roman"/>
                <a:cs typeface="Times New Roman"/>
              </a:rPr>
              <a:t>recycling  them.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385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Carlito</vt:lpstr>
      <vt:lpstr>Times New Roman</vt:lpstr>
      <vt:lpstr>Wingdings</vt:lpstr>
      <vt:lpstr>Office Theme</vt:lpstr>
      <vt:lpstr>PowerPoint Presentation</vt:lpstr>
      <vt:lpstr>INDIAN GREEN BUILDING  COUNCIL</vt:lpstr>
      <vt:lpstr>IGBC RATING SYSTEM</vt:lpstr>
      <vt:lpstr>GREEN BUILDINGS PROJECT IN  INDIA</vt:lpstr>
      <vt:lpstr>PowerPoint Presentation</vt:lpstr>
      <vt:lpstr>PowerPoint Presentation</vt:lpstr>
      <vt:lpstr>PowerPoint Presentation</vt:lpstr>
      <vt:lpstr>SOME IMAGES OF GREEN</vt:lpstr>
      <vt:lpstr>DIFFERENT FROM OTHER  BUILDINGS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USER</cp:lastModifiedBy>
  <cp:revision>8</cp:revision>
  <dcterms:created xsi:type="dcterms:W3CDTF">2021-08-10T10:33:07Z</dcterms:created>
  <dcterms:modified xsi:type="dcterms:W3CDTF">2022-09-08T07:19:03Z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2014-01-21T00:00:00Z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2021-08-10T00:00:00Z</vt:filetime>
  </property>
</Properties>
</file>