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84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85" r:id="rId1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90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0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401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7795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0711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4355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92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541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130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16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40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66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54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62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36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537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111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263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 txBox="1">
            <a:spLocks/>
          </p:cNvSpPr>
          <p:nvPr/>
        </p:nvSpPr>
        <p:spPr bwMode="auto">
          <a:xfrm>
            <a:off x="971550" y="1916113"/>
            <a:ext cx="8610600" cy="133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 b="1" u="sng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800" b="1" u="sng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IN" altLang="en-US" sz="4800" b="1" u="sng" dirty="0">
                <a:solidFill>
                  <a:schemeClr val="tx1"/>
                </a:solidFill>
                <a:latin typeface="Times New Roman" panose="02020603050405020304" pitchFamily="18" charset="0"/>
              </a:rPr>
              <a:t>Topic: </a:t>
            </a:r>
            <a:r>
              <a:rPr lang="en-IN" altLang="en-US" sz="4800" b="1" u="sng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Green Building</a:t>
            </a:r>
            <a:endParaRPr lang="en-IN" altLang="en-US" sz="4800" b="1" u="sng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IN" altLang="en-US" sz="4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            </a:t>
            </a:r>
            <a:endParaRPr lang="en-IN" altLang="en-US" sz="2800" b="1" u="sng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2627313" y="5589588"/>
            <a:ext cx="41052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IN" altLang="en-US" b="1" u="sng">
                <a:solidFill>
                  <a:schemeClr val="tx1"/>
                </a:solidFill>
                <a:latin typeface="Arial" panose="020B0604020202020204" pitchFamily="34" charset="0"/>
              </a:rPr>
              <a:t>Presented by: Ar. Kavita Nagpal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b="1" u="sng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422FCCAB-8F45-4B9C-9DDA-3D92A674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7069" y="87966"/>
            <a:ext cx="1019343" cy="121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667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8015" y="1154485"/>
            <a:ext cx="8845550" cy="1116330"/>
            <a:chOff x="128015" y="1154485"/>
            <a:chExt cx="8845550" cy="1116330"/>
          </a:xfrm>
        </p:grpSpPr>
        <p:sp>
          <p:nvSpPr>
            <p:cNvPr id="3" name="object 3"/>
            <p:cNvSpPr/>
            <p:nvPr/>
          </p:nvSpPr>
          <p:spPr>
            <a:xfrm>
              <a:off x="171450" y="1154485"/>
              <a:ext cx="8715375" cy="9230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28015" y="2036063"/>
              <a:ext cx="8845296" cy="23469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51968" y="1155826"/>
              <a:ext cx="8622791" cy="81699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18414" y="2055875"/>
              <a:ext cx="8722360" cy="111760"/>
            </a:xfrm>
            <a:custGeom>
              <a:avLst/>
              <a:gdLst/>
              <a:ahLst/>
              <a:cxnLst/>
              <a:rect l="l" t="t" r="r" b="b"/>
              <a:pathLst>
                <a:path w="8722360" h="111760">
                  <a:moveTo>
                    <a:pt x="8721852" y="0"/>
                  </a:moveTo>
                  <a:lnTo>
                    <a:pt x="0" y="0"/>
                  </a:lnTo>
                  <a:lnTo>
                    <a:pt x="0" y="111251"/>
                  </a:lnTo>
                  <a:lnTo>
                    <a:pt x="8721852" y="111251"/>
                  </a:lnTo>
                  <a:lnTo>
                    <a:pt x="8721852" y="0"/>
                  </a:lnTo>
                  <a:close/>
                </a:path>
              </a:pathLst>
            </a:custGeom>
            <a:solidFill>
              <a:srgbClr val="9BBA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18414" y="2055875"/>
              <a:ext cx="8722360" cy="111760"/>
            </a:xfrm>
            <a:custGeom>
              <a:avLst/>
              <a:gdLst/>
              <a:ahLst/>
              <a:cxnLst/>
              <a:rect l="l" t="t" r="r" b="b"/>
              <a:pathLst>
                <a:path w="8722360" h="111760">
                  <a:moveTo>
                    <a:pt x="0" y="111251"/>
                  </a:moveTo>
                  <a:lnTo>
                    <a:pt x="8721852" y="111251"/>
                  </a:lnTo>
                  <a:lnTo>
                    <a:pt x="8721852" y="0"/>
                  </a:lnTo>
                  <a:lnTo>
                    <a:pt x="0" y="0"/>
                  </a:lnTo>
                  <a:lnTo>
                    <a:pt x="0" y="111251"/>
                  </a:lnTo>
                  <a:close/>
                </a:path>
              </a:pathLst>
            </a:custGeom>
            <a:ln w="19812">
              <a:solidFill>
                <a:srgbClr val="FDFDF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1600200" y="3276600"/>
            <a:ext cx="5638800" cy="29718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58898" y="156209"/>
            <a:ext cx="450024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u="none" dirty="0"/>
              <a:t>INTRODUCTION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2371344" y="789051"/>
            <a:ext cx="4474845" cy="53340"/>
          </a:xfrm>
          <a:custGeom>
            <a:avLst/>
            <a:gdLst/>
            <a:ahLst/>
            <a:cxnLst/>
            <a:rect l="l" t="t" r="r" b="b"/>
            <a:pathLst>
              <a:path w="4474845" h="53340">
                <a:moveTo>
                  <a:pt x="4474463" y="0"/>
                </a:moveTo>
                <a:lnTo>
                  <a:pt x="0" y="0"/>
                </a:lnTo>
                <a:lnTo>
                  <a:pt x="0" y="53339"/>
                </a:lnTo>
                <a:lnTo>
                  <a:pt x="4474463" y="53339"/>
                </a:lnTo>
                <a:lnTo>
                  <a:pt x="44744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7340" y="1381759"/>
            <a:ext cx="8544560" cy="4415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5080" indent="-4572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469265" algn="l"/>
                <a:tab pos="469900" algn="l"/>
                <a:tab pos="6623050" algn="l"/>
              </a:tabLst>
            </a:pPr>
            <a:r>
              <a:rPr sz="3200" dirty="0">
                <a:latin typeface="Times New Roman"/>
                <a:cs typeface="Times New Roman"/>
              </a:rPr>
              <a:t>Green building (also known as green  construction or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sustainable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building)	expands  and complements the building design concerns</a:t>
            </a:r>
            <a:r>
              <a:rPr sz="3200" spc="-1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  </a:t>
            </a:r>
            <a:r>
              <a:rPr sz="3200" spc="-25" dirty="0">
                <a:latin typeface="Times New Roman"/>
                <a:cs typeface="Times New Roman"/>
              </a:rPr>
              <a:t>economy, utility, </a:t>
            </a:r>
            <a:r>
              <a:rPr sz="3200" spc="-20" dirty="0">
                <a:latin typeface="Times New Roman"/>
                <a:cs typeface="Times New Roman"/>
              </a:rPr>
              <a:t>durability, </a:t>
            </a:r>
            <a:r>
              <a:rPr sz="3200" dirty="0">
                <a:latin typeface="Times New Roman"/>
                <a:cs typeface="Times New Roman"/>
              </a:rPr>
              <a:t>and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comfort.</a:t>
            </a:r>
            <a:endParaRPr sz="3200">
              <a:latin typeface="Times New Roman"/>
              <a:cs typeface="Times New Roman"/>
            </a:endParaRPr>
          </a:p>
          <a:p>
            <a:pPr marL="469900" marR="414655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3200" dirty="0">
                <a:latin typeface="Times New Roman"/>
                <a:cs typeface="Times New Roman"/>
              </a:rPr>
              <a:t>A Green Building is one which uses </a:t>
            </a:r>
            <a:r>
              <a:rPr sz="3200" spc="-5" dirty="0">
                <a:latin typeface="Times New Roman"/>
                <a:cs typeface="Times New Roman"/>
              </a:rPr>
              <a:t>less</a:t>
            </a:r>
            <a:r>
              <a:rPr sz="3200" spc="-24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water,  </a:t>
            </a:r>
            <a:r>
              <a:rPr sz="3200" dirty="0">
                <a:latin typeface="Times New Roman"/>
                <a:cs typeface="Times New Roman"/>
              </a:rPr>
              <a:t>optimizes </a:t>
            </a:r>
            <a:r>
              <a:rPr sz="3200" spc="-10" dirty="0">
                <a:latin typeface="Times New Roman"/>
                <a:cs typeface="Times New Roman"/>
              </a:rPr>
              <a:t>energy </a:t>
            </a:r>
            <a:r>
              <a:rPr sz="3200" spc="-25" dirty="0">
                <a:latin typeface="Times New Roman"/>
                <a:cs typeface="Times New Roman"/>
              </a:rPr>
              <a:t>efficiency, </a:t>
            </a:r>
            <a:r>
              <a:rPr sz="3200" dirty="0">
                <a:latin typeface="Times New Roman"/>
                <a:cs typeface="Times New Roman"/>
              </a:rPr>
              <a:t>conserves natural  resources, generates less waste and provides  healthier space for occupants as compared to  conventional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buildings.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1318" y="489331"/>
            <a:ext cx="65893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u="none" dirty="0"/>
              <a:t>OBJECTIVES OF</a:t>
            </a:r>
            <a:r>
              <a:rPr sz="4400" u="none" spc="-265" dirty="0"/>
              <a:t> </a:t>
            </a:r>
            <a:r>
              <a:rPr sz="4400" u="none" dirty="0"/>
              <a:t>GREEN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1213764" y="1122044"/>
            <a:ext cx="6563995" cy="53340"/>
          </a:xfrm>
          <a:custGeom>
            <a:avLst/>
            <a:gdLst/>
            <a:ahLst/>
            <a:cxnLst/>
            <a:rect l="l" t="t" r="r" b="b"/>
            <a:pathLst>
              <a:path w="6563995" h="53340">
                <a:moveTo>
                  <a:pt x="6563868" y="0"/>
                </a:moveTo>
                <a:lnTo>
                  <a:pt x="0" y="0"/>
                </a:lnTo>
                <a:lnTo>
                  <a:pt x="0" y="53339"/>
                </a:lnTo>
                <a:lnTo>
                  <a:pt x="6563868" y="53339"/>
                </a:lnTo>
                <a:lnTo>
                  <a:pt x="65638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80639" y="1792604"/>
            <a:ext cx="2828925" cy="53340"/>
          </a:xfrm>
          <a:custGeom>
            <a:avLst/>
            <a:gdLst/>
            <a:ahLst/>
            <a:cxnLst/>
            <a:rect l="l" t="t" r="r" b="b"/>
            <a:pathLst>
              <a:path w="2828925" h="53339">
                <a:moveTo>
                  <a:pt x="2828543" y="0"/>
                </a:moveTo>
                <a:lnTo>
                  <a:pt x="0" y="0"/>
                </a:lnTo>
                <a:lnTo>
                  <a:pt x="0" y="53339"/>
                </a:lnTo>
                <a:lnTo>
                  <a:pt x="2828543" y="53339"/>
                </a:lnTo>
                <a:lnTo>
                  <a:pt x="28285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5940" y="784545"/>
            <a:ext cx="7792084" cy="4652645"/>
          </a:xfrm>
          <a:prstGeom prst="rect">
            <a:avLst/>
          </a:prstGeom>
        </p:spPr>
        <p:txBody>
          <a:bodyPr vert="horz" wrap="square" lIns="0" tIns="388620" rIns="0" bIns="0" rtlCol="0">
            <a:spAutoFit/>
          </a:bodyPr>
          <a:lstStyle/>
          <a:p>
            <a:pPr marL="127635" algn="ctr">
              <a:lnSpc>
                <a:spcPct val="100000"/>
              </a:lnSpc>
              <a:spcBef>
                <a:spcPts val="3060"/>
              </a:spcBef>
            </a:pPr>
            <a:r>
              <a:rPr sz="4400" b="1" dirty="0">
                <a:latin typeface="Times New Roman"/>
                <a:cs typeface="Times New Roman"/>
              </a:rPr>
              <a:t>BUILDING</a:t>
            </a:r>
            <a:endParaRPr sz="4400">
              <a:latin typeface="Times New Roman"/>
              <a:cs typeface="Times New Roman"/>
            </a:endParaRPr>
          </a:p>
          <a:p>
            <a:pPr marL="12700" marR="5080">
              <a:lnSpc>
                <a:spcPts val="3460"/>
              </a:lnSpc>
              <a:spcBef>
                <a:spcPts val="2590"/>
              </a:spcBef>
              <a:buFont typeface="Arial"/>
              <a:buChar char="•"/>
              <a:tabLst>
                <a:tab pos="459105" algn="l"/>
                <a:tab pos="459740" algn="l"/>
                <a:tab pos="2549525" algn="l"/>
              </a:tabLst>
            </a:pPr>
            <a:r>
              <a:rPr sz="3200" dirty="0">
                <a:latin typeface="Times New Roman"/>
                <a:cs typeface="Times New Roman"/>
              </a:rPr>
              <a:t>Green Buildings are designed to reduce the  overall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impact	on human health and the</a:t>
            </a:r>
            <a:r>
              <a:rPr sz="3200" spc="-1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natural  environment by the following</a:t>
            </a:r>
            <a:r>
              <a:rPr sz="3200" spc="-1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ways:</a:t>
            </a:r>
            <a:endParaRPr sz="3200">
              <a:latin typeface="Times New Roman"/>
              <a:cs typeface="Times New Roman"/>
            </a:endParaRPr>
          </a:p>
          <a:p>
            <a:pPr marL="469900" marR="799465" indent="-457200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3200" dirty="0">
                <a:latin typeface="Times New Roman"/>
                <a:cs typeface="Times New Roman"/>
              </a:rPr>
              <a:t>Using </a:t>
            </a:r>
            <a:r>
              <a:rPr sz="3200" spc="-35" dirty="0">
                <a:latin typeface="Times New Roman"/>
                <a:cs typeface="Times New Roman"/>
              </a:rPr>
              <a:t>energy, </a:t>
            </a:r>
            <a:r>
              <a:rPr sz="3200" dirty="0">
                <a:latin typeface="Times New Roman"/>
                <a:cs typeface="Times New Roman"/>
              </a:rPr>
              <a:t>water and other</a:t>
            </a:r>
            <a:r>
              <a:rPr sz="3200" spc="-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resources  </a:t>
            </a:r>
            <a:r>
              <a:rPr sz="3200" spc="-20" dirty="0">
                <a:latin typeface="Times New Roman"/>
                <a:cs typeface="Times New Roman"/>
              </a:rPr>
              <a:t>efficiently.</a:t>
            </a:r>
            <a:endParaRPr sz="3200">
              <a:latin typeface="Times New Roman"/>
              <a:cs typeface="Times New Roman"/>
            </a:endParaRPr>
          </a:p>
          <a:p>
            <a:pPr marL="469900" marR="1826895" indent="-457200">
              <a:lnSpc>
                <a:spcPts val="3370"/>
              </a:lnSpc>
              <a:spcBef>
                <a:spcPts val="83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3200" dirty="0">
                <a:latin typeface="Times New Roman"/>
                <a:cs typeface="Times New Roman"/>
              </a:rPr>
              <a:t>By reducing waste, pollution,</a:t>
            </a:r>
            <a:r>
              <a:rPr sz="3200" spc="-11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and  environmental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degradation</a:t>
            </a:r>
            <a:r>
              <a:rPr sz="3200" spc="5" dirty="0">
                <a:latin typeface="Carlito"/>
                <a:cs typeface="Carlito"/>
              </a:rPr>
              <a:t>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2530" y="923290"/>
            <a:ext cx="71653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/>
              <a:t>FUNDAMENTAL</a:t>
            </a:r>
            <a:r>
              <a:rPr spc="-235" dirty="0"/>
              <a:t> </a:t>
            </a:r>
            <a:r>
              <a:rPr spc="-5" dirty="0"/>
              <a:t>PRINCIPLES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980095"/>
            <a:ext cx="4860290" cy="2952115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87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dirty="0">
                <a:latin typeface="Times New Roman"/>
                <a:cs typeface="Times New Roman"/>
              </a:rPr>
              <a:t>Structure design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efficiency</a:t>
            </a:r>
            <a:endParaRPr sz="32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spc="-10" dirty="0">
                <a:latin typeface="Times New Roman"/>
                <a:cs typeface="Times New Roman"/>
              </a:rPr>
              <a:t>Energy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efficiency</a:t>
            </a:r>
            <a:endParaRPr sz="32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spc="-50" dirty="0">
                <a:latin typeface="Times New Roman"/>
                <a:cs typeface="Times New Roman"/>
              </a:rPr>
              <a:t>Water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efficiency</a:t>
            </a:r>
            <a:endParaRPr sz="32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dirty="0">
                <a:latin typeface="Times New Roman"/>
                <a:cs typeface="Times New Roman"/>
              </a:rPr>
              <a:t>Materials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efficiency</a:t>
            </a:r>
            <a:endParaRPr sz="32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spc="-50" dirty="0">
                <a:latin typeface="Times New Roman"/>
                <a:cs typeface="Times New Roman"/>
              </a:rPr>
              <a:t>Waste </a:t>
            </a:r>
            <a:r>
              <a:rPr sz="3200" spc="5" dirty="0">
                <a:latin typeface="Times New Roman"/>
                <a:cs typeface="Times New Roman"/>
              </a:rPr>
              <a:t>and </a:t>
            </a:r>
            <a:r>
              <a:rPr sz="3200" dirty="0">
                <a:latin typeface="Times New Roman"/>
                <a:cs typeface="Times New Roman"/>
              </a:rPr>
              <a:t>toxic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reduction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324600" y="2057400"/>
            <a:ext cx="2476500" cy="3276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7288" y="636953"/>
            <a:ext cx="7887334" cy="575500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STRUCTURE</a:t>
            </a:r>
            <a:r>
              <a:rPr sz="3200" b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EFFICIENCY:</a:t>
            </a:r>
            <a:endParaRPr sz="3200">
              <a:latin typeface="Times New Roman"/>
              <a:cs typeface="Times New Roman"/>
            </a:endParaRPr>
          </a:p>
          <a:p>
            <a:pPr marL="355600" marR="271780" indent="-343535">
              <a:lnSpc>
                <a:spcPts val="3240"/>
              </a:lnSpc>
              <a:spcBef>
                <a:spcPts val="765"/>
              </a:spcBef>
              <a:buFont typeface="Wingdings"/>
              <a:buChar char=""/>
              <a:tabLst>
                <a:tab pos="356235" algn="l"/>
              </a:tabLst>
            </a:pPr>
            <a:r>
              <a:rPr sz="3000" dirty="0">
                <a:latin typeface="Times New Roman"/>
                <a:cs typeface="Times New Roman"/>
              </a:rPr>
              <a:t>It is the concept of </a:t>
            </a:r>
            <a:r>
              <a:rPr sz="3000" spc="-5" dirty="0">
                <a:latin typeface="Times New Roman"/>
                <a:cs typeface="Times New Roman"/>
              </a:rPr>
              <a:t>sustainable building </a:t>
            </a:r>
            <a:r>
              <a:rPr sz="3000" dirty="0">
                <a:latin typeface="Times New Roman"/>
                <a:cs typeface="Times New Roman"/>
              </a:rPr>
              <a:t>and has  </a:t>
            </a:r>
            <a:r>
              <a:rPr sz="3000" spc="-10" dirty="0">
                <a:latin typeface="Times New Roman"/>
                <a:cs typeface="Times New Roman"/>
              </a:rPr>
              <a:t>largest </a:t>
            </a:r>
            <a:r>
              <a:rPr sz="3000" spc="-5" dirty="0">
                <a:latin typeface="Times New Roman"/>
                <a:cs typeface="Times New Roman"/>
              </a:rPr>
              <a:t>impact </a:t>
            </a:r>
            <a:r>
              <a:rPr sz="3000" dirty="0">
                <a:latin typeface="Times New Roman"/>
                <a:cs typeface="Times New Roman"/>
              </a:rPr>
              <a:t>on cost and</a:t>
            </a:r>
            <a:r>
              <a:rPr sz="3000" spc="5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performance.</a:t>
            </a:r>
            <a:endParaRPr sz="3000">
              <a:latin typeface="Times New Roman"/>
              <a:cs typeface="Times New Roman"/>
            </a:endParaRPr>
          </a:p>
          <a:p>
            <a:pPr marL="355600" marR="527685" indent="-343535">
              <a:lnSpc>
                <a:spcPts val="3240"/>
              </a:lnSpc>
              <a:spcBef>
                <a:spcPts val="720"/>
              </a:spcBef>
              <a:buFont typeface="Wingdings"/>
              <a:buChar char=""/>
              <a:tabLst>
                <a:tab pos="356235" algn="l"/>
              </a:tabLst>
            </a:pPr>
            <a:r>
              <a:rPr sz="3000" dirty="0">
                <a:latin typeface="Times New Roman"/>
                <a:cs typeface="Times New Roman"/>
              </a:rPr>
              <a:t>It aims to </a:t>
            </a:r>
            <a:r>
              <a:rPr sz="3000" spc="-5" dirty="0">
                <a:latin typeface="Times New Roman"/>
                <a:cs typeface="Times New Roman"/>
              </a:rPr>
              <a:t>minimize </a:t>
            </a:r>
            <a:r>
              <a:rPr sz="3000" dirty="0">
                <a:latin typeface="Times New Roman"/>
                <a:cs typeface="Times New Roman"/>
              </a:rPr>
              <a:t>the enviornmment </a:t>
            </a:r>
            <a:r>
              <a:rPr sz="3000" spc="-5" dirty="0">
                <a:latin typeface="Times New Roman"/>
                <a:cs typeface="Times New Roman"/>
              </a:rPr>
              <a:t>impact  associated </a:t>
            </a:r>
            <a:r>
              <a:rPr sz="3000" dirty="0">
                <a:latin typeface="Times New Roman"/>
                <a:cs typeface="Times New Roman"/>
              </a:rPr>
              <a:t>with all</a:t>
            </a:r>
            <a:r>
              <a:rPr sz="3000" spc="4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life-cycles.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85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ENERGY</a:t>
            </a:r>
            <a:r>
              <a:rPr sz="3200" b="1" u="heavy" spc="-1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EFFICIENCY:</a:t>
            </a:r>
            <a:endParaRPr sz="3200">
              <a:latin typeface="Times New Roman"/>
              <a:cs typeface="Times New Roman"/>
            </a:endParaRPr>
          </a:p>
          <a:p>
            <a:pPr marL="355600" marR="104775" indent="-343535">
              <a:lnSpc>
                <a:spcPts val="3240"/>
              </a:lnSpc>
              <a:spcBef>
                <a:spcPts val="765"/>
              </a:spcBef>
              <a:buFont typeface="Wingdings"/>
              <a:buChar char=""/>
              <a:tabLst>
                <a:tab pos="356235" algn="l"/>
              </a:tabLst>
            </a:pPr>
            <a:r>
              <a:rPr sz="3000" dirty="0">
                <a:latin typeface="Times New Roman"/>
                <a:cs typeface="Times New Roman"/>
              </a:rPr>
              <a:t>The </a:t>
            </a:r>
            <a:r>
              <a:rPr sz="3000" spc="-5" dirty="0">
                <a:latin typeface="Times New Roman"/>
                <a:cs typeface="Times New Roman"/>
              </a:rPr>
              <a:t>layout </a:t>
            </a:r>
            <a:r>
              <a:rPr sz="3000" dirty="0">
                <a:latin typeface="Times New Roman"/>
                <a:cs typeface="Times New Roman"/>
              </a:rPr>
              <a:t>of </a:t>
            </a:r>
            <a:r>
              <a:rPr sz="3000" spc="-5" dirty="0">
                <a:latin typeface="Times New Roman"/>
                <a:cs typeface="Times New Roman"/>
              </a:rPr>
              <a:t>the construction </a:t>
            </a:r>
            <a:r>
              <a:rPr sz="3000" dirty="0">
                <a:latin typeface="Times New Roman"/>
                <a:cs typeface="Times New Roman"/>
              </a:rPr>
              <a:t>can be </a:t>
            </a:r>
            <a:r>
              <a:rPr sz="3000" spc="-5" dirty="0">
                <a:latin typeface="Times New Roman"/>
                <a:cs typeface="Times New Roman"/>
              </a:rPr>
              <a:t>strategised  so </a:t>
            </a:r>
            <a:r>
              <a:rPr sz="3000" dirty="0">
                <a:latin typeface="Times New Roman"/>
                <a:cs typeface="Times New Roman"/>
              </a:rPr>
              <a:t>that natural </a:t>
            </a:r>
            <a:r>
              <a:rPr sz="3000" spc="-5" dirty="0">
                <a:latin typeface="Times New Roman"/>
                <a:cs typeface="Times New Roman"/>
              </a:rPr>
              <a:t>light </a:t>
            </a:r>
            <a:r>
              <a:rPr sz="3000" dirty="0">
                <a:latin typeface="Times New Roman"/>
                <a:cs typeface="Times New Roman"/>
              </a:rPr>
              <a:t>pours for </a:t>
            </a:r>
            <a:r>
              <a:rPr sz="3000" spc="-5" dirty="0">
                <a:latin typeface="Times New Roman"/>
                <a:cs typeface="Times New Roman"/>
              </a:rPr>
              <a:t>additional</a:t>
            </a:r>
            <a:r>
              <a:rPr sz="3000" spc="9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warmth.</a:t>
            </a:r>
            <a:endParaRPr sz="3000">
              <a:latin typeface="Times New Roman"/>
              <a:cs typeface="Times New Roman"/>
            </a:endParaRPr>
          </a:p>
          <a:p>
            <a:pPr marL="355600" marR="5080" indent="-343535">
              <a:lnSpc>
                <a:spcPts val="3180"/>
              </a:lnSpc>
              <a:spcBef>
                <a:spcPts val="765"/>
              </a:spcBef>
              <a:buFont typeface="Wingdings"/>
              <a:buChar char=""/>
              <a:tabLst>
                <a:tab pos="356235" algn="l"/>
              </a:tabLst>
            </a:pPr>
            <a:r>
              <a:rPr sz="3000" dirty="0">
                <a:latin typeface="Times New Roman"/>
                <a:cs typeface="Times New Roman"/>
              </a:rPr>
              <a:t>Shading </a:t>
            </a:r>
            <a:r>
              <a:rPr sz="3000" spc="-5" dirty="0">
                <a:latin typeface="Times New Roman"/>
                <a:cs typeface="Times New Roman"/>
              </a:rPr>
              <a:t>the </a:t>
            </a:r>
            <a:r>
              <a:rPr sz="3000" dirty="0">
                <a:latin typeface="Times New Roman"/>
                <a:cs typeface="Times New Roman"/>
              </a:rPr>
              <a:t>roof </a:t>
            </a:r>
            <a:r>
              <a:rPr sz="3000" spc="-5" dirty="0">
                <a:latin typeface="Times New Roman"/>
                <a:cs typeface="Times New Roman"/>
              </a:rPr>
              <a:t>with trees </a:t>
            </a:r>
            <a:r>
              <a:rPr sz="3000" spc="-10" dirty="0">
                <a:latin typeface="Times New Roman"/>
                <a:cs typeface="Times New Roman"/>
              </a:rPr>
              <a:t>offers </a:t>
            </a:r>
            <a:r>
              <a:rPr sz="3000" dirty="0">
                <a:latin typeface="Times New Roman"/>
                <a:cs typeface="Times New Roman"/>
              </a:rPr>
              <a:t>an </a:t>
            </a:r>
            <a:r>
              <a:rPr sz="3000" spc="-5" dirty="0">
                <a:latin typeface="Times New Roman"/>
                <a:cs typeface="Times New Roman"/>
              </a:rPr>
              <a:t>eco-friendly  alternative </a:t>
            </a:r>
            <a:r>
              <a:rPr sz="3000" dirty="0">
                <a:latin typeface="Times New Roman"/>
                <a:cs typeface="Times New Roman"/>
              </a:rPr>
              <a:t>to air</a:t>
            </a:r>
            <a:r>
              <a:rPr sz="3000" spc="6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conditioning.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500751" y="2643123"/>
            <a:ext cx="2786126" cy="17860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85875" y="3071825"/>
            <a:ext cx="2695575" cy="10715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97090"/>
            <a:ext cx="7924800" cy="2172335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u="heavy" spc="-1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WATER</a:t>
            </a:r>
            <a:r>
              <a:rPr sz="32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EFFICIENCY: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765"/>
              </a:spcBef>
              <a:buFont typeface="Wingdings"/>
              <a:buChar char=""/>
              <a:tabLst>
                <a:tab pos="355600" algn="l"/>
              </a:tabLst>
            </a:pPr>
            <a:r>
              <a:rPr sz="3200" spc="-120" dirty="0">
                <a:latin typeface="Times New Roman"/>
                <a:cs typeface="Times New Roman"/>
              </a:rPr>
              <a:t>To </a:t>
            </a:r>
            <a:r>
              <a:rPr sz="3200" dirty="0">
                <a:latin typeface="Times New Roman"/>
                <a:cs typeface="Times New Roman"/>
              </a:rPr>
              <a:t>minimize water consumption one should  aim to use the water which has been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collected,  used, purified and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reused.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00099" y="3286061"/>
            <a:ext cx="6858000" cy="25161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93814"/>
            <a:ext cx="8042909" cy="607441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MATERIAL</a:t>
            </a:r>
            <a:r>
              <a:rPr sz="3200" b="1" u="heavy" spc="-1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EFFICIENCY:</a:t>
            </a:r>
            <a:endParaRPr sz="3200">
              <a:latin typeface="Times New Roman"/>
              <a:cs typeface="Times New Roman"/>
            </a:endParaRPr>
          </a:p>
          <a:p>
            <a:pPr marL="355600" marR="483234" indent="-342900">
              <a:lnSpc>
                <a:spcPct val="100000"/>
              </a:lnSpc>
              <a:spcBef>
                <a:spcPts val="765"/>
              </a:spcBef>
              <a:buFont typeface="Wingdings"/>
              <a:buChar char="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Materials should be use that can be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recycled  and can generate surplus amount of</a:t>
            </a:r>
            <a:r>
              <a:rPr sz="3200" spc="-125" dirty="0">
                <a:latin typeface="Times New Roman"/>
                <a:cs typeface="Times New Roman"/>
              </a:rPr>
              <a:t> </a:t>
            </a:r>
            <a:r>
              <a:rPr sz="3200" spc="-35" dirty="0">
                <a:latin typeface="Times New Roman"/>
                <a:cs typeface="Times New Roman"/>
              </a:rPr>
              <a:t>energy.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An example of this are solar power panels,not  only they provide lightening but they are also</a:t>
            </a:r>
            <a:r>
              <a:rPr sz="3200" spc="-1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  useful </a:t>
            </a:r>
            <a:r>
              <a:rPr sz="3200" spc="-10" dirty="0">
                <a:latin typeface="Times New Roman"/>
                <a:cs typeface="Times New Roman"/>
              </a:rPr>
              <a:t>energy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source.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6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u="heavy" spc="-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WASTE </a:t>
            </a:r>
            <a:r>
              <a:rPr sz="32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AND</a:t>
            </a:r>
            <a:r>
              <a:rPr sz="3200" b="1" u="heavy" spc="-1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REDUCTION: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Wingdings"/>
              <a:buChar char="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It is probable to reuse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resources.</a:t>
            </a:r>
            <a:endParaRPr sz="3200">
              <a:latin typeface="Times New Roman"/>
              <a:cs typeface="Times New Roman"/>
            </a:endParaRPr>
          </a:p>
          <a:p>
            <a:pPr marL="355600" marR="607060" indent="-342900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What may be waste to us may have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another  benefit to something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else.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143625" y="3357626"/>
            <a:ext cx="2714625" cy="18573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2514600"/>
            <a:ext cx="4114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u="sng" dirty="0" smtClean="0"/>
              <a:t>Thank you</a:t>
            </a:r>
            <a:endParaRPr lang="en-US" sz="6600" u="sng" dirty="0"/>
          </a:p>
        </p:txBody>
      </p:sp>
    </p:spTree>
    <p:extLst>
      <p:ext uri="{BB962C8B-B14F-4D97-AF65-F5344CB8AC3E}">
        <p14:creationId xmlns:p14="http://schemas.microsoft.com/office/powerpoint/2010/main" val="300622782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</TotalTime>
  <Words>210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Carlito</vt:lpstr>
      <vt:lpstr>Times New Roman</vt:lpstr>
      <vt:lpstr>Trebuchet MS</vt:lpstr>
      <vt:lpstr>Wingdings</vt:lpstr>
      <vt:lpstr>Wingdings 3</vt:lpstr>
      <vt:lpstr>Facet</vt:lpstr>
      <vt:lpstr>PowerPoint Presentation</vt:lpstr>
      <vt:lpstr>PowerPoint Presentation</vt:lpstr>
      <vt:lpstr>INTRODUCTION</vt:lpstr>
      <vt:lpstr>OBJECTIVES OF GREEN</vt:lpstr>
      <vt:lpstr>FUNDAMENTAL PRINCIPLES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</dc:creator>
  <cp:lastModifiedBy>USER</cp:lastModifiedBy>
  <cp:revision>9</cp:revision>
  <dcterms:created xsi:type="dcterms:W3CDTF">2021-08-10T10:33:07Z</dcterms:created>
  <dcterms:modified xsi:type="dcterms:W3CDTF">2022-09-08T07:22:44Z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2014-01-21T00:00:00Z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2021-08-10T00:00:00Z</vt:filetime>
  </property>
</Properties>
</file>