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93" r:id="rId2"/>
    <p:sldId id="269" r:id="rId3"/>
    <p:sldId id="283" r:id="rId4"/>
    <p:sldId id="284" r:id="rId5"/>
    <p:sldId id="286" r:id="rId6"/>
    <p:sldId id="270" r:id="rId7"/>
    <p:sldId id="281" r:id="rId8"/>
    <p:sldId id="285" r:id="rId9"/>
    <p:sldId id="271" r:id="rId10"/>
    <p:sldId id="288" r:id="rId11"/>
    <p:sldId id="289" r:id="rId12"/>
    <p:sldId id="272" r:id="rId13"/>
    <p:sldId id="287" r:id="rId14"/>
    <p:sldId id="273" r:id="rId15"/>
    <p:sldId id="274" r:id="rId16"/>
    <p:sldId id="290"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2/14/2022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7.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gif"/><Relationship Id="rId5" Type="http://schemas.openxmlformats.org/officeDocument/2006/relationships/image" Target="../media/image29.jpeg"/><Relationship Id="rId10" Type="http://schemas.openxmlformats.org/officeDocument/2006/relationships/image" Target="../media/image26.wmf"/><Relationship Id="rId4" Type="http://schemas.openxmlformats.org/officeDocument/2006/relationships/image" Target="../media/image28.png"/><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Chartered_Institution_of_Building_Services_Engineers" TargetMode="External"/><Relationship Id="rId3" Type="http://schemas.openxmlformats.org/officeDocument/2006/relationships/hyperlink" Target="http://en.wikipedia.org/wiki/Architecture" TargetMode="External"/><Relationship Id="rId7" Type="http://schemas.openxmlformats.org/officeDocument/2006/relationships/hyperlink" Target="http://en.wikipedia.org/wiki/Ray_tracing_(graphics)" TargetMode="External"/><Relationship Id="rId2" Type="http://schemas.openxmlformats.org/officeDocument/2006/relationships/hyperlink" Target="http://en.wikipedia.org/wiki/Lux" TargetMode="External"/><Relationship Id="rId1" Type="http://schemas.openxmlformats.org/officeDocument/2006/relationships/slideLayout" Target="../slideLayouts/slideLayout2.xml"/><Relationship Id="rId6" Type="http://schemas.openxmlformats.org/officeDocument/2006/relationships/hyperlink" Target="http://en.wikipedia.org/wiki/Rendering_(computer_graphics)" TargetMode="External"/><Relationship Id="rId5" Type="http://schemas.openxmlformats.org/officeDocument/2006/relationships/hyperlink" Target="http://en.wikipedia.org/wiki/Radiance_(software)" TargetMode="External"/><Relationship Id="rId4" Type="http://schemas.openxmlformats.org/officeDocument/2006/relationships/hyperlink" Target="http://en.wikipedia.org/wiki/International_Commission_on_Illumin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Dry-bulb_temperature"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en.wikipedia.org/wiki/Dew_point" TargetMode="External"/><Relationship Id="rId4" Type="http://schemas.openxmlformats.org/officeDocument/2006/relationships/hyperlink" Target="http://en.wikipedia.org/wiki/Wet-bulb_temperat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nd" TargetMode="External"/><Relationship Id="rId7" Type="http://schemas.openxmlformats.org/officeDocument/2006/relationships/image" Target="../media/image9.jpeg"/><Relationship Id="rId2" Type="http://schemas.openxmlformats.org/officeDocument/2006/relationships/hyperlink" Target="http://en.wikipedia.org/wiki/Meteorologist" TargetMode="External"/><Relationship Id="rId1" Type="http://schemas.openxmlformats.org/officeDocument/2006/relationships/slideLayout" Target="../slideLayouts/slideLayout2.xml"/><Relationship Id="rId6" Type="http://schemas.openxmlformats.org/officeDocument/2006/relationships/hyperlink" Target="http://en.wikipedia.org/wiki/Runway" TargetMode="External"/><Relationship Id="rId5" Type="http://schemas.openxmlformats.org/officeDocument/2006/relationships/hyperlink" Target="http://en.wikipedia.org/wiki/Airport" TargetMode="External"/><Relationship Id="rId4" Type="http://schemas.openxmlformats.org/officeDocument/2006/relationships/hyperlink" Target="http://en.wikipedia.org/wiki/Wind_ro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bdg.org/design/productive.php" TargetMode="External"/><Relationship Id="rId2" Type="http://schemas.openxmlformats.org/officeDocument/2006/relationships/hyperlink" Target="http://www.wbdg.org/design/ieq.php"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wbdg.org/resources/hvac.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Solar_tracker" TargetMode="External"/><Relationship Id="rId13" Type="http://schemas.openxmlformats.org/officeDocument/2006/relationships/image" Target="../media/image20.gif"/><Relationship Id="rId3" Type="http://schemas.openxmlformats.org/officeDocument/2006/relationships/hyperlink" Target="http://en.wikipedia.org/wiki/Sun" TargetMode="External"/><Relationship Id="rId7" Type="http://schemas.openxmlformats.org/officeDocument/2006/relationships/hyperlink" Target="http://en.wikipedia.org/wiki/Solar_thermal_collector" TargetMode="External"/><Relationship Id="rId12"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en.wikipedia.org/wiki/Sun_path" TargetMode="External"/><Relationship Id="rId11" Type="http://schemas.openxmlformats.org/officeDocument/2006/relationships/image" Target="../media/image18.jpeg"/><Relationship Id="rId5" Type="http://schemas.openxmlformats.org/officeDocument/2006/relationships/hyperlink" Target="http://en.wikipedia.org/wiki/Solar_energy" TargetMode="External"/><Relationship Id="rId10" Type="http://schemas.openxmlformats.org/officeDocument/2006/relationships/image" Target="../media/image17.jpeg"/><Relationship Id="rId4" Type="http://schemas.openxmlformats.org/officeDocument/2006/relationships/hyperlink" Target="http://en.wikipedia.org/wiki/Solar_gain"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DB6ED9-875D-4C2E-A25C-127E802289E4}"/>
              </a:ext>
            </a:extLst>
          </p:cNvPr>
          <p:cNvSpPr txBox="1">
            <a:spLocks/>
          </p:cNvSpPr>
          <p:nvPr/>
        </p:nvSpPr>
        <p:spPr bwMode="auto">
          <a:xfrm>
            <a:off x="1219200" y="1752600"/>
            <a:ext cx="7772400" cy="1600200"/>
          </a:xfrm>
          <a:prstGeom prst="rect">
            <a:avLst/>
          </a:prstGeom>
          <a:no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IN" sz="4400" u="sng" dirty="0">
                <a:latin typeface="Algerian" panose="04020705040A02060702" pitchFamily="82" charset="0"/>
              </a:rPr>
              <a:t>Subject:</a:t>
            </a:r>
            <a:r>
              <a:rPr lang="en-IN" sz="4400" dirty="0">
                <a:latin typeface="Algerian" panose="04020705040A02060702" pitchFamily="82" charset="0"/>
              </a:rPr>
              <a:t> </a:t>
            </a:r>
            <a:r>
              <a:rPr lang="en-US" sz="4400" spc="-99" dirty="0">
                <a:latin typeface="Algerian" panose="04020705040A02060702" pitchFamily="82" charset="0"/>
              </a:rPr>
              <a:t>Climatology</a:t>
            </a:r>
          </a:p>
          <a:p>
            <a:pPr fontAlgn="auto">
              <a:spcBef>
                <a:spcPts val="0"/>
              </a:spcBef>
              <a:spcAft>
                <a:spcPts val="0"/>
              </a:spcAft>
              <a:defRPr/>
            </a:pPr>
            <a:r>
              <a:rPr lang="en-IN" sz="4400" u="sng" dirty="0">
                <a:latin typeface="Algerian" panose="04020705040A02060702" pitchFamily="82" charset="0"/>
              </a:rPr>
              <a:t>Topic:</a:t>
            </a:r>
            <a:r>
              <a:rPr lang="en-IN" sz="4400" dirty="0">
                <a:latin typeface="Algerian" panose="04020705040A02060702" pitchFamily="82" charset="0"/>
              </a:rPr>
              <a:t> </a:t>
            </a:r>
            <a:r>
              <a:rPr lang="en-US" sz="4400" spc="-99" dirty="0">
                <a:latin typeface="Algerian" panose="04020705040A02060702" pitchFamily="82" charset="0"/>
              </a:rPr>
              <a:t>Bio-Climatic Chart &amp; </a:t>
            </a:r>
            <a:r>
              <a:rPr lang="en-US" sz="4400" spc="-99" dirty="0" err="1">
                <a:latin typeface="Algerian" panose="04020705040A02060702" pitchFamily="82" charset="0"/>
              </a:rPr>
              <a:t>Pschometric</a:t>
            </a:r>
            <a:r>
              <a:rPr lang="en-US" sz="4400" spc="-99" dirty="0">
                <a:latin typeface="Algerian" panose="04020705040A02060702" pitchFamily="82" charset="0"/>
              </a:rPr>
              <a:t> charts </a:t>
            </a:r>
            <a:r>
              <a:rPr lang="en-US" altLang="en-US" sz="4400" dirty="0" smtClean="0">
                <a:latin typeface="Algerian" panose="04020705040A02060702" pitchFamily="82" charset="0"/>
              </a:rPr>
              <a:t>architecture </a:t>
            </a:r>
            <a:r>
              <a:rPr lang="en-US" altLang="en-US" sz="4400" dirty="0">
                <a:latin typeface="Algerian" panose="04020705040A02060702" pitchFamily="82" charset="0"/>
              </a:rPr>
              <a:t>- </a:t>
            </a:r>
            <a:r>
              <a:rPr lang="en-US" altLang="en-US" sz="4400" dirty="0" smtClean="0">
                <a:latin typeface="Algerian" panose="04020705040A02060702" pitchFamily="82" charset="0"/>
              </a:rPr>
              <a:t>2 </a:t>
            </a:r>
            <a:endParaRPr lang="en-US" sz="4400" spc="-99" dirty="0">
              <a:latin typeface="Algerian" panose="04020705040A02060702" pitchFamily="82" charset="0"/>
            </a:endParaRPr>
          </a:p>
          <a:p>
            <a:pPr fontAlgn="auto">
              <a:spcBef>
                <a:spcPts val="0"/>
              </a:spcBef>
              <a:spcAft>
                <a:spcPts val="0"/>
              </a:spcAft>
              <a:defRPr/>
            </a:pPr>
            <a:r>
              <a:rPr lang="en-IN" sz="2400" dirty="0" smtClean="0"/>
              <a:t>            </a:t>
            </a:r>
          </a:p>
          <a:p>
            <a:pPr fontAlgn="auto">
              <a:spcBef>
                <a:spcPts val="0"/>
              </a:spcBef>
              <a:spcAft>
                <a:spcPts val="0"/>
              </a:spcAft>
              <a:defRPr/>
            </a:pPr>
            <a:r>
              <a:rPr lang="en-IN" sz="2400" dirty="0"/>
              <a:t> </a:t>
            </a:r>
            <a:r>
              <a:rPr lang="en-IN" sz="2400" dirty="0" smtClean="0"/>
              <a:t>               Presented </a:t>
            </a:r>
            <a:r>
              <a:rPr lang="en-IN" sz="2400" dirty="0"/>
              <a:t>by: Hiba Gul</a:t>
            </a:r>
          </a:p>
        </p:txBody>
      </p:sp>
      <p:pic>
        <p:nvPicPr>
          <p:cNvPr id="4" name="Picture 3">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257" y="15240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33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95800"/>
            <a:ext cx="8686800" cy="2057400"/>
          </a:xfrm>
        </p:spPr>
        <p:txBody>
          <a:bodyPr>
            <a:normAutofit fontScale="25000" lnSpcReduction="20000"/>
          </a:bodyPr>
          <a:lstStyle/>
          <a:p>
            <a:r>
              <a:rPr lang="en-US" sz="4200" b="1" dirty="0"/>
              <a:t>Sun path and solar position</a:t>
            </a:r>
          </a:p>
          <a:p>
            <a:endParaRPr lang="en-US" sz="4200" b="1" dirty="0"/>
          </a:p>
          <a:p>
            <a:r>
              <a:rPr lang="en-US" sz="4200" b="1" dirty="0"/>
              <a:t>The first thing to understand is the sun’s path at your location. At any given point on the sun’s path, its height in the sky is called its </a:t>
            </a:r>
            <a:r>
              <a:rPr lang="en-US" sz="4200" i="1" dirty="0"/>
              <a:t>altitude</a:t>
            </a:r>
            <a:r>
              <a:rPr lang="en-US" sz="4200" b="1" dirty="0"/>
              <a:t> and its horizontal angle relative to true north called its </a:t>
            </a:r>
            <a:r>
              <a:rPr lang="en-US" sz="4200" i="1" dirty="0"/>
              <a:t>azimuth</a:t>
            </a:r>
            <a:r>
              <a:rPr lang="en-US" sz="4200" b="1" dirty="0"/>
              <a:t>. Seasonal Variations and Important Dates.</a:t>
            </a:r>
          </a:p>
          <a:p>
            <a:r>
              <a:rPr lang="en-US" sz="4200" dirty="0"/>
              <a:t>The sun’s path varies throughout the year. In the summer the sun is high in the sky, and rises and sets north of east-west in the northern hemisphere (in the southern hemisphere, it’s south of east-west). It also rises much earlier and sets much later in summer than in winter. To study the extreme of hot summer sun, you often want to study the sun’s path on the summer solstice, the day when the sun is at its highest noon altitude. In the winter the sun is low in the sky, and rises and sets south of east-west in the northern hemisphere (in the southern hemisphere, it’s north of east-west). </a:t>
            </a:r>
          </a:p>
          <a:p>
            <a:r>
              <a:rPr lang="en-US" sz="4200" dirty="0"/>
              <a:t>To study the extreme of the winter sun path, you often want to study the sun’s path on the winter solstice, the day when the sun is at its lowest noon altitude. To study more average positions, you can look at the sun’s path on the spring and autumn equinoxes, when the sun rises and sets due east-west. The altitude of the noon sun at the equinox is determined by the latitude of the site. This is why the rule-of-thumb for the optimum angle of solar panels is the latitude of the site. At this angle, the sun's rays are most perpendicular to the panel for most of the year.</a:t>
            </a:r>
          </a:p>
          <a:p>
            <a:r>
              <a:rPr lang="en-US" sz="4200" dirty="0"/>
              <a:t>There are four important dates to remember when considering sun position </a:t>
            </a:r>
          </a:p>
          <a:p>
            <a:endParaRPr lang="en-US" sz="3200" dirty="0"/>
          </a:p>
          <a:p>
            <a:endParaRPr lang="en-US" dirty="0"/>
          </a:p>
          <a:p>
            <a:endParaRPr lang="en-US" dirty="0"/>
          </a:p>
          <a:p>
            <a:endParaRPr lang="en-US" dirty="0"/>
          </a:p>
          <a:p>
            <a:endParaRPr lang="en-US" dirty="0"/>
          </a:p>
          <a:p>
            <a:endParaRPr lang="en-US" dirty="0"/>
          </a:p>
        </p:txBody>
      </p:sp>
      <p:pic>
        <p:nvPicPr>
          <p:cNvPr id="4" name="Picture 3" descr="http://sustainabilityworkshop.autodesk.com/sites/default/files/styles/large/public/core-page-inserted-images/sunstudies-sunpath_stereographic.jpg?itok=AMeqrJ0o"/>
          <p:cNvPicPr/>
          <p:nvPr/>
        </p:nvPicPr>
        <p:blipFill>
          <a:blip r:embed="rId2" cstate="print"/>
          <a:srcRect/>
          <a:stretch>
            <a:fillRect/>
          </a:stretch>
        </p:blipFill>
        <p:spPr bwMode="auto">
          <a:xfrm>
            <a:off x="304800" y="381000"/>
            <a:ext cx="4495800" cy="4038600"/>
          </a:xfrm>
          <a:prstGeom prst="rect">
            <a:avLst/>
          </a:prstGeom>
          <a:noFill/>
          <a:ln w="9525">
            <a:noFill/>
            <a:miter lim="800000"/>
            <a:headEnd/>
            <a:tailEnd/>
          </a:ln>
        </p:spPr>
      </p:pic>
      <p:pic>
        <p:nvPicPr>
          <p:cNvPr id="5" name="Picture 4" descr="http://sustainabilityworkshop.autodesk.com/sites/default/files/styles/large/public/core-page-inserted-images/azimuth_n_altitude_-_revised.jpg"/>
          <p:cNvPicPr/>
          <p:nvPr/>
        </p:nvPicPr>
        <p:blipFill>
          <a:blip r:embed="rId3" cstate="print"/>
          <a:srcRect/>
          <a:stretch>
            <a:fillRect/>
          </a:stretch>
        </p:blipFill>
        <p:spPr bwMode="auto">
          <a:xfrm>
            <a:off x="5791200" y="381000"/>
            <a:ext cx="2438400" cy="1981200"/>
          </a:xfrm>
          <a:prstGeom prst="rect">
            <a:avLst/>
          </a:prstGeom>
          <a:noFill/>
          <a:ln w="9525">
            <a:noFill/>
            <a:miter lim="800000"/>
            <a:headEnd/>
            <a:tailEnd/>
          </a:ln>
        </p:spPr>
      </p:pic>
      <p:pic>
        <p:nvPicPr>
          <p:cNvPr id="6" name="Picture 5" descr="http://sustainabilityworkshop.autodesk.com/sites/default/files/styles/400px/public/core-page-inserted-images/sunstudies-importantdates.jpg"/>
          <p:cNvPicPr/>
          <p:nvPr/>
        </p:nvPicPr>
        <p:blipFill>
          <a:blip r:embed="rId4" cstate="print"/>
          <a:srcRect/>
          <a:stretch>
            <a:fillRect/>
          </a:stretch>
        </p:blipFill>
        <p:spPr bwMode="auto">
          <a:xfrm>
            <a:off x="5257800" y="2514600"/>
            <a:ext cx="3505200" cy="2133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stainabilityworkshop.autodesk.com/sites/default/files/styles/large/public/core-page-inserted-images/latitude_and_sun_charts-01.jpg?itok=IraJXGAW"/>
          <p:cNvPicPr>
            <a:picLocks noGrp="1"/>
          </p:cNvPicPr>
          <p:nvPr>
            <p:ph idx="1"/>
          </p:nvPr>
        </p:nvPicPr>
        <p:blipFill>
          <a:blip r:embed="rId2" cstate="print"/>
          <a:srcRect/>
          <a:stretch>
            <a:fillRect/>
          </a:stretch>
        </p:blipFill>
        <p:spPr bwMode="auto">
          <a:xfrm>
            <a:off x="990600" y="152400"/>
            <a:ext cx="7315200" cy="6477000"/>
          </a:xfrm>
          <a:prstGeom prst="rect">
            <a:avLst/>
          </a:prstGeom>
          <a:solidFill>
            <a:srgbClr val="002060"/>
          </a:solidFill>
          <a:ln w="9525">
            <a:solidFill>
              <a:schemeClr val="bg2"/>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Solar altitude.svg"/>
          <p:cNvPicPr>
            <a:picLocks noGrp="1"/>
          </p:cNvPicPr>
          <p:nvPr>
            <p:ph idx="1"/>
          </p:nvPr>
        </p:nvPicPr>
        <p:blipFill>
          <a:blip r:embed="rId3" cstate="print"/>
          <a:srcRect/>
          <a:stretch>
            <a:fillRect/>
          </a:stretch>
        </p:blipFill>
        <p:spPr bwMode="auto">
          <a:xfrm>
            <a:off x="304800" y="2971800"/>
            <a:ext cx="4191000" cy="3581400"/>
          </a:xfrm>
          <a:prstGeom prst="rect">
            <a:avLst/>
          </a:prstGeom>
          <a:solidFill>
            <a:schemeClr val="tx1">
              <a:lumMod val="95000"/>
            </a:schemeClr>
          </a:solidFill>
          <a:ln w="9525">
            <a:noFill/>
            <a:miter lim="800000"/>
            <a:headEnd/>
            <a:tailEnd/>
          </a:ln>
        </p:spPr>
      </p:pic>
      <p:pic>
        <p:nvPicPr>
          <p:cNvPr id="5" name="Picture 4" descr="File:Sun-path-polar-chart.svg"/>
          <p:cNvPicPr/>
          <p:nvPr/>
        </p:nvPicPr>
        <p:blipFill>
          <a:blip r:embed="rId4" cstate="print"/>
          <a:srcRect/>
          <a:stretch>
            <a:fillRect/>
          </a:stretch>
        </p:blipFill>
        <p:spPr bwMode="auto">
          <a:xfrm>
            <a:off x="5486400" y="914400"/>
            <a:ext cx="2971800" cy="2895600"/>
          </a:xfrm>
          <a:prstGeom prst="rect">
            <a:avLst/>
          </a:prstGeom>
          <a:solidFill>
            <a:schemeClr val="tx2"/>
          </a:solidFill>
          <a:ln w="9525">
            <a:noFill/>
            <a:miter lim="800000"/>
            <a:headEnd/>
            <a:tailEnd/>
          </a:ln>
        </p:spPr>
      </p:pic>
      <p:sp>
        <p:nvSpPr>
          <p:cNvPr id="1026" name="Text Box 2"/>
          <p:cNvSpPr txBox="1">
            <a:spLocks noChangeArrowheads="1"/>
          </p:cNvSpPr>
          <p:nvPr/>
        </p:nvSpPr>
        <p:spPr bwMode="auto">
          <a:xfrm>
            <a:off x="0" y="457200"/>
            <a:ext cx="51054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en-US" sz="1600" b="0" i="0" u="none" strike="noStrike" cap="none" normalizeH="0" baseline="0" dirty="0">
                <a:ln>
                  <a:noFill/>
                </a:ln>
                <a:solidFill>
                  <a:schemeClr val="tx1"/>
                </a:solidFill>
                <a:effectLst/>
                <a:latin typeface="Calibri" pitchFamily="34" charset="0"/>
              </a:rPr>
              <a:t>Po</a:t>
            </a:r>
            <a:r>
              <a:rPr lang="en-US" sz="1600" dirty="0">
                <a:solidFill>
                  <a:srgbClr val="FF0000"/>
                </a:solidFill>
              </a:rPr>
              <a:t> </a:t>
            </a:r>
            <a:r>
              <a:rPr lang="en-US" sz="1600" u="sng" dirty="0">
                <a:solidFill>
                  <a:srgbClr val="FF0000"/>
                </a:solidFill>
              </a:rPr>
              <a:t>Sun Path Diagram for Rotterdam, the Netherlands</a:t>
            </a:r>
            <a:endParaRPr kumimoji="0" lang="en-US" sz="1600" b="0" i="0" u="sng" strike="noStrike" cap="none" normalizeH="0" baseline="0" dirty="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pitchFamily="34" charset="0"/>
            </a:endParaRPr>
          </a:p>
        </p:txBody>
      </p:sp>
      <p:pic>
        <p:nvPicPr>
          <p:cNvPr id="7" name="irc_mi" descr="http://www.thesolarplanner.com/images/solar_window.jpg"/>
          <p:cNvPicPr/>
          <p:nvPr/>
        </p:nvPicPr>
        <p:blipFill>
          <a:blip r:embed="rId5" cstate="print"/>
          <a:srcRect/>
          <a:stretch>
            <a:fillRect/>
          </a:stretch>
        </p:blipFill>
        <p:spPr bwMode="auto">
          <a:xfrm>
            <a:off x="1371600" y="1295400"/>
            <a:ext cx="2209800" cy="1371600"/>
          </a:xfrm>
          <a:prstGeom prst="rect">
            <a:avLst/>
          </a:prstGeom>
          <a:noFill/>
          <a:ln w="9525">
            <a:noFill/>
            <a:miter lim="800000"/>
            <a:headEnd/>
            <a:tailEnd/>
          </a:ln>
        </p:spPr>
      </p:pic>
      <p:sp>
        <p:nvSpPr>
          <p:cNvPr id="10" name="Text Box 2"/>
          <p:cNvSpPr txBox="1">
            <a:spLocks noChangeArrowheads="1"/>
          </p:cNvSpPr>
          <p:nvPr/>
        </p:nvSpPr>
        <p:spPr bwMode="auto">
          <a:xfrm>
            <a:off x="5867400" y="6248400"/>
            <a:ext cx="24384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en-US" sz="1600" b="0" i="0" u="none" strike="noStrike" cap="none" normalizeH="0" baseline="0" dirty="0">
                <a:ln>
                  <a:noFill/>
                </a:ln>
                <a:solidFill>
                  <a:schemeClr val="bg1"/>
                </a:solidFill>
                <a:effectLst/>
                <a:latin typeface="Calibri" pitchFamily="34" charset="0"/>
              </a:rPr>
              <a:t>Sun path </a:t>
            </a:r>
            <a:r>
              <a:rPr kumimoji="0" lang="en-US" sz="1600" b="0" i="0" u="none" strike="noStrike" cap="none" normalizeH="0" baseline="0" dirty="0" err="1">
                <a:ln>
                  <a:noFill/>
                </a:ln>
                <a:solidFill>
                  <a:schemeClr val="bg1"/>
                </a:solidFill>
                <a:effectLst/>
                <a:latin typeface="Calibri" pitchFamily="34" charset="0"/>
              </a:rPr>
              <a:t>Sterio</a:t>
            </a:r>
            <a:r>
              <a:rPr lang="en-US" sz="1600" dirty="0">
                <a:solidFill>
                  <a:schemeClr val="bg1"/>
                </a:solidFill>
                <a:latin typeface="Calibri" pitchFamily="34" charset="0"/>
              </a:rPr>
              <a:t>-</a:t>
            </a:r>
            <a:r>
              <a:rPr kumimoji="0" lang="en-US" sz="1600" b="0" i="0" u="none" strike="noStrike" cap="none" normalizeH="0" dirty="0">
                <a:ln>
                  <a:noFill/>
                </a:ln>
                <a:solidFill>
                  <a:schemeClr val="bg1"/>
                </a:solidFill>
                <a:effectLst/>
                <a:latin typeface="Calibri" pitchFamily="34" charset="0"/>
              </a:rPr>
              <a:t>Animation</a:t>
            </a:r>
            <a:endParaRPr kumimoji="0" lang="en-US" sz="1800" b="0" i="0" u="none" strike="noStrike" cap="none" normalizeH="0" baseline="0" dirty="0">
              <a:ln>
                <a:noFill/>
              </a:ln>
              <a:solidFill>
                <a:schemeClr val="bg1"/>
              </a:solidFill>
              <a:effectLst/>
              <a:latin typeface="Arial" pitchFamily="34" charset="0"/>
            </a:endParaRPr>
          </a:p>
        </p:txBody>
      </p:sp>
      <p:pic>
        <p:nvPicPr>
          <p:cNvPr id="1027" name="Picture 3" descr="C:\Documents and Settings\Administrator\Desktop\hourly-sun-path-anim.gif"/>
          <p:cNvPicPr>
            <a:picLocks noChangeAspect="1" noChangeArrowheads="1" noCrop="1"/>
          </p:cNvPicPr>
          <p:nvPr/>
        </p:nvPicPr>
        <p:blipFill>
          <a:blip r:embed="rId6" cstate="print"/>
          <a:srcRect/>
          <a:stretch>
            <a:fillRect/>
          </a:stretch>
        </p:blipFill>
        <p:spPr bwMode="auto">
          <a:xfrm>
            <a:off x="4953000" y="4495800"/>
            <a:ext cx="1809750" cy="1581150"/>
          </a:xfrm>
          <a:prstGeom prst="rect">
            <a:avLst/>
          </a:prstGeom>
          <a:noFill/>
        </p:spPr>
      </p:pic>
      <p:graphicFrame>
        <p:nvGraphicFramePr>
          <p:cNvPr id="3" name="Object 4"/>
          <p:cNvGraphicFramePr>
            <a:graphicFrameLocks noChangeAspect="1"/>
          </p:cNvGraphicFramePr>
          <p:nvPr/>
        </p:nvGraphicFramePr>
        <p:xfrm>
          <a:off x="7086600" y="5562600"/>
          <a:ext cx="1714500" cy="485775"/>
        </p:xfrm>
        <a:graphic>
          <a:graphicData uri="http://schemas.openxmlformats.org/presentationml/2006/ole">
            <mc:AlternateContent xmlns:mc="http://schemas.openxmlformats.org/markup-compatibility/2006">
              <mc:Choice xmlns:v="urn:schemas-microsoft-com:vml" Requires="v">
                <p:oleObj spid="_x0000_s1040" name="Package" r:id="rId7" imgW="1714680" imgH="485640" progId="Package">
                  <p:embed/>
                </p:oleObj>
              </mc:Choice>
              <mc:Fallback>
                <p:oleObj name="Package" r:id="rId7" imgW="1714680" imgH="485640" progId="Package">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5562600"/>
                        <a:ext cx="17145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7162800" y="4724400"/>
          <a:ext cx="1438275" cy="485775"/>
        </p:xfrm>
        <a:graphic>
          <a:graphicData uri="http://schemas.openxmlformats.org/presentationml/2006/ole">
            <mc:AlternateContent xmlns:mc="http://schemas.openxmlformats.org/markup-compatibility/2006">
              <mc:Choice xmlns:v="urn:schemas-microsoft-com:vml" Requires="v">
                <p:oleObj spid="_x0000_s1041" name="Package" r:id="rId9" imgW="1438200" imgH="485640" progId="Package">
                  <p:embed/>
                </p:oleObj>
              </mc:Choice>
              <mc:Fallback>
                <p:oleObj name="Package" r:id="rId9" imgW="1438200" imgH="485640" progId="Package">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724400"/>
                        <a:ext cx="1438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248400" cy="5562600"/>
          </a:xfrm>
        </p:spPr>
        <p:txBody>
          <a:bodyPr>
            <a:normAutofit fontScale="92500" lnSpcReduction="20000"/>
          </a:bodyPr>
          <a:lstStyle/>
          <a:p>
            <a:r>
              <a:rPr lang="en-US" sz="1200" dirty="0"/>
              <a:t>FACTORS THAT CAUSES THE CHANGE IN SUN PATHS </a:t>
            </a:r>
          </a:p>
          <a:p>
            <a:pPr>
              <a:buNone/>
            </a:pPr>
            <a:r>
              <a:rPr lang="en-US" sz="1200" dirty="0"/>
              <a:t> </a:t>
            </a:r>
          </a:p>
          <a:p>
            <a:r>
              <a:rPr lang="en-US" sz="1200" dirty="0"/>
              <a:t>Depending on the day of the year and the latitude of the observer, it affects where the sun exactly rises or sets, or how long the sun is above the horizon. As seen from the 2 diagrams above the sun does not necessarily rise due East or set due west. The location of the sun in the sky is described as having two components: its daily movement around the horizon and its height above the horizon (altitude).Its altitude varies </a:t>
            </a:r>
          </a:p>
          <a:p>
            <a:r>
              <a:rPr lang="en-US" sz="1200" dirty="0"/>
              <a:t>with the seasons and location of the observer. At 40 degrees latitude,</a:t>
            </a:r>
          </a:p>
          <a:p>
            <a:r>
              <a:rPr lang="en-US" sz="1200" dirty="0"/>
              <a:t>Figure 2.2a, during the equinox the sun rises due east, while during solstices the sun rises due south east or north east. At 65 degrees latitude, Figure 2.2b, the sun rises further </a:t>
            </a:r>
            <a:r>
              <a:rPr lang="en-US" sz="1200" dirty="0" err="1"/>
              <a:t>southof</a:t>
            </a:r>
            <a:r>
              <a:rPr lang="en-US" sz="1200" dirty="0"/>
              <a:t> east during the winter solstice and further north of east during the summer solstice. </a:t>
            </a:r>
          </a:p>
          <a:p>
            <a:r>
              <a:rPr lang="en-US" sz="1200" dirty="0"/>
              <a:t> </a:t>
            </a:r>
          </a:p>
          <a:p>
            <a:r>
              <a:rPr lang="en-US" sz="1200" dirty="0"/>
              <a:t>The sun’s daily path across the sky on or about the 21</a:t>
            </a:r>
            <a:r>
              <a:rPr lang="en-US" sz="1200" baseline="30000" dirty="0"/>
              <a:t>st</a:t>
            </a:r>
            <a:r>
              <a:rPr lang="en-US" sz="1200" dirty="0"/>
              <a:t> day of each month is indicated by means of seven curved lines. The path is highest in June and the lowest in December. The sun travels across the earth’s sky along 7 main paths. Each of the other five paths is for two months in the year. For instance, the path on the March 21 is the same as on September 23. </a:t>
            </a:r>
          </a:p>
          <a:p>
            <a:pPr>
              <a:buNone/>
            </a:pPr>
            <a:r>
              <a:rPr lang="en-US" sz="1200" dirty="0"/>
              <a:t> </a:t>
            </a:r>
          </a:p>
          <a:p>
            <a:r>
              <a:rPr lang="en-US" sz="1200" dirty="0"/>
              <a:t>We observe the sun in the northern hemisphere with regards to its </a:t>
            </a:r>
            <a:r>
              <a:rPr lang="en-US" sz="1200" dirty="0" err="1"/>
              <a:t>paths.The</a:t>
            </a:r>
            <a:r>
              <a:rPr lang="en-US" sz="1200" dirty="0"/>
              <a:t> tilt of the earth causes the seasons which constitutes the difference in the sun paths. The sun paths are different due to factors such as the: 1)Location (local latitude) 2)Rising and setting position (based on the time of the year) 3) Duration of the day and night </a:t>
            </a:r>
          </a:p>
          <a:p>
            <a:r>
              <a:rPr lang="en-US" sz="1200" dirty="0"/>
              <a:t>The Shading Effect      </a:t>
            </a:r>
          </a:p>
          <a:p>
            <a:r>
              <a:rPr lang="en-US" sz="1200" dirty="0"/>
              <a:t>The sun will always cast a shadow on any object. Only the length, shape and size of the shadow will change with respect to the sun’s position in the sky throughout the year. When designing buildings, it is important to notice the amount of shade cast on the building, or otherwise how its shadow will affect its surroundings. As mentioned earlier above, at different latitudes, the sun will travel along different paths across the sky at different times of the year  The suns peculiar behavior is a very important factor when designing and constructing buildings. For locations which are at latitudes away from the equator, during the summer months the sun will cast relatively short shadows while during the winter months the sun will cast long shadows of objects. In the equatorial regions, the suns path remains relatively unchanged hence the length of the shadows does not vary much throughout the year.</a:t>
            </a:r>
          </a:p>
          <a:p>
            <a:endParaRPr lang="en-US" sz="1200" dirty="0"/>
          </a:p>
        </p:txBody>
      </p:sp>
      <p:pic>
        <p:nvPicPr>
          <p:cNvPr id="4" name="Picture 3"/>
          <p:cNvPicPr/>
          <p:nvPr/>
        </p:nvPicPr>
        <p:blipFill>
          <a:blip r:embed="rId2" cstate="print"/>
          <a:srcRect/>
          <a:stretch>
            <a:fillRect/>
          </a:stretch>
        </p:blipFill>
        <p:spPr bwMode="auto">
          <a:xfrm>
            <a:off x="6400800" y="457200"/>
            <a:ext cx="1371600" cy="533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001000" y="228600"/>
            <a:ext cx="847725" cy="914400"/>
          </a:xfrm>
          <a:prstGeom prst="rect">
            <a:avLst/>
          </a:prstGeom>
          <a:solidFill>
            <a:schemeClr val="tx1"/>
          </a:solidFill>
          <a:ln w="9525">
            <a:noFill/>
            <a:miter lim="800000"/>
            <a:headEnd/>
            <a:tailEnd/>
          </a:ln>
        </p:spPr>
      </p:pic>
      <p:pic>
        <p:nvPicPr>
          <p:cNvPr id="37890" name="Picture 2"/>
          <p:cNvPicPr>
            <a:picLocks noChangeAspect="1" noChangeArrowheads="1"/>
          </p:cNvPicPr>
          <p:nvPr/>
        </p:nvPicPr>
        <p:blipFill>
          <a:blip r:embed="rId4" cstate="print"/>
          <a:srcRect/>
          <a:stretch>
            <a:fillRect/>
          </a:stretch>
        </p:blipFill>
        <p:spPr bwMode="auto">
          <a:xfrm>
            <a:off x="6553200" y="1219200"/>
            <a:ext cx="2286000" cy="1755000"/>
          </a:xfrm>
          <a:prstGeom prst="rect">
            <a:avLst/>
          </a:prstGeom>
          <a:noFill/>
          <a:ln w="9525">
            <a:noFill/>
            <a:miter lim="800000"/>
            <a:headEnd/>
            <a:tailEnd/>
          </a:ln>
        </p:spPr>
      </p:pic>
      <p:pic>
        <p:nvPicPr>
          <p:cNvPr id="37891" name="Picture 3"/>
          <p:cNvPicPr>
            <a:picLocks noChangeAspect="1" noChangeArrowheads="1"/>
          </p:cNvPicPr>
          <p:nvPr/>
        </p:nvPicPr>
        <p:blipFill>
          <a:blip r:embed="rId5" cstate="print"/>
          <a:srcRect/>
          <a:stretch>
            <a:fillRect/>
          </a:stretch>
        </p:blipFill>
        <p:spPr bwMode="auto">
          <a:xfrm>
            <a:off x="6553200" y="3124200"/>
            <a:ext cx="2309590" cy="1828800"/>
          </a:xfrm>
          <a:prstGeom prst="rect">
            <a:avLst/>
          </a:prstGeom>
          <a:noFill/>
          <a:ln w="9525">
            <a:noFill/>
            <a:miter lim="800000"/>
            <a:headEnd/>
            <a:tailEnd/>
          </a:ln>
        </p:spPr>
      </p:pic>
      <p:sp>
        <p:nvSpPr>
          <p:cNvPr id="8" name="TextBox 7"/>
          <p:cNvSpPr txBox="1"/>
          <p:nvPr/>
        </p:nvSpPr>
        <p:spPr>
          <a:xfrm>
            <a:off x="6477000" y="5105400"/>
            <a:ext cx="2438400" cy="646331"/>
          </a:xfrm>
          <a:prstGeom prst="rect">
            <a:avLst/>
          </a:prstGeom>
          <a:noFill/>
        </p:spPr>
        <p:txBody>
          <a:bodyPr wrap="square" rtlCol="0">
            <a:spAutoFit/>
          </a:bodyPr>
          <a:lstStyle/>
          <a:p>
            <a:r>
              <a:rPr lang="en-US" sz="1200" dirty="0"/>
              <a:t>Sun path s @ 20 deg N Latitude</a:t>
            </a:r>
          </a:p>
          <a:p>
            <a:r>
              <a:rPr lang="en-US" sz="1200" dirty="0"/>
              <a:t> and            @ 40 deg N Latitude </a:t>
            </a:r>
          </a:p>
          <a:p>
            <a:r>
              <a:rPr lang="en-US" sz="1200" dirty="0"/>
              <a:t>is  shown above sketch</a:t>
            </a:r>
          </a:p>
        </p:txBody>
      </p:sp>
      <p:sp>
        <p:nvSpPr>
          <p:cNvPr id="44033" name="Rectangle 1"/>
          <p:cNvSpPr>
            <a:spLocks noChangeArrowheads="1"/>
          </p:cNvSpPr>
          <p:nvPr/>
        </p:nvSpPr>
        <p:spPr bwMode="auto">
          <a:xfrm>
            <a:off x="228600" y="5791200"/>
            <a:ext cx="89154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Sun chart</a:t>
            </a:r>
            <a:endParaRPr kumimoji="0" lang="en-US" sz="10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rPr>
              <a:t>Sun path charts can be plotted either in Cartesian (</a:t>
            </a:r>
            <a:r>
              <a:rPr kumimoji="0" lang="en-US" sz="1000" b="0" i="0" u="none" strike="noStrike" cap="none" normalizeH="0" baseline="0" dirty="0" err="1">
                <a:ln>
                  <a:noFill/>
                </a:ln>
                <a:solidFill>
                  <a:schemeClr val="tx1"/>
                </a:solidFill>
                <a:effectLst/>
                <a:latin typeface="Arial" pitchFamily="34" charset="0"/>
                <a:ea typeface="Times New Roman" pitchFamily="18" charset="0"/>
              </a:rPr>
              <a:t>rectanglar</a:t>
            </a:r>
            <a:r>
              <a:rPr kumimoji="0" lang="en-US" sz="1000" b="0" i="0" u="none" strike="noStrike" cap="none" normalizeH="0" baseline="0" dirty="0">
                <a:ln>
                  <a:noFill/>
                </a:ln>
                <a:solidFill>
                  <a:schemeClr val="tx1"/>
                </a:solidFill>
                <a:effectLst/>
                <a:latin typeface="Arial" pitchFamily="34" charset="0"/>
                <a:ea typeface="Times New Roman" pitchFamily="18" charset="0"/>
              </a:rPr>
              <a:t>) or Polar coordinates.</a:t>
            </a:r>
            <a:br>
              <a:rPr kumimoji="0" lang="en-US" sz="1000" b="0" i="0" u="none" strike="noStrike" cap="none" normalizeH="0" baseline="0" dirty="0">
                <a:ln>
                  <a:noFill/>
                </a:ln>
                <a:solidFill>
                  <a:schemeClr val="tx1"/>
                </a:solidFill>
                <a:effectLst/>
                <a:latin typeface="Arial" pitchFamily="34" charset="0"/>
                <a:ea typeface="Times New Roman" pitchFamily="18" charset="0"/>
              </a:rPr>
            </a:br>
            <a:r>
              <a:rPr kumimoji="0" lang="en-US" sz="1000" b="1" i="0" u="none" strike="noStrike" cap="none" normalizeH="0" baseline="0" dirty="0">
                <a:ln>
                  <a:noFill/>
                </a:ln>
                <a:solidFill>
                  <a:schemeClr val="tx1"/>
                </a:solidFill>
                <a:effectLst/>
                <a:latin typeface="Arial" pitchFamily="34" charset="0"/>
                <a:ea typeface="Times New Roman" pitchFamily="18" charset="0"/>
              </a:rPr>
              <a:t>Cartesian coordinates</a:t>
            </a:r>
            <a:r>
              <a:rPr kumimoji="0" lang="en-US" sz="1000" b="0" i="0" u="none" strike="noStrike" cap="none" normalizeH="0" baseline="0" dirty="0">
                <a:ln>
                  <a:noFill/>
                </a:ln>
                <a:solidFill>
                  <a:schemeClr val="tx1"/>
                </a:solidFill>
                <a:effectLst/>
                <a:latin typeface="Arial" pitchFamily="34" charset="0"/>
                <a:ea typeface="Times New Roman" pitchFamily="18" charset="0"/>
              </a:rPr>
              <a:t> where the solar elevation is plotted on X axis and the azimuth is plotted on the Y axis.</a:t>
            </a:r>
            <a:br>
              <a:rPr kumimoji="0" lang="en-US" sz="1000" b="0" i="0" u="none" strike="noStrike" cap="none" normalizeH="0" baseline="0" dirty="0">
                <a:ln>
                  <a:noFill/>
                </a:ln>
                <a:solidFill>
                  <a:schemeClr val="tx1"/>
                </a:solidFill>
                <a:effectLst/>
                <a:latin typeface="Arial" pitchFamily="34" charset="0"/>
                <a:ea typeface="Times New Roman" pitchFamily="18" charset="0"/>
              </a:rPr>
            </a:br>
            <a:r>
              <a:rPr kumimoji="0" lang="en-US" sz="1000" b="1" i="0" u="none" strike="noStrike" cap="none" normalizeH="0" baseline="0" dirty="0">
                <a:ln>
                  <a:noFill/>
                </a:ln>
                <a:solidFill>
                  <a:schemeClr val="tx1"/>
                </a:solidFill>
                <a:effectLst/>
                <a:latin typeface="Arial" pitchFamily="34" charset="0"/>
                <a:ea typeface="Times New Roman" pitchFamily="18" charset="0"/>
              </a:rPr>
              <a:t>Polar coordinates</a:t>
            </a:r>
            <a:r>
              <a:rPr kumimoji="0" lang="en-US" sz="1000" b="0" i="0" u="none" strike="noStrike" cap="none" normalizeH="0" baseline="0" dirty="0">
                <a:ln>
                  <a:noFill/>
                </a:ln>
                <a:solidFill>
                  <a:schemeClr val="tx1"/>
                </a:solidFill>
                <a:effectLst/>
                <a:latin typeface="Arial" pitchFamily="34" charset="0"/>
                <a:ea typeface="Times New Roman" pitchFamily="18" charset="0"/>
              </a:rPr>
              <a:t> are based on a circle where the solar elevation is read on the various concentric circles, from 0° to 90° degrees, the azimuth is the angle going around the circle from 0° to 360° degrees, the horizon is represented by the outermost circle, at the periphery.</a:t>
            </a:r>
            <a:r>
              <a:rPr kumimoji="0" lang="en-US" sz="1000" b="0" i="0" u="none" strike="noStrike" cap="none" normalizeH="0" baseline="0" dirty="0">
                <a:ln>
                  <a:noFill/>
                </a:ln>
                <a:solidFill>
                  <a:schemeClr val="tx1"/>
                </a:solidFill>
                <a:effectLst/>
                <a:latin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arch.mcgill.ca/prof/mellin/arch671/winter2004/student/Monroe/Assignment9/pics/varioustypesofshading.jpg"/>
          <p:cNvPicPr>
            <a:picLocks noGrp="1"/>
          </p:cNvPicPr>
          <p:nvPr>
            <p:ph idx="1"/>
          </p:nvPr>
        </p:nvPicPr>
        <p:blipFill>
          <a:blip r:embed="rId2" cstate="print"/>
          <a:srcRect/>
          <a:stretch>
            <a:fillRect/>
          </a:stretch>
        </p:blipFill>
        <p:spPr bwMode="auto">
          <a:xfrm>
            <a:off x="914400" y="2971800"/>
            <a:ext cx="4800600" cy="3200400"/>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Text Box 7"/>
          <p:cNvSpPr txBox="1">
            <a:spLocks noChangeArrowheads="1"/>
          </p:cNvSpPr>
          <p:nvPr/>
        </p:nvSpPr>
        <p:spPr bwMode="auto">
          <a:xfrm>
            <a:off x="6324600" y="5562600"/>
            <a:ext cx="24384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a:ln>
                  <a:noFill/>
                </a:ln>
                <a:solidFill>
                  <a:schemeClr val="bg1"/>
                </a:solidFill>
                <a:effectLst/>
                <a:latin typeface="Calibri" pitchFamily="34" charset="0"/>
              </a:rPr>
              <a:t>WINDW SHADE DESIGNS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2" name="Rectangle 11"/>
          <p:cNvSpPr/>
          <p:nvPr/>
        </p:nvSpPr>
        <p:spPr>
          <a:xfrm>
            <a:off x="6172200" y="685800"/>
            <a:ext cx="2819400" cy="4893647"/>
          </a:xfrm>
          <a:prstGeom prst="rect">
            <a:avLst/>
          </a:prstGeom>
        </p:spPr>
        <p:txBody>
          <a:bodyPr wrap="square">
            <a:spAutoFit/>
          </a:bodyPr>
          <a:lstStyle/>
          <a:p>
            <a:r>
              <a:rPr lang="en-US" sz="1200" b="1" dirty="0"/>
              <a:t>Enabling shadows (</a:t>
            </a:r>
            <a:r>
              <a:rPr lang="en-US" sz="1200" b="1" dirty="0" err="1"/>
              <a:t>SketchUp</a:t>
            </a:r>
            <a:r>
              <a:rPr lang="en-US" sz="1200" b="1" dirty="0"/>
              <a:t>)</a:t>
            </a:r>
          </a:p>
          <a:p>
            <a:r>
              <a:rPr lang="en-US" sz="1200" dirty="0"/>
              <a:t>The Shadows feature is designed to give you a general idea of how the sun and shadows relate to your model during the course of a day and throughout the year. The calculations are based on the location (latitude and longitude, directional orientation of the model, and an associated time zone) </a:t>
            </a:r>
          </a:p>
          <a:p>
            <a:r>
              <a:rPr lang="en-US" sz="1200" dirty="0"/>
              <a:t>There are many different reasons to want to control the amount of sunlight that is admitted into a building. In warm, sunny climates excess solar gain may result in high cooling energy consumption; in cold and temperate climates winter sun entering south-facing windows can positively contribute to passive solar heating; and in nearly all climates controlling and diffusing natural illumination will improve </a:t>
            </a:r>
            <a:r>
              <a:rPr lang="en-US" sz="1200" dirty="0" err="1"/>
              <a:t>daylighting</a:t>
            </a:r>
            <a:r>
              <a:rPr lang="en-US" sz="1200" dirty="0"/>
              <a:t>. Sun control and shading devices can also improve user visual comfort by controlling glare and reducing contrast ratios</a:t>
            </a:r>
          </a:p>
          <a:p>
            <a:endParaRPr lang="en-US" sz="1200" dirty="0"/>
          </a:p>
        </p:txBody>
      </p:sp>
      <p:pic>
        <p:nvPicPr>
          <p:cNvPr id="46082" name="Picture 2" descr="http://daylight.sportscotland.net/New%20Report%202/9.2.3.jpg"/>
          <p:cNvPicPr>
            <a:picLocks noChangeAspect="1" noChangeArrowheads="1"/>
          </p:cNvPicPr>
          <p:nvPr/>
        </p:nvPicPr>
        <p:blipFill>
          <a:blip r:embed="rId3" cstate="print"/>
          <a:srcRect/>
          <a:stretch>
            <a:fillRect/>
          </a:stretch>
        </p:blipFill>
        <p:spPr bwMode="auto">
          <a:xfrm>
            <a:off x="4038600" y="533400"/>
            <a:ext cx="1939192" cy="2286000"/>
          </a:xfrm>
          <a:prstGeom prst="rect">
            <a:avLst/>
          </a:prstGeom>
          <a:noFill/>
        </p:spPr>
      </p:pic>
      <p:pic>
        <p:nvPicPr>
          <p:cNvPr id="46084" name="Picture 4" descr="http://www.yourhome.gov.au/technical/images/44c.jpg"/>
          <p:cNvPicPr>
            <a:picLocks noChangeAspect="1" noChangeArrowheads="1"/>
          </p:cNvPicPr>
          <p:nvPr/>
        </p:nvPicPr>
        <p:blipFill>
          <a:blip r:embed="rId4" cstate="print"/>
          <a:srcRect/>
          <a:stretch>
            <a:fillRect/>
          </a:stretch>
        </p:blipFill>
        <p:spPr bwMode="auto">
          <a:xfrm>
            <a:off x="685800" y="457200"/>
            <a:ext cx="2857500" cy="2400301"/>
          </a:xfrm>
          <a:prstGeom prst="rect">
            <a:avLst/>
          </a:prstGeom>
          <a:noFill/>
        </p:spPr>
      </p:pic>
      <p:sp>
        <p:nvSpPr>
          <p:cNvPr id="9" name="Rectangle 8"/>
          <p:cNvSpPr/>
          <p:nvPr/>
        </p:nvSpPr>
        <p:spPr>
          <a:xfrm>
            <a:off x="152400" y="6211669"/>
            <a:ext cx="8991600" cy="646331"/>
          </a:xfrm>
          <a:prstGeom prst="rect">
            <a:avLst/>
          </a:prstGeom>
        </p:spPr>
        <p:txBody>
          <a:bodyPr wrap="square">
            <a:spAutoFit/>
          </a:bodyPr>
          <a:lstStyle/>
          <a:p>
            <a:r>
              <a:rPr lang="en-US" sz="1200" dirty="0"/>
              <a:t>The use of sun control and shading devices is an important aspect of many energy-efficient building design strategies. In particular, buildings that employ passive solar heating or   day-lighting often depend on well-designed sun control and shading devices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Thermal performance of building roof &amp; Wall elements</a:t>
            </a:r>
            <a:r>
              <a:rPr lang="en-US" dirty="0"/>
              <a:t/>
            </a:r>
            <a:br>
              <a:rPr lang="en-US" dirty="0"/>
            </a:br>
            <a:endParaRPr lang="en-US" dirty="0"/>
          </a:p>
        </p:txBody>
      </p:sp>
      <p:sp>
        <p:nvSpPr>
          <p:cNvPr id="3" name="Content Placeholder 2"/>
          <p:cNvSpPr>
            <a:spLocks noGrp="1"/>
          </p:cNvSpPr>
          <p:nvPr>
            <p:ph idx="1"/>
          </p:nvPr>
        </p:nvSpPr>
        <p:spPr>
          <a:xfrm>
            <a:off x="228600" y="838200"/>
            <a:ext cx="8458200" cy="5471160"/>
          </a:xfrm>
          <a:solidFill>
            <a:schemeClr val="tx2"/>
          </a:solidFill>
        </p:spPr>
        <p:txBody>
          <a:bodyPr>
            <a:normAutofit fontScale="40000" lnSpcReduction="20000"/>
          </a:bodyPr>
          <a:lstStyle/>
          <a:p>
            <a:pPr>
              <a:buNone/>
            </a:pPr>
            <a:r>
              <a:rPr lang="en-US" dirty="0">
                <a:solidFill>
                  <a:schemeClr val="bg1"/>
                </a:solidFill>
              </a:rPr>
              <a:t> </a:t>
            </a:r>
          </a:p>
          <a:p>
            <a:r>
              <a:rPr lang="en-US" dirty="0">
                <a:solidFill>
                  <a:schemeClr val="bg1"/>
                </a:solidFill>
              </a:rPr>
              <a:t>The study concerns the evaluation and comparison of the thermal performance of building roof &amp; Wall  elements subject to periodic changes in ambient temperature, solar radiation and nonlinear radiation exchange. A numerical model, based on the finite-volume method and using the implicit formulation, is developed and applied for six variants of a typical roof structure used in the construction of buildings in Saudi Arabia. The climatic conditions of the city of Riyadh are employed for representative days for July and January. The study gives the detailed temperature and heat flux variations with time and the relative importance of the various heat-transfer components as well as the daily averaged roof heat-transfer load, dynamic </a:t>
            </a:r>
            <a:r>
              <a:rPr lang="en-US" i="1" dirty="0">
                <a:solidFill>
                  <a:schemeClr val="bg1"/>
                </a:solidFill>
              </a:rPr>
              <a:t>R</a:t>
            </a:r>
            <a:r>
              <a:rPr lang="en-US" dirty="0">
                <a:solidFill>
                  <a:schemeClr val="bg1"/>
                </a:solidFill>
              </a:rPr>
              <a:t>-values and the </a:t>
            </a:r>
            <a:r>
              <a:rPr lang="en-US" dirty="0" err="1">
                <a:solidFill>
                  <a:schemeClr val="bg1"/>
                </a:solidFill>
              </a:rPr>
              <a:t>radiative</a:t>
            </a:r>
            <a:r>
              <a:rPr lang="en-US" dirty="0">
                <a:solidFill>
                  <a:schemeClr val="bg1"/>
                </a:solidFill>
              </a:rPr>
              <a:t> heat-transfer coefficient. The results show that the inclusion of a 5-cm thick molded polystyrene layer reduces the roof heat-transfer load to one-third of its value in an identical roof section without insulation. Using a polyurethane layer instead, reduces the load to less than one-quarter. A slightly better thermal performance is achieved by locating the insulation layer closer to the inside surface of the roof structure but this exposes the water proofing membrane layer to larger temperature fluctuations.</a:t>
            </a:r>
          </a:p>
          <a:p>
            <a:r>
              <a:rPr lang="en-US" dirty="0">
                <a:solidFill>
                  <a:schemeClr val="bg1"/>
                </a:solidFill>
              </a:rPr>
              <a:t>Efficient and economical technology that can be used to store large amounts of heat or cold in a definite volume is the subject of research for a long time. Thermal storage plays an important role in building energy conservation, which is greatly assisted by the incorporation of latent heat storage (LHS) in building products. LHS in a phase change material (PCM) is very attractive because of its high storage density with small temperature swing. It has been demonstrated that for the development of a latent heat storage system (LHTS) in a building fabric, the choice of the PCM plays an important role in addition to heat transfer mechanism in the PCM. Thermal energy storage in the walls, ceiling and floor of buildings may be enhanced by encapsulating or embedding suitable PCMs within these surfaces. They can either capture solar energy directly or thermal energy through natural convection. Increasing the thermal storage capacity of a building can increase human comfort by decreasing the frequency of internal air temperature swings so that the indoor air temperature is closer to the desired temperature for a longer period of time.</a:t>
            </a:r>
          </a:p>
          <a:p>
            <a:r>
              <a:rPr lang="en-US" dirty="0">
                <a:solidFill>
                  <a:schemeClr val="bg1"/>
                </a:solidFill>
              </a:rPr>
              <a:t>Environmental quality has become increasingly affected by the built environment—as ultimately, buildings are responsible for the bulk of energy consumption and resultant atmospheric emissions in many countries. In recognizing this trend, research into building energy-efficiency has focused mainly on the energy required for a building's ongoing use, while the energy “embodied” in its production is often overlooked. Such an approach has led in recent years to strategies which improve a building's thermal performance, but which rely on high embodied-energy (EE) materials and products. Although assessment methods and databases have developed in recent years, the actual EE intensity for a given material may be highly dependent on local technologies and transportation distances. The objective of this study is to identify building materials which may optimize a building's energy requirements over its entire life cycle, by analyzing both embodied and operational energy consumption in a climatically responsive building in the Negev desert region of southern Israel—comparing its actual material composition with a number of possible alternatives. It was found that the embodied energy of the building accounts for some 60% of the overall life-cycle energy consumption, which could be reduced significantly by using “alternative” wall infill materials. The cumulative energy saved over a 50-year life cycle by this material substitution is on the order of 20%. While the studied wall systems (mass, insulation and finish materials) represent a significant portion of the initial EE of the building, the concrete structure (columns, beams, floor and ceiling slabs) on average constitutes about 50% of the building's pre-use phase energy.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709160"/>
          </a:xfrm>
        </p:spPr>
        <p:txBody>
          <a:bodyPr>
            <a:normAutofit fontScale="62500" lnSpcReduction="20000"/>
          </a:bodyPr>
          <a:lstStyle/>
          <a:p>
            <a:pPr>
              <a:buNone/>
            </a:pPr>
            <a:r>
              <a:rPr lang="en-US" sz="3800" b="1" dirty="0"/>
              <a:t>     </a:t>
            </a:r>
            <a:r>
              <a:rPr lang="en-US" sz="3800" b="1" dirty="0" err="1"/>
              <a:t>Daylighting</a:t>
            </a:r>
            <a:endParaRPr lang="en-US" sz="3800" b="1" dirty="0"/>
          </a:p>
          <a:p>
            <a:endParaRPr lang="en-US" b="1" dirty="0"/>
          </a:p>
          <a:p>
            <a:r>
              <a:rPr lang="en-US" dirty="0"/>
              <a:t>For thousands of years, men have made structures to protect themselves from the perils and discomforts of the environment. A shelter shields from the weather, animals, and other men. It is a place for work and rest.</a:t>
            </a:r>
          </a:p>
          <a:p>
            <a:r>
              <a:rPr lang="en-US" dirty="0"/>
              <a:t>Modern building technologies such as air conditioning and </a:t>
            </a:r>
            <a:r>
              <a:rPr lang="en-US" dirty="0" err="1"/>
              <a:t>electic</a:t>
            </a:r>
            <a:r>
              <a:rPr lang="en-US" dirty="0"/>
              <a:t> lighting have allowed us to take the concept of sheltering from the elements to the extremes. During the 1960s and 70s, many buildings were designed to have no connection with the outside at all. After millennia of struggle, man had finally won over nature. Or so he thought.</a:t>
            </a:r>
          </a:p>
          <a:p>
            <a:r>
              <a:rPr lang="en-US" dirty="0"/>
              <a:t>It turned out that living and working in sealed boxes is not at all what people need or want. </a:t>
            </a:r>
            <a:r>
              <a:rPr lang="en-US" dirty="0" err="1"/>
              <a:t>Airconditioned</a:t>
            </a:r>
            <a:r>
              <a:rPr lang="en-US" dirty="0"/>
              <a:t> and artificially lit buildings are not only unpleasant to live and work in, they also make us sick. Over the past few decades, the trend has been to allow natural light and ventilation into the building, </a:t>
            </a:r>
            <a:r>
              <a:rPr lang="en-US" dirty="0" err="1"/>
              <a:t>utilising</a:t>
            </a:r>
            <a:r>
              <a:rPr lang="en-US" dirty="0"/>
              <a:t> it for saving energy and for enhancing the indoor environment</a:t>
            </a:r>
          </a:p>
          <a:p>
            <a:r>
              <a:rPr lang="en-US" dirty="0" err="1"/>
              <a:t>Daylighting</a:t>
            </a:r>
            <a:r>
              <a:rPr lang="en-US" dirty="0"/>
              <a:t> is the art and science of allowing natural light into buildings. It involves the co-ordination of different disciplines: architecture, engineering, building science, planning amongst many others.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563562"/>
          </a:xfrm>
        </p:spPr>
        <p:txBody>
          <a:bodyPr>
            <a:normAutofit fontScale="90000"/>
          </a:bodyPr>
          <a:lstStyle/>
          <a:p>
            <a:r>
              <a:rPr lang="en-US" dirty="0"/>
              <a:t>Daylight factor</a:t>
            </a:r>
          </a:p>
        </p:txBody>
      </p:sp>
      <p:sp>
        <p:nvSpPr>
          <p:cNvPr id="3" name="Content Placeholder 2"/>
          <p:cNvSpPr>
            <a:spLocks noGrp="1"/>
          </p:cNvSpPr>
          <p:nvPr>
            <p:ph idx="1"/>
          </p:nvPr>
        </p:nvSpPr>
        <p:spPr>
          <a:xfrm>
            <a:off x="304800" y="990600"/>
            <a:ext cx="8686800" cy="5638800"/>
          </a:xfrm>
          <a:solidFill>
            <a:schemeClr val="tx2"/>
          </a:solidFill>
        </p:spPr>
        <p:txBody>
          <a:bodyPr>
            <a:normAutofit fontScale="40000" lnSpcReduction="20000"/>
          </a:bodyPr>
          <a:lstStyle/>
          <a:p>
            <a:r>
              <a:rPr lang="en-US" sz="3000" dirty="0">
                <a:solidFill>
                  <a:schemeClr val="bg1"/>
                </a:solidFill>
              </a:rPr>
              <a:t>A </a:t>
            </a:r>
            <a:r>
              <a:rPr lang="en-US" sz="3000" b="1" dirty="0">
                <a:solidFill>
                  <a:schemeClr val="bg1"/>
                </a:solidFill>
              </a:rPr>
              <a:t>daylight factor</a:t>
            </a:r>
            <a:r>
              <a:rPr lang="en-US" sz="3000" dirty="0">
                <a:solidFill>
                  <a:schemeClr val="bg1"/>
                </a:solidFill>
              </a:rPr>
              <a:t> is the ratio of internal light level to external light level and is defined as follows:</a:t>
            </a:r>
            <a:br>
              <a:rPr lang="en-US" sz="3000" dirty="0">
                <a:solidFill>
                  <a:schemeClr val="bg1"/>
                </a:solidFill>
              </a:rPr>
            </a:br>
            <a:endParaRPr lang="en-US" sz="3000" dirty="0">
              <a:solidFill>
                <a:schemeClr val="bg1"/>
              </a:solidFill>
            </a:endParaRPr>
          </a:p>
          <a:p>
            <a:r>
              <a:rPr lang="en-US" sz="3000" i="1" dirty="0">
                <a:solidFill>
                  <a:schemeClr val="bg1"/>
                </a:solidFill>
              </a:rPr>
              <a:t>DF = (</a:t>
            </a:r>
            <a:r>
              <a:rPr lang="en-US" sz="3000" i="1" dirty="0" err="1">
                <a:solidFill>
                  <a:schemeClr val="bg1"/>
                </a:solidFill>
              </a:rPr>
              <a:t>Ei</a:t>
            </a:r>
            <a:r>
              <a:rPr lang="en-US" sz="3000" i="1" dirty="0">
                <a:solidFill>
                  <a:schemeClr val="bg1"/>
                </a:solidFill>
              </a:rPr>
              <a:t> / </a:t>
            </a:r>
            <a:r>
              <a:rPr lang="en-US" sz="3000" i="1" dirty="0" err="1">
                <a:solidFill>
                  <a:schemeClr val="bg1"/>
                </a:solidFill>
              </a:rPr>
              <a:t>Eo</a:t>
            </a:r>
            <a:r>
              <a:rPr lang="en-US" sz="3000" i="1" dirty="0">
                <a:solidFill>
                  <a:schemeClr val="bg1"/>
                </a:solidFill>
              </a:rPr>
              <a:t>) x 100%</a:t>
            </a:r>
            <a:r>
              <a:rPr lang="en-US" sz="3000" dirty="0">
                <a:solidFill>
                  <a:schemeClr val="bg1"/>
                </a:solidFill>
              </a:rPr>
              <a:t> where, </a:t>
            </a:r>
            <a:r>
              <a:rPr lang="en-US" sz="3000" i="1" dirty="0" err="1">
                <a:solidFill>
                  <a:schemeClr val="bg1"/>
                </a:solidFill>
              </a:rPr>
              <a:t>Ei</a:t>
            </a:r>
            <a:r>
              <a:rPr lang="en-US" sz="3000" dirty="0">
                <a:solidFill>
                  <a:schemeClr val="bg1"/>
                </a:solidFill>
              </a:rPr>
              <a:t> = </a:t>
            </a:r>
            <a:r>
              <a:rPr lang="en-US" sz="3000" dirty="0" err="1">
                <a:solidFill>
                  <a:schemeClr val="bg1"/>
                </a:solidFill>
              </a:rPr>
              <a:t>illuminance</a:t>
            </a:r>
            <a:r>
              <a:rPr lang="en-US" sz="3000" dirty="0">
                <a:solidFill>
                  <a:schemeClr val="bg1"/>
                </a:solidFill>
              </a:rPr>
              <a:t> due to daylight at a point on the indoors working plane, </a:t>
            </a:r>
            <a:r>
              <a:rPr lang="en-US" sz="3000" i="1" dirty="0" err="1">
                <a:solidFill>
                  <a:schemeClr val="bg1"/>
                </a:solidFill>
              </a:rPr>
              <a:t>Eo</a:t>
            </a:r>
            <a:r>
              <a:rPr lang="en-US" sz="3000" dirty="0">
                <a:solidFill>
                  <a:schemeClr val="bg1"/>
                </a:solidFill>
              </a:rPr>
              <a:t> = simultaneous outdoor </a:t>
            </a:r>
            <a:r>
              <a:rPr lang="en-US" sz="3000" dirty="0" err="1">
                <a:solidFill>
                  <a:schemeClr val="bg1"/>
                </a:solidFill>
              </a:rPr>
              <a:t>illuminance</a:t>
            </a:r>
            <a:r>
              <a:rPr lang="en-US" sz="3000" dirty="0">
                <a:solidFill>
                  <a:schemeClr val="bg1"/>
                </a:solidFill>
              </a:rPr>
              <a:t> on a horizontal plane from an unobstructed hemisphere of overcast sky.</a:t>
            </a:r>
          </a:p>
          <a:p>
            <a:r>
              <a:rPr lang="en-US" sz="3000" dirty="0">
                <a:solidFill>
                  <a:schemeClr val="bg1"/>
                </a:solidFill>
              </a:rPr>
              <a:t>In order to calculate </a:t>
            </a:r>
            <a:r>
              <a:rPr lang="en-US" sz="3000" i="1" dirty="0" err="1">
                <a:solidFill>
                  <a:schemeClr val="bg1"/>
                </a:solidFill>
              </a:rPr>
              <a:t>Ei</a:t>
            </a:r>
            <a:r>
              <a:rPr lang="en-US" sz="3000" dirty="0">
                <a:solidFill>
                  <a:schemeClr val="bg1"/>
                </a:solidFill>
              </a:rPr>
              <a:t>, one must establish the amount of light received from the outside to the inside of a building. There are three paths along which light can reach a point inside a room through a glazed window, </a:t>
            </a:r>
            <a:r>
              <a:rPr lang="en-US" sz="3000" dirty="0" err="1">
                <a:solidFill>
                  <a:schemeClr val="bg1"/>
                </a:solidFill>
              </a:rPr>
              <a:t>rooflight</a:t>
            </a:r>
            <a:r>
              <a:rPr lang="en-US" sz="3000" dirty="0">
                <a:solidFill>
                  <a:schemeClr val="bg1"/>
                </a:solidFill>
              </a:rPr>
              <a:t>, or aperture, as follows:</a:t>
            </a:r>
          </a:p>
          <a:p>
            <a:r>
              <a:rPr lang="en-US" sz="3000" dirty="0">
                <a:solidFill>
                  <a:schemeClr val="bg1"/>
                </a:solidFill>
              </a:rPr>
              <a:t>Direct light from a patch of sky visible at the point considered, known as the sky component (</a:t>
            </a:r>
            <a:r>
              <a:rPr lang="en-US" sz="3000" i="1" dirty="0">
                <a:solidFill>
                  <a:schemeClr val="bg1"/>
                </a:solidFill>
              </a:rPr>
              <a:t>SC</a:t>
            </a:r>
            <a:r>
              <a:rPr lang="en-US" sz="3000" dirty="0">
                <a:solidFill>
                  <a:schemeClr val="bg1"/>
                </a:solidFill>
              </a:rPr>
              <a:t>),</a:t>
            </a:r>
          </a:p>
          <a:p>
            <a:r>
              <a:rPr lang="en-US" sz="3000" dirty="0">
                <a:solidFill>
                  <a:schemeClr val="bg1"/>
                </a:solidFill>
              </a:rPr>
              <a:t>Light reflected from an exterior surface and then reaching the point considered, known as the externally reflected component (</a:t>
            </a:r>
            <a:r>
              <a:rPr lang="en-US" sz="3000" i="1" dirty="0">
                <a:solidFill>
                  <a:schemeClr val="bg1"/>
                </a:solidFill>
              </a:rPr>
              <a:t>ERC</a:t>
            </a:r>
            <a:r>
              <a:rPr lang="en-US" sz="3000" dirty="0">
                <a:solidFill>
                  <a:schemeClr val="bg1"/>
                </a:solidFill>
              </a:rPr>
              <a:t>),</a:t>
            </a:r>
          </a:p>
          <a:p>
            <a:r>
              <a:rPr lang="en-US" sz="3000" dirty="0">
                <a:solidFill>
                  <a:schemeClr val="bg1"/>
                </a:solidFill>
              </a:rPr>
              <a:t>Light entering through the window but reaching the point only after reflection from an internal surface, known as the internally reflected component (</a:t>
            </a:r>
            <a:r>
              <a:rPr lang="en-US" sz="3000" i="1" dirty="0">
                <a:solidFill>
                  <a:schemeClr val="bg1"/>
                </a:solidFill>
              </a:rPr>
              <a:t>IRC</a:t>
            </a:r>
            <a:r>
              <a:rPr lang="en-US" sz="3000" dirty="0">
                <a:solidFill>
                  <a:schemeClr val="bg1"/>
                </a:solidFill>
              </a:rPr>
              <a:t>).</a:t>
            </a:r>
          </a:p>
          <a:p>
            <a:r>
              <a:rPr lang="en-US" sz="3000" dirty="0">
                <a:solidFill>
                  <a:schemeClr val="bg1"/>
                </a:solidFill>
              </a:rPr>
              <a:t>The sum of the three components gives the </a:t>
            </a:r>
            <a:r>
              <a:rPr lang="en-US" sz="3000" dirty="0" err="1">
                <a:solidFill>
                  <a:schemeClr val="bg1"/>
                </a:solidFill>
              </a:rPr>
              <a:t>illuminance</a:t>
            </a:r>
            <a:r>
              <a:rPr lang="en-US" sz="3000" dirty="0">
                <a:solidFill>
                  <a:schemeClr val="bg1"/>
                </a:solidFill>
              </a:rPr>
              <a:t> level (</a:t>
            </a:r>
            <a:r>
              <a:rPr lang="en-US" sz="3000" dirty="0" err="1">
                <a:solidFill>
                  <a:schemeClr val="bg1"/>
                </a:solidFill>
                <a:hlinkClick r:id="rId2" tooltip="Lux"/>
              </a:rPr>
              <a:t>lux</a:t>
            </a:r>
            <a:r>
              <a:rPr lang="en-US" sz="3000" dirty="0">
                <a:solidFill>
                  <a:schemeClr val="bg1"/>
                </a:solidFill>
              </a:rPr>
              <a:t>) at the point considered:</a:t>
            </a:r>
            <a:br>
              <a:rPr lang="en-US" sz="3000" dirty="0">
                <a:solidFill>
                  <a:schemeClr val="bg1"/>
                </a:solidFill>
              </a:rPr>
            </a:br>
            <a:endParaRPr lang="en-US" sz="3000" dirty="0">
              <a:solidFill>
                <a:schemeClr val="bg1"/>
              </a:solidFill>
            </a:endParaRPr>
          </a:p>
          <a:p>
            <a:r>
              <a:rPr lang="en-US" sz="3000" i="1" dirty="0" err="1">
                <a:solidFill>
                  <a:schemeClr val="bg1"/>
                </a:solidFill>
              </a:rPr>
              <a:t>Lux</a:t>
            </a:r>
            <a:r>
              <a:rPr lang="en-US" sz="3000" i="1" dirty="0">
                <a:solidFill>
                  <a:schemeClr val="bg1"/>
                </a:solidFill>
              </a:rPr>
              <a:t> = SC + ERC + IRC</a:t>
            </a:r>
            <a:r>
              <a:rPr lang="en-US" sz="3000" dirty="0">
                <a:solidFill>
                  <a:schemeClr val="bg1"/>
                </a:solidFill>
              </a:rPr>
              <a:t> </a:t>
            </a:r>
          </a:p>
          <a:p>
            <a:r>
              <a:rPr lang="en-US" sz="3000" dirty="0">
                <a:solidFill>
                  <a:schemeClr val="bg1"/>
                </a:solidFill>
              </a:rPr>
              <a:t>A study of daylight factors within a single storey building resulting from different perimeter glazing and </a:t>
            </a:r>
            <a:r>
              <a:rPr lang="en-US" sz="3000" dirty="0" err="1">
                <a:solidFill>
                  <a:schemeClr val="bg1"/>
                </a:solidFill>
              </a:rPr>
              <a:t>rooflight</a:t>
            </a:r>
            <a:r>
              <a:rPr lang="en-US" sz="3000" dirty="0">
                <a:solidFill>
                  <a:schemeClr val="bg1"/>
                </a:solidFill>
              </a:rPr>
              <a:t> designs and glass types. Undertaken using the IES </a:t>
            </a:r>
            <a:r>
              <a:rPr lang="en-US" sz="3000" dirty="0" err="1">
                <a:solidFill>
                  <a:schemeClr val="bg1"/>
                </a:solidFill>
              </a:rPr>
              <a:t>Raidance</a:t>
            </a:r>
            <a:r>
              <a:rPr lang="en-US" sz="3000" dirty="0">
                <a:solidFill>
                  <a:schemeClr val="bg1"/>
                </a:solidFill>
              </a:rPr>
              <a:t> software Module.</a:t>
            </a:r>
          </a:p>
          <a:p>
            <a:r>
              <a:rPr lang="en-US" sz="3000" dirty="0">
                <a:solidFill>
                  <a:schemeClr val="bg1"/>
                </a:solidFill>
              </a:rPr>
              <a:t>Daylight factors are used in </a:t>
            </a:r>
            <a:r>
              <a:rPr lang="en-US" sz="3000" dirty="0">
                <a:solidFill>
                  <a:schemeClr val="bg1"/>
                </a:solidFill>
                <a:hlinkClick r:id="rId3" tooltip="Architecture"/>
              </a:rPr>
              <a:t>architecture</a:t>
            </a:r>
            <a:r>
              <a:rPr lang="en-US" sz="3000" dirty="0">
                <a:solidFill>
                  <a:schemeClr val="bg1"/>
                </a:solidFill>
              </a:rPr>
              <a:t> and building design in order to assess the internal natural lighting levels as perceived on the working plane or surface in question, in order to determine if they will be sufficient for the occupants of the space to carry out their normal duties. The design day used for daylight factor calculations is based upon the Standard CIE overcast Sky for 21 September at 12:00pm, and where the </a:t>
            </a:r>
            <a:r>
              <a:rPr lang="en-US" sz="3000" i="1" dirty="0">
                <a:solidFill>
                  <a:schemeClr val="bg1"/>
                </a:solidFill>
              </a:rPr>
              <a:t>Ground Ambient</a:t>
            </a:r>
            <a:r>
              <a:rPr lang="en-US" sz="3000" dirty="0">
                <a:solidFill>
                  <a:schemeClr val="bg1"/>
                </a:solidFill>
              </a:rPr>
              <a:t> light level is 11921 Lux. CIE being the </a:t>
            </a:r>
            <a:r>
              <a:rPr lang="en-US" sz="3000" i="1" dirty="0">
                <a:solidFill>
                  <a:schemeClr val="bg1"/>
                </a:solidFill>
              </a:rPr>
              <a:t>Commission </a:t>
            </a:r>
            <a:r>
              <a:rPr lang="en-US" sz="3000" i="1" dirty="0" err="1">
                <a:solidFill>
                  <a:schemeClr val="bg1"/>
                </a:solidFill>
              </a:rPr>
              <a:t>Internationale</a:t>
            </a:r>
            <a:r>
              <a:rPr lang="en-US" sz="3000" i="1" dirty="0">
                <a:solidFill>
                  <a:schemeClr val="bg1"/>
                </a:solidFill>
              </a:rPr>
              <a:t> de </a:t>
            </a:r>
            <a:r>
              <a:rPr lang="en-US" sz="3000" i="1" dirty="0" err="1">
                <a:solidFill>
                  <a:schemeClr val="bg1"/>
                </a:solidFill>
              </a:rPr>
              <a:t>l´Eclairage</a:t>
            </a:r>
            <a:r>
              <a:rPr lang="en-US" sz="3000" dirty="0">
                <a:solidFill>
                  <a:schemeClr val="bg1"/>
                </a:solidFill>
              </a:rPr>
              <a:t>, or </a:t>
            </a:r>
            <a:r>
              <a:rPr lang="en-US" sz="3000" i="1" dirty="0">
                <a:solidFill>
                  <a:schemeClr val="bg1"/>
                </a:solidFill>
                <a:hlinkClick r:id="rId4" tooltip="International Commission on Illumination"/>
              </a:rPr>
              <a:t>International Commission on Illumination</a:t>
            </a:r>
            <a:r>
              <a:rPr lang="en-US" sz="3000" dirty="0">
                <a:solidFill>
                  <a:schemeClr val="bg1"/>
                </a:solidFill>
              </a:rPr>
              <a:t>.</a:t>
            </a:r>
          </a:p>
          <a:p>
            <a:r>
              <a:rPr lang="en-US" sz="3000" dirty="0">
                <a:solidFill>
                  <a:schemeClr val="bg1"/>
                </a:solidFill>
              </a:rPr>
              <a:t>Calculating daylight factors requires complex repetition of calculations and thus is general undertaken by a proprietary computer software product such as </a:t>
            </a:r>
            <a:r>
              <a:rPr lang="en-US" sz="3000" dirty="0">
                <a:solidFill>
                  <a:schemeClr val="bg1"/>
                </a:solidFill>
                <a:hlinkClick r:id="rId5" tooltip="Radiance (software)"/>
              </a:rPr>
              <a:t>Radiance</a:t>
            </a:r>
            <a:r>
              <a:rPr lang="en-US" sz="3000" dirty="0">
                <a:solidFill>
                  <a:schemeClr val="bg1"/>
                </a:solidFill>
              </a:rPr>
              <a:t>. This is a suite of tools for performing </a:t>
            </a:r>
            <a:r>
              <a:rPr lang="en-US" sz="3000" i="1" dirty="0">
                <a:solidFill>
                  <a:schemeClr val="bg1"/>
                </a:solidFill>
              </a:rPr>
              <a:t>lighting simulation</a:t>
            </a:r>
            <a:r>
              <a:rPr lang="en-US" sz="3000" dirty="0">
                <a:solidFill>
                  <a:schemeClr val="bg1"/>
                </a:solidFill>
              </a:rPr>
              <a:t> which includes a </a:t>
            </a:r>
            <a:r>
              <a:rPr lang="en-US" sz="3000" dirty="0">
                <a:solidFill>
                  <a:schemeClr val="bg1"/>
                </a:solidFill>
                <a:hlinkClick r:id="rId6" tooltip="Rendering (computer graphics)"/>
              </a:rPr>
              <a:t>renderer</a:t>
            </a:r>
            <a:r>
              <a:rPr lang="en-US" sz="3000" dirty="0">
                <a:solidFill>
                  <a:schemeClr val="bg1"/>
                </a:solidFill>
              </a:rPr>
              <a:t> as well as many other tools for measuring the simulated light levels. It uses </a:t>
            </a:r>
            <a:r>
              <a:rPr lang="en-US" sz="3000" dirty="0">
                <a:solidFill>
                  <a:schemeClr val="bg1"/>
                </a:solidFill>
                <a:hlinkClick r:id="rId7" tooltip="Ray tracing (graphics)"/>
              </a:rPr>
              <a:t>ray tracing</a:t>
            </a:r>
            <a:r>
              <a:rPr lang="en-US" sz="3000" dirty="0">
                <a:solidFill>
                  <a:schemeClr val="bg1"/>
                </a:solidFill>
              </a:rPr>
              <a:t> to perform all lighting calculations.</a:t>
            </a:r>
          </a:p>
          <a:p>
            <a:r>
              <a:rPr lang="en-US" sz="3000" dirty="0">
                <a:solidFill>
                  <a:schemeClr val="bg1"/>
                </a:solidFill>
              </a:rPr>
              <a:t>In order to assess the effect of a poor or good daylight factor, one might choose to compare the results for a given calculation against published design guidance. In the UK this is likely to be </a:t>
            </a:r>
            <a:r>
              <a:rPr lang="en-US" sz="3000" dirty="0">
                <a:solidFill>
                  <a:schemeClr val="bg1"/>
                </a:solidFill>
                <a:hlinkClick r:id="rId8" tooltip="Chartered Institution of Building Services Engineers"/>
              </a:rPr>
              <a:t>CIBSE</a:t>
            </a:r>
            <a:r>
              <a:rPr lang="en-US" sz="3000" dirty="0">
                <a:solidFill>
                  <a:schemeClr val="bg1"/>
                </a:solidFill>
              </a:rPr>
              <a:t> Lighting Guide 10 (LG10-1999) which broadly bands average daylight factors into the following categories:</a:t>
            </a:r>
          </a:p>
          <a:p>
            <a:r>
              <a:rPr lang="en-US" sz="3000" dirty="0">
                <a:solidFill>
                  <a:schemeClr val="bg1"/>
                </a:solidFill>
              </a:rPr>
              <a:t>Under 2 – Not adequately lit – artificial lighting will be required.</a:t>
            </a:r>
          </a:p>
          <a:p>
            <a:r>
              <a:rPr lang="en-US" sz="3000" dirty="0">
                <a:solidFill>
                  <a:schemeClr val="bg1"/>
                </a:solidFill>
              </a:rPr>
              <a:t>Between 2 and 5 – Adequately lit but artificial lighting may be in use for part of the time.</a:t>
            </a:r>
          </a:p>
          <a:p>
            <a:r>
              <a:rPr lang="en-US" sz="3000" dirty="0">
                <a:solidFill>
                  <a:schemeClr val="bg1"/>
                </a:solidFill>
              </a:rPr>
              <a:t>Over 5 – Well lit – artificial lighting generally not required except at dawn and dusk – but glare and solar gain may cause problems.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334962"/>
          </a:xfrm>
        </p:spPr>
        <p:txBody>
          <a:bodyPr>
            <a:noAutofit/>
          </a:bodyPr>
          <a:lstStyle/>
          <a:p>
            <a:r>
              <a:rPr lang="en-US" sz="2000" dirty="0"/>
              <a:t>Bio-Climatic Chart &amp; </a:t>
            </a:r>
            <a:r>
              <a:rPr lang="en-US" sz="2000" dirty="0" err="1"/>
              <a:t>Pschometric</a:t>
            </a:r>
            <a:r>
              <a:rPr lang="en-US" sz="2000" dirty="0"/>
              <a:t> charts</a:t>
            </a:r>
          </a:p>
        </p:txBody>
      </p:sp>
      <p:pic>
        <p:nvPicPr>
          <p:cNvPr id="4" name="Content Placeholder 3" descr="http://www.arch.mcgill.ca/prof/mellin/arch671/winter2004/student/Monroe/Assignment9/pics/Building-Bioclimatic-Chart-.jpg"/>
          <p:cNvPicPr>
            <a:picLocks noGrp="1"/>
          </p:cNvPicPr>
          <p:nvPr>
            <p:ph idx="1"/>
          </p:nvPr>
        </p:nvPicPr>
        <p:blipFill>
          <a:blip r:embed="rId2" cstate="print"/>
          <a:srcRect/>
          <a:stretch>
            <a:fillRect/>
          </a:stretch>
        </p:blipFill>
        <p:spPr bwMode="auto">
          <a:xfrm>
            <a:off x="304800" y="838200"/>
            <a:ext cx="5791200" cy="4114800"/>
          </a:xfrm>
          <a:prstGeom prst="rect">
            <a:avLst/>
          </a:prstGeom>
          <a:noFill/>
          <a:ln w="9525">
            <a:noFill/>
            <a:miter lim="800000"/>
            <a:headEnd/>
            <a:tailEnd/>
          </a:ln>
        </p:spPr>
      </p:pic>
      <p:sp>
        <p:nvSpPr>
          <p:cNvPr id="26625" name="Rectangle 1"/>
          <p:cNvSpPr>
            <a:spLocks noChangeArrowheads="1"/>
          </p:cNvSpPr>
          <p:nvPr/>
        </p:nvSpPr>
        <p:spPr bwMode="auto">
          <a:xfrm>
            <a:off x="6324600" y="1143000"/>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A bio-climatic chart is a graphical means of depicting the human comfort region. It shows the association between air speed, thermal energy, dry-bulb temperature and relative humidity. It applies for a person in a specific activity and wearing a particular amount of clothes. </a:t>
            </a:r>
            <a:endParaRPr kumimoji="0" lang="en-US" sz="1800" b="0" i="0" u="none" strike="noStrike" cap="none" normalizeH="0" baseline="0" dirty="0">
              <a:ln>
                <a:noFill/>
              </a:ln>
              <a:solidFill>
                <a:schemeClr val="tx1"/>
              </a:solidFill>
              <a:effectLst/>
              <a:latin typeface="Arial" pitchFamily="34" charset="0"/>
            </a:endParaRPr>
          </a:p>
        </p:txBody>
      </p:sp>
      <p:sp>
        <p:nvSpPr>
          <p:cNvPr id="6" name="Rectangle 5"/>
          <p:cNvSpPr/>
          <p:nvPr/>
        </p:nvSpPr>
        <p:spPr>
          <a:xfrm>
            <a:off x="228600" y="5334000"/>
            <a:ext cx="5943600" cy="1138773"/>
          </a:xfrm>
          <a:prstGeom prst="rect">
            <a:avLst/>
          </a:prstGeom>
        </p:spPr>
        <p:txBody>
          <a:bodyPr wrap="square">
            <a:spAutoFit/>
          </a:bodyPr>
          <a:lstStyle/>
          <a:p>
            <a:r>
              <a:rPr lang="en-US" sz="1000" b="1" dirty="0"/>
              <a:t>Psychometric chart; </a:t>
            </a:r>
            <a:r>
              <a:rPr lang="en-US" sz="1000" dirty="0"/>
              <a:t>A </a:t>
            </a:r>
            <a:r>
              <a:rPr lang="en-US" sz="1000" dirty="0" err="1"/>
              <a:t>psychrometric</a:t>
            </a:r>
            <a:r>
              <a:rPr lang="en-US" sz="1000" dirty="0"/>
              <a:t> chart is a graph of the thermodynamic parameters of moist air at a constant pressure, often equated to an elevation relative to sea level. </a:t>
            </a:r>
            <a:r>
              <a:rPr lang="en-US" sz="1000" u="sng" dirty="0">
                <a:hlinkClick r:id="rId3" tooltip="Dry-bulb temperature"/>
              </a:rPr>
              <a:t>Dry-bulb temperature</a:t>
            </a:r>
            <a:r>
              <a:rPr lang="en-US" sz="1000" dirty="0"/>
              <a:t> (</a:t>
            </a:r>
            <a:r>
              <a:rPr lang="en-US" sz="1000" i="1" dirty="0"/>
              <a:t>DBT</a:t>
            </a:r>
            <a:r>
              <a:rPr lang="en-US" sz="1000" dirty="0"/>
              <a:t>) is that of an air sample, as determined by an ordinary thermometer. </a:t>
            </a:r>
            <a:r>
              <a:rPr lang="en-US" sz="1000" u="sng" dirty="0">
                <a:hlinkClick r:id="rId4" tooltip="Wet-bulb temperature"/>
              </a:rPr>
              <a:t>Wet-bulb temperature</a:t>
            </a:r>
            <a:r>
              <a:rPr lang="en-US" sz="1000" dirty="0"/>
              <a:t> (</a:t>
            </a:r>
            <a:r>
              <a:rPr lang="en-US" sz="1000" i="1" dirty="0"/>
              <a:t>WBT</a:t>
            </a:r>
            <a:r>
              <a:rPr lang="en-US" sz="1000" dirty="0"/>
              <a:t>) is that of an air sample after it has passed through a constant-pressure, </a:t>
            </a:r>
            <a:r>
              <a:rPr lang="en-US" sz="1000" u="sng" dirty="0">
                <a:hlinkClick r:id="rId5" tooltip="Dew point"/>
              </a:rPr>
              <a:t>Dew point</a:t>
            </a:r>
            <a:r>
              <a:rPr lang="en-US" sz="1000" dirty="0"/>
              <a:t> temperature (</a:t>
            </a:r>
            <a:r>
              <a:rPr lang="en-US" sz="1000" i="1" dirty="0"/>
              <a:t>DPT</a:t>
            </a:r>
            <a:r>
              <a:rPr lang="en-US" sz="1000" dirty="0"/>
              <a:t>) is the temperature at which a moist air sample at the same pressure would reach water vapor “saturation</a:t>
            </a:r>
            <a:r>
              <a:rPr lang="en-US" dirty="0"/>
              <a:t>.”</a:t>
            </a:r>
          </a:p>
        </p:txBody>
      </p:sp>
      <p:pic>
        <p:nvPicPr>
          <p:cNvPr id="7" name="irc_mi" descr="http://arch3230mayorga.files.wordpress.com/2012/11/chicago-winter-and-summer-psychrometric-chart2.jpg"/>
          <p:cNvPicPr/>
          <p:nvPr/>
        </p:nvPicPr>
        <p:blipFill>
          <a:blip r:embed="rId6" cstate="print"/>
          <a:srcRect/>
          <a:stretch>
            <a:fillRect/>
          </a:stretch>
        </p:blipFill>
        <p:spPr bwMode="auto">
          <a:xfrm>
            <a:off x="6781800" y="3200400"/>
            <a:ext cx="1930253" cy="31649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5638800" cy="715962"/>
          </a:xfrm>
        </p:spPr>
        <p:txBody>
          <a:bodyPr>
            <a:normAutofit/>
          </a:bodyPr>
          <a:lstStyle/>
          <a:p>
            <a:r>
              <a:rPr lang="en-US" sz="2800" dirty="0"/>
              <a:t>Wind Measuring Instruments </a:t>
            </a:r>
          </a:p>
        </p:txBody>
      </p:sp>
      <p:pic>
        <p:nvPicPr>
          <p:cNvPr id="33794" name="Picture 2" descr="C:\Documents and Settings\Administrator\Desktop\wind sock.jpg"/>
          <p:cNvPicPr>
            <a:picLocks noGrp="1" noChangeAspect="1" noChangeArrowheads="1"/>
          </p:cNvPicPr>
          <p:nvPr>
            <p:ph idx="1"/>
          </p:nvPr>
        </p:nvPicPr>
        <p:blipFill>
          <a:blip r:embed="rId2" cstate="print"/>
          <a:srcRect/>
          <a:stretch>
            <a:fillRect/>
          </a:stretch>
        </p:blipFill>
        <p:spPr bwMode="auto">
          <a:xfrm>
            <a:off x="2286000" y="2667000"/>
            <a:ext cx="2743200" cy="2660904"/>
          </a:xfrm>
          <a:prstGeom prst="rect">
            <a:avLst/>
          </a:prstGeom>
          <a:noFill/>
        </p:spPr>
      </p:pic>
      <p:sp>
        <p:nvSpPr>
          <p:cNvPr id="5" name="TextBox 4"/>
          <p:cNvSpPr txBox="1"/>
          <p:nvPr/>
        </p:nvSpPr>
        <p:spPr>
          <a:xfrm>
            <a:off x="685800" y="990600"/>
            <a:ext cx="7315200" cy="1938992"/>
          </a:xfrm>
          <a:prstGeom prst="rect">
            <a:avLst/>
          </a:prstGeom>
          <a:noFill/>
        </p:spPr>
        <p:txBody>
          <a:bodyPr wrap="square" rtlCol="0">
            <a:spAutoFit/>
          </a:bodyPr>
          <a:lstStyle/>
          <a:p>
            <a:r>
              <a:rPr lang="en-US" sz="1200" b="1" i="1" dirty="0"/>
              <a:t>Weather vanes</a:t>
            </a:r>
            <a:r>
              <a:rPr lang="en-US" sz="1200" b="1" dirty="0"/>
              <a:t> </a:t>
            </a:r>
            <a:r>
              <a:rPr lang="en-US" sz="1200" dirty="0"/>
              <a:t>are one of the oldest of all weather instruments, working by swinging around in the wind to show which direction it is blowing from.  </a:t>
            </a:r>
          </a:p>
          <a:p>
            <a:r>
              <a:rPr lang="en-US" sz="1200" dirty="0"/>
              <a:t>An </a:t>
            </a:r>
            <a:r>
              <a:rPr lang="en-US" sz="1200" b="1" dirty="0"/>
              <a:t>Anemometer</a:t>
            </a:r>
            <a:r>
              <a:rPr lang="en-US" sz="1200" dirty="0"/>
              <a:t> is commonly used to </a:t>
            </a:r>
            <a:r>
              <a:rPr lang="en-US" sz="1200" i="1" dirty="0"/>
              <a:t>measure wind</a:t>
            </a:r>
            <a:r>
              <a:rPr lang="en-US" sz="1200" dirty="0"/>
              <a:t> speed. </a:t>
            </a:r>
            <a:r>
              <a:rPr lang="en-US" sz="1200" i="1" dirty="0"/>
              <a:t>Wind</a:t>
            </a:r>
            <a:r>
              <a:rPr lang="en-US" sz="1200" dirty="0"/>
              <a:t> speed, or </a:t>
            </a:r>
            <a:r>
              <a:rPr lang="en-US" sz="1200" i="1" dirty="0"/>
              <a:t>wind velocity</a:t>
            </a:r>
            <a:r>
              <a:rPr lang="en-US" sz="1200" dirty="0"/>
              <a:t>, is a fundamental atmospheric rate. The main instrument used to measure the </a:t>
            </a:r>
            <a:r>
              <a:rPr lang="en-US" sz="1200" b="1" dirty="0"/>
              <a:t>speed</a:t>
            </a:r>
            <a:r>
              <a:rPr lang="en-US" sz="1200" dirty="0"/>
              <a:t> of the wind is an </a:t>
            </a:r>
            <a:r>
              <a:rPr lang="en-US" sz="1200" i="1" dirty="0"/>
              <a:t>anemometer.</a:t>
            </a:r>
            <a:r>
              <a:rPr lang="en-US" sz="1200" dirty="0"/>
              <a:t> The little cups on this device catch the wind and spin round at different speeds according to the strength of the wind.              </a:t>
            </a:r>
          </a:p>
          <a:p>
            <a:r>
              <a:rPr lang="en-US" sz="1200" dirty="0"/>
              <a:t> </a:t>
            </a:r>
            <a:r>
              <a:rPr lang="en-US" sz="1200" b="1" dirty="0"/>
              <a:t>Wind Socks     </a:t>
            </a:r>
            <a:r>
              <a:rPr lang="en-US" sz="1200" dirty="0"/>
              <a:t>Another device used to measure the wind is a </a:t>
            </a:r>
            <a:r>
              <a:rPr lang="en-US" sz="1200" i="1" dirty="0"/>
              <a:t>wind sock. </a:t>
            </a:r>
            <a:r>
              <a:rPr lang="en-US" sz="1200" dirty="0"/>
              <a:t>The wind doesn't always blow at the same speed however, so it is also necessary to look at strong winds</a:t>
            </a:r>
            <a:endParaRPr lang="en-US" sz="1200" i="1" dirty="0"/>
          </a:p>
          <a:p>
            <a:endParaRPr lang="en-US" sz="1200" dirty="0"/>
          </a:p>
          <a:p>
            <a:endParaRPr lang="en-US" sz="1200" dirty="0"/>
          </a:p>
        </p:txBody>
      </p:sp>
      <p:pic>
        <p:nvPicPr>
          <p:cNvPr id="33795" name="Picture 3" descr="C:\Documents and Settings\Administrator\Desktop\weather cock.jpg"/>
          <p:cNvPicPr>
            <a:picLocks noChangeAspect="1" noChangeArrowheads="1"/>
          </p:cNvPicPr>
          <p:nvPr/>
        </p:nvPicPr>
        <p:blipFill>
          <a:blip r:embed="rId3" cstate="print"/>
          <a:srcRect/>
          <a:stretch>
            <a:fillRect/>
          </a:stretch>
        </p:blipFill>
        <p:spPr bwMode="auto">
          <a:xfrm>
            <a:off x="838200" y="2895600"/>
            <a:ext cx="952500" cy="1009650"/>
          </a:xfrm>
          <a:prstGeom prst="rect">
            <a:avLst/>
          </a:prstGeom>
          <a:noFill/>
        </p:spPr>
      </p:pic>
      <p:pic>
        <p:nvPicPr>
          <p:cNvPr id="33796" name="Picture 4" descr="C:\Documents and Settings\Administrator\Desktop\weather vane pic.jpg"/>
          <p:cNvPicPr>
            <a:picLocks noChangeAspect="1" noChangeArrowheads="1"/>
          </p:cNvPicPr>
          <p:nvPr/>
        </p:nvPicPr>
        <p:blipFill>
          <a:blip r:embed="rId4" cstate="print"/>
          <a:srcRect/>
          <a:stretch>
            <a:fillRect/>
          </a:stretch>
        </p:blipFill>
        <p:spPr bwMode="auto">
          <a:xfrm>
            <a:off x="838200" y="4495800"/>
            <a:ext cx="857250" cy="647700"/>
          </a:xfrm>
          <a:prstGeom prst="rect">
            <a:avLst/>
          </a:prstGeom>
          <a:noFill/>
        </p:spPr>
      </p:pic>
      <p:pic>
        <p:nvPicPr>
          <p:cNvPr id="33797" name="Picture 5" descr="C:\Documents and Settings\Administrator\Desktop\anemometer  cups.jpg"/>
          <p:cNvPicPr>
            <a:picLocks noChangeAspect="1" noChangeArrowheads="1"/>
          </p:cNvPicPr>
          <p:nvPr/>
        </p:nvPicPr>
        <p:blipFill>
          <a:blip r:embed="rId5" cstate="print"/>
          <a:srcRect/>
          <a:stretch>
            <a:fillRect/>
          </a:stretch>
        </p:blipFill>
        <p:spPr bwMode="auto">
          <a:xfrm>
            <a:off x="5850468" y="2590800"/>
            <a:ext cx="2878666" cy="2590800"/>
          </a:xfrm>
          <a:prstGeom prst="rect">
            <a:avLst/>
          </a:prstGeom>
          <a:noFill/>
        </p:spPr>
      </p:pic>
      <p:sp>
        <p:nvSpPr>
          <p:cNvPr id="10" name="TextBox 9"/>
          <p:cNvSpPr txBox="1"/>
          <p:nvPr/>
        </p:nvSpPr>
        <p:spPr>
          <a:xfrm>
            <a:off x="838200" y="5638800"/>
            <a:ext cx="7696200" cy="369332"/>
          </a:xfrm>
          <a:prstGeom prst="rect">
            <a:avLst/>
          </a:prstGeom>
          <a:noFill/>
        </p:spPr>
        <p:txBody>
          <a:bodyPr wrap="square" rtlCol="0">
            <a:spAutoFit/>
          </a:bodyPr>
          <a:lstStyle/>
          <a:p>
            <a:r>
              <a:rPr lang="en-US" dirty="0"/>
              <a:t>Pictures ; Weather cock, Weather vane , wind socks &amp; Anemometer cups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715962"/>
          </a:xfrm>
        </p:spPr>
        <p:txBody>
          <a:bodyPr>
            <a:normAutofit fontScale="90000"/>
          </a:bodyPr>
          <a:lstStyle/>
          <a:p>
            <a:r>
              <a:rPr lang="en-US" dirty="0"/>
              <a:t>Beaufort Scale</a:t>
            </a:r>
          </a:p>
        </p:txBody>
      </p:sp>
      <p:sp>
        <p:nvSpPr>
          <p:cNvPr id="3" name="Content Placeholder 2"/>
          <p:cNvSpPr>
            <a:spLocks noGrp="1"/>
          </p:cNvSpPr>
          <p:nvPr>
            <p:ph idx="1"/>
          </p:nvPr>
        </p:nvSpPr>
        <p:spPr/>
        <p:txBody>
          <a:bodyPr>
            <a:normAutofit fontScale="55000" lnSpcReduction="20000"/>
          </a:bodyPr>
          <a:lstStyle/>
          <a:p>
            <a:r>
              <a:rPr lang="en-US" b="1" dirty="0"/>
              <a:t>The Beaufort Scale  : </a:t>
            </a:r>
            <a:r>
              <a:rPr lang="en-US" dirty="0"/>
              <a:t>It is also possible to measure the speed of the wind by looking at its effects on the local environment. His scale was later adapted for use on land, and the same system is still used by many weather stations today.</a:t>
            </a:r>
          </a:p>
          <a:p>
            <a:endParaRPr lang="en-US" b="1" dirty="0"/>
          </a:p>
          <a:p>
            <a:r>
              <a:rPr lang="en-US" dirty="0"/>
              <a:t>In the Beaufort Scale, wind strengths are divided into 12 forces: </a:t>
            </a:r>
          </a:p>
          <a:p>
            <a:r>
              <a:rPr lang="en-US" dirty="0"/>
              <a:t>Light air Smoke drifts 1-3 mph </a:t>
            </a:r>
            <a:r>
              <a:rPr lang="en-US" b="1" dirty="0"/>
              <a:t>Force 2</a:t>
            </a:r>
          </a:p>
          <a:p>
            <a:r>
              <a:rPr lang="en-US" dirty="0"/>
              <a:t>Light breeze Wind felt on face. Leaves rustle. Weather is usually clear 4-7 mph Force 3</a:t>
            </a:r>
            <a:endParaRPr lang="en-US" b="1" dirty="0"/>
          </a:p>
          <a:p>
            <a:r>
              <a:rPr lang="en-US" dirty="0"/>
              <a:t>Gentle breeze Leaves and twigs move. Light flags flap 8-12  mph </a:t>
            </a:r>
            <a:r>
              <a:rPr lang="en-US" b="1" dirty="0"/>
              <a:t>Force 4</a:t>
            </a:r>
          </a:p>
          <a:p>
            <a:r>
              <a:rPr lang="en-US" dirty="0"/>
              <a:t>Moderate breeze Small branches move 13-18 mph </a:t>
            </a:r>
            <a:r>
              <a:rPr lang="en-US" b="1" dirty="0"/>
              <a:t>Force 5</a:t>
            </a:r>
          </a:p>
          <a:p>
            <a:r>
              <a:rPr lang="en-US" dirty="0"/>
              <a:t>Fresh breeze Bushes and small trees sway. Crests are common on sea and known as "white horses" 19-24 mph  </a:t>
            </a:r>
            <a:r>
              <a:rPr lang="en-US" b="1" dirty="0"/>
              <a:t>Force 6</a:t>
            </a:r>
          </a:p>
          <a:p>
            <a:r>
              <a:rPr lang="en-US" dirty="0"/>
              <a:t>Strong breeze Wind whistles in electricity and telephone wires. Hard to use umbrellas 25-31 mph </a:t>
            </a:r>
            <a:r>
              <a:rPr lang="en-US" b="1" dirty="0"/>
              <a:t>Force 7</a:t>
            </a:r>
          </a:p>
          <a:p>
            <a:r>
              <a:rPr lang="en-US" dirty="0"/>
              <a:t>Near gale Whole trees sway and it becomes hard to walk in the wind. Sky may be dark and stormy 32-38 mph </a:t>
            </a:r>
            <a:r>
              <a:rPr lang="en-US" b="1" dirty="0"/>
              <a:t>Force 8</a:t>
            </a:r>
          </a:p>
          <a:p>
            <a:r>
              <a:rPr lang="en-US" dirty="0"/>
              <a:t>Gale Now very difficult to walk and tree twigs start to break 39-46 mph </a:t>
            </a:r>
            <a:r>
              <a:rPr lang="en-US" b="1" dirty="0"/>
              <a:t>Force 9</a:t>
            </a:r>
          </a:p>
          <a:p>
            <a:r>
              <a:rPr lang="en-US" dirty="0"/>
              <a:t>Strong gale Tiles and chimneys blown from roofs and branches may snap. Sky may be covered in thick cloud 47-54  mph </a:t>
            </a:r>
            <a:r>
              <a:rPr lang="en-US" b="1" dirty="0"/>
              <a:t>Force 10</a:t>
            </a:r>
          </a:p>
          <a:p>
            <a:r>
              <a:rPr lang="en-US" dirty="0"/>
              <a:t>Storm Trees are uprooted and severe damage is caused to buildings 55-63 </a:t>
            </a:r>
            <a:r>
              <a:rPr lang="en-US" b="1" dirty="0"/>
              <a:t>Force 11</a:t>
            </a:r>
          </a:p>
          <a:p>
            <a:r>
              <a:rPr lang="en-US" dirty="0"/>
              <a:t>Violent storm Widespread damage is caused to buildings 64-72 mph </a:t>
            </a:r>
            <a:r>
              <a:rPr lang="en-US" b="1" dirty="0"/>
              <a:t>Force 12</a:t>
            </a:r>
          </a:p>
          <a:p>
            <a:r>
              <a:rPr lang="en-US" dirty="0"/>
              <a:t>Hurricane Severe devastation is caused 73+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638800" cy="792162"/>
          </a:xfrm>
        </p:spPr>
        <p:txBody>
          <a:bodyPr>
            <a:normAutofit/>
          </a:bodyPr>
          <a:lstStyle/>
          <a:p>
            <a:r>
              <a:rPr lang="en-US" dirty="0"/>
              <a:t>Wind rose diagram</a:t>
            </a:r>
          </a:p>
        </p:txBody>
      </p:sp>
      <p:sp>
        <p:nvSpPr>
          <p:cNvPr id="3" name="Content Placeholder 2"/>
          <p:cNvSpPr>
            <a:spLocks noGrp="1"/>
          </p:cNvSpPr>
          <p:nvPr>
            <p:ph idx="1"/>
          </p:nvPr>
        </p:nvSpPr>
        <p:spPr>
          <a:xfrm>
            <a:off x="4648200" y="838200"/>
            <a:ext cx="4267200" cy="4709160"/>
          </a:xfrm>
        </p:spPr>
        <p:txBody>
          <a:bodyPr>
            <a:normAutofit fontScale="47500" lnSpcReduction="20000"/>
          </a:bodyPr>
          <a:lstStyle/>
          <a:p>
            <a:r>
              <a:rPr lang="en-US" dirty="0"/>
              <a:t>A </a:t>
            </a:r>
            <a:r>
              <a:rPr lang="en-US" b="1" dirty="0"/>
              <a:t>wind rose</a:t>
            </a:r>
            <a:r>
              <a:rPr lang="en-US" dirty="0"/>
              <a:t> is a graphic tool used by </a:t>
            </a:r>
            <a:r>
              <a:rPr lang="en-US" dirty="0">
                <a:hlinkClick r:id="rId2" tooltip="Meteorologist"/>
              </a:rPr>
              <a:t>meteorologists</a:t>
            </a:r>
            <a:r>
              <a:rPr lang="en-US" dirty="0"/>
              <a:t> to give a succinct view of how </a:t>
            </a:r>
            <a:r>
              <a:rPr lang="en-US" dirty="0">
                <a:hlinkClick r:id="rId3" tooltip="Wind"/>
              </a:rPr>
              <a:t>wind</a:t>
            </a:r>
            <a:r>
              <a:rPr lang="en-US" dirty="0"/>
              <a:t> speed and direction are typically distributed at a particular location over a particular period..</a:t>
            </a:r>
          </a:p>
          <a:p>
            <a:r>
              <a:rPr lang="en-US" dirty="0"/>
              <a:t>Presented in a circular format, the modern wind rose shows the frequency of winds blowing </a:t>
            </a:r>
            <a:r>
              <a:rPr lang="en-US" i="1" dirty="0"/>
              <a:t>from</a:t>
            </a:r>
            <a:r>
              <a:rPr lang="en-US" dirty="0"/>
              <a:t> particular directions over a thirty-year period. The length of each "spoke" around the circle is related to the frequency that the wind blows from a particular direction per unit time. Each concentric circle represents a different frequency, emanating from zero at the center to increasing frequencies at the outer circles. A wind rose plot may contain additional information, in that each spoke is broken down into color-coded bands that show wind speed ranges. Wind roses typically use 16 cardinal directions, such as north (N), NNE, NE, etc., although they may be subdivided into as many as 32 directions.</a:t>
            </a:r>
            <a:r>
              <a:rPr lang="en-US" baseline="30000" dirty="0">
                <a:hlinkClick r:id="rId4"/>
              </a:rPr>
              <a:t>[3]</a:t>
            </a:r>
            <a:r>
              <a:rPr lang="en-US" dirty="0"/>
              <a:t> In terms of angle measurement in degrees, North corresponds to 0°/360°, East to 90°, South to 180° and West to 270°.</a:t>
            </a:r>
          </a:p>
          <a:p>
            <a:r>
              <a:rPr lang="en-US" dirty="0"/>
              <a:t>Compiling a wind rose is one of the preliminary steps taken in constructing </a:t>
            </a:r>
            <a:r>
              <a:rPr lang="en-US" dirty="0">
                <a:hlinkClick r:id="rId5" tooltip="Airport"/>
              </a:rPr>
              <a:t>airport</a:t>
            </a:r>
            <a:r>
              <a:rPr lang="en-US" dirty="0"/>
              <a:t> </a:t>
            </a:r>
            <a:r>
              <a:rPr lang="en-US" dirty="0">
                <a:hlinkClick r:id="rId6" tooltip="Runway"/>
              </a:rPr>
              <a:t>runways</a:t>
            </a:r>
            <a:r>
              <a:rPr lang="en-US" dirty="0"/>
              <a:t>, as aircraft typically perform their best take-offs and landings pointing into the wind.</a:t>
            </a:r>
          </a:p>
        </p:txBody>
      </p:sp>
      <p:pic>
        <p:nvPicPr>
          <p:cNvPr id="36866" name="Picture 2" descr="File:Wind rose plot.jpg"/>
          <p:cNvPicPr>
            <a:picLocks noChangeAspect="1" noChangeArrowheads="1"/>
          </p:cNvPicPr>
          <p:nvPr/>
        </p:nvPicPr>
        <p:blipFill>
          <a:blip r:embed="rId7" cstate="print"/>
          <a:srcRect/>
          <a:stretch>
            <a:fillRect/>
          </a:stretch>
        </p:blipFill>
        <p:spPr bwMode="auto">
          <a:xfrm>
            <a:off x="685800" y="1752600"/>
            <a:ext cx="3973555" cy="3124200"/>
          </a:xfrm>
          <a:prstGeom prst="rect">
            <a:avLst/>
          </a:prstGeom>
          <a:noFill/>
        </p:spPr>
      </p:pic>
      <p:sp>
        <p:nvSpPr>
          <p:cNvPr id="5" name="Rectangle 4"/>
          <p:cNvSpPr/>
          <p:nvPr/>
        </p:nvSpPr>
        <p:spPr>
          <a:xfrm>
            <a:off x="533400" y="5473005"/>
            <a:ext cx="8153400" cy="1384995"/>
          </a:xfrm>
          <a:prstGeom prst="rect">
            <a:avLst/>
          </a:prstGeom>
        </p:spPr>
        <p:txBody>
          <a:bodyPr wrap="square">
            <a:spAutoFit/>
          </a:bodyPr>
          <a:lstStyle/>
          <a:p>
            <a:pPr lvl="0" fontAlgn="base">
              <a:spcBef>
                <a:spcPct val="0"/>
              </a:spcBef>
              <a:spcAft>
                <a:spcPct val="0"/>
              </a:spcAft>
            </a:pPr>
            <a:r>
              <a:rPr lang="en-US" sz="1050" dirty="0" err="1">
                <a:latin typeface="Arial" pitchFamily="34" charset="0"/>
                <a:ea typeface="Times New Roman" pitchFamily="18" charset="0"/>
              </a:rPr>
              <a:t>Kata</a:t>
            </a:r>
            <a:r>
              <a:rPr lang="en-US" sz="1050" dirty="0">
                <a:latin typeface="Arial" pitchFamily="34" charset="0"/>
                <a:ea typeface="Times New Roman" pitchFamily="18" charset="0"/>
              </a:rPr>
              <a:t> </a:t>
            </a:r>
            <a:r>
              <a:rPr lang="en-US" sz="1050" dirty="0" err="1">
                <a:latin typeface="Arial" pitchFamily="34" charset="0"/>
                <a:ea typeface="Times New Roman" pitchFamily="18" charset="0"/>
              </a:rPr>
              <a:t>Thermameter</a:t>
            </a:r>
            <a:r>
              <a:rPr lang="en-US" sz="1050" dirty="0">
                <a:latin typeface="Arial" pitchFamily="34" charset="0"/>
                <a:ea typeface="Times New Roman" pitchFamily="18" charset="0"/>
              </a:rPr>
              <a:t>; A </a:t>
            </a:r>
            <a:r>
              <a:rPr lang="en-US" sz="1050" i="1" dirty="0" err="1">
                <a:latin typeface="Arial" pitchFamily="34" charset="0"/>
                <a:ea typeface="Times New Roman" pitchFamily="18" charset="0"/>
              </a:rPr>
              <a:t>kata</a:t>
            </a:r>
            <a:r>
              <a:rPr lang="en-US" sz="1050" i="1" dirty="0">
                <a:latin typeface="Arial" pitchFamily="34" charset="0"/>
                <a:ea typeface="Times New Roman" pitchFamily="18" charset="0"/>
              </a:rPr>
              <a:t> thermometer</a:t>
            </a:r>
            <a:r>
              <a:rPr lang="en-US" sz="1050" dirty="0">
                <a:latin typeface="Arial" pitchFamily="34" charset="0"/>
                <a:ea typeface="Times New Roman" pitchFamily="18" charset="0"/>
              </a:rPr>
              <a:t> measures the cooling power of the environment; it is used to estimate the personal comfort of workers (see also "heat stress monitor" and "personal temperature monitor"). A spirit-in-glass thermometer is usually used: its bulb is heated to above body temperature, removed from the heat source and allowed to cool. The time taken for the thermometer reading to drop from above to below normal body temperature (e.g., from 38 °C to 35 °C) is used to calculate the cooling power of the atmosphere</a:t>
            </a:r>
          </a:p>
          <a:p>
            <a:pPr lvl="0" fontAlgn="base">
              <a:spcBef>
                <a:spcPct val="0"/>
              </a:spcBef>
              <a:spcAft>
                <a:spcPct val="0"/>
              </a:spcAft>
            </a:pPr>
            <a:r>
              <a:rPr lang="en-US" sz="1050" dirty="0">
                <a:latin typeface="Arial" pitchFamily="34" charset="0"/>
              </a:rPr>
              <a:t>Global Thermometer;</a:t>
            </a:r>
            <a:r>
              <a:rPr lang="en-US" sz="1050" dirty="0"/>
              <a:t> A globe thermometer is used to measure radiant heat. It basically consists of a thermometer with its bulb or sensor located at the centre of a Matt black copper bulb. Mean radiant temperature can be calculated from this result if air temp and velocity are known</a:t>
            </a:r>
            <a:endParaRPr lang="en-US" sz="1050" dirty="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3962400" cy="411162"/>
          </a:xfrm>
        </p:spPr>
        <p:txBody>
          <a:bodyPr>
            <a:noAutofit/>
          </a:bodyPr>
          <a:lstStyle/>
          <a:p>
            <a:r>
              <a:rPr lang="en-US" sz="2400" dirty="0"/>
              <a:t>Natural Ventilation</a:t>
            </a:r>
          </a:p>
        </p:txBody>
      </p:sp>
      <p:sp>
        <p:nvSpPr>
          <p:cNvPr id="3" name="Content Placeholder 2"/>
          <p:cNvSpPr>
            <a:spLocks noGrp="1"/>
          </p:cNvSpPr>
          <p:nvPr>
            <p:ph idx="1"/>
          </p:nvPr>
        </p:nvSpPr>
        <p:spPr>
          <a:xfrm>
            <a:off x="0" y="381000"/>
            <a:ext cx="8991600" cy="2438400"/>
          </a:xfrm>
        </p:spPr>
        <p:txBody>
          <a:bodyPr>
            <a:noAutofit/>
          </a:bodyPr>
          <a:lstStyle/>
          <a:p>
            <a:r>
              <a:rPr lang="en-US" sz="1000" u="sng" dirty="0"/>
              <a:t>Natural ventilation;</a:t>
            </a:r>
            <a:endParaRPr lang="en-US" sz="1000" dirty="0"/>
          </a:p>
          <a:p>
            <a:r>
              <a:rPr lang="en-US" sz="1000" dirty="0"/>
              <a:t>The benefits-environmental, economic and health-of ventilating buildings naturally, rather  than mechanically, are becoming increasingly recognized. Approaches can be high-or low-tech but need to be a part of an integrated design approach.</a:t>
            </a:r>
            <a:r>
              <a:rPr lang="en-US" sz="1000" b="1" dirty="0"/>
              <a:t> </a:t>
            </a:r>
            <a:r>
              <a:rPr lang="en-US" sz="1000" dirty="0"/>
              <a:t>A range of technical barriers like building codes</a:t>
            </a:r>
            <a:r>
              <a:rPr lang="en-US" sz="1000" b="1" dirty="0"/>
              <a:t>, </a:t>
            </a:r>
            <a:r>
              <a:rPr lang="en-US" sz="1000" dirty="0"/>
              <a:t>fire regulations and acoustics also needs to be taken into account.</a:t>
            </a:r>
          </a:p>
          <a:p>
            <a:r>
              <a:rPr lang="en-US" sz="1000" b="1" dirty="0"/>
              <a:t>Natural ventilation </a:t>
            </a:r>
            <a:r>
              <a:rPr lang="en-US" sz="1000" dirty="0"/>
              <a:t>of buildings is the flow generated by temperature differences and by the wind. The governing feature of this flow is the exchange between an interior space and the external ambient Natural ventilation, unlike fan-forced ventilation, uses the natural forces of wind and buoyancy to deliver fresh air into buildings</a:t>
            </a:r>
          </a:p>
          <a:p>
            <a:r>
              <a:rPr lang="en-US" sz="1000" dirty="0"/>
              <a:t>Almost all historic buildings were ventilated naturally, although many of these have been compromised by the addition of partition walls and mechanical systems. With an increased awareness of the cost and environmental impacts of energy use, natural ventilation has become an increasingly attractive method for reducing energy use and cost and for providing acceptable </a:t>
            </a:r>
            <a:r>
              <a:rPr lang="en-US" sz="1000" dirty="0">
                <a:hlinkClick r:id="rId2"/>
              </a:rPr>
              <a:t>indoor environmental quality</a:t>
            </a:r>
            <a:r>
              <a:rPr lang="en-US" sz="1000" dirty="0"/>
              <a:t> and maintaining a healthy, comfortable, and </a:t>
            </a:r>
            <a:r>
              <a:rPr lang="en-US" sz="1000" dirty="0">
                <a:hlinkClick r:id="rId3"/>
              </a:rPr>
              <a:t>productive indoor climate</a:t>
            </a:r>
            <a:r>
              <a:rPr lang="en-US" sz="1000" dirty="0"/>
              <a:t> rather than the more prevailing approach of using mechanical ventilation. In favorable climates and buildings types, natural ventilation can be used as an alternative to air-conditioning plants, saving 10%-30% of total energy consumption.</a:t>
            </a:r>
          </a:p>
          <a:p>
            <a:r>
              <a:rPr lang="en-US" sz="1000" dirty="0"/>
              <a:t>Natural ventilation systems rely on pressure differences to move fresh air through buildings. Pressure differences can be caused by wind or the buoyancy effect created by temperature differences or differences in humidity. In either case, the amount of ventilation will depend critically on the size and placement of openings in the building.</a:t>
            </a:r>
          </a:p>
          <a:p>
            <a:endParaRPr lang="en-US" sz="1000" dirty="0"/>
          </a:p>
          <a:p>
            <a:r>
              <a:rPr lang="en-US" sz="1000" dirty="0"/>
              <a:t>Wind causes a positive pressure on the windward side and a negative pressure on the leeward side of buildings. To equalize pressure, fresh air will enter any windward opening and be exhausted from any leeward opening. In summer, wind is used to supply as much fresh air as possible while in winter, ventilation is normally reduced to levels sufficient to remove excess moisture and pollutants</a:t>
            </a:r>
          </a:p>
          <a:p>
            <a:r>
              <a:rPr lang="en-US" sz="1000" dirty="0"/>
              <a:t>As a designer it is important to understand the challenge of simultaneously designing for natural ventilation and </a:t>
            </a:r>
            <a:r>
              <a:rPr lang="en-US" sz="1000" dirty="0">
                <a:hlinkClick r:id="rId4"/>
              </a:rPr>
              <a:t>mechanical cooling</a:t>
            </a:r>
            <a:r>
              <a:rPr lang="en-US" sz="1000" dirty="0"/>
              <a:t>—it can be difficult to design structures that are intended to rely on both natural ventilation and artificial cooling</a:t>
            </a:r>
          </a:p>
          <a:p>
            <a:endParaRPr lang="en-US" sz="1000" dirty="0"/>
          </a:p>
        </p:txBody>
      </p:sp>
      <p:sp>
        <p:nvSpPr>
          <p:cNvPr id="5" name="Rectangle 4"/>
          <p:cNvSpPr/>
          <p:nvPr/>
        </p:nvSpPr>
        <p:spPr>
          <a:xfrm>
            <a:off x="228600" y="5334000"/>
            <a:ext cx="8610600" cy="1169551"/>
          </a:xfrm>
          <a:prstGeom prst="rect">
            <a:avLst/>
          </a:prstGeom>
        </p:spPr>
        <p:txBody>
          <a:bodyPr wrap="square">
            <a:spAutoFit/>
          </a:bodyPr>
          <a:lstStyle/>
          <a:p>
            <a:r>
              <a:rPr lang="en-US" sz="1000" dirty="0"/>
              <a:t>In  Natural Ventilation the airflow is due to wind and buoyancy through cracks in the building envelope or purposely installed </a:t>
            </a:r>
          </a:p>
          <a:p>
            <a:r>
              <a:rPr lang="en-US" sz="1000" dirty="0"/>
              <a:t>openings.</a:t>
            </a:r>
          </a:p>
          <a:p>
            <a:r>
              <a:rPr lang="en-US" sz="1000" dirty="0"/>
              <a:t>Single-Sided Ventilation:   Limited to zones close to the openings</a:t>
            </a:r>
          </a:p>
          <a:p>
            <a:r>
              <a:rPr lang="en-US" sz="1000" dirty="0"/>
              <a:t>Cross-Ventilation:;   Two or more openings on opposite walls -covers a larger zone than the   Single sided openings</a:t>
            </a:r>
          </a:p>
          <a:p>
            <a:r>
              <a:rPr lang="en-US" sz="1000" dirty="0"/>
              <a:t>Stack Ventilation:; Buoyancy-driven gives larger flows</a:t>
            </a:r>
          </a:p>
          <a:p>
            <a:r>
              <a:rPr lang="en-US" sz="1000" dirty="0"/>
              <a:t>Wind </a:t>
            </a:r>
            <a:r>
              <a:rPr lang="en-US" sz="1000" dirty="0" err="1"/>
              <a:t>cacthers</a:t>
            </a:r>
            <a:r>
              <a:rPr lang="en-US" sz="1000" dirty="0"/>
              <a:t>; Wind and buoyancy driven -effective in warm and temperate climates</a:t>
            </a:r>
          </a:p>
          <a:p>
            <a:r>
              <a:rPr lang="en-US" sz="1000" dirty="0"/>
              <a:t>Solar-Induced Ventilation:; using the sun to heat building elements to increase buoyancy  more  effective in warm climates</a:t>
            </a:r>
          </a:p>
        </p:txBody>
      </p:sp>
      <p:sp>
        <p:nvSpPr>
          <p:cNvPr id="7" name="Rectangle 6"/>
          <p:cNvSpPr/>
          <p:nvPr/>
        </p:nvSpPr>
        <p:spPr>
          <a:xfrm>
            <a:off x="228600" y="4038600"/>
            <a:ext cx="8610600" cy="1323439"/>
          </a:xfrm>
          <a:prstGeom prst="rect">
            <a:avLst/>
          </a:prstGeom>
        </p:spPr>
        <p:txBody>
          <a:bodyPr wrap="square">
            <a:spAutoFit/>
          </a:bodyPr>
          <a:lstStyle/>
          <a:p>
            <a:r>
              <a:rPr lang="en-US" sz="1000" dirty="0"/>
              <a:t>Almost all historic buildings were ventilated naturally, although many of these have been compromised by the addition of partition walls and mechanical systems. With an increased awareness of the cost and environmental impacts of energy use, natural ventilation has become an increasingly attractive method for reducing energy use and cost and for providing acceptable </a:t>
            </a:r>
            <a:r>
              <a:rPr lang="en-US" sz="1000" dirty="0">
                <a:hlinkClick r:id="rId2"/>
              </a:rPr>
              <a:t>indoor environmental quality</a:t>
            </a:r>
            <a:r>
              <a:rPr lang="en-US" sz="1000" dirty="0"/>
              <a:t> and maintaining a healthy, comfortable, and </a:t>
            </a:r>
            <a:r>
              <a:rPr lang="en-US" sz="1000" dirty="0">
                <a:hlinkClick r:id="rId3"/>
              </a:rPr>
              <a:t>productive indoor climate</a:t>
            </a:r>
            <a:r>
              <a:rPr lang="en-US" sz="1000" dirty="0"/>
              <a:t> rather than the more prevailing approach of using mechanical ventilation. In favorable climates and buildings types, natural ventilation can be used as an alternative to air-conditioning plants, saving 10%-30% of total energy consumption.</a:t>
            </a:r>
          </a:p>
          <a:p>
            <a:r>
              <a:rPr lang="en-US" sz="1000" dirty="0"/>
              <a:t>Natural ventilation systems rely on pressure differences to move fresh air through buildings. Pressure differences can be caused by wind or the buoyancy effect created by temperature differences or differences in humidity. In either case, the amount of ventilation will depend critically on the size and placement of openings in the building </a:t>
            </a:r>
          </a:p>
        </p:txBody>
      </p:sp>
      <p:pic>
        <p:nvPicPr>
          <p:cNvPr id="4097" name="Picture 1" descr="C:\Documents and Settings\Administrator\Desktop\-Wind-Tower.jpg"/>
          <p:cNvPicPr>
            <a:picLocks noChangeAspect="1" noChangeArrowheads="1"/>
          </p:cNvPicPr>
          <p:nvPr/>
        </p:nvPicPr>
        <p:blipFill>
          <a:blip r:embed="rId5" cstate="print"/>
          <a:srcRect/>
          <a:stretch>
            <a:fillRect/>
          </a:stretch>
        </p:blipFill>
        <p:spPr bwMode="auto">
          <a:xfrm>
            <a:off x="7620001" y="5638800"/>
            <a:ext cx="1075690" cy="838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0.gstatic.com/images?q=tbn:ANd9GcRuroF46clfLxHhkicxktvnn6iYjyq3ch_piultsliLn-UtKNmK5A"/>
          <p:cNvPicPr>
            <a:picLocks noGrp="1"/>
          </p:cNvPicPr>
          <p:nvPr>
            <p:ph idx="1"/>
          </p:nvPr>
        </p:nvPicPr>
        <p:blipFill>
          <a:blip r:embed="rId2" cstate="print"/>
          <a:srcRect/>
          <a:stretch>
            <a:fillRect/>
          </a:stretch>
        </p:blipFill>
        <p:spPr bwMode="auto">
          <a:xfrm>
            <a:off x="0" y="304800"/>
            <a:ext cx="7086600" cy="5181600"/>
          </a:xfrm>
          <a:prstGeom prst="rect">
            <a:avLst/>
          </a:prstGeom>
          <a:noFill/>
          <a:ln w="9525">
            <a:noFill/>
            <a:miter lim="800000"/>
            <a:headEnd/>
            <a:tailEnd/>
          </a:ln>
        </p:spPr>
      </p:pic>
      <p:sp>
        <p:nvSpPr>
          <p:cNvPr id="3" name="Rectangle 2"/>
          <p:cNvSpPr/>
          <p:nvPr/>
        </p:nvSpPr>
        <p:spPr>
          <a:xfrm>
            <a:off x="990600" y="5638800"/>
            <a:ext cx="7543800" cy="954107"/>
          </a:xfrm>
          <a:prstGeom prst="rect">
            <a:avLst/>
          </a:prstGeom>
        </p:spPr>
        <p:txBody>
          <a:bodyPr wrap="square">
            <a:spAutoFit/>
          </a:bodyPr>
          <a:lstStyle/>
          <a:p>
            <a:r>
              <a:rPr lang="en-US" sz="1400" b="1" dirty="0"/>
              <a:t>Airflow in Natural Ventilation;  Factors Influencing the airflow through openings</a:t>
            </a:r>
          </a:p>
          <a:p>
            <a:r>
              <a:rPr lang="en-US" sz="1400" dirty="0"/>
              <a:t>–</a:t>
            </a:r>
            <a:r>
              <a:rPr lang="en-US" sz="1400" b="1" dirty="0"/>
              <a:t>Wind speed</a:t>
            </a:r>
            <a:r>
              <a:rPr lang="en-US" sz="1400" dirty="0"/>
              <a:t>–</a:t>
            </a:r>
            <a:r>
              <a:rPr lang="en-US" sz="1400" b="1" dirty="0"/>
              <a:t>Wind pressure</a:t>
            </a:r>
            <a:r>
              <a:rPr lang="en-US" sz="1400" dirty="0"/>
              <a:t>–</a:t>
            </a:r>
            <a:r>
              <a:rPr lang="en-US" sz="1400" b="1" dirty="0"/>
              <a:t>Buoyancy (stack) pressure</a:t>
            </a:r>
            <a:r>
              <a:rPr lang="en-US" sz="1400" dirty="0"/>
              <a:t>–</a:t>
            </a:r>
            <a:r>
              <a:rPr lang="en-US" sz="1400" b="1" dirty="0"/>
              <a:t>Characteristics of openings </a:t>
            </a:r>
            <a:endParaRPr lang="en-US" sz="1400" b="1" i="1" dirty="0"/>
          </a:p>
          <a:p>
            <a:r>
              <a:rPr lang="en-US" sz="1400" dirty="0"/>
              <a:t>–</a:t>
            </a:r>
            <a:r>
              <a:rPr lang="en-US" sz="1400" b="1" dirty="0"/>
              <a:t>Effective area of multiple openings</a:t>
            </a:r>
          </a:p>
          <a:p>
            <a:r>
              <a:rPr lang="en-US" sz="1400" b="1" dirty="0"/>
              <a:t>Indoor Environmental considerations</a:t>
            </a:r>
            <a:r>
              <a:rPr lang="en-US" sz="1400" dirty="0"/>
              <a:t>–</a:t>
            </a:r>
            <a:r>
              <a:rPr lang="en-US" sz="1400" b="1" dirty="0"/>
              <a:t>Thermal  comfort</a:t>
            </a:r>
            <a:r>
              <a:rPr lang="en-US" sz="1400" dirty="0"/>
              <a:t>–</a:t>
            </a:r>
            <a:r>
              <a:rPr lang="en-US" sz="1400" b="1" dirty="0"/>
              <a:t>Indoor air quality</a:t>
            </a:r>
          </a:p>
        </p:txBody>
      </p:sp>
      <p:pic>
        <p:nvPicPr>
          <p:cNvPr id="3073" name="Picture 1"/>
          <p:cNvPicPr>
            <a:picLocks noChangeAspect="1" noChangeArrowheads="1"/>
          </p:cNvPicPr>
          <p:nvPr/>
        </p:nvPicPr>
        <p:blipFill>
          <a:blip r:embed="rId3" cstate="print"/>
          <a:srcRect/>
          <a:stretch>
            <a:fillRect/>
          </a:stretch>
        </p:blipFill>
        <p:spPr bwMode="auto">
          <a:xfrm>
            <a:off x="7239000" y="2362200"/>
            <a:ext cx="1649236" cy="129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0.gstatic.com/images?q=tbn:ANd9GcRDkITRxN_msHiyxHlHc65kZff--bEvPksmlLZyXAHUAu8zJFXfma0s9IY"/>
          <p:cNvPicPr>
            <a:picLocks noGrp="1"/>
          </p:cNvPicPr>
          <p:nvPr>
            <p:ph idx="1"/>
          </p:nvPr>
        </p:nvPicPr>
        <p:blipFill>
          <a:blip r:embed="rId2" cstate="print">
            <a:duotone>
              <a:prstClr val="black"/>
              <a:schemeClr val="accent4">
                <a:tint val="45000"/>
                <a:satMod val="400000"/>
              </a:schemeClr>
            </a:duotone>
            <a:lum bright="-34000" contrast="11000"/>
          </a:blip>
          <a:stretch>
            <a:fillRect/>
          </a:stretch>
        </p:blipFill>
        <p:spPr bwMode="auto">
          <a:xfrm>
            <a:off x="457200" y="381000"/>
            <a:ext cx="3124200" cy="5791200"/>
          </a:xfrm>
          <a:prstGeom prst="rect">
            <a:avLst/>
          </a:prstGeom>
          <a:noFill/>
          <a:ln>
            <a:noFill/>
          </a:ln>
        </p:spPr>
      </p:pic>
      <p:pic>
        <p:nvPicPr>
          <p:cNvPr id="5" name="Picture 4" descr="C:\Documents and Settings\Administrator\Desktop\wind flow in bldg.jpg"/>
          <p:cNvPicPr/>
          <p:nvPr/>
        </p:nvPicPr>
        <p:blipFill>
          <a:blip r:embed="rId3" cstate="print"/>
          <a:srcRect/>
          <a:stretch>
            <a:fillRect/>
          </a:stretch>
        </p:blipFill>
        <p:spPr bwMode="auto">
          <a:xfrm>
            <a:off x="4038600" y="838200"/>
            <a:ext cx="4267200" cy="487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685800"/>
          </a:xfrm>
        </p:spPr>
        <p:txBody>
          <a:bodyPr>
            <a:normAutofit fontScale="90000"/>
          </a:bodyPr>
          <a:lstStyle/>
          <a:p>
            <a:r>
              <a:rPr lang="en-US" sz="2400" dirty="0">
                <a:solidFill>
                  <a:srgbClr val="FF0000"/>
                </a:solidFill>
              </a:rPr>
              <a:t>Sun Path Diagrams</a:t>
            </a:r>
          </a:p>
        </p:txBody>
      </p:sp>
      <p:pic>
        <p:nvPicPr>
          <p:cNvPr id="4" name="rg_hi" descr="http://t1.gstatic.com/images?q=tbn:ANd9GcQvZALOV5T-ErfO1gicZ1plGvZXPT4l8PLuZEUBJ5k6qHnxNdKQvw"/>
          <p:cNvPicPr>
            <a:picLocks noGrp="1"/>
          </p:cNvPicPr>
          <p:nvPr>
            <p:ph idx="1"/>
          </p:nvPr>
        </p:nvPicPr>
        <p:blipFill>
          <a:blip r:embed="rId2" cstate="print"/>
          <a:srcRect/>
          <a:stretch>
            <a:fillRect/>
          </a:stretch>
        </p:blipFill>
        <p:spPr bwMode="auto">
          <a:xfrm>
            <a:off x="228600" y="990600"/>
            <a:ext cx="2514600" cy="1828800"/>
          </a:xfrm>
          <a:prstGeom prst="rect">
            <a:avLst/>
          </a:prstGeom>
          <a:noFill/>
          <a:ln w="9525">
            <a:noFill/>
            <a:miter lim="800000"/>
            <a:headEnd/>
            <a:tailEnd/>
          </a:ln>
        </p:spPr>
      </p:pic>
      <p:sp>
        <p:nvSpPr>
          <p:cNvPr id="5" name="Rectangle 4"/>
          <p:cNvSpPr/>
          <p:nvPr/>
        </p:nvSpPr>
        <p:spPr>
          <a:xfrm>
            <a:off x="2819400" y="1600200"/>
            <a:ext cx="6096000" cy="2893100"/>
          </a:xfrm>
          <a:prstGeom prst="rect">
            <a:avLst/>
          </a:prstGeom>
          <a:solidFill>
            <a:schemeClr val="tx2"/>
          </a:solidFill>
        </p:spPr>
        <p:txBody>
          <a:bodyPr wrap="square">
            <a:spAutoFit/>
          </a:bodyPr>
          <a:lstStyle/>
          <a:p>
            <a:r>
              <a:rPr lang="en-US" sz="1400" b="1" dirty="0">
                <a:solidFill>
                  <a:schemeClr val="bg1"/>
                </a:solidFill>
              </a:rPr>
              <a:t>Sun path</a:t>
            </a:r>
            <a:r>
              <a:rPr lang="en-US" sz="1400" dirty="0">
                <a:solidFill>
                  <a:schemeClr val="bg1"/>
                </a:solidFill>
              </a:rPr>
              <a:t> refers to the apparent significant seasonal-and-hourly positional changes of the sun (and length of daylight) as the Earth rotates, and orbits around the </a:t>
            </a:r>
            <a:r>
              <a:rPr lang="en-US" sz="1400" u="sng" dirty="0">
                <a:solidFill>
                  <a:schemeClr val="bg1"/>
                </a:solidFill>
                <a:hlinkClick r:id="rId3" tooltip="Sun"/>
              </a:rPr>
              <a:t>sun</a:t>
            </a:r>
            <a:r>
              <a:rPr lang="en-US" sz="1400" dirty="0">
                <a:solidFill>
                  <a:schemeClr val="bg1"/>
                </a:solidFill>
              </a:rPr>
              <a:t>. The relative position of the sun is a major factor in the </a:t>
            </a:r>
            <a:r>
              <a:rPr lang="en-US" sz="1400" u="sng" dirty="0">
                <a:solidFill>
                  <a:schemeClr val="bg1"/>
                </a:solidFill>
                <a:hlinkClick r:id="rId4" tooltip="Solar gain"/>
              </a:rPr>
              <a:t>heat gain</a:t>
            </a:r>
            <a:r>
              <a:rPr lang="en-US" sz="1400" dirty="0">
                <a:solidFill>
                  <a:schemeClr val="bg1"/>
                </a:solidFill>
              </a:rPr>
              <a:t> of buildings and in the performance of </a:t>
            </a:r>
            <a:r>
              <a:rPr lang="en-US" sz="1400" u="sng" dirty="0">
                <a:solidFill>
                  <a:schemeClr val="bg1"/>
                </a:solidFill>
                <a:hlinkClick r:id="rId5" tooltip="Solar energy"/>
              </a:rPr>
              <a:t>solar energy</a:t>
            </a:r>
            <a:r>
              <a:rPr lang="en-US" sz="1400" dirty="0">
                <a:solidFill>
                  <a:schemeClr val="bg1"/>
                </a:solidFill>
              </a:rPr>
              <a:t> systems.</a:t>
            </a:r>
            <a:r>
              <a:rPr lang="en-US" sz="1400" u="sng" baseline="30000" dirty="0">
                <a:solidFill>
                  <a:schemeClr val="bg1"/>
                </a:solidFill>
                <a:hlinkClick r:id="rId6"/>
              </a:rPr>
              <a:t>[1]</a:t>
            </a:r>
            <a:r>
              <a:rPr lang="en-US" sz="1400" dirty="0">
                <a:solidFill>
                  <a:schemeClr val="bg1"/>
                </a:solidFill>
              </a:rPr>
              <a:t> Accurate location-specific knowledge of sun path and climatic conditions is essential for economic decisions about </a:t>
            </a:r>
            <a:r>
              <a:rPr lang="en-US" sz="1400" u="sng" dirty="0">
                <a:solidFill>
                  <a:schemeClr val="bg1"/>
                </a:solidFill>
                <a:hlinkClick r:id="rId7" tooltip="Solar thermal collector"/>
              </a:rPr>
              <a:t>solar collector</a:t>
            </a:r>
            <a:r>
              <a:rPr lang="en-US" sz="1400" dirty="0">
                <a:solidFill>
                  <a:schemeClr val="bg1"/>
                </a:solidFill>
              </a:rPr>
              <a:t> area, orientation, landscaping, summer shading, and the cost-effective use of </a:t>
            </a:r>
            <a:r>
              <a:rPr lang="en-US" sz="1400" u="sng" dirty="0">
                <a:solidFill>
                  <a:schemeClr val="bg1"/>
                </a:solidFill>
                <a:hlinkClick r:id="rId8" tooltip="Solar tracker"/>
              </a:rPr>
              <a:t>solar trackers</a:t>
            </a:r>
            <a:r>
              <a:rPr lang="en-US" sz="1400" dirty="0">
                <a:solidFill>
                  <a:schemeClr val="bg1"/>
                </a:solidFill>
              </a:rPr>
              <a:t>.</a:t>
            </a:r>
          </a:p>
          <a:p>
            <a:r>
              <a:rPr lang="en-US" sz="1400" dirty="0">
                <a:solidFill>
                  <a:schemeClr val="bg1"/>
                </a:solidFill>
              </a:rPr>
              <a:t>Sun path diagrams are a convenient way of representing annual changes in the path of the Sun through the sky within a single 2D diagram. Their most immediate use is that the solar azimuth and altitude can be read off directly for any time of the day and day of the year. They also provide a unique summary of solar position that the designer can refer to when considering shading requirements and design options.</a:t>
            </a:r>
          </a:p>
        </p:txBody>
      </p:sp>
      <p:pic>
        <p:nvPicPr>
          <p:cNvPr id="6" name="rg_hi" descr="http://t2.gstatic.com/images?q=tbn:ANd9GcQ8b1AdFTS5dFpnD5mqc_KlIN0ZqAl-IbczBZCR8JeWlJQ2iksM"/>
          <p:cNvPicPr/>
          <p:nvPr/>
        </p:nvPicPr>
        <p:blipFill>
          <a:blip r:embed="rId9" cstate="print"/>
          <a:srcRect/>
          <a:stretch>
            <a:fillRect/>
          </a:stretch>
        </p:blipFill>
        <p:spPr bwMode="auto">
          <a:xfrm>
            <a:off x="228600" y="4800600"/>
            <a:ext cx="2438400" cy="1828800"/>
          </a:xfrm>
          <a:prstGeom prst="rect">
            <a:avLst/>
          </a:prstGeom>
          <a:noFill/>
          <a:ln w="9525">
            <a:noFill/>
            <a:miter lim="800000"/>
            <a:headEnd/>
            <a:tailEnd/>
          </a:ln>
        </p:spPr>
      </p:pic>
      <p:pic>
        <p:nvPicPr>
          <p:cNvPr id="7" name="rg_hi" descr="http://t2.gstatic.com/images?q=tbn:ANd9GcQdzcs3GFAv0iMIyRhSw9uwiVw1p5jYRYoFga9B6GZMHYgr0qmIdA"/>
          <p:cNvPicPr/>
          <p:nvPr/>
        </p:nvPicPr>
        <p:blipFill>
          <a:blip r:embed="rId10" cstate="print"/>
          <a:srcRect/>
          <a:stretch>
            <a:fillRect/>
          </a:stretch>
        </p:blipFill>
        <p:spPr bwMode="auto">
          <a:xfrm>
            <a:off x="4267200" y="4953000"/>
            <a:ext cx="1219200" cy="1066800"/>
          </a:xfrm>
          <a:prstGeom prst="rect">
            <a:avLst/>
          </a:prstGeom>
          <a:noFill/>
          <a:ln w="9525">
            <a:noFill/>
            <a:miter lim="800000"/>
            <a:headEnd/>
            <a:tailEnd/>
          </a:ln>
        </p:spPr>
      </p:pic>
      <p:pic>
        <p:nvPicPr>
          <p:cNvPr id="8" name="rg_hi" descr="http://t3.gstatic.com/images?q=tbn:ANd9GcSgZwSE8fw_ximoBQdn8bMzxrcHcoMn8W5jA1h6h_YyzeeJvwTb"/>
          <p:cNvPicPr/>
          <p:nvPr/>
        </p:nvPicPr>
        <p:blipFill>
          <a:blip r:embed="rId11" cstate="print"/>
          <a:srcRect/>
          <a:stretch>
            <a:fillRect/>
          </a:stretch>
        </p:blipFill>
        <p:spPr bwMode="auto">
          <a:xfrm>
            <a:off x="2819400" y="4953000"/>
            <a:ext cx="1295400" cy="1066800"/>
          </a:xfrm>
          <a:prstGeom prst="rect">
            <a:avLst/>
          </a:prstGeom>
          <a:noFill/>
          <a:ln w="9525">
            <a:noFill/>
            <a:miter lim="800000"/>
            <a:headEnd/>
            <a:tailEnd/>
          </a:ln>
        </p:spPr>
      </p:pic>
      <p:pic>
        <p:nvPicPr>
          <p:cNvPr id="2050" name="Picture 2" descr="http://t2.gstatic.com/images?q=tbn:ANd9GcQA1wgXYLprs2kvbTY-83nuo3fRrFg40FYgK67tu9HUaU-LZ57CSA"/>
          <p:cNvPicPr>
            <a:picLocks noChangeAspect="1" noChangeArrowheads="1"/>
          </p:cNvPicPr>
          <p:nvPr/>
        </p:nvPicPr>
        <p:blipFill>
          <a:blip r:embed="rId12" cstate="print"/>
          <a:srcRect/>
          <a:stretch>
            <a:fillRect/>
          </a:stretch>
        </p:blipFill>
        <p:spPr bwMode="auto">
          <a:xfrm>
            <a:off x="5715000" y="4572000"/>
            <a:ext cx="3124200" cy="2002692"/>
          </a:xfrm>
          <a:prstGeom prst="rect">
            <a:avLst/>
          </a:prstGeom>
          <a:noFill/>
        </p:spPr>
      </p:pic>
      <p:pic>
        <p:nvPicPr>
          <p:cNvPr id="2052" name="Picture 4" descr="http://content.answcdn.com/main/content/img/McGrawHill/Encyclopedia/images/CE635500FG0010.gif"/>
          <p:cNvPicPr>
            <a:picLocks noChangeAspect="1" noChangeArrowheads="1"/>
          </p:cNvPicPr>
          <p:nvPr/>
        </p:nvPicPr>
        <p:blipFill>
          <a:blip r:embed="rId13" cstate="print"/>
          <a:srcRect/>
          <a:stretch>
            <a:fillRect/>
          </a:stretch>
        </p:blipFill>
        <p:spPr bwMode="auto">
          <a:xfrm>
            <a:off x="228600" y="3124200"/>
            <a:ext cx="2490057" cy="1381126"/>
          </a:xfrm>
          <a:prstGeom prst="rect">
            <a:avLst/>
          </a:prstGeom>
          <a:noFill/>
        </p:spPr>
      </p:pic>
      <p:sp>
        <p:nvSpPr>
          <p:cNvPr id="2049" name="Rectangle 1"/>
          <p:cNvSpPr>
            <a:spLocks noChangeArrowheads="1"/>
          </p:cNvSpPr>
          <p:nvPr/>
        </p:nvSpPr>
        <p:spPr bwMode="auto">
          <a:xfrm>
            <a:off x="2819400" y="152400"/>
            <a:ext cx="63246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The sun’s movement through the day and through the year is one of the most crucial environmental factors to understand when designing high performance buildings. </a:t>
            </a:r>
            <a:endParaRPr kumimoji="0" lang="en-US" sz="9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If you design your building with careful consideration of the sun’s path, you can take advantage of strategies such as natural day lighting, passive heating, PV(</a:t>
            </a:r>
            <a:r>
              <a:rPr kumimoji="0" lang="en-US" sz="13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photovoltic</a:t>
            </a:r>
            <a:r>
              <a:rPr kumimoji="0" lang="en-US" sz="13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)energy generation and even natural ventilation. However, if you are not careful, these same opportunities can work against you, producing glare or overheating.</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1983</TotalTime>
  <Words>2243</Words>
  <Application>Microsoft Office PowerPoint</Application>
  <PresentationFormat>On-screen Show (4:3)</PresentationFormat>
  <Paragraphs>135</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Algerian</vt:lpstr>
      <vt:lpstr>Arial</vt:lpstr>
      <vt:lpstr>Book Antiqua</vt:lpstr>
      <vt:lpstr>Calibri</vt:lpstr>
      <vt:lpstr>Lucida Sans</vt:lpstr>
      <vt:lpstr>Times New Roman</vt:lpstr>
      <vt:lpstr>Wingdings</vt:lpstr>
      <vt:lpstr>Wingdings 2</vt:lpstr>
      <vt:lpstr>Wingdings 3</vt:lpstr>
      <vt:lpstr>Apex</vt:lpstr>
      <vt:lpstr>Package</vt:lpstr>
      <vt:lpstr>PowerPoint Presentation</vt:lpstr>
      <vt:lpstr>Bio-Climatic Chart &amp; Pschometric charts</vt:lpstr>
      <vt:lpstr>Wind Measuring Instruments </vt:lpstr>
      <vt:lpstr>Beaufort Scale</vt:lpstr>
      <vt:lpstr>Wind rose diagram</vt:lpstr>
      <vt:lpstr>Natural Ventilation</vt:lpstr>
      <vt:lpstr>PowerPoint Presentation</vt:lpstr>
      <vt:lpstr>PowerPoint Presentation</vt:lpstr>
      <vt:lpstr>Sun Path Diagrams</vt:lpstr>
      <vt:lpstr>PowerPoint Presentation</vt:lpstr>
      <vt:lpstr>PowerPoint Presentation</vt:lpstr>
      <vt:lpstr>PowerPoint Presentation</vt:lpstr>
      <vt:lpstr>PowerPoint Presentation</vt:lpstr>
      <vt:lpstr>PowerPoint Presentation</vt:lpstr>
      <vt:lpstr>Thermal performance of building roof &amp; Wall elements </vt:lpstr>
      <vt:lpstr>PowerPoint Presentation</vt:lpstr>
      <vt:lpstr>Daylight factor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material for ARC 3.7 Under the Visveswaraya Technological University, Belgaum</dc:title>
  <dc:creator>Pallavi Tiwari</dc:creator>
  <cp:lastModifiedBy>Admin</cp:lastModifiedBy>
  <cp:revision>222</cp:revision>
  <dcterms:created xsi:type="dcterms:W3CDTF">2006-08-16T00:00:00Z</dcterms:created>
  <dcterms:modified xsi:type="dcterms:W3CDTF">2022-02-14T17:48:37Z</dcterms:modified>
</cp:coreProperties>
</file>