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2" r:id="rId2"/>
    <p:sldId id="256" r:id="rId3"/>
    <p:sldId id="257" r:id="rId4"/>
    <p:sldId id="258" r:id="rId5"/>
    <p:sldId id="259" r:id="rId6"/>
    <p:sldId id="273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36A55-9FB9-40F0-904C-0004D5B174BA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F933F1-DB6E-442B-8F86-1C66D9EF6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220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933F1-DB6E-442B-8F86-1C66D9EF6E4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381000" y="3429000"/>
            <a:ext cx="5329555" cy="1374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lang="en-US" dirty="0" smtClean="0">
                <a:latin typeface="Verdana"/>
                <a:cs typeface="Verdana"/>
              </a:rPr>
              <a:t>Subject: History of Architecture -IV</a:t>
            </a:r>
          </a:p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lang="en-US" dirty="0" smtClean="0">
                <a:latin typeface="Verdana"/>
                <a:cs typeface="Verdana"/>
              </a:rPr>
              <a:t>Topic: Architecture in Colonial India</a:t>
            </a:r>
          </a:p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lang="en-US" dirty="0" smtClean="0">
                <a:latin typeface="Verdana"/>
                <a:cs typeface="Verdana"/>
              </a:rPr>
              <a:t>Presented by: </a:t>
            </a:r>
            <a:r>
              <a:rPr lang="en-US" dirty="0" err="1" smtClean="0">
                <a:latin typeface="Verdana"/>
                <a:cs typeface="Verdana"/>
              </a:rPr>
              <a:t>Hiba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Gul</a:t>
            </a:r>
            <a:endParaRPr lang="en-US" dirty="0" smtClean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3200" dirty="0">
              <a:latin typeface="Palatino Linotype"/>
              <a:cs typeface="Palatino Linotype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422FCCAB-8F45-4B9C-9DDA-3D92A6746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54269"/>
            <a:ext cx="1019343" cy="1217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462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1"/>
            <a:ext cx="8686800" cy="4571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Architecture in Colonial India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914400"/>
            <a:ext cx="8839200" cy="55626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Bookman Old Style" pitchFamily="18" charset="0"/>
              </a:rPr>
              <a:t>British Colonial era lasted in India for over three centuries starting from 1615 to 1947.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Bookman Old Style" pitchFamily="18" charset="0"/>
              </a:rPr>
              <a:t>Colonization of India also had a great impact on architecture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Bookman Old Style" pitchFamily="18" charset="0"/>
              </a:rPr>
              <a:t>Colonization marked a new chapter in Indian architecture.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Bookman Old Style" pitchFamily="18" charset="0"/>
              </a:rPr>
              <a:t>Colonial architecture culminated into what is called the Indo-</a:t>
            </a:r>
            <a:r>
              <a:rPr lang="en-US" sz="2400" dirty="0" err="1" smtClean="0">
                <a:solidFill>
                  <a:schemeClr val="tx1"/>
                </a:solidFill>
                <a:latin typeface="Bookman Old Style" pitchFamily="18" charset="0"/>
              </a:rPr>
              <a:t>Saracenic</a:t>
            </a:r>
            <a:r>
              <a:rPr lang="en-US" sz="2400" dirty="0" smtClean="0">
                <a:solidFill>
                  <a:schemeClr val="tx1"/>
                </a:solidFill>
                <a:latin typeface="Bookman Old Style" pitchFamily="18" charset="0"/>
              </a:rPr>
              <a:t> architecture.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Bookman Old Style" pitchFamily="18" charset="0"/>
              </a:rPr>
              <a:t>The Indo-</a:t>
            </a:r>
            <a:r>
              <a:rPr lang="en-US" sz="2400" dirty="0" err="1" smtClean="0">
                <a:solidFill>
                  <a:schemeClr val="tx1"/>
                </a:solidFill>
                <a:latin typeface="Bookman Old Style" pitchFamily="18" charset="0"/>
              </a:rPr>
              <a:t>Saracenic</a:t>
            </a:r>
            <a:r>
              <a:rPr lang="en-US" sz="2400" dirty="0" smtClean="0">
                <a:solidFill>
                  <a:schemeClr val="tx1"/>
                </a:solidFill>
                <a:latin typeface="Bookman Old Style" pitchFamily="18" charset="0"/>
              </a:rPr>
              <a:t> architecture combined the features of Hindu, Islamic and western elements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Bookman Old Style" pitchFamily="18" charset="0"/>
              </a:rPr>
              <a:t>Colonial architecture exhibited itself through institutional, civic and utilitarian buildings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Bookman Old Style" pitchFamily="18" charset="0"/>
              </a:rPr>
              <a:t>such as post offices, railway stations, rest houses and government buildings</a:t>
            </a:r>
            <a:endParaRPr lang="en-US" sz="2400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US" sz="2400" dirty="0" smtClean="0">
              <a:latin typeface="Bookman Old Style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Bookman Old Style" pitchFamily="18" charset="0"/>
              </a:rPr>
              <a:t>Anglo-Indian church builders to follow the model set by Gothic art in Italy/England</a:t>
            </a:r>
          </a:p>
          <a:p>
            <a:pPr marL="0" indent="0">
              <a:buNone/>
            </a:pPr>
            <a:endParaRPr lang="en-US" sz="2400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Bookman Old Style" pitchFamily="18" charset="0"/>
              </a:rPr>
              <a:t>Indo </a:t>
            </a:r>
            <a:r>
              <a:rPr lang="en-US" sz="2400" dirty="0" err="1" smtClean="0">
                <a:latin typeface="Bookman Old Style" pitchFamily="18" charset="0"/>
              </a:rPr>
              <a:t>Saracenic</a:t>
            </a:r>
            <a:r>
              <a:rPr lang="en-US" sz="2400" dirty="0" smtClean="0">
                <a:latin typeface="Bookman Old Style" pitchFamily="18" charset="0"/>
              </a:rPr>
              <a:t> Architecture: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b="1" dirty="0" smtClean="0">
                <a:solidFill>
                  <a:srgbClr val="00B050"/>
                </a:solidFill>
              </a:rPr>
              <a:t>Indo-Saracen is Revival architecture also referred as Indo-Gothic, Neo-Mughal, Mughal-Gothic and Hindu-Gothic.</a:t>
            </a:r>
          </a:p>
          <a:p>
            <a:pPr>
              <a:buNone/>
            </a:pPr>
            <a:endParaRPr lang="en-US" sz="24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It was a combination of the Gothic revival style with that of the Neo-Classical, Indo-Islamic and Indian architectural style that was initiated by the British architects.</a:t>
            </a:r>
          </a:p>
          <a:p>
            <a:pPr>
              <a:buNone/>
            </a:pPr>
            <a:endParaRPr lang="en-US" sz="2400" b="1" dirty="0" smtClean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30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1" y="152400"/>
            <a:ext cx="5427944" cy="3962400"/>
          </a:xfrm>
          <a:prstGeom prst="rect">
            <a:avLst/>
          </a:prstGeom>
          <a:noFill/>
        </p:spPr>
      </p:pic>
      <p:pic>
        <p:nvPicPr>
          <p:cNvPr id="6" name="Picture 2" descr="C:\Users\user\Downloads\30j (1)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638800" y="3810000"/>
            <a:ext cx="3377836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438"/>
            <a:ext cx="8382000" cy="411162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St Paul's Cathedral, Kolkata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867400"/>
          </a:xfrm>
        </p:spPr>
        <p:txBody>
          <a:bodyPr>
            <a:normAutofit/>
          </a:bodyPr>
          <a:lstStyle/>
          <a:p>
            <a:pPr algn="just"/>
            <a:r>
              <a:rPr lang="en-US" sz="2400" i="1" dirty="0" smtClean="0">
                <a:latin typeface="Bookman Old Style" pitchFamily="18" charset="0"/>
              </a:rPr>
              <a:t>St Paul's Cathedral, Kolkata, India</a:t>
            </a:r>
            <a:r>
              <a:rPr lang="en-US" sz="2400" dirty="0" smtClean="0">
                <a:latin typeface="Bookman Old Style" pitchFamily="18" charset="0"/>
              </a:rPr>
              <a:t>. Architect: William </a:t>
            </a:r>
            <a:r>
              <a:rPr lang="en-US" sz="2400" dirty="0" err="1" smtClean="0">
                <a:latin typeface="Bookman Old Style" pitchFamily="18" charset="0"/>
              </a:rPr>
              <a:t>Nairn</a:t>
            </a:r>
            <a:r>
              <a:rPr lang="en-US" sz="2400" dirty="0" smtClean="0">
                <a:latin typeface="Bookman Old Style" pitchFamily="18" charset="0"/>
              </a:rPr>
              <a:t> Forbes (1796-1855)</a:t>
            </a:r>
          </a:p>
          <a:p>
            <a:pPr algn="just"/>
            <a:r>
              <a:rPr lang="en-US" sz="2400" dirty="0" smtClean="0">
                <a:latin typeface="Bookman Old Style" pitchFamily="18" charset="0"/>
              </a:rPr>
              <a:t>The first stone was laid in 1839, and the building was completed in 1847. </a:t>
            </a:r>
          </a:p>
          <a:p>
            <a:pPr algn="just"/>
            <a:r>
              <a:rPr lang="en-US" sz="2400" dirty="0" smtClean="0">
                <a:latin typeface="Bookman Old Style" pitchFamily="18" charset="0"/>
              </a:rPr>
              <a:t>This makes St Paul's the first Anglican cathedral of the Victorian age</a:t>
            </a:r>
          </a:p>
          <a:p>
            <a:pPr algn="just"/>
            <a:r>
              <a:rPr lang="en-US" sz="2400" dirty="0" smtClean="0">
                <a:latin typeface="Bookman Old Style" pitchFamily="18" charset="0"/>
              </a:rPr>
              <a:t>The building was constructed in a peculiar brick  the dressings were of </a:t>
            </a:r>
            <a:r>
              <a:rPr lang="en-US" sz="2400" dirty="0" err="1" smtClean="0">
                <a:latin typeface="Bookman Old Style" pitchFamily="18" charset="0"/>
              </a:rPr>
              <a:t>Chunar</a:t>
            </a:r>
            <a:r>
              <a:rPr lang="en-US" sz="2400" dirty="0" smtClean="0">
                <a:latin typeface="Bookman Old Style" pitchFamily="18" charset="0"/>
              </a:rPr>
              <a:t> stone </a:t>
            </a:r>
          </a:p>
          <a:p>
            <a:pPr algn="just"/>
            <a:r>
              <a:rPr lang="en-US" sz="2400" dirty="0" smtClean="0">
                <a:latin typeface="Bookman Old Style" pitchFamily="18" charset="0"/>
              </a:rPr>
              <a:t>The whole edifice was covered inside and out with polished </a:t>
            </a:r>
            <a:r>
              <a:rPr lang="en-US" sz="2400" dirty="0" err="1" smtClean="0">
                <a:latin typeface="Bookman Old Style" pitchFamily="18" charset="0"/>
              </a:rPr>
              <a:t>chunam</a:t>
            </a:r>
            <a:r>
              <a:rPr lang="en-US" sz="2400" dirty="0" smtClean="0">
                <a:latin typeface="Bookman Old Style" pitchFamily="18" charset="0"/>
              </a:rPr>
              <a:t>“ The latter is a kind of stucco, and it gives the cathedral almost an ethereal aspect</a:t>
            </a:r>
            <a:r>
              <a:rPr lang="en-US" sz="2400" dirty="0" smtClean="0">
                <a:latin typeface="Bookman Old Style" pitchFamily="18" charset="0"/>
              </a:rPr>
              <a:t>.</a:t>
            </a:r>
            <a:endParaRPr lang="en-US" sz="2400" dirty="0" smtClean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763000" cy="58674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Bookman Old Style" pitchFamily="18" charset="0"/>
              </a:rPr>
              <a:t>St </a:t>
            </a:r>
            <a:r>
              <a:rPr lang="en-US" sz="2400" dirty="0" smtClean="0">
                <a:latin typeface="Bookman Old Style" pitchFamily="18" charset="0"/>
              </a:rPr>
              <a:t>Paul's as the very first Anglican cathedral outside Britain, was inspired by James Gibbs's St Martin's-in-the-Fields by Trafalgar Square in London.  </a:t>
            </a:r>
            <a:endParaRPr lang="en-US" sz="2400" dirty="0" smtClean="0">
              <a:latin typeface="Bookman Old Style" pitchFamily="18" charset="0"/>
            </a:endParaRPr>
          </a:p>
          <a:p>
            <a:pPr algn="just"/>
            <a:endParaRPr lang="en-US" sz="2400" dirty="0" smtClean="0">
              <a:latin typeface="Bookman Old Style" pitchFamily="18" charset="0"/>
            </a:endParaRPr>
          </a:p>
          <a:p>
            <a:pPr algn="just"/>
            <a:r>
              <a:rPr lang="en-US" sz="2400" dirty="0">
                <a:latin typeface="Bookman Old Style" pitchFamily="18" charset="0"/>
              </a:rPr>
              <a:t>The cathedral was to lose its steeple later on, as a result of earthquakes, but the redesigned early twentieth-century tower is still "on the pattern of the Bell Harry Tower of Canterbury Cathedral" </a:t>
            </a:r>
          </a:p>
          <a:p>
            <a:pPr algn="just"/>
            <a:endParaRPr lang="en-US" sz="24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729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0"/>
            <a:ext cx="8915400" cy="678180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2400" b="1" dirty="0" smtClean="0"/>
          </a:p>
          <a:p>
            <a:pPr algn="just">
              <a:buNone/>
            </a:pPr>
            <a:r>
              <a:rPr lang="en-US" sz="2400" b="1" dirty="0" smtClean="0"/>
              <a:t>Interior</a:t>
            </a:r>
            <a:endParaRPr lang="en-US" sz="2400" b="1" dirty="0" smtClean="0"/>
          </a:p>
          <a:p>
            <a:pPr algn="just">
              <a:buNone/>
            </a:pPr>
            <a:endParaRPr lang="en-US" sz="2400" b="1" dirty="0" smtClean="0"/>
          </a:p>
          <a:p>
            <a:pPr algn="just">
              <a:buNone/>
            </a:pPr>
            <a:endParaRPr lang="en-US" sz="2400" b="1" dirty="0" smtClean="0"/>
          </a:p>
          <a:p>
            <a:pPr algn="just">
              <a:buNone/>
            </a:pPr>
            <a:endParaRPr lang="en-US" sz="2400" b="1" dirty="0" smtClean="0"/>
          </a:p>
          <a:p>
            <a:pPr algn="just">
              <a:buNone/>
            </a:pPr>
            <a:endParaRPr lang="en-US" sz="2400" b="1" dirty="0" smtClean="0"/>
          </a:p>
          <a:p>
            <a:pPr algn="just">
              <a:buNone/>
            </a:pPr>
            <a:endParaRPr lang="en-US" sz="2400" b="1" dirty="0" smtClean="0"/>
          </a:p>
          <a:p>
            <a:pPr algn="just">
              <a:buNone/>
            </a:pPr>
            <a:endParaRPr lang="en-US" sz="2400" b="1" dirty="0" smtClean="0"/>
          </a:p>
          <a:p>
            <a:pPr algn="just">
              <a:buNone/>
            </a:pPr>
            <a:endParaRPr lang="en-US" sz="2400" b="1" dirty="0" smtClean="0"/>
          </a:p>
          <a:p>
            <a:pPr algn="just">
              <a:buNone/>
            </a:pPr>
            <a:endParaRPr lang="en-US" sz="2400" b="1" dirty="0" smtClean="0"/>
          </a:p>
          <a:p>
            <a:pPr algn="just">
              <a:buNone/>
            </a:pPr>
            <a:r>
              <a:rPr lang="en-US" sz="2400" dirty="0" smtClean="0">
                <a:latin typeface="Bookman Old Style" pitchFamily="18" charset="0"/>
              </a:rPr>
              <a:t>	</a:t>
            </a:r>
          </a:p>
          <a:p>
            <a:pPr algn="just">
              <a:buNone/>
            </a:pPr>
            <a:r>
              <a:rPr lang="en-US" sz="2400" dirty="0" smtClean="0">
                <a:latin typeface="Bookman Old Style" pitchFamily="18" charset="0"/>
              </a:rPr>
              <a:t>	"The roof is unusual. It is a shallow curve spanned by iron trusses adorned with Gothic tracery," explains Davies: "when built, it was one of the largest spans in existence"</a:t>
            </a:r>
            <a:endParaRPr lang="en-US" sz="2400" b="1" dirty="0" smtClean="0">
              <a:latin typeface="Bookman Old Style" pitchFamily="18" charset="0"/>
            </a:endParaRPr>
          </a:p>
          <a:p>
            <a:pPr algn="just">
              <a:buNone/>
            </a:pPr>
            <a:endParaRPr lang="en-US" sz="2400" b="1" dirty="0" smtClean="0"/>
          </a:p>
          <a:p>
            <a:pPr algn="just">
              <a:buNone/>
            </a:pPr>
            <a:endParaRPr lang="en-US" sz="2400" dirty="0">
              <a:latin typeface="Bookman Old Style" pitchFamily="18" charset="0"/>
            </a:endParaRPr>
          </a:p>
        </p:txBody>
      </p:sp>
      <p:pic>
        <p:nvPicPr>
          <p:cNvPr id="8" name="Picture 3" descr="C:\Users\user\Downloads\30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194718"/>
            <a:ext cx="4648200" cy="34534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Town Hall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Town Hall is one of the most majestic structures among the other heritage buildings in the city of Mumbai.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The Town hall was colloquially called as '</a:t>
            </a:r>
            <a:r>
              <a:rPr lang="en-US" dirty="0" err="1" smtClean="0">
                <a:latin typeface="Arabic Typesetting" pitchFamily="66" charset="-78"/>
                <a:cs typeface="Arabic Typesetting" pitchFamily="66" charset="-78"/>
              </a:rPr>
              <a:t>Tondal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' during the 19th century.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 The Town Hall houses the 'Asiatic society of Bombay' (Mumbai)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Mumbai's Town Hall is a colonial structure and was built in 1833.</a:t>
            </a:r>
            <a:endParaRPr lang="en-US" dirty="0"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1026" name="Picture 2" descr="C:\Users\stud\Downloads\town-hall-mumba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4267200"/>
            <a:ext cx="2381250" cy="1619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553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Architecture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The Town Hall was designed by Colonel Thomas Cowper who was one of the best engineers in Bombay (Mumbai).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With a span of 200 feet and height of 100 feet, the structure was inspired by Greek and Roman styles of architecture.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The entrance of the building is adorned with a Grecian portico and 8 impressive Doric styled pillars.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There is a flight of 30 steps leading to the entrance of the Town Hall.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 The entire construction was made of stones brought from England and was beautifully designed in a neo-classical fashion.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 Within the building, the floors are covered in ancient wood, the staircases are spiral and the terraces are adorned with beautiful wrought iron.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The hall boasts of a collection of remarkable marble statues of Indian patrons of the 19th century.</a:t>
            </a:r>
            <a:endParaRPr lang="en-US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405</Words>
  <Application>Microsoft Office PowerPoint</Application>
  <PresentationFormat>On-screen Show (4:3)</PresentationFormat>
  <Paragraphs>55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Architecture in Colonial India</vt:lpstr>
      <vt:lpstr>PowerPoint Presentation</vt:lpstr>
      <vt:lpstr>PowerPoint Presentation</vt:lpstr>
      <vt:lpstr>St Paul's Cathedral, Kolkata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Architecture in Colonial India</dc:title>
  <dc:creator>user</dc:creator>
  <cp:lastModifiedBy>Aashu</cp:lastModifiedBy>
  <cp:revision>19</cp:revision>
  <dcterms:created xsi:type="dcterms:W3CDTF">2006-08-16T00:00:00Z</dcterms:created>
  <dcterms:modified xsi:type="dcterms:W3CDTF">2022-09-06T10:05:16Z</dcterms:modified>
</cp:coreProperties>
</file>