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2" r:id="rId2"/>
    <p:sldId id="264" r:id="rId3"/>
    <p:sldId id="263" r:id="rId4"/>
    <p:sldId id="265" r:id="rId5"/>
    <p:sldId id="266" r:id="rId6"/>
    <p:sldId id="267" r:id="rId7"/>
    <p:sldId id="268" r:id="rId8"/>
    <p:sldId id="269" r:id="rId9"/>
    <p:sldId id="270" r:id="rId10"/>
    <p:sldId id="27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136A55-9FB9-40F0-904C-0004D5B174BA}" type="datetimeFigureOut">
              <a:rPr lang="en-US" smtClean="0"/>
              <a:pPr/>
              <a:t>9/6/2022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F933F1-DB6E-442B-8F86-1C66D9EF6E4A}" type="slidenum">
              <a:rPr lang="en-US" smtClean="0"/>
              <a:pPr/>
              <a:t>‹#›</a:t>
            </a:fld>
            <a:endParaRPr lang="en-US"/>
          </a:p>
        </p:txBody>
      </p:sp>
    </p:spTree>
    <p:extLst>
      <p:ext uri="{BB962C8B-B14F-4D97-AF65-F5344CB8AC3E}">
        <p14:creationId xmlns:p14="http://schemas.microsoft.com/office/powerpoint/2010/main" val="3748220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381000" y="3429000"/>
            <a:ext cx="5329555" cy="1374735"/>
          </a:xfrm>
          <a:prstGeom prst="rect">
            <a:avLst/>
          </a:prstGeom>
        </p:spPr>
        <p:txBody>
          <a:bodyPr vert="horz" wrap="square" lIns="0" tIns="12700" rIns="0" bIns="0" rtlCol="0">
            <a:spAutoFit/>
          </a:bodyPr>
          <a:lstStyle/>
          <a:p>
            <a:pPr marR="5080">
              <a:lnSpc>
                <a:spcPct val="100000"/>
              </a:lnSpc>
              <a:spcBef>
                <a:spcPts val="100"/>
              </a:spcBef>
            </a:pPr>
            <a:r>
              <a:rPr lang="en-US" dirty="0" smtClean="0">
                <a:latin typeface="Verdana"/>
                <a:cs typeface="Verdana"/>
              </a:rPr>
              <a:t>Subject: History of Architecture -IV</a:t>
            </a:r>
          </a:p>
          <a:p>
            <a:pPr marR="5080">
              <a:lnSpc>
                <a:spcPct val="100000"/>
              </a:lnSpc>
              <a:spcBef>
                <a:spcPts val="100"/>
              </a:spcBef>
            </a:pPr>
            <a:r>
              <a:rPr lang="en-US" dirty="0" smtClean="0">
                <a:latin typeface="Verdana"/>
                <a:cs typeface="Verdana"/>
              </a:rPr>
              <a:t>Topic: Architecture in Colonial India</a:t>
            </a:r>
          </a:p>
          <a:p>
            <a:pPr marR="5080">
              <a:lnSpc>
                <a:spcPct val="100000"/>
              </a:lnSpc>
              <a:spcBef>
                <a:spcPts val="100"/>
              </a:spcBef>
            </a:pPr>
            <a:r>
              <a:rPr lang="en-US" dirty="0" smtClean="0">
                <a:latin typeface="Verdana"/>
                <a:cs typeface="Verdana"/>
              </a:rPr>
              <a:t>Presented by: </a:t>
            </a:r>
            <a:r>
              <a:rPr lang="en-US" dirty="0" err="1" smtClean="0">
                <a:latin typeface="Verdana"/>
                <a:cs typeface="Verdana"/>
              </a:rPr>
              <a:t>Hiba</a:t>
            </a:r>
            <a:r>
              <a:rPr lang="en-US" dirty="0" smtClean="0">
                <a:latin typeface="Verdana"/>
                <a:cs typeface="Verdana"/>
              </a:rPr>
              <a:t> </a:t>
            </a:r>
            <a:r>
              <a:rPr lang="en-US" dirty="0" err="1" smtClean="0">
                <a:latin typeface="Verdana"/>
                <a:cs typeface="Verdana"/>
              </a:rPr>
              <a:t>Gul</a:t>
            </a:r>
            <a:endParaRPr lang="en-US" dirty="0" smtClean="0">
              <a:latin typeface="Verdana"/>
              <a:cs typeface="Verdana"/>
            </a:endParaRPr>
          </a:p>
          <a:p>
            <a:pPr marL="12700">
              <a:lnSpc>
                <a:spcPct val="100000"/>
              </a:lnSpc>
              <a:spcBef>
                <a:spcPts val="100"/>
              </a:spcBef>
            </a:pPr>
            <a:endParaRPr sz="3200" dirty="0">
              <a:latin typeface="Palatino Linotype"/>
              <a:cs typeface="Palatino Linotype"/>
            </a:endParaRPr>
          </a:p>
        </p:txBody>
      </p:sp>
      <p:pic>
        <p:nvPicPr>
          <p:cNvPr id="13" name="Picture 12">
            <a:extLst>
              <a:ext uri="{FF2B5EF4-FFF2-40B4-BE49-F238E27FC236}">
                <a16:creationId xmlns="" xmlns:a16="http://schemas.microsoft.com/office/drawing/2014/main" id="{422FCCAB-8F45-4B9C-9DDA-3D92A674620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48600" y="154269"/>
            <a:ext cx="1019343" cy="1217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462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lstStyle/>
          <a:p>
            <a:pPr algn="just"/>
            <a:r>
              <a:rPr lang="en-US" sz="2800" dirty="0" smtClean="0">
                <a:latin typeface="Arabic Typesetting" pitchFamily="66" charset="-78"/>
                <a:cs typeface="Arabic Typesetting" pitchFamily="66" charset="-78"/>
              </a:rPr>
              <a:t>The new city contains both the Parliament buildings and government offices (many designed by Herbert Baker) and was built distinctively of the local red sandstone using the traditional Mughal style.</a:t>
            </a:r>
          </a:p>
          <a:p>
            <a:pPr algn="just"/>
            <a:r>
              <a:rPr lang="en-US" sz="2800" dirty="0" smtClean="0">
                <a:latin typeface="Arabic Typesetting" pitchFamily="66" charset="-78"/>
                <a:cs typeface="Arabic Typesetting" pitchFamily="66" charset="-78"/>
              </a:rPr>
              <a:t>Other buildings in Delhi that Lutyens designed include Baroda House, Bikaner House, Hyderabad House, and Patiala House.</a:t>
            </a:r>
          </a:p>
          <a:p>
            <a:pPr>
              <a:buNone/>
            </a:pPr>
            <a:endParaRPr lang="en-US" dirty="0">
              <a:latin typeface="Arabic Typesetting" pitchFamily="66" charset="-78"/>
              <a:cs typeface="Arabic Typesetting" pitchFamily="66" charset="-78"/>
            </a:endParaRPr>
          </a:p>
        </p:txBody>
      </p:sp>
      <p:pic>
        <p:nvPicPr>
          <p:cNvPr id="4098" name="Picture 2" descr="C:\Users\stud\Desktop\63733075.jpg"/>
          <p:cNvPicPr>
            <a:picLocks noChangeAspect="1" noChangeArrowheads="1"/>
          </p:cNvPicPr>
          <p:nvPr/>
        </p:nvPicPr>
        <p:blipFill>
          <a:blip r:embed="rId2"/>
          <a:srcRect/>
          <a:stretch>
            <a:fillRect/>
          </a:stretch>
        </p:blipFill>
        <p:spPr bwMode="auto">
          <a:xfrm>
            <a:off x="2209800" y="3810000"/>
            <a:ext cx="4708132" cy="2618899"/>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77000"/>
          </a:xfrm>
        </p:spPr>
        <p:txBody>
          <a:bodyPr>
            <a:normAutofit fontScale="55000" lnSpcReduction="20000"/>
          </a:bodyPr>
          <a:lstStyle/>
          <a:p>
            <a:pPr algn="just">
              <a:buNone/>
            </a:pPr>
            <a:r>
              <a:rPr lang="en-US" sz="3900" b="1" dirty="0" smtClean="0">
                <a:latin typeface="Arabic Typesetting" pitchFamily="66" charset="-78"/>
                <a:cs typeface="Arabic Typesetting" pitchFamily="66" charset="-78"/>
              </a:rPr>
              <a:t>Senate House: University of </a:t>
            </a:r>
            <a:r>
              <a:rPr lang="en-US" sz="3900" b="1" dirty="0" smtClean="0">
                <a:latin typeface="Arabic Typesetting" pitchFamily="66" charset="-78"/>
                <a:cs typeface="Arabic Typesetting" pitchFamily="66" charset="-78"/>
              </a:rPr>
              <a:t>Madras</a:t>
            </a:r>
          </a:p>
          <a:p>
            <a:pPr algn="just">
              <a:buNone/>
            </a:pPr>
            <a:endParaRPr lang="en-US" sz="3900" b="1" dirty="0" smtClean="0">
              <a:latin typeface="Arabic Typesetting" pitchFamily="66" charset="-78"/>
              <a:cs typeface="Arabic Typesetting" pitchFamily="66" charset="-78"/>
            </a:endParaRPr>
          </a:p>
          <a:p>
            <a:pPr algn="just">
              <a:buFont typeface="Wingdings" pitchFamily="2" charset="2"/>
              <a:buChar char="Ø"/>
            </a:pPr>
            <a:r>
              <a:rPr lang="en-US" sz="3900" dirty="0" smtClean="0">
                <a:latin typeface="Arabic Typesetting" pitchFamily="66" charset="-78"/>
                <a:cs typeface="Arabic Typesetting" pitchFamily="66" charset="-78"/>
              </a:rPr>
              <a:t>	It is one of the finest monuments in Chennai and a living example which shows the remarkable architectural skills of the famous architect of 19th century, Robert Fellowes Chisholm.</a:t>
            </a:r>
          </a:p>
          <a:p>
            <a:pPr algn="just">
              <a:buFont typeface="Wingdings" pitchFamily="2" charset="2"/>
              <a:buChar char="Ø"/>
            </a:pPr>
            <a:r>
              <a:rPr lang="en-US" sz="3900" dirty="0" smtClean="0">
                <a:latin typeface="Arabic Typesetting" pitchFamily="66" charset="-78"/>
                <a:cs typeface="Arabic Typesetting" pitchFamily="66" charset="-78"/>
              </a:rPr>
              <a:t>The structure is a live example of the Indo-</a:t>
            </a:r>
            <a:r>
              <a:rPr lang="en-US" sz="3900" dirty="0" err="1" smtClean="0">
                <a:latin typeface="Arabic Typesetting" pitchFamily="66" charset="-78"/>
                <a:cs typeface="Arabic Typesetting" pitchFamily="66" charset="-78"/>
              </a:rPr>
              <a:t>Saracenic</a:t>
            </a:r>
            <a:r>
              <a:rPr lang="en-US" sz="3900" dirty="0" smtClean="0">
                <a:latin typeface="Arabic Typesetting" pitchFamily="66" charset="-78"/>
                <a:cs typeface="Arabic Typesetting" pitchFamily="66" charset="-78"/>
              </a:rPr>
              <a:t> style with a harmonious blend of Byzantine architectural features.</a:t>
            </a:r>
          </a:p>
          <a:p>
            <a:pPr algn="just">
              <a:buNone/>
            </a:pPr>
            <a:endParaRPr lang="en-US" sz="3900" b="1" dirty="0" smtClean="0">
              <a:latin typeface="Arabic Typesetting" pitchFamily="66" charset="-78"/>
              <a:cs typeface="Arabic Typesetting" pitchFamily="66" charset="-78"/>
            </a:endParaRPr>
          </a:p>
          <a:p>
            <a:pPr algn="just">
              <a:buNone/>
            </a:pPr>
            <a:r>
              <a:rPr lang="en-US" sz="3900" b="1" dirty="0" smtClean="0">
                <a:latin typeface="Arabic Typesetting" pitchFamily="66" charset="-78"/>
                <a:cs typeface="Arabic Typesetting" pitchFamily="66" charset="-78"/>
              </a:rPr>
              <a:t>Architecture</a:t>
            </a:r>
            <a:endParaRPr lang="en-US" sz="3900" b="1" dirty="0" smtClean="0">
              <a:latin typeface="Arabic Typesetting" pitchFamily="66" charset="-78"/>
              <a:cs typeface="Arabic Typesetting" pitchFamily="66" charset="-78"/>
            </a:endParaRPr>
          </a:p>
          <a:p>
            <a:pPr algn="just">
              <a:buFont typeface="Wingdings" pitchFamily="2" charset="2"/>
              <a:buChar char="ü"/>
            </a:pPr>
            <a:r>
              <a:rPr lang="en-US" sz="3900" dirty="0" smtClean="0">
                <a:latin typeface="Arabic Typesetting" pitchFamily="66" charset="-78"/>
                <a:cs typeface="Arabic Typesetting" pitchFamily="66" charset="-78"/>
              </a:rPr>
              <a:t>The Senate house has a central hall with corridors on the ground floor.</a:t>
            </a:r>
          </a:p>
          <a:p>
            <a:pPr algn="just">
              <a:buFont typeface="Wingdings" pitchFamily="2" charset="2"/>
              <a:buChar char="ü"/>
            </a:pPr>
            <a:r>
              <a:rPr lang="en-US" sz="3900" dirty="0" smtClean="0">
                <a:latin typeface="Arabic Typesetting" pitchFamily="66" charset="-78"/>
                <a:cs typeface="Arabic Typesetting" pitchFamily="66" charset="-78"/>
              </a:rPr>
              <a:t>The corridors stand on six massive pillars standing on either side. </a:t>
            </a:r>
          </a:p>
          <a:p>
            <a:pPr algn="just">
              <a:buFont typeface="Wingdings" pitchFamily="2" charset="2"/>
              <a:buChar char="ü"/>
            </a:pPr>
            <a:r>
              <a:rPr lang="en-US" sz="3900" dirty="0" smtClean="0">
                <a:latin typeface="Arabic Typesetting" pitchFamily="66" charset="-78"/>
                <a:cs typeface="Arabic Typesetting" pitchFamily="66" charset="-78"/>
              </a:rPr>
              <a:t>Also the four sky touching towers standing at each of the corners of the building gives it a dazzling look. </a:t>
            </a:r>
          </a:p>
          <a:p>
            <a:pPr algn="just">
              <a:buFont typeface="Wingdings" pitchFamily="2" charset="2"/>
              <a:buChar char="ü"/>
            </a:pPr>
            <a:r>
              <a:rPr lang="en-US" sz="3900" dirty="0" smtClean="0">
                <a:latin typeface="Arabic Typesetting" pitchFamily="66" charset="-78"/>
                <a:cs typeface="Arabic Typesetting" pitchFamily="66" charset="-78"/>
              </a:rPr>
              <a:t>The six porches, two on the eastern and western sides of the building and one each on the northern and southern side of the building further lend the structure a vintage look. </a:t>
            </a:r>
          </a:p>
          <a:p>
            <a:pPr algn="just">
              <a:buFont typeface="Wingdings" pitchFamily="2" charset="2"/>
              <a:buChar char="ü"/>
            </a:pPr>
            <a:r>
              <a:rPr lang="en-US" sz="3900" dirty="0" smtClean="0">
                <a:latin typeface="Arabic Typesetting" pitchFamily="66" charset="-78"/>
                <a:cs typeface="Arabic Typesetting" pitchFamily="66" charset="-78"/>
              </a:rPr>
              <a:t>There also are three segmental arch openings in each porch in the east, west and south of the porch. </a:t>
            </a:r>
          </a:p>
          <a:p>
            <a:pPr algn="just">
              <a:buFont typeface="Wingdings" pitchFamily="2" charset="2"/>
              <a:buChar char="ü"/>
            </a:pPr>
            <a:r>
              <a:rPr lang="en-US" sz="3900" dirty="0" smtClean="0">
                <a:latin typeface="Arabic Typesetting" pitchFamily="66" charset="-78"/>
                <a:cs typeface="Arabic Typesetting" pitchFamily="66" charset="-78"/>
              </a:rPr>
              <a:t>The roof is made of brick shell with lime mortar.</a:t>
            </a:r>
          </a:p>
          <a:p>
            <a:pPr algn="just">
              <a:buNone/>
            </a:pPr>
            <a:endParaRPr lang="en-US" dirty="0">
              <a:latin typeface="Arabic Typesetting" pitchFamily="66" charset="-78"/>
              <a:cs typeface="Arabic Typesetting" pitchFamily="66"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stud\Downloads\senat-house-chennai.jpg"/>
          <p:cNvPicPr>
            <a:picLocks noGrp="1" noChangeAspect="1" noChangeArrowheads="1"/>
          </p:cNvPicPr>
          <p:nvPr>
            <p:ph idx="1"/>
          </p:nvPr>
        </p:nvPicPr>
        <p:blipFill>
          <a:blip r:embed="rId2"/>
          <a:srcRect/>
          <a:stretch>
            <a:fillRect/>
          </a:stretch>
        </p:blipFill>
        <p:spPr bwMode="auto">
          <a:xfrm>
            <a:off x="152400" y="26633"/>
            <a:ext cx="3810000" cy="2336800"/>
          </a:xfrm>
          <a:prstGeom prst="rect">
            <a:avLst/>
          </a:prstGeom>
          <a:noFill/>
        </p:spPr>
      </p:pic>
      <p:pic>
        <p:nvPicPr>
          <p:cNvPr id="2051" name="Picture 3" descr="C:\Users\stud\Desktop\images.jpg"/>
          <p:cNvPicPr>
            <a:picLocks noChangeAspect="1" noChangeArrowheads="1"/>
          </p:cNvPicPr>
          <p:nvPr/>
        </p:nvPicPr>
        <p:blipFill>
          <a:blip r:embed="rId3"/>
          <a:srcRect/>
          <a:stretch>
            <a:fillRect/>
          </a:stretch>
        </p:blipFill>
        <p:spPr bwMode="auto">
          <a:xfrm>
            <a:off x="4800599" y="152400"/>
            <a:ext cx="3762375" cy="1752600"/>
          </a:xfrm>
          <a:prstGeom prst="rect">
            <a:avLst/>
          </a:prstGeom>
          <a:noFill/>
        </p:spPr>
      </p:pic>
      <p:pic>
        <p:nvPicPr>
          <p:cNvPr id="2052" name="Picture 4" descr="C:\Users\stud\Desktop\index.jpg"/>
          <p:cNvPicPr>
            <a:picLocks noChangeAspect="1" noChangeArrowheads="1"/>
          </p:cNvPicPr>
          <p:nvPr/>
        </p:nvPicPr>
        <p:blipFill>
          <a:blip r:embed="rId4"/>
          <a:srcRect/>
          <a:stretch>
            <a:fillRect/>
          </a:stretch>
        </p:blipFill>
        <p:spPr bwMode="auto">
          <a:xfrm>
            <a:off x="228600" y="2362200"/>
            <a:ext cx="3657600" cy="2065343"/>
          </a:xfrm>
          <a:prstGeom prst="rect">
            <a:avLst/>
          </a:prstGeom>
          <a:noFill/>
        </p:spPr>
      </p:pic>
      <p:pic>
        <p:nvPicPr>
          <p:cNvPr id="2053" name="Picture 5" descr="C:\Users\stud\Desktop\index.jpg"/>
          <p:cNvPicPr>
            <a:picLocks noChangeAspect="1" noChangeArrowheads="1"/>
          </p:cNvPicPr>
          <p:nvPr/>
        </p:nvPicPr>
        <p:blipFill>
          <a:blip r:embed="rId5"/>
          <a:srcRect/>
          <a:stretch>
            <a:fillRect/>
          </a:stretch>
        </p:blipFill>
        <p:spPr bwMode="auto">
          <a:xfrm>
            <a:off x="4648200" y="2438400"/>
            <a:ext cx="3914775" cy="2199444"/>
          </a:xfrm>
          <a:prstGeom prst="rect">
            <a:avLst/>
          </a:prstGeom>
          <a:noFill/>
        </p:spPr>
      </p:pic>
      <p:pic>
        <p:nvPicPr>
          <p:cNvPr id="2054" name="Picture 6" descr="C:\Users\stud\Desktop\index.jpg"/>
          <p:cNvPicPr>
            <a:picLocks noChangeAspect="1" noChangeArrowheads="1"/>
          </p:cNvPicPr>
          <p:nvPr/>
        </p:nvPicPr>
        <p:blipFill>
          <a:blip r:embed="rId6"/>
          <a:srcRect/>
          <a:stretch>
            <a:fillRect/>
          </a:stretch>
        </p:blipFill>
        <p:spPr bwMode="auto">
          <a:xfrm>
            <a:off x="228600" y="4724400"/>
            <a:ext cx="3657600" cy="2065344"/>
          </a:xfrm>
          <a:prstGeom prst="rect">
            <a:avLst/>
          </a:prstGeom>
          <a:noFill/>
        </p:spPr>
      </p:pic>
      <p:pic>
        <p:nvPicPr>
          <p:cNvPr id="2055" name="Picture 7" descr="C:\Users\stud\Desktop\images.jpg"/>
          <p:cNvPicPr>
            <a:picLocks noChangeAspect="1" noChangeArrowheads="1"/>
          </p:cNvPicPr>
          <p:nvPr/>
        </p:nvPicPr>
        <p:blipFill>
          <a:blip r:embed="rId7"/>
          <a:srcRect/>
          <a:stretch>
            <a:fillRect/>
          </a:stretch>
        </p:blipFill>
        <p:spPr bwMode="auto">
          <a:xfrm>
            <a:off x="4572000" y="4876800"/>
            <a:ext cx="3990975" cy="169545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77500" lnSpcReduction="20000"/>
          </a:bodyPr>
          <a:lstStyle/>
          <a:p>
            <a:pPr>
              <a:buNone/>
            </a:pPr>
            <a:r>
              <a:rPr lang="en-US" b="1" dirty="0" smtClean="0">
                <a:latin typeface="Arabic Typesetting" pitchFamily="66" charset="-78"/>
                <a:cs typeface="Arabic Typesetting" pitchFamily="66" charset="-78"/>
              </a:rPr>
              <a:t>Victoria Memorial Hall at </a:t>
            </a:r>
            <a:r>
              <a:rPr lang="en-US" b="1" dirty="0" smtClean="0">
                <a:latin typeface="Arabic Typesetting" pitchFamily="66" charset="-78"/>
                <a:cs typeface="Arabic Typesetting" pitchFamily="66" charset="-78"/>
              </a:rPr>
              <a:t>Calcutta</a:t>
            </a:r>
          </a:p>
          <a:p>
            <a:pPr>
              <a:buNone/>
            </a:pPr>
            <a:endParaRPr lang="en-US" b="1" dirty="0" smtClean="0">
              <a:latin typeface="Arabic Typesetting" pitchFamily="66" charset="-78"/>
              <a:cs typeface="Arabic Typesetting" pitchFamily="66" charset="-78"/>
            </a:endParaRPr>
          </a:p>
          <a:p>
            <a:pPr>
              <a:buFont typeface="Wingdings" pitchFamily="2" charset="2"/>
              <a:buChar char="§"/>
            </a:pPr>
            <a:r>
              <a:rPr lang="en-US" dirty="0" smtClean="0">
                <a:latin typeface="Arabic Typesetting" pitchFamily="66" charset="-78"/>
                <a:cs typeface="Arabic Typesetting" pitchFamily="66" charset="-78"/>
              </a:rPr>
              <a:t>Victoria Memorial Hall is one of the most magnificent monuments of not only the city of Calcutta but of our entire country.</a:t>
            </a:r>
          </a:p>
          <a:p>
            <a:pPr>
              <a:buFont typeface="Wingdings" pitchFamily="2" charset="2"/>
              <a:buChar char="§"/>
            </a:pPr>
            <a:r>
              <a:rPr lang="en-US" dirty="0" smtClean="0"/>
              <a:t> </a:t>
            </a:r>
            <a:r>
              <a:rPr lang="en-US" dirty="0" smtClean="0">
                <a:latin typeface="Arabic Typesetting" pitchFamily="66" charset="-78"/>
                <a:cs typeface="Arabic Typesetting" pitchFamily="66" charset="-78"/>
              </a:rPr>
              <a:t>VMH was envisaged by Lord Curzon, the Viceroy of British India, as a memorial to the deceased Queen Victoria.</a:t>
            </a:r>
          </a:p>
          <a:p>
            <a:pPr>
              <a:buFont typeface="Wingdings" pitchFamily="2" charset="2"/>
              <a:buChar char="§"/>
            </a:pPr>
            <a:r>
              <a:rPr lang="en-US" dirty="0" smtClean="0">
                <a:latin typeface="Arabic Typesetting" pitchFamily="66" charset="-78"/>
                <a:cs typeface="Arabic Typesetting" pitchFamily="66" charset="-78"/>
              </a:rPr>
              <a:t>The memorial was to be designed with a museum housed within its realms.</a:t>
            </a:r>
          </a:p>
          <a:p>
            <a:pPr>
              <a:buFont typeface="Wingdings" pitchFamily="2" charset="2"/>
              <a:buChar char="§"/>
            </a:pPr>
            <a:r>
              <a:rPr lang="en-US" dirty="0" smtClean="0">
                <a:latin typeface="Arabic Typesetting" pitchFamily="66" charset="-78"/>
                <a:cs typeface="Arabic Typesetting" pitchFamily="66" charset="-78"/>
              </a:rPr>
              <a:t> The  memorial with the museum would act as  a “standing record of our wonderful history” </a:t>
            </a:r>
          </a:p>
          <a:p>
            <a:pPr>
              <a:buFont typeface="Wingdings" pitchFamily="2" charset="2"/>
              <a:buChar char="§"/>
            </a:pPr>
            <a:r>
              <a:rPr lang="en-US" dirty="0" smtClean="0">
                <a:latin typeface="Arabic Typesetting" pitchFamily="66" charset="-78"/>
                <a:cs typeface="Arabic Typesetting" pitchFamily="66" charset="-78"/>
              </a:rPr>
              <a:t>This was to be a historical museum where people could see before them pictures and statues of men who played a prominent part in the history of this country and develop a pride in their past</a:t>
            </a:r>
          </a:p>
          <a:p>
            <a:pPr>
              <a:buFont typeface="Wingdings" pitchFamily="2" charset="2"/>
              <a:buChar char="§"/>
            </a:pPr>
            <a:r>
              <a:rPr lang="en-US" dirty="0" smtClean="0">
                <a:latin typeface="Arabic Typesetting" pitchFamily="66" charset="-78"/>
                <a:cs typeface="Arabic Typesetting" pitchFamily="66" charset="-78"/>
              </a:rPr>
              <a:t>after Queen’ death in January 1901 a great meeting was convened- to raise fund to construct </a:t>
            </a:r>
            <a:r>
              <a:rPr lang="en-US" dirty="0" smtClean="0">
                <a:latin typeface="Arabic Typesetting" pitchFamily="66" charset="-78"/>
                <a:cs typeface="Arabic Typesetting" pitchFamily="66" charset="-78"/>
              </a:rPr>
              <a:t>memorial</a:t>
            </a:r>
            <a:r>
              <a:rPr lang="en-US" dirty="0" smtClean="0">
                <a:latin typeface="Arabic Typesetting" pitchFamily="66" charset="-78"/>
                <a:cs typeface="Arabic Typesetting" pitchFamily="66" charset="-78"/>
              </a:rPr>
              <a:t>.</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324600"/>
          </a:xfrm>
        </p:spPr>
        <p:txBody>
          <a:bodyPr>
            <a:normAutofit fontScale="85000" lnSpcReduction="10000"/>
          </a:bodyPr>
          <a:lstStyle/>
          <a:p>
            <a:pPr algn="just"/>
            <a:r>
              <a:rPr lang="en-US" dirty="0" smtClean="0">
                <a:latin typeface="Arabic Typesetting" pitchFamily="66" charset="-78"/>
                <a:cs typeface="Arabic Typesetting" pitchFamily="66" charset="-78"/>
              </a:rPr>
              <a:t>Total cost of construction of this monument amounting to one </a:t>
            </a:r>
            <a:r>
              <a:rPr lang="en-US" dirty="0" err="1" smtClean="0">
                <a:latin typeface="Arabic Typesetting" pitchFamily="66" charset="-78"/>
                <a:cs typeface="Arabic Typesetting" pitchFamily="66" charset="-78"/>
              </a:rPr>
              <a:t>crore</a:t>
            </a:r>
            <a:r>
              <a:rPr lang="en-US" dirty="0" smtClean="0">
                <a:latin typeface="Arabic Typesetting" pitchFamily="66" charset="-78"/>
                <a:cs typeface="Arabic Typesetting" pitchFamily="66" charset="-78"/>
              </a:rPr>
              <a:t>, five </a:t>
            </a:r>
            <a:r>
              <a:rPr lang="en-US" dirty="0" err="1" smtClean="0">
                <a:latin typeface="Arabic Typesetting" pitchFamily="66" charset="-78"/>
                <a:cs typeface="Arabic Typesetting" pitchFamily="66" charset="-78"/>
              </a:rPr>
              <a:t>lakhs</a:t>
            </a:r>
            <a:r>
              <a:rPr lang="en-US" dirty="0" smtClean="0">
                <a:latin typeface="Arabic Typesetting" pitchFamily="66" charset="-78"/>
                <a:cs typeface="Arabic Typesetting" pitchFamily="66" charset="-78"/>
              </a:rPr>
              <a:t> of rupees, was entirely derived from their voluntary subscriptions. </a:t>
            </a:r>
          </a:p>
          <a:p>
            <a:pPr algn="just"/>
            <a:r>
              <a:rPr lang="en-US" dirty="0" smtClean="0">
                <a:latin typeface="Arabic Typesetting" pitchFamily="66" charset="-78"/>
                <a:cs typeface="Arabic Typesetting" pitchFamily="66" charset="-78"/>
              </a:rPr>
              <a:t>King George V, the then Prince of Wales, laid the foundation stone on January 4, 1906 and it was formally opened to the public in 1921.</a:t>
            </a:r>
          </a:p>
          <a:p>
            <a:pPr algn="just">
              <a:buNone/>
            </a:pPr>
            <a:r>
              <a:rPr lang="en-US" b="1" dirty="0" smtClean="0">
                <a:latin typeface="Arabic Typesetting" pitchFamily="66" charset="-78"/>
                <a:cs typeface="Arabic Typesetting" pitchFamily="66" charset="-78"/>
              </a:rPr>
              <a:t>Architecture</a:t>
            </a:r>
          </a:p>
          <a:p>
            <a:pPr algn="just">
              <a:buFont typeface="Wingdings" pitchFamily="2" charset="2"/>
              <a:buChar char="ü"/>
            </a:pPr>
            <a:r>
              <a:rPr lang="en-US" dirty="0" smtClean="0">
                <a:latin typeface="Arabic Typesetting" pitchFamily="66" charset="-78"/>
                <a:cs typeface="Arabic Typesetting" pitchFamily="66" charset="-78"/>
              </a:rPr>
              <a:t>Curzon entrusted architect William Emerson who already had to his glory the famous architectural buildings like the Crawford market in Bombay and All Saints Cathedral in Allahabad</a:t>
            </a:r>
          </a:p>
          <a:p>
            <a:pPr algn="just">
              <a:buFont typeface="Wingdings" pitchFamily="2" charset="2"/>
              <a:buChar char="ü"/>
            </a:pPr>
            <a:r>
              <a:rPr lang="en-US" dirty="0" smtClean="0">
                <a:latin typeface="Arabic Typesetting" pitchFamily="66" charset="-78"/>
                <a:cs typeface="Arabic Typesetting" pitchFamily="66" charset="-78"/>
              </a:rPr>
              <a:t>Curzon insisted on classical style and he insisted Emerson to submit designs in the Italian renaissance style</a:t>
            </a:r>
          </a:p>
          <a:p>
            <a:pPr algn="just">
              <a:buFont typeface="Wingdings" pitchFamily="2" charset="2"/>
              <a:buChar char="ü"/>
            </a:pPr>
            <a:r>
              <a:rPr lang="en-US" dirty="0" smtClean="0">
                <a:latin typeface="Arabic Typesetting" pitchFamily="66" charset="-78"/>
                <a:cs typeface="Arabic Typesetting" pitchFamily="66" charset="-78"/>
              </a:rPr>
              <a:t>Vincent Jerome </a:t>
            </a:r>
            <a:r>
              <a:rPr lang="en-US" dirty="0" err="1" smtClean="0">
                <a:latin typeface="Arabic Typesetting" pitchFamily="66" charset="-78"/>
                <a:cs typeface="Arabic Typesetting" pitchFamily="66" charset="-78"/>
              </a:rPr>
              <a:t>Esch</a:t>
            </a:r>
            <a:r>
              <a:rPr lang="en-US" dirty="0" smtClean="0">
                <a:latin typeface="Arabic Typesetting" pitchFamily="66" charset="-78"/>
                <a:cs typeface="Arabic Typesetting" pitchFamily="66" charset="-78"/>
              </a:rPr>
              <a:t> Supervising architect</a:t>
            </a:r>
            <a:endParaRPr lang="en-US" dirty="0">
              <a:latin typeface="Arabic Typesetting" pitchFamily="66" charset="-78"/>
              <a:cs typeface="Arabic Typesetting" pitchFamily="66"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stud\Desktop\1.jpg"/>
          <p:cNvPicPr>
            <a:picLocks noGrp="1" noChangeAspect="1" noChangeArrowheads="1"/>
          </p:cNvPicPr>
          <p:nvPr>
            <p:ph idx="1"/>
          </p:nvPr>
        </p:nvPicPr>
        <p:blipFill>
          <a:blip r:embed="rId2"/>
          <a:srcRect/>
          <a:stretch>
            <a:fillRect/>
          </a:stretch>
        </p:blipFill>
        <p:spPr bwMode="auto">
          <a:xfrm>
            <a:off x="914400" y="457200"/>
            <a:ext cx="6781800" cy="588945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lnSpcReduction="10000"/>
          </a:bodyPr>
          <a:lstStyle/>
          <a:p>
            <a:pPr algn="just"/>
            <a:r>
              <a:rPr lang="en-US" dirty="0" smtClean="0">
                <a:latin typeface="Arabic Typesetting" pitchFamily="66" charset="-78"/>
                <a:cs typeface="Arabic Typesetting" pitchFamily="66" charset="-78"/>
              </a:rPr>
              <a:t>The Victoria Memorial is topped by an enormous (16' high, 3-tonne) bronze Angel of Victory, which is capable of revolving</a:t>
            </a:r>
          </a:p>
          <a:p>
            <a:pPr algn="just"/>
            <a:r>
              <a:rPr lang="en-US" dirty="0" smtClean="0">
                <a:latin typeface="Arabic Typesetting" pitchFamily="66" charset="-78"/>
                <a:cs typeface="Arabic Typesetting" pitchFamily="66" charset="-78"/>
              </a:rPr>
              <a:t>The design is in the Indo-</a:t>
            </a:r>
            <a:r>
              <a:rPr lang="en-US" dirty="0" err="1" smtClean="0">
                <a:latin typeface="Arabic Typesetting" pitchFamily="66" charset="-78"/>
                <a:cs typeface="Arabic Typesetting" pitchFamily="66" charset="-78"/>
              </a:rPr>
              <a:t>Saracenic</a:t>
            </a:r>
            <a:r>
              <a:rPr lang="en-US" dirty="0" smtClean="0">
                <a:latin typeface="Arabic Typesetting" pitchFamily="66" charset="-78"/>
                <a:cs typeface="Arabic Typesetting" pitchFamily="66" charset="-78"/>
              </a:rPr>
              <a:t> revivalist style which uses a mixture of British and Mughal elements with Venetian, Egyptian, Deccani and Islamic architectural influences</a:t>
            </a:r>
          </a:p>
          <a:p>
            <a:pPr algn="just"/>
            <a:r>
              <a:rPr lang="en-US" dirty="0" smtClean="0">
                <a:latin typeface="Arabic Typesetting" pitchFamily="66" charset="-78"/>
                <a:cs typeface="Arabic Typesetting" pitchFamily="66" charset="-78"/>
              </a:rPr>
              <a:t>The building is 338 feet (103 m) by 228 feet (69 m) and rises to a height of 184 feet (56 m). </a:t>
            </a:r>
          </a:p>
          <a:p>
            <a:pPr algn="just"/>
            <a:r>
              <a:rPr lang="en-US" dirty="0" smtClean="0">
                <a:latin typeface="Arabic Typesetting" pitchFamily="66" charset="-78"/>
                <a:cs typeface="Arabic Typesetting" pitchFamily="66" charset="-78"/>
              </a:rPr>
              <a:t>It is constructed of white </a:t>
            </a:r>
            <a:r>
              <a:rPr lang="en-US" dirty="0" err="1" smtClean="0">
                <a:latin typeface="Arabic Typesetting" pitchFamily="66" charset="-78"/>
                <a:cs typeface="Arabic Typesetting" pitchFamily="66" charset="-78"/>
              </a:rPr>
              <a:t>Makrana</a:t>
            </a:r>
            <a:r>
              <a:rPr lang="en-US" dirty="0" smtClean="0">
                <a:latin typeface="Arabic Typesetting" pitchFamily="66" charset="-78"/>
                <a:cs typeface="Arabic Typesetting" pitchFamily="66" charset="-78"/>
              </a:rPr>
              <a:t> marble</a:t>
            </a:r>
          </a:p>
          <a:p>
            <a:pPr algn="just"/>
            <a:r>
              <a:rPr lang="en-US" dirty="0" smtClean="0">
                <a:latin typeface="Arabic Typesetting" pitchFamily="66" charset="-78"/>
                <a:cs typeface="Arabic Typesetting" pitchFamily="66" charset="-78"/>
              </a:rPr>
              <a:t>The gardens of the Victoria Memorial were designed by Lord </a:t>
            </a:r>
            <a:r>
              <a:rPr lang="en-US" dirty="0" err="1" smtClean="0">
                <a:latin typeface="Arabic Typesetting" pitchFamily="66" charset="-78"/>
                <a:cs typeface="Arabic Typesetting" pitchFamily="66" charset="-78"/>
              </a:rPr>
              <a:t>Redesdale</a:t>
            </a:r>
            <a:r>
              <a:rPr lang="en-US" dirty="0" smtClean="0">
                <a:latin typeface="Arabic Typesetting" pitchFamily="66" charset="-78"/>
                <a:cs typeface="Arabic Typesetting" pitchFamily="66" charset="-78"/>
              </a:rPr>
              <a:t> and David </a:t>
            </a:r>
            <a:r>
              <a:rPr lang="en-US" dirty="0" err="1" smtClean="0">
                <a:latin typeface="Arabic Typesetting" pitchFamily="66" charset="-78"/>
                <a:cs typeface="Arabic Typesetting" pitchFamily="66" charset="-78"/>
              </a:rPr>
              <a:t>Prain</a:t>
            </a:r>
            <a:r>
              <a:rPr lang="en-US" dirty="0" smtClean="0">
                <a:latin typeface="Arabic Typesetting" pitchFamily="66" charset="-78"/>
                <a:cs typeface="Arabic Typesetting" pitchFamily="66" charset="-78"/>
              </a:rPr>
              <a:t>.</a:t>
            </a:r>
            <a:endParaRPr lang="en-US" dirty="0">
              <a:latin typeface="Arabic Typesetting" pitchFamily="66" charset="-78"/>
              <a:cs typeface="Arabic Typesetting" pitchFamily="66"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629400"/>
          </a:xfrm>
        </p:spPr>
        <p:txBody>
          <a:bodyPr>
            <a:normAutofit fontScale="77500" lnSpcReduction="20000"/>
          </a:bodyPr>
          <a:lstStyle/>
          <a:p>
            <a:pPr>
              <a:buNone/>
            </a:pPr>
            <a:r>
              <a:rPr lang="en-US" sz="3600" b="1" dirty="0" smtClean="0">
                <a:latin typeface="Arabic Typesetting" pitchFamily="66" charset="-78"/>
                <a:cs typeface="Arabic Typesetting" pitchFamily="66" charset="-78"/>
              </a:rPr>
              <a:t>Sir Edwin Landseer Lutyens</a:t>
            </a:r>
          </a:p>
          <a:p>
            <a:pPr algn="just">
              <a:buFont typeface="Wingdings" pitchFamily="2" charset="2"/>
              <a:buChar char="§"/>
            </a:pPr>
            <a:r>
              <a:rPr lang="en-US" dirty="0" smtClean="0">
                <a:latin typeface="Arabic Typesetting" pitchFamily="66" charset="-78"/>
                <a:cs typeface="Arabic Typesetting" pitchFamily="66" charset="-78"/>
              </a:rPr>
              <a:t>The architectural historian Gavin Stamp described him as "surely the greatest British architect of the twentieth (or of any other) century“</a:t>
            </a:r>
          </a:p>
          <a:p>
            <a:pPr algn="just">
              <a:buFont typeface="Wingdings" pitchFamily="2" charset="2"/>
              <a:buChar char="§"/>
            </a:pPr>
            <a:r>
              <a:rPr lang="en-US" dirty="0" smtClean="0">
                <a:latin typeface="Arabic Typesetting" pitchFamily="66" charset="-78"/>
                <a:cs typeface="Arabic Typesetting" pitchFamily="66" charset="-78"/>
              </a:rPr>
              <a:t>An English architect known for imaginatively adapting traditional architectural styles to the requirements of his era. </a:t>
            </a:r>
          </a:p>
          <a:p>
            <a:pPr algn="just">
              <a:buFont typeface="Wingdings" pitchFamily="2" charset="2"/>
              <a:buChar char="§"/>
            </a:pPr>
            <a:r>
              <a:rPr lang="en-US" dirty="0" smtClean="0">
                <a:latin typeface="Arabic Typesetting" pitchFamily="66" charset="-78"/>
                <a:cs typeface="Arabic Typesetting" pitchFamily="66" charset="-78"/>
              </a:rPr>
              <a:t>He designed many English country houses, war memorials and public buildings</a:t>
            </a:r>
          </a:p>
          <a:p>
            <a:pPr algn="just">
              <a:buFont typeface="Wingdings" pitchFamily="2" charset="2"/>
              <a:buChar char="§"/>
            </a:pPr>
            <a:r>
              <a:rPr lang="en-US" dirty="0" smtClean="0">
                <a:latin typeface="Arabic Typesetting" pitchFamily="66" charset="-78"/>
                <a:cs typeface="Arabic Typesetting" pitchFamily="66" charset="-78"/>
              </a:rPr>
              <a:t>Lutyens played an instrumental role in designing and building New Delhi, which would later on serve as the seat of the Government of India.</a:t>
            </a:r>
            <a:r>
              <a:rPr lang="en-US" baseline="30000" dirty="0" smtClean="0">
                <a:latin typeface="Arabic Typesetting" pitchFamily="66" charset="-78"/>
                <a:cs typeface="Arabic Typesetting" pitchFamily="66" charset="-78"/>
              </a:rPr>
              <a:t> </a:t>
            </a:r>
          </a:p>
          <a:p>
            <a:pPr algn="just">
              <a:buFont typeface="Wingdings" pitchFamily="2" charset="2"/>
              <a:buChar char="§"/>
            </a:pPr>
            <a:r>
              <a:rPr lang="en-US" dirty="0" smtClean="0">
                <a:latin typeface="Arabic Typesetting" pitchFamily="66" charset="-78"/>
                <a:cs typeface="Arabic Typesetting" pitchFamily="66" charset="-78"/>
              </a:rPr>
              <a:t>In recognition of his contribution, New Delhi is also known as "Lutyens' Delhi". </a:t>
            </a:r>
          </a:p>
          <a:p>
            <a:pPr algn="just">
              <a:buFont typeface="Wingdings" pitchFamily="2" charset="2"/>
              <a:buChar char="§"/>
            </a:pPr>
            <a:r>
              <a:rPr lang="en-US" dirty="0" smtClean="0">
                <a:latin typeface="Arabic Typesetting" pitchFamily="66" charset="-78"/>
                <a:cs typeface="Arabic Typesetting" pitchFamily="66" charset="-78"/>
              </a:rPr>
              <a:t>In collaboration with Sir Herbert Baker, he was also the main architect of several monuments in New Delhi such as the India Gate; </a:t>
            </a:r>
          </a:p>
          <a:p>
            <a:pPr algn="just">
              <a:buFont typeface="Wingdings" pitchFamily="2" charset="2"/>
              <a:buChar char="§"/>
            </a:pPr>
            <a:r>
              <a:rPr lang="en-US" dirty="0" smtClean="0">
                <a:latin typeface="Arabic Typesetting" pitchFamily="66" charset="-78"/>
                <a:cs typeface="Arabic Typesetting" pitchFamily="66" charset="-78"/>
              </a:rPr>
              <a:t>he also designed Viceroy's House, which is now known as the Rashtrapati Bhavan</a:t>
            </a:r>
            <a:endParaRPr lang="en-US" dirty="0">
              <a:latin typeface="Arabic Typesetting" pitchFamily="66" charset="-78"/>
              <a:cs typeface="Arabic Typesetting" pitchFamily="66"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rmAutofit/>
          </a:bodyPr>
          <a:lstStyle/>
          <a:p>
            <a:pPr algn="just"/>
            <a:r>
              <a:rPr lang="en-US" sz="2400" dirty="0" smtClean="0">
                <a:latin typeface="Arabic Typesetting" pitchFamily="66" charset="-78"/>
                <a:cs typeface="Arabic Typesetting" pitchFamily="66" charset="-78"/>
              </a:rPr>
              <a:t>Lutyens invented his own new order of classical architecture, which has become known as the Delhi Order and was used by him for several designs in England, such as Campion Hall, Oxford. </a:t>
            </a:r>
          </a:p>
          <a:p>
            <a:pPr algn="just"/>
            <a:r>
              <a:rPr lang="en-US" sz="2400" dirty="0" smtClean="0">
                <a:latin typeface="Arabic Typesetting" pitchFamily="66" charset="-78"/>
                <a:cs typeface="Arabic Typesetting" pitchFamily="66" charset="-78"/>
              </a:rPr>
              <a:t>Unlike the more traditional British architects who came before him, he was both inspired by and incorporated various features from the local and traditional Indian architecture—something most clearly seen in the great drum-mounted Buddhist dome of Viceroy's House, now Rashtrapati Bhavan.</a:t>
            </a:r>
          </a:p>
          <a:p>
            <a:pPr algn="just"/>
            <a:r>
              <a:rPr lang="en-US" sz="2400" dirty="0" smtClean="0">
                <a:latin typeface="Arabic Typesetting" pitchFamily="66" charset="-78"/>
                <a:cs typeface="Arabic Typesetting" pitchFamily="66" charset="-78"/>
              </a:rPr>
              <a:t>This palatial building, containing 340 rooms, is built on an area of some 330 acres (1.3 km</a:t>
            </a:r>
            <a:r>
              <a:rPr lang="en-US" sz="2400" baseline="30000" dirty="0" smtClean="0">
                <a:latin typeface="Arabic Typesetting" pitchFamily="66" charset="-78"/>
                <a:cs typeface="Arabic Typesetting" pitchFamily="66" charset="-78"/>
              </a:rPr>
              <a:t>2</a:t>
            </a:r>
            <a:r>
              <a:rPr lang="en-US" sz="2400" dirty="0" smtClean="0">
                <a:latin typeface="Arabic Typesetting" pitchFamily="66" charset="-78"/>
                <a:cs typeface="Arabic Typesetting" pitchFamily="66" charset="-78"/>
              </a:rPr>
              <a:t>) and incorporates a private garden also designed by Lutyens. </a:t>
            </a:r>
          </a:p>
          <a:p>
            <a:pPr algn="just"/>
            <a:r>
              <a:rPr lang="en-US" sz="2400" dirty="0" smtClean="0">
                <a:latin typeface="Arabic Typesetting" pitchFamily="66" charset="-78"/>
                <a:cs typeface="Arabic Typesetting" pitchFamily="66" charset="-78"/>
              </a:rPr>
              <a:t>The building was designed as the official residence of the Viceroy of India and is now the official residence of the President of India</a:t>
            </a:r>
            <a:endParaRPr lang="en-US" sz="2400" dirty="0">
              <a:latin typeface="Arabic Typesetting" pitchFamily="66" charset="-78"/>
              <a:cs typeface="Arabic Typesetting" pitchFamily="66"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524</Words>
  <Application>Microsoft Office PowerPoint</Application>
  <PresentationFormat>On-screen Show (4:3)</PresentationFormat>
  <Paragraphs>48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Architecture in Colonial India</dc:title>
  <dc:creator>user</dc:creator>
  <cp:lastModifiedBy>Aashu</cp:lastModifiedBy>
  <cp:revision>18</cp:revision>
  <dcterms:created xsi:type="dcterms:W3CDTF">2006-08-16T00:00:00Z</dcterms:created>
  <dcterms:modified xsi:type="dcterms:W3CDTF">2022-09-06T10:07:01Z</dcterms:modified>
</cp:coreProperties>
</file>