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4"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356"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6857999"/>
          </a:xfrm>
          <a:prstGeom prst="rect">
            <a:avLst/>
          </a:prstGeom>
        </p:spPr>
      </p:pic>
      <p:pic>
        <p:nvPicPr>
          <p:cNvPr id="17" name="bg object 17"/>
          <p:cNvPicPr/>
          <p:nvPr/>
        </p:nvPicPr>
        <p:blipFill>
          <a:blip r:embed="rId3" cstate="print"/>
          <a:stretch>
            <a:fillRect/>
          </a:stretch>
        </p:blipFill>
        <p:spPr>
          <a:xfrm>
            <a:off x="2319527" y="1959864"/>
            <a:ext cx="4759452" cy="1331976"/>
          </a:xfrm>
          <a:prstGeom prst="rect">
            <a:avLst/>
          </a:prstGeom>
        </p:spPr>
      </p:pic>
      <p:pic>
        <p:nvPicPr>
          <p:cNvPr id="18" name="bg object 18"/>
          <p:cNvPicPr/>
          <p:nvPr/>
        </p:nvPicPr>
        <p:blipFill>
          <a:blip r:embed="rId4" cstate="print"/>
          <a:stretch>
            <a:fillRect/>
          </a:stretch>
        </p:blipFill>
        <p:spPr>
          <a:xfrm>
            <a:off x="355091" y="2965704"/>
            <a:ext cx="8484108" cy="1331976"/>
          </a:xfrm>
          <a:prstGeom prst="rect">
            <a:avLst/>
          </a:prstGeom>
        </p:spPr>
      </p:pic>
      <p:sp>
        <p:nvSpPr>
          <p:cNvPr id="2" name="Holder 2"/>
          <p:cNvSpPr>
            <a:spLocks noGrp="1"/>
          </p:cNvSpPr>
          <p:nvPr>
            <p:ph type="ctrTitle"/>
          </p:nvPr>
        </p:nvSpPr>
        <p:spPr>
          <a:xfrm>
            <a:off x="855726" y="2187066"/>
            <a:ext cx="7432547" cy="203771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9014" y="-270306"/>
            <a:ext cx="8398510" cy="1590040"/>
          </a:xfrm>
          <a:prstGeom prst="rect">
            <a:avLst/>
          </a:prstGeom>
        </p:spPr>
        <p:txBody>
          <a:bodyPr wrap="square" lIns="0" tIns="0" rIns="0" bIns="0">
            <a:spAutoFit/>
          </a:bodyPr>
          <a:lstStyle>
            <a:lvl1pPr>
              <a:defRPr sz="2800" b="1" i="0">
                <a:solidFill>
                  <a:schemeClr val="tx1"/>
                </a:solidFill>
                <a:latin typeface="Arial"/>
                <a:cs typeface="Arial"/>
              </a:defRPr>
            </a:lvl1pPr>
          </a:lstStyle>
          <a:p>
            <a:endParaRPr/>
          </a:p>
        </p:txBody>
      </p:sp>
      <p:sp>
        <p:nvSpPr>
          <p:cNvPr id="3" name="Holder 3"/>
          <p:cNvSpPr>
            <a:spLocks noGrp="1"/>
          </p:cNvSpPr>
          <p:nvPr>
            <p:ph type="body" idx="1"/>
          </p:nvPr>
        </p:nvSpPr>
        <p:spPr>
          <a:xfrm>
            <a:off x="440232" y="1438402"/>
            <a:ext cx="8577580" cy="4635500"/>
          </a:xfrm>
          <a:prstGeom prst="rect">
            <a:avLst/>
          </a:prstGeom>
        </p:spPr>
        <p:txBody>
          <a:bodyPr wrap="square" lIns="0" tIns="0" rIns="0" bIns="0">
            <a:spAutoFit/>
          </a:bodyPr>
          <a:lstStyle>
            <a:lvl1pPr>
              <a:defRPr sz="2400" b="1" i="0">
                <a:solidFill>
                  <a:schemeClr val="bg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9/6/2022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image" Target="../media/image8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18" Type="http://schemas.openxmlformats.org/officeDocument/2006/relationships/image" Target="../media/image107.png"/><Relationship Id="rId3" Type="http://schemas.openxmlformats.org/officeDocument/2006/relationships/image" Target="../media/image92.png"/><Relationship Id="rId21" Type="http://schemas.openxmlformats.org/officeDocument/2006/relationships/image" Target="../media/image110.png"/><Relationship Id="rId7" Type="http://schemas.openxmlformats.org/officeDocument/2006/relationships/image" Target="../media/image96.png"/><Relationship Id="rId12" Type="http://schemas.openxmlformats.org/officeDocument/2006/relationships/image" Target="../media/image101.png"/><Relationship Id="rId17" Type="http://schemas.openxmlformats.org/officeDocument/2006/relationships/image" Target="../media/image106.jpg"/><Relationship Id="rId2" Type="http://schemas.openxmlformats.org/officeDocument/2006/relationships/image" Target="../media/image91.png"/><Relationship Id="rId16" Type="http://schemas.openxmlformats.org/officeDocument/2006/relationships/image" Target="../media/image105.jpg"/><Relationship Id="rId20" Type="http://schemas.openxmlformats.org/officeDocument/2006/relationships/image" Target="../media/image109.png"/><Relationship Id="rId1" Type="http://schemas.openxmlformats.org/officeDocument/2006/relationships/slideLayout" Target="../slideLayouts/slideLayout2.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5" Type="http://schemas.openxmlformats.org/officeDocument/2006/relationships/image" Target="../media/image104.png"/><Relationship Id="rId10" Type="http://schemas.openxmlformats.org/officeDocument/2006/relationships/image" Target="../media/image99.png"/><Relationship Id="rId19" Type="http://schemas.openxmlformats.org/officeDocument/2006/relationships/image" Target="../media/image108.png"/><Relationship Id="rId4" Type="http://schemas.openxmlformats.org/officeDocument/2006/relationships/image" Target="../media/image93.png"/><Relationship Id="rId9" Type="http://schemas.openxmlformats.org/officeDocument/2006/relationships/image" Target="../media/image98.png"/><Relationship Id="rId14" Type="http://schemas.openxmlformats.org/officeDocument/2006/relationships/image" Target="../media/image103.png"/></Relationships>
</file>

<file path=ppt/slides/_rels/slide1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4.xml"/><Relationship Id="rId4" Type="http://schemas.openxmlformats.org/officeDocument/2006/relationships/image" Target="../media/image113.png"/></Relationships>
</file>

<file path=ppt/slides/_rels/slide1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4.xml"/><Relationship Id="rId5" Type="http://schemas.openxmlformats.org/officeDocument/2006/relationships/image" Target="../media/image117.png"/><Relationship Id="rId4" Type="http://schemas.openxmlformats.org/officeDocument/2006/relationships/image" Target="../media/image11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26" Type="http://schemas.openxmlformats.org/officeDocument/2006/relationships/image" Target="../media/image58.png"/><Relationship Id="rId39" Type="http://schemas.openxmlformats.org/officeDocument/2006/relationships/image" Target="../media/image71.png"/><Relationship Id="rId3" Type="http://schemas.openxmlformats.org/officeDocument/2006/relationships/image" Target="../media/image35.png"/><Relationship Id="rId21" Type="http://schemas.openxmlformats.org/officeDocument/2006/relationships/image" Target="../media/image53.png"/><Relationship Id="rId34" Type="http://schemas.openxmlformats.org/officeDocument/2006/relationships/image" Target="../media/image66.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5" Type="http://schemas.openxmlformats.org/officeDocument/2006/relationships/image" Target="../media/image57.png"/><Relationship Id="rId33" Type="http://schemas.openxmlformats.org/officeDocument/2006/relationships/image" Target="../media/image65.png"/><Relationship Id="rId38" Type="http://schemas.openxmlformats.org/officeDocument/2006/relationships/image" Target="../media/image70.png"/><Relationship Id="rId2" Type="http://schemas.openxmlformats.org/officeDocument/2006/relationships/image" Target="../media/image34.jpg"/><Relationship Id="rId16" Type="http://schemas.openxmlformats.org/officeDocument/2006/relationships/image" Target="../media/image48.png"/><Relationship Id="rId20" Type="http://schemas.openxmlformats.org/officeDocument/2006/relationships/image" Target="../media/image52.png"/><Relationship Id="rId29" Type="http://schemas.openxmlformats.org/officeDocument/2006/relationships/image" Target="../media/image61.png"/><Relationship Id="rId1" Type="http://schemas.openxmlformats.org/officeDocument/2006/relationships/slideLayout" Target="../slideLayouts/slideLayout5.xml"/><Relationship Id="rId6" Type="http://schemas.openxmlformats.org/officeDocument/2006/relationships/image" Target="../media/image38.png"/><Relationship Id="rId11" Type="http://schemas.openxmlformats.org/officeDocument/2006/relationships/image" Target="../media/image43.png"/><Relationship Id="rId24" Type="http://schemas.openxmlformats.org/officeDocument/2006/relationships/image" Target="../media/image56.png"/><Relationship Id="rId32" Type="http://schemas.openxmlformats.org/officeDocument/2006/relationships/image" Target="../media/image64.png"/><Relationship Id="rId37" Type="http://schemas.openxmlformats.org/officeDocument/2006/relationships/image" Target="../media/image69.png"/><Relationship Id="rId40" Type="http://schemas.openxmlformats.org/officeDocument/2006/relationships/image" Target="../media/image72.jpg"/><Relationship Id="rId5" Type="http://schemas.openxmlformats.org/officeDocument/2006/relationships/image" Target="../media/image37.png"/><Relationship Id="rId15" Type="http://schemas.openxmlformats.org/officeDocument/2006/relationships/image" Target="../media/image47.png"/><Relationship Id="rId23" Type="http://schemas.openxmlformats.org/officeDocument/2006/relationships/image" Target="../media/image55.png"/><Relationship Id="rId28" Type="http://schemas.openxmlformats.org/officeDocument/2006/relationships/image" Target="../media/image60.png"/><Relationship Id="rId36" Type="http://schemas.openxmlformats.org/officeDocument/2006/relationships/image" Target="../media/image68.png"/><Relationship Id="rId10" Type="http://schemas.openxmlformats.org/officeDocument/2006/relationships/image" Target="../media/image42.png"/><Relationship Id="rId19" Type="http://schemas.openxmlformats.org/officeDocument/2006/relationships/image" Target="../media/image51.png"/><Relationship Id="rId31" Type="http://schemas.openxmlformats.org/officeDocument/2006/relationships/image" Target="../media/image63.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 Id="rId27" Type="http://schemas.openxmlformats.org/officeDocument/2006/relationships/image" Target="../media/image59.png"/><Relationship Id="rId30" Type="http://schemas.openxmlformats.org/officeDocument/2006/relationships/image" Target="../media/image62.png"/><Relationship Id="rId35" Type="http://schemas.openxmlformats.org/officeDocument/2006/relationships/image" Target="../media/image67.png"/></Relationships>
</file>

<file path=ppt/slides/_rels/slide6.xml.rels><?xml version="1.0" encoding="UTF-8" standalone="yes"?>
<Relationships xmlns="http://schemas.openxmlformats.org/package/2006/relationships"><Relationship Id="rId8" Type="http://schemas.openxmlformats.org/officeDocument/2006/relationships/image" Target="../media/image78.jpg"/><Relationship Id="rId3" Type="http://schemas.openxmlformats.org/officeDocument/2006/relationships/image" Target="../media/image74.png"/><Relationship Id="rId7" Type="http://schemas.openxmlformats.org/officeDocument/2006/relationships/image" Target="../media/image5.jpg"/><Relationship Id="rId2" Type="http://schemas.openxmlformats.org/officeDocument/2006/relationships/image" Target="../media/image73.png"/><Relationship Id="rId1" Type="http://schemas.openxmlformats.org/officeDocument/2006/relationships/slideLayout" Target="../slideLayouts/slideLayout4.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79.jpg"/></Relationships>
</file>

<file path=ppt/slides/_rels/slide7.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80.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82.jpg"/><Relationship Id="rId1" Type="http://schemas.openxmlformats.org/officeDocument/2006/relationships/slideLayout" Target="../slideLayouts/slideLayout5.xml"/><Relationship Id="rId4" Type="http://schemas.openxmlformats.org/officeDocument/2006/relationships/image" Target="../media/image84.jpg"/></Relationships>
</file>

<file path=ppt/slides/_rels/slide9.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85.jpg"/><Relationship Id="rId1" Type="http://schemas.openxmlformats.org/officeDocument/2006/relationships/slideLayout" Target="../slideLayouts/slideLayout5.xml"/><Relationship Id="rId4" Type="http://schemas.openxmlformats.org/officeDocument/2006/relationships/image" Target="../media/image8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075308"/>
            <a:ext cx="6400800" cy="1846659"/>
          </a:xfrm>
        </p:spPr>
        <p:txBody>
          <a:bodyPr/>
          <a:lstStyle/>
          <a:p>
            <a:r>
              <a:rPr lang="en-US" sz="6000" dirty="0" smtClean="0">
                <a:latin typeface="Adobe Garamond Pro" panose="02020502060506020403" pitchFamily="18" charset="0"/>
              </a:rPr>
              <a:t> Architecture famous    building</a:t>
            </a:r>
            <a:endParaRPr lang="en-US" sz="6000" dirty="0">
              <a:latin typeface="Adobe Garamond Pro" panose="02020502060506020403" pitchFamily="18" charset="0"/>
            </a:endParaRPr>
          </a:p>
        </p:txBody>
      </p:sp>
      <p:sp>
        <p:nvSpPr>
          <p:cNvPr id="3" name="TextBox 2"/>
          <p:cNvSpPr txBox="1"/>
          <p:nvPr/>
        </p:nvSpPr>
        <p:spPr>
          <a:xfrm>
            <a:off x="7010400" y="6324600"/>
            <a:ext cx="2743200" cy="369332"/>
          </a:xfrm>
          <a:prstGeom prst="rect">
            <a:avLst/>
          </a:prstGeom>
          <a:noFill/>
        </p:spPr>
        <p:txBody>
          <a:bodyPr wrap="square" rtlCol="0">
            <a:spAutoFit/>
          </a:bodyPr>
          <a:lstStyle/>
          <a:p>
            <a:r>
              <a:rPr lang="en-US" dirty="0" smtClean="0"/>
              <a:t>Ar. Manish Kumar</a:t>
            </a:r>
            <a:endParaRPr lang="en-US" dirty="0"/>
          </a:p>
        </p:txBody>
      </p:sp>
      <p:pic>
        <p:nvPicPr>
          <p:cNvPr id="5" name="Picture 4">
            <a:extLst>
              <a:ext uri="{FF2B5EF4-FFF2-40B4-BE49-F238E27FC236}">
                <a16:creationId xmlns:a16="http://schemas.microsoft.com/office/drawing/2014/main" id="{422FCCAB-8F45-4B9C-9DDA-3D92A67462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152400"/>
            <a:ext cx="1019343" cy="121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ject 10"/>
          <p:cNvPicPr/>
          <p:nvPr/>
        </p:nvPicPr>
        <p:blipFill>
          <a:blip r:embed="rId3" cstate="print"/>
          <a:stretch>
            <a:fillRect/>
          </a:stretch>
        </p:blipFill>
        <p:spPr>
          <a:xfrm>
            <a:off x="1295400" y="3016168"/>
            <a:ext cx="5562600" cy="3344291"/>
          </a:xfrm>
          <a:prstGeom prst="rect">
            <a:avLst/>
          </a:prstGeom>
        </p:spPr>
      </p:pic>
    </p:spTree>
    <p:extLst>
      <p:ext uri="{BB962C8B-B14F-4D97-AF65-F5344CB8AC3E}">
        <p14:creationId xmlns:p14="http://schemas.microsoft.com/office/powerpoint/2010/main" val="1173630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99591" y="242315"/>
            <a:ext cx="7344790" cy="3735325"/>
          </a:xfrm>
          <a:prstGeom prst="rect">
            <a:avLst/>
          </a:prstGeom>
        </p:spPr>
      </p:pic>
      <p:sp>
        <p:nvSpPr>
          <p:cNvPr id="12" name="object 12"/>
          <p:cNvSpPr txBox="1"/>
          <p:nvPr/>
        </p:nvSpPr>
        <p:spPr>
          <a:xfrm>
            <a:off x="1074941" y="4309740"/>
            <a:ext cx="7002259" cy="2167260"/>
          </a:xfrm>
          <a:prstGeom prst="rect">
            <a:avLst/>
          </a:prstGeom>
        </p:spPr>
        <p:txBody>
          <a:bodyPr vert="horz" wrap="square" lIns="0" tIns="12700" rIns="0" bIns="0" rtlCol="0">
            <a:spAutoFit/>
          </a:bodyPr>
          <a:lstStyle/>
          <a:p>
            <a:pPr marL="12700" marR="85725">
              <a:lnSpc>
                <a:spcPct val="100000"/>
              </a:lnSpc>
              <a:spcBef>
                <a:spcPts val="100"/>
              </a:spcBef>
            </a:pPr>
            <a:r>
              <a:rPr sz="2000" b="1" dirty="0">
                <a:latin typeface="Arial"/>
                <a:cs typeface="Arial"/>
              </a:rPr>
              <a:t>The</a:t>
            </a:r>
            <a:r>
              <a:rPr sz="2000" b="1" spc="-20" dirty="0">
                <a:latin typeface="Arial"/>
                <a:cs typeface="Arial"/>
              </a:rPr>
              <a:t> </a:t>
            </a:r>
            <a:r>
              <a:rPr sz="2000" b="1" dirty="0">
                <a:latin typeface="Arial"/>
                <a:cs typeface="Arial"/>
              </a:rPr>
              <a:t>roof</a:t>
            </a:r>
            <a:r>
              <a:rPr sz="2000" b="1" spc="-30" dirty="0">
                <a:latin typeface="Arial"/>
                <a:cs typeface="Arial"/>
              </a:rPr>
              <a:t> </a:t>
            </a:r>
            <a:r>
              <a:rPr sz="2000" b="1" dirty="0">
                <a:latin typeface="Arial"/>
                <a:cs typeface="Arial"/>
              </a:rPr>
              <a:t>landscape</a:t>
            </a:r>
            <a:r>
              <a:rPr sz="2000" b="1" spc="-20" dirty="0">
                <a:latin typeface="Arial"/>
                <a:cs typeface="Arial"/>
              </a:rPr>
              <a:t> </a:t>
            </a:r>
            <a:r>
              <a:rPr sz="2000" b="1" spc="5" dirty="0">
                <a:latin typeface="Arial"/>
                <a:cs typeface="Arial"/>
              </a:rPr>
              <a:t>will</a:t>
            </a:r>
            <a:r>
              <a:rPr sz="2000" b="1" spc="-75" dirty="0">
                <a:latin typeface="Arial"/>
                <a:cs typeface="Arial"/>
              </a:rPr>
              <a:t> </a:t>
            </a:r>
            <a:r>
              <a:rPr sz="2000" b="1" dirty="0">
                <a:latin typeface="Arial"/>
                <a:cs typeface="Arial"/>
              </a:rPr>
              <a:t>be</a:t>
            </a:r>
            <a:r>
              <a:rPr sz="2000" b="1" spc="-5" dirty="0">
                <a:latin typeface="Arial"/>
                <a:cs typeface="Arial"/>
              </a:rPr>
              <a:t> </a:t>
            </a:r>
            <a:r>
              <a:rPr sz="2000" b="1" dirty="0">
                <a:latin typeface="Arial"/>
                <a:cs typeface="Arial"/>
              </a:rPr>
              <a:t>open</a:t>
            </a:r>
            <a:r>
              <a:rPr sz="2000" b="1" spc="-15" dirty="0">
                <a:latin typeface="Arial"/>
                <a:cs typeface="Arial"/>
              </a:rPr>
              <a:t> </a:t>
            </a:r>
            <a:r>
              <a:rPr sz="2000" b="1" dirty="0">
                <a:latin typeface="Arial"/>
                <a:cs typeface="Arial"/>
              </a:rPr>
              <a:t>to</a:t>
            </a:r>
            <a:r>
              <a:rPr sz="2000" b="1" spc="-20" dirty="0">
                <a:latin typeface="Arial"/>
                <a:cs typeface="Arial"/>
              </a:rPr>
              <a:t> </a:t>
            </a:r>
            <a:r>
              <a:rPr sz="2000" b="1" dirty="0">
                <a:latin typeface="Arial"/>
                <a:cs typeface="Arial"/>
              </a:rPr>
              <a:t>the</a:t>
            </a:r>
            <a:r>
              <a:rPr sz="2000" b="1" spc="-20" dirty="0">
                <a:latin typeface="Arial"/>
                <a:cs typeface="Arial"/>
              </a:rPr>
              <a:t> </a:t>
            </a:r>
            <a:r>
              <a:rPr sz="2000" b="1" dirty="0">
                <a:latin typeface="Arial"/>
                <a:cs typeface="Arial"/>
              </a:rPr>
              <a:t>public. </a:t>
            </a:r>
            <a:r>
              <a:rPr sz="2000" b="1" spc="-540" dirty="0">
                <a:latin typeface="Arial"/>
                <a:cs typeface="Arial"/>
              </a:rPr>
              <a:t> </a:t>
            </a:r>
            <a:r>
              <a:rPr sz="2000" b="1" dirty="0">
                <a:latin typeface="Arial"/>
                <a:cs typeface="Arial"/>
              </a:rPr>
              <a:t>The horizontal and </a:t>
            </a:r>
            <a:r>
              <a:rPr sz="2000" b="1" spc="-5" dirty="0">
                <a:latin typeface="Arial"/>
                <a:cs typeface="Arial"/>
              </a:rPr>
              <a:t>sloping </a:t>
            </a:r>
            <a:r>
              <a:rPr sz="2000" b="1" dirty="0">
                <a:latin typeface="Arial"/>
                <a:cs typeface="Arial"/>
              </a:rPr>
              <a:t>roofs express </a:t>
            </a:r>
            <a:r>
              <a:rPr sz="2000" b="1" spc="5" dirty="0">
                <a:latin typeface="Arial"/>
                <a:cs typeface="Arial"/>
              </a:rPr>
              <a:t> </a:t>
            </a:r>
            <a:r>
              <a:rPr sz="2000" b="1" spc="-15" dirty="0">
                <a:latin typeface="Arial"/>
                <a:cs typeface="Arial"/>
              </a:rPr>
              <a:t>monumentality, </a:t>
            </a:r>
            <a:r>
              <a:rPr sz="2000" b="1" dirty="0">
                <a:latin typeface="Arial"/>
                <a:cs typeface="Arial"/>
              </a:rPr>
              <a:t>and </a:t>
            </a:r>
            <a:r>
              <a:rPr sz="2000" b="1" spc="-10" dirty="0">
                <a:latin typeface="Arial"/>
                <a:cs typeface="Arial"/>
              </a:rPr>
              <a:t>give </a:t>
            </a:r>
            <a:r>
              <a:rPr sz="2000" b="1" dirty="0">
                <a:latin typeface="Arial"/>
                <a:cs typeface="Arial"/>
              </a:rPr>
              <a:t>the building a </a:t>
            </a:r>
            <a:r>
              <a:rPr sz="2000" b="1" spc="5" dirty="0">
                <a:latin typeface="Arial"/>
                <a:cs typeface="Arial"/>
              </a:rPr>
              <a:t> </a:t>
            </a:r>
            <a:r>
              <a:rPr sz="2000" b="1" dirty="0">
                <a:latin typeface="Arial"/>
                <a:cs typeface="Arial"/>
              </a:rPr>
              <a:t>dramatically</a:t>
            </a:r>
            <a:endParaRPr sz="2000" dirty="0">
              <a:latin typeface="Arial"/>
              <a:cs typeface="Arial"/>
            </a:endParaRPr>
          </a:p>
          <a:p>
            <a:pPr marL="12700">
              <a:lnSpc>
                <a:spcPct val="100000"/>
              </a:lnSpc>
              <a:spcBef>
                <a:spcPts val="5"/>
              </a:spcBef>
            </a:pPr>
            <a:r>
              <a:rPr sz="2000" b="1" dirty="0">
                <a:latin typeface="Arial"/>
                <a:cs typeface="Arial"/>
              </a:rPr>
              <a:t>different</a:t>
            </a:r>
            <a:r>
              <a:rPr sz="2000" b="1" spc="-70" dirty="0">
                <a:latin typeface="Arial"/>
                <a:cs typeface="Arial"/>
              </a:rPr>
              <a:t> </a:t>
            </a:r>
            <a:r>
              <a:rPr sz="2000" b="1" dirty="0">
                <a:latin typeface="Arial"/>
                <a:cs typeface="Arial"/>
              </a:rPr>
              <a:t>appearance</a:t>
            </a:r>
            <a:r>
              <a:rPr sz="2000" b="1" spc="-40" dirty="0">
                <a:latin typeface="Arial"/>
                <a:cs typeface="Arial"/>
              </a:rPr>
              <a:t> </a:t>
            </a:r>
            <a:r>
              <a:rPr sz="2000" b="1" dirty="0">
                <a:latin typeface="Arial"/>
                <a:cs typeface="Arial"/>
              </a:rPr>
              <a:t>than</a:t>
            </a:r>
            <a:r>
              <a:rPr sz="2000" b="1" spc="-20" dirty="0">
                <a:latin typeface="Arial"/>
                <a:cs typeface="Arial"/>
              </a:rPr>
              <a:t> </a:t>
            </a:r>
            <a:r>
              <a:rPr sz="2000" b="1" dirty="0">
                <a:latin typeface="Arial"/>
                <a:cs typeface="Arial"/>
              </a:rPr>
              <a:t>its</a:t>
            </a:r>
            <a:r>
              <a:rPr sz="2000" b="1" spc="-25" dirty="0">
                <a:latin typeface="Arial"/>
                <a:cs typeface="Arial"/>
              </a:rPr>
              <a:t> </a:t>
            </a:r>
            <a:r>
              <a:rPr sz="2000" b="1" dirty="0">
                <a:latin typeface="Arial"/>
                <a:cs typeface="Arial"/>
              </a:rPr>
              <a:t>neighbors.</a:t>
            </a:r>
            <a:endParaRPr sz="2000" dirty="0">
              <a:latin typeface="Arial"/>
              <a:cs typeface="Arial"/>
            </a:endParaRPr>
          </a:p>
          <a:p>
            <a:pPr marL="12700" marR="5080" algn="just">
              <a:lnSpc>
                <a:spcPct val="100000"/>
              </a:lnSpc>
            </a:pPr>
            <a:r>
              <a:rPr sz="2000" b="1" dirty="0">
                <a:latin typeface="Arial"/>
                <a:cs typeface="Arial"/>
              </a:rPr>
              <a:t>The expression of openness and accessibility </a:t>
            </a:r>
            <a:r>
              <a:rPr sz="2000" b="1" spc="-545" dirty="0">
                <a:latin typeface="Arial"/>
                <a:cs typeface="Arial"/>
              </a:rPr>
              <a:t> </a:t>
            </a:r>
            <a:r>
              <a:rPr sz="2000" b="1" dirty="0">
                <a:latin typeface="Arial"/>
                <a:cs typeface="Arial"/>
              </a:rPr>
              <a:t>both</a:t>
            </a:r>
            <a:r>
              <a:rPr sz="2000" b="1" spc="-35" dirty="0">
                <a:latin typeface="Arial"/>
                <a:cs typeface="Arial"/>
              </a:rPr>
              <a:t> </a:t>
            </a:r>
            <a:r>
              <a:rPr sz="2000" b="1" dirty="0">
                <a:latin typeface="Arial"/>
                <a:cs typeface="Arial"/>
              </a:rPr>
              <a:t>indoors</a:t>
            </a:r>
            <a:r>
              <a:rPr sz="2000" b="1" spc="-5" dirty="0">
                <a:latin typeface="Arial"/>
                <a:cs typeface="Arial"/>
              </a:rPr>
              <a:t> </a:t>
            </a:r>
            <a:r>
              <a:rPr sz="2000" b="1" dirty="0">
                <a:latin typeface="Arial"/>
                <a:cs typeface="Arial"/>
              </a:rPr>
              <a:t>and</a:t>
            </a:r>
            <a:r>
              <a:rPr sz="2000" b="1" spc="-25" dirty="0">
                <a:latin typeface="Arial"/>
                <a:cs typeface="Arial"/>
              </a:rPr>
              <a:t> </a:t>
            </a:r>
            <a:r>
              <a:rPr sz="2000" b="1" dirty="0">
                <a:latin typeface="Arial"/>
                <a:cs typeface="Arial"/>
              </a:rPr>
              <a:t>out</a:t>
            </a:r>
            <a:r>
              <a:rPr sz="2000" b="1" spc="-20" dirty="0">
                <a:latin typeface="Arial"/>
                <a:cs typeface="Arial"/>
              </a:rPr>
              <a:t> </a:t>
            </a:r>
            <a:r>
              <a:rPr sz="2000" b="1" spc="5" dirty="0">
                <a:latin typeface="Arial"/>
                <a:cs typeface="Arial"/>
              </a:rPr>
              <a:t>will</a:t>
            </a:r>
            <a:r>
              <a:rPr sz="2000" b="1" spc="-65" dirty="0">
                <a:latin typeface="Arial"/>
                <a:cs typeface="Arial"/>
              </a:rPr>
              <a:t> </a:t>
            </a:r>
            <a:r>
              <a:rPr sz="2000" b="1" dirty="0">
                <a:latin typeface="Arial"/>
                <a:cs typeface="Arial"/>
              </a:rPr>
              <a:t>result</a:t>
            </a:r>
            <a:r>
              <a:rPr sz="2000" b="1" spc="-35" dirty="0">
                <a:latin typeface="Arial"/>
                <a:cs typeface="Arial"/>
              </a:rPr>
              <a:t> </a:t>
            </a:r>
            <a:r>
              <a:rPr sz="2000" b="1" dirty="0">
                <a:latin typeface="Arial"/>
                <a:cs typeface="Arial"/>
              </a:rPr>
              <a:t>in</a:t>
            </a:r>
            <a:r>
              <a:rPr sz="2000" b="1" spc="-15" dirty="0">
                <a:latin typeface="Arial"/>
                <a:cs typeface="Arial"/>
              </a:rPr>
              <a:t> </a:t>
            </a:r>
            <a:r>
              <a:rPr sz="2000" b="1" dirty="0">
                <a:latin typeface="Arial"/>
                <a:cs typeface="Arial"/>
              </a:rPr>
              <a:t>the</a:t>
            </a:r>
            <a:r>
              <a:rPr sz="2000" b="1" spc="-20" dirty="0">
                <a:latin typeface="Arial"/>
                <a:cs typeface="Arial"/>
              </a:rPr>
              <a:t> </a:t>
            </a:r>
            <a:r>
              <a:rPr sz="2000" b="1" dirty="0">
                <a:latin typeface="Arial"/>
                <a:cs typeface="Arial"/>
              </a:rPr>
              <a:t>building </a:t>
            </a:r>
            <a:r>
              <a:rPr sz="2000" b="1" spc="-545" dirty="0">
                <a:latin typeface="Arial"/>
                <a:cs typeface="Arial"/>
              </a:rPr>
              <a:t> </a:t>
            </a:r>
            <a:r>
              <a:rPr sz="2000" b="1" dirty="0">
                <a:latin typeface="Arial"/>
                <a:cs typeface="Arial"/>
              </a:rPr>
              <a:t>appealing</a:t>
            </a:r>
            <a:r>
              <a:rPr sz="2000" b="1" spc="-35" dirty="0">
                <a:latin typeface="Arial"/>
                <a:cs typeface="Arial"/>
              </a:rPr>
              <a:t> </a:t>
            </a:r>
            <a:r>
              <a:rPr sz="2000" b="1" dirty="0">
                <a:latin typeface="Arial"/>
                <a:cs typeface="Arial"/>
              </a:rPr>
              <a:t>to</a:t>
            </a:r>
            <a:r>
              <a:rPr sz="2000" b="1" spc="-15" dirty="0">
                <a:latin typeface="Arial"/>
                <a:cs typeface="Arial"/>
              </a:rPr>
              <a:t> </a:t>
            </a:r>
            <a:r>
              <a:rPr sz="2000" b="1" dirty="0">
                <a:latin typeface="Arial"/>
                <a:cs typeface="Arial"/>
              </a:rPr>
              <a:t>a</a:t>
            </a:r>
            <a:r>
              <a:rPr sz="2000" b="1" spc="-20" dirty="0">
                <a:latin typeface="Arial"/>
                <a:cs typeface="Arial"/>
              </a:rPr>
              <a:t> </a:t>
            </a:r>
            <a:r>
              <a:rPr sz="2000" b="1" spc="10" dirty="0">
                <a:latin typeface="Arial"/>
                <a:cs typeface="Arial"/>
              </a:rPr>
              <a:t>wide</a:t>
            </a:r>
            <a:r>
              <a:rPr sz="2000" b="1" spc="-70" dirty="0">
                <a:latin typeface="Arial"/>
                <a:cs typeface="Arial"/>
              </a:rPr>
              <a:t> </a:t>
            </a:r>
            <a:r>
              <a:rPr sz="2000" b="1" dirty="0">
                <a:latin typeface="Arial"/>
                <a:cs typeface="Arial"/>
              </a:rPr>
              <a:t>range</a:t>
            </a:r>
            <a:r>
              <a:rPr sz="2000" b="1" spc="-15" dirty="0">
                <a:latin typeface="Arial"/>
                <a:cs typeface="Arial"/>
              </a:rPr>
              <a:t> </a:t>
            </a:r>
            <a:r>
              <a:rPr sz="2000" b="1" dirty="0">
                <a:latin typeface="Arial"/>
                <a:cs typeface="Arial"/>
              </a:rPr>
              <a:t>of</a:t>
            </a:r>
            <a:r>
              <a:rPr sz="2000" b="1" spc="-20" dirty="0">
                <a:latin typeface="Arial"/>
                <a:cs typeface="Arial"/>
              </a:rPr>
              <a:t> </a:t>
            </a:r>
            <a:r>
              <a:rPr sz="2000" b="1" dirty="0">
                <a:latin typeface="Arial"/>
                <a:cs typeface="Arial"/>
              </a:rPr>
              <a:t>users.</a:t>
            </a:r>
            <a:endParaRPr sz="2000" dirty="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355972" y="256041"/>
            <a:ext cx="3660263" cy="3099933"/>
          </a:xfrm>
          <a:prstGeom prst="rect">
            <a:avLst/>
          </a:prstGeom>
        </p:spPr>
      </p:pic>
      <p:pic>
        <p:nvPicPr>
          <p:cNvPr id="3" name="object 3"/>
          <p:cNvPicPr/>
          <p:nvPr/>
        </p:nvPicPr>
        <p:blipFill>
          <a:blip r:embed="rId3" cstate="print"/>
          <a:stretch>
            <a:fillRect/>
          </a:stretch>
        </p:blipFill>
        <p:spPr>
          <a:xfrm>
            <a:off x="1828800" y="4195824"/>
            <a:ext cx="6392440" cy="2480705"/>
          </a:xfrm>
          <a:prstGeom prst="rect">
            <a:avLst/>
          </a:prstGeom>
        </p:spPr>
      </p:pic>
      <p:sp>
        <p:nvSpPr>
          <p:cNvPr id="23" name="object 23"/>
          <p:cNvSpPr txBox="1">
            <a:spLocks noGrp="1"/>
          </p:cNvSpPr>
          <p:nvPr>
            <p:ph type="title"/>
          </p:nvPr>
        </p:nvSpPr>
        <p:spPr>
          <a:xfrm>
            <a:off x="1049832" y="199466"/>
            <a:ext cx="2083435" cy="1244600"/>
          </a:xfrm>
          <a:prstGeom prst="rect">
            <a:avLst/>
          </a:prstGeom>
        </p:spPr>
        <p:txBody>
          <a:bodyPr vert="horz" wrap="square" lIns="0" tIns="12065" rIns="0" bIns="0" rtlCol="0">
            <a:spAutoFit/>
          </a:bodyPr>
          <a:lstStyle/>
          <a:p>
            <a:pPr marL="320040" marR="5080" indent="-307975">
              <a:lnSpc>
                <a:spcPct val="100000"/>
              </a:lnSpc>
              <a:spcBef>
                <a:spcPts val="95"/>
              </a:spcBef>
            </a:pPr>
            <a:r>
              <a:rPr sz="4000" spc="-5" dirty="0"/>
              <a:t>Muse</a:t>
            </a:r>
            <a:r>
              <a:rPr sz="4000" spc="-25" dirty="0"/>
              <a:t>u</a:t>
            </a:r>
            <a:r>
              <a:rPr sz="4000" spc="-5" dirty="0"/>
              <a:t>m  Berlin</a:t>
            </a:r>
            <a:endParaRPr sz="4000" dirty="0"/>
          </a:p>
        </p:txBody>
      </p:sp>
      <p:sp>
        <p:nvSpPr>
          <p:cNvPr id="24" name="object 24"/>
          <p:cNvSpPr txBox="1"/>
          <p:nvPr/>
        </p:nvSpPr>
        <p:spPr>
          <a:xfrm>
            <a:off x="330200" y="1426590"/>
            <a:ext cx="3937000" cy="2769235"/>
          </a:xfrm>
          <a:prstGeom prst="rect">
            <a:avLst/>
          </a:prstGeom>
        </p:spPr>
        <p:txBody>
          <a:bodyPr vert="horz" wrap="square" lIns="0" tIns="12700" rIns="0" bIns="0" rtlCol="0">
            <a:spAutoFit/>
          </a:bodyPr>
          <a:lstStyle/>
          <a:p>
            <a:pPr marL="12700" marR="572770">
              <a:lnSpc>
                <a:spcPct val="100000"/>
              </a:lnSpc>
              <a:spcBef>
                <a:spcPts val="100"/>
              </a:spcBef>
            </a:pPr>
            <a:r>
              <a:rPr sz="1800" spc="-5" dirty="0">
                <a:latin typeface="Arial MT"/>
                <a:cs typeface="Arial MT"/>
              </a:rPr>
              <a:t>This geometry is intended </a:t>
            </a:r>
            <a:r>
              <a:rPr sz="1800" dirty="0">
                <a:latin typeface="Arial MT"/>
                <a:cs typeface="Arial MT"/>
              </a:rPr>
              <a:t>to </a:t>
            </a:r>
            <a:r>
              <a:rPr sz="1800" spc="-490" dirty="0">
                <a:latin typeface="Arial MT"/>
                <a:cs typeface="Arial MT"/>
              </a:rPr>
              <a:t> </a:t>
            </a:r>
            <a:r>
              <a:rPr sz="1800" spc="-5" dirty="0">
                <a:latin typeface="Arial MT"/>
                <a:cs typeface="Arial MT"/>
              </a:rPr>
              <a:t>make</a:t>
            </a:r>
            <a:r>
              <a:rPr sz="1800" spc="-30" dirty="0">
                <a:latin typeface="Arial MT"/>
                <a:cs typeface="Arial MT"/>
              </a:rPr>
              <a:t> </a:t>
            </a:r>
            <a:r>
              <a:rPr sz="1800" spc="-10" dirty="0">
                <a:latin typeface="Arial MT"/>
                <a:cs typeface="Arial MT"/>
              </a:rPr>
              <a:t>you</a:t>
            </a:r>
            <a:r>
              <a:rPr sz="1800" spc="20" dirty="0">
                <a:latin typeface="Arial MT"/>
                <a:cs typeface="Arial MT"/>
              </a:rPr>
              <a:t> </a:t>
            </a:r>
            <a:r>
              <a:rPr sz="1800" spc="-5" dirty="0">
                <a:latin typeface="Arial MT"/>
                <a:cs typeface="Arial MT"/>
              </a:rPr>
              <a:t>feel</a:t>
            </a:r>
            <a:r>
              <a:rPr sz="1800" spc="-10" dirty="0">
                <a:latin typeface="Arial MT"/>
                <a:cs typeface="Arial MT"/>
              </a:rPr>
              <a:t> </a:t>
            </a:r>
            <a:r>
              <a:rPr sz="1800" spc="-5" dirty="0">
                <a:latin typeface="Arial MT"/>
                <a:cs typeface="Arial MT"/>
              </a:rPr>
              <a:t>physcially</a:t>
            </a:r>
            <a:r>
              <a:rPr sz="1800" spc="40" dirty="0">
                <a:latin typeface="Arial MT"/>
                <a:cs typeface="Arial MT"/>
              </a:rPr>
              <a:t> </a:t>
            </a:r>
            <a:r>
              <a:rPr sz="1800" spc="-10" dirty="0">
                <a:latin typeface="Arial MT"/>
                <a:cs typeface="Arial MT"/>
              </a:rPr>
              <a:t>ill</a:t>
            </a:r>
            <a:endParaRPr sz="1800" dirty="0">
              <a:latin typeface="Arial MT"/>
              <a:cs typeface="Arial MT"/>
            </a:endParaRPr>
          </a:p>
          <a:p>
            <a:pPr marL="13970" marR="16510" indent="-1905">
              <a:lnSpc>
                <a:spcPct val="100000"/>
              </a:lnSpc>
            </a:pPr>
            <a:r>
              <a:rPr sz="1800" spc="-5" dirty="0">
                <a:latin typeface="Arial MT"/>
                <a:cs typeface="Arial MT"/>
              </a:rPr>
              <a:t>and recreates the terrible purpose </a:t>
            </a:r>
            <a:r>
              <a:rPr sz="1800" spc="-490" dirty="0">
                <a:latin typeface="Arial MT"/>
                <a:cs typeface="Arial MT"/>
              </a:rPr>
              <a:t> </a:t>
            </a:r>
            <a:r>
              <a:rPr sz="1800" spc="-5" dirty="0">
                <a:latin typeface="Arial MT"/>
                <a:cs typeface="Arial MT"/>
              </a:rPr>
              <a:t>behind</a:t>
            </a:r>
            <a:r>
              <a:rPr sz="1800" dirty="0">
                <a:latin typeface="Arial MT"/>
                <a:cs typeface="Arial MT"/>
              </a:rPr>
              <a:t> the</a:t>
            </a:r>
            <a:r>
              <a:rPr sz="1800" spc="-15" dirty="0">
                <a:latin typeface="Arial MT"/>
                <a:cs typeface="Arial MT"/>
              </a:rPr>
              <a:t> </a:t>
            </a:r>
            <a:r>
              <a:rPr sz="1800" spc="-5" dirty="0">
                <a:latin typeface="Arial MT"/>
                <a:cs typeface="Arial MT"/>
              </a:rPr>
              <a:t>camps</a:t>
            </a:r>
            <a:endParaRPr sz="1800" dirty="0">
              <a:latin typeface="Arial MT"/>
              <a:cs typeface="Arial MT"/>
            </a:endParaRPr>
          </a:p>
          <a:p>
            <a:pPr marL="12700" marR="53975">
              <a:lnSpc>
                <a:spcPct val="100000"/>
              </a:lnSpc>
            </a:pPr>
            <a:r>
              <a:rPr sz="1800" spc="-5" dirty="0">
                <a:latin typeface="Arial MT"/>
                <a:cs typeface="Arial MT"/>
              </a:rPr>
              <a:t>Libeskind</a:t>
            </a:r>
            <a:r>
              <a:rPr sz="1800" spc="5" dirty="0">
                <a:latin typeface="Arial MT"/>
                <a:cs typeface="Arial MT"/>
              </a:rPr>
              <a:t> </a:t>
            </a:r>
            <a:r>
              <a:rPr sz="1800" spc="-5" dirty="0">
                <a:latin typeface="Arial MT"/>
                <a:cs typeface="Arial MT"/>
              </a:rPr>
              <a:t>creates a dialogue </a:t>
            </a:r>
            <a:r>
              <a:rPr sz="1800" dirty="0">
                <a:latin typeface="Arial MT"/>
                <a:cs typeface="Arial MT"/>
              </a:rPr>
              <a:t> </a:t>
            </a:r>
            <a:r>
              <a:rPr sz="1800" spc="-10" dirty="0">
                <a:latin typeface="Arial MT"/>
                <a:cs typeface="Arial MT"/>
              </a:rPr>
              <a:t>between </a:t>
            </a:r>
            <a:r>
              <a:rPr sz="1800" dirty="0">
                <a:latin typeface="Arial MT"/>
                <a:cs typeface="Arial MT"/>
              </a:rPr>
              <a:t>the </a:t>
            </a:r>
            <a:r>
              <a:rPr sz="1800" spc="-5" dirty="0">
                <a:latin typeface="Arial MT"/>
                <a:cs typeface="Arial MT"/>
              </a:rPr>
              <a:t>past and </a:t>
            </a:r>
            <a:r>
              <a:rPr sz="1800" dirty="0">
                <a:latin typeface="Arial MT"/>
                <a:cs typeface="Arial MT"/>
              </a:rPr>
              <a:t>the </a:t>
            </a:r>
            <a:r>
              <a:rPr sz="1800" spc="-5" dirty="0">
                <a:latin typeface="Arial MT"/>
                <a:cs typeface="Arial MT"/>
              </a:rPr>
              <a:t>present </a:t>
            </a:r>
            <a:r>
              <a:rPr sz="1800" spc="-490" dirty="0">
                <a:latin typeface="Arial MT"/>
                <a:cs typeface="Arial MT"/>
              </a:rPr>
              <a:t> </a:t>
            </a:r>
            <a:r>
              <a:rPr sz="1800" dirty="0">
                <a:latin typeface="Arial MT"/>
                <a:cs typeface="Arial MT"/>
              </a:rPr>
              <a:t>of</a:t>
            </a:r>
            <a:r>
              <a:rPr sz="1800" spc="-15" dirty="0">
                <a:latin typeface="Arial MT"/>
                <a:cs typeface="Arial MT"/>
              </a:rPr>
              <a:t> </a:t>
            </a:r>
            <a:r>
              <a:rPr sz="1800" spc="-5" dirty="0">
                <a:latin typeface="Arial MT"/>
                <a:cs typeface="Arial MT"/>
              </a:rPr>
              <a:t>the</a:t>
            </a:r>
            <a:r>
              <a:rPr sz="1800" spc="-10" dirty="0">
                <a:latin typeface="Arial MT"/>
                <a:cs typeface="Arial MT"/>
              </a:rPr>
              <a:t> </a:t>
            </a:r>
            <a:r>
              <a:rPr sz="1800" spc="-5" dirty="0">
                <a:latin typeface="Arial MT"/>
                <a:cs typeface="Arial MT"/>
              </a:rPr>
              <a:t>Holocaust,</a:t>
            </a:r>
            <a:r>
              <a:rPr sz="1800" spc="10" dirty="0">
                <a:latin typeface="Arial MT"/>
                <a:cs typeface="Arial MT"/>
              </a:rPr>
              <a:t> </a:t>
            </a:r>
            <a:r>
              <a:rPr sz="1800" spc="-5" dirty="0">
                <a:latin typeface="Arial MT"/>
                <a:cs typeface="Arial MT"/>
              </a:rPr>
              <a:t>and</a:t>
            </a:r>
            <a:endParaRPr sz="1800" dirty="0">
              <a:latin typeface="Arial MT"/>
              <a:cs typeface="Arial MT"/>
            </a:endParaRPr>
          </a:p>
          <a:p>
            <a:pPr marL="12700">
              <a:lnSpc>
                <a:spcPct val="100000"/>
              </a:lnSpc>
              <a:spcBef>
                <a:spcPts val="5"/>
              </a:spcBef>
            </a:pPr>
            <a:r>
              <a:rPr sz="1800" spc="-5" dirty="0">
                <a:latin typeface="Arial MT"/>
                <a:cs typeface="Arial MT"/>
              </a:rPr>
              <a:t>Most</a:t>
            </a:r>
            <a:r>
              <a:rPr sz="1800" spc="-20" dirty="0">
                <a:latin typeface="Arial MT"/>
                <a:cs typeface="Arial MT"/>
              </a:rPr>
              <a:t> importantly,</a:t>
            </a:r>
            <a:r>
              <a:rPr sz="1800" spc="25" dirty="0">
                <a:latin typeface="Arial MT"/>
                <a:cs typeface="Arial MT"/>
              </a:rPr>
              <a:t> </a:t>
            </a:r>
            <a:r>
              <a:rPr sz="1800" spc="-5" dirty="0">
                <a:latin typeface="Arial MT"/>
                <a:cs typeface="Arial MT"/>
              </a:rPr>
              <a:t>LIbeskind</a:t>
            </a:r>
            <a:r>
              <a:rPr sz="1800" spc="15" dirty="0">
                <a:latin typeface="Arial MT"/>
                <a:cs typeface="Arial MT"/>
              </a:rPr>
              <a:t> </a:t>
            </a:r>
            <a:r>
              <a:rPr sz="1800" spc="-5" dirty="0">
                <a:latin typeface="Arial MT"/>
                <a:cs typeface="Arial MT"/>
              </a:rPr>
              <a:t>poses</a:t>
            </a:r>
            <a:endParaRPr sz="1800" dirty="0">
              <a:latin typeface="Arial MT"/>
              <a:cs typeface="Arial MT"/>
            </a:endParaRPr>
          </a:p>
          <a:p>
            <a:pPr marL="13970" marR="485140" indent="-1905">
              <a:lnSpc>
                <a:spcPct val="100000"/>
              </a:lnSpc>
            </a:pPr>
            <a:r>
              <a:rPr sz="1800" spc="-5" dirty="0">
                <a:latin typeface="Arial MT"/>
                <a:cs typeface="Arial MT"/>
              </a:rPr>
              <a:t>the</a:t>
            </a:r>
            <a:r>
              <a:rPr sz="1800" spc="-25" dirty="0">
                <a:latin typeface="Arial MT"/>
                <a:cs typeface="Arial MT"/>
              </a:rPr>
              <a:t> </a:t>
            </a:r>
            <a:r>
              <a:rPr sz="1800" spc="-5" dirty="0">
                <a:latin typeface="Arial MT"/>
                <a:cs typeface="Arial MT"/>
              </a:rPr>
              <a:t>question,</a:t>
            </a:r>
            <a:r>
              <a:rPr sz="1800" spc="5" dirty="0">
                <a:latin typeface="Arial MT"/>
                <a:cs typeface="Arial MT"/>
              </a:rPr>
              <a:t> </a:t>
            </a:r>
            <a:r>
              <a:rPr sz="1800" spc="-5" dirty="0">
                <a:latin typeface="Arial MT"/>
                <a:cs typeface="Arial MT"/>
              </a:rPr>
              <a:t>how</a:t>
            </a:r>
            <a:r>
              <a:rPr sz="1800" spc="5" dirty="0">
                <a:latin typeface="Arial MT"/>
                <a:cs typeface="Arial MT"/>
              </a:rPr>
              <a:t> </a:t>
            </a:r>
            <a:r>
              <a:rPr sz="1800" spc="-5" dirty="0">
                <a:latin typeface="Arial MT"/>
                <a:cs typeface="Arial MT"/>
              </a:rPr>
              <a:t>do</a:t>
            </a:r>
            <a:r>
              <a:rPr sz="1800" spc="-15" dirty="0">
                <a:latin typeface="Arial MT"/>
                <a:cs typeface="Arial MT"/>
              </a:rPr>
              <a:t> </a:t>
            </a:r>
            <a:r>
              <a:rPr sz="1800" spc="-25" dirty="0">
                <a:latin typeface="Arial MT"/>
                <a:cs typeface="Arial MT"/>
              </a:rPr>
              <a:t>we</a:t>
            </a:r>
            <a:r>
              <a:rPr sz="1800" spc="25" dirty="0">
                <a:latin typeface="Arial MT"/>
                <a:cs typeface="Arial MT"/>
              </a:rPr>
              <a:t> </a:t>
            </a:r>
            <a:r>
              <a:rPr sz="1800" spc="-5" dirty="0">
                <a:latin typeface="Arial MT"/>
                <a:cs typeface="Arial MT"/>
              </a:rPr>
              <a:t>deal </a:t>
            </a:r>
            <a:r>
              <a:rPr sz="1800" spc="-484" dirty="0">
                <a:latin typeface="Arial MT"/>
                <a:cs typeface="Arial MT"/>
              </a:rPr>
              <a:t> </a:t>
            </a:r>
            <a:r>
              <a:rPr sz="1800" spc="-15" dirty="0">
                <a:latin typeface="Arial MT"/>
                <a:cs typeface="Arial MT"/>
              </a:rPr>
              <a:t>with</a:t>
            </a:r>
            <a:r>
              <a:rPr sz="1800" spc="5" dirty="0">
                <a:latin typeface="Arial MT"/>
                <a:cs typeface="Arial MT"/>
              </a:rPr>
              <a:t> </a:t>
            </a:r>
            <a:r>
              <a:rPr sz="1800" dirty="0">
                <a:latin typeface="Arial MT"/>
                <a:cs typeface="Arial MT"/>
              </a:rPr>
              <a:t>the</a:t>
            </a:r>
            <a:r>
              <a:rPr sz="1800" spc="-20" dirty="0">
                <a:latin typeface="Arial MT"/>
                <a:cs typeface="Arial MT"/>
              </a:rPr>
              <a:t> </a:t>
            </a:r>
            <a:r>
              <a:rPr sz="1800" dirty="0">
                <a:latin typeface="Arial MT"/>
                <a:cs typeface="Arial MT"/>
              </a:rPr>
              <a:t>scars</a:t>
            </a:r>
            <a:r>
              <a:rPr sz="1800" spc="-10" dirty="0">
                <a:latin typeface="Arial MT"/>
                <a:cs typeface="Arial MT"/>
              </a:rPr>
              <a:t> </a:t>
            </a:r>
            <a:r>
              <a:rPr sz="1800" dirty="0">
                <a:latin typeface="Arial MT"/>
                <a:cs typeface="Arial MT"/>
              </a:rPr>
              <a:t>from</a:t>
            </a:r>
            <a:r>
              <a:rPr sz="1800" spc="-10" dirty="0">
                <a:latin typeface="Arial MT"/>
                <a:cs typeface="Arial MT"/>
              </a:rPr>
              <a:t> </a:t>
            </a:r>
            <a:r>
              <a:rPr sz="1800" dirty="0">
                <a:latin typeface="Arial MT"/>
                <a:cs typeface="Arial MT"/>
              </a:rPr>
              <a:t>the</a:t>
            </a:r>
            <a:r>
              <a:rPr sz="1800" spc="-20" dirty="0">
                <a:latin typeface="Arial MT"/>
                <a:cs typeface="Arial MT"/>
              </a:rPr>
              <a:t> </a:t>
            </a:r>
            <a:r>
              <a:rPr sz="1800" spc="-5" dirty="0">
                <a:latin typeface="Arial MT"/>
                <a:cs typeface="Arial MT"/>
              </a:rPr>
              <a:t>past?</a:t>
            </a:r>
            <a:endParaRPr sz="1800" dirty="0">
              <a:latin typeface="Arial MT"/>
              <a:cs typeface="Arial M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6679" y="440369"/>
            <a:ext cx="8328659" cy="2360930"/>
            <a:chOff x="106679" y="440369"/>
            <a:chExt cx="8328659" cy="2360930"/>
          </a:xfrm>
        </p:grpSpPr>
        <p:pic>
          <p:nvPicPr>
            <p:cNvPr id="3" name="object 3"/>
            <p:cNvPicPr/>
            <p:nvPr/>
          </p:nvPicPr>
          <p:blipFill>
            <a:blip r:embed="rId2" cstate="print"/>
            <a:stretch>
              <a:fillRect/>
            </a:stretch>
          </p:blipFill>
          <p:spPr>
            <a:xfrm>
              <a:off x="247436" y="440369"/>
              <a:ext cx="4777422" cy="345086"/>
            </a:xfrm>
            <a:prstGeom prst="rect">
              <a:avLst/>
            </a:prstGeom>
          </p:spPr>
        </p:pic>
        <p:pic>
          <p:nvPicPr>
            <p:cNvPr id="4" name="object 4"/>
            <p:cNvPicPr/>
            <p:nvPr/>
          </p:nvPicPr>
          <p:blipFill>
            <a:blip r:embed="rId3" cstate="print"/>
            <a:stretch>
              <a:fillRect/>
            </a:stretch>
          </p:blipFill>
          <p:spPr>
            <a:xfrm>
              <a:off x="106679" y="765047"/>
              <a:ext cx="7895844" cy="338327"/>
            </a:xfrm>
            <a:prstGeom prst="rect">
              <a:avLst/>
            </a:prstGeom>
          </p:spPr>
        </p:pic>
        <p:pic>
          <p:nvPicPr>
            <p:cNvPr id="5" name="object 5"/>
            <p:cNvPicPr/>
            <p:nvPr/>
          </p:nvPicPr>
          <p:blipFill>
            <a:blip r:embed="rId4" cstate="print"/>
            <a:stretch>
              <a:fillRect/>
            </a:stretch>
          </p:blipFill>
          <p:spPr>
            <a:xfrm>
              <a:off x="106679" y="1008887"/>
              <a:ext cx="1600200" cy="338327"/>
            </a:xfrm>
            <a:prstGeom prst="rect">
              <a:avLst/>
            </a:prstGeom>
          </p:spPr>
        </p:pic>
        <p:pic>
          <p:nvPicPr>
            <p:cNvPr id="6" name="object 6"/>
            <p:cNvPicPr/>
            <p:nvPr/>
          </p:nvPicPr>
          <p:blipFill>
            <a:blip r:embed="rId5" cstate="print"/>
            <a:stretch>
              <a:fillRect/>
            </a:stretch>
          </p:blipFill>
          <p:spPr>
            <a:xfrm>
              <a:off x="1426463" y="1008887"/>
              <a:ext cx="505968" cy="338327"/>
            </a:xfrm>
            <a:prstGeom prst="rect">
              <a:avLst/>
            </a:prstGeom>
          </p:spPr>
        </p:pic>
        <p:pic>
          <p:nvPicPr>
            <p:cNvPr id="7" name="object 7"/>
            <p:cNvPicPr/>
            <p:nvPr/>
          </p:nvPicPr>
          <p:blipFill>
            <a:blip r:embed="rId6" cstate="print"/>
            <a:stretch>
              <a:fillRect/>
            </a:stretch>
          </p:blipFill>
          <p:spPr>
            <a:xfrm>
              <a:off x="1652015" y="1008887"/>
              <a:ext cx="6502908" cy="338327"/>
            </a:xfrm>
            <a:prstGeom prst="rect">
              <a:avLst/>
            </a:prstGeom>
          </p:spPr>
        </p:pic>
        <p:pic>
          <p:nvPicPr>
            <p:cNvPr id="8" name="object 8"/>
            <p:cNvPicPr/>
            <p:nvPr/>
          </p:nvPicPr>
          <p:blipFill>
            <a:blip r:embed="rId7" cstate="print"/>
            <a:stretch>
              <a:fillRect/>
            </a:stretch>
          </p:blipFill>
          <p:spPr>
            <a:xfrm>
              <a:off x="106679" y="1252727"/>
              <a:ext cx="8118348" cy="338327"/>
            </a:xfrm>
            <a:prstGeom prst="rect">
              <a:avLst/>
            </a:prstGeom>
          </p:spPr>
        </p:pic>
        <p:pic>
          <p:nvPicPr>
            <p:cNvPr id="9" name="object 9"/>
            <p:cNvPicPr/>
            <p:nvPr/>
          </p:nvPicPr>
          <p:blipFill>
            <a:blip r:embed="rId8" cstate="print"/>
            <a:stretch>
              <a:fillRect/>
            </a:stretch>
          </p:blipFill>
          <p:spPr>
            <a:xfrm>
              <a:off x="106679" y="1496567"/>
              <a:ext cx="4195572" cy="338327"/>
            </a:xfrm>
            <a:prstGeom prst="rect">
              <a:avLst/>
            </a:prstGeom>
          </p:spPr>
        </p:pic>
        <p:pic>
          <p:nvPicPr>
            <p:cNvPr id="10" name="object 10"/>
            <p:cNvPicPr/>
            <p:nvPr/>
          </p:nvPicPr>
          <p:blipFill>
            <a:blip r:embed="rId9" cstate="print"/>
            <a:stretch>
              <a:fillRect/>
            </a:stretch>
          </p:blipFill>
          <p:spPr>
            <a:xfrm>
              <a:off x="4021835" y="1496567"/>
              <a:ext cx="347472" cy="338327"/>
            </a:xfrm>
            <a:prstGeom prst="rect">
              <a:avLst/>
            </a:prstGeom>
          </p:spPr>
        </p:pic>
        <p:pic>
          <p:nvPicPr>
            <p:cNvPr id="11" name="object 11"/>
            <p:cNvPicPr/>
            <p:nvPr/>
          </p:nvPicPr>
          <p:blipFill>
            <a:blip r:embed="rId10" cstate="print"/>
            <a:stretch>
              <a:fillRect/>
            </a:stretch>
          </p:blipFill>
          <p:spPr>
            <a:xfrm>
              <a:off x="4088891" y="1496567"/>
              <a:ext cx="3614927" cy="338327"/>
            </a:xfrm>
            <a:prstGeom prst="rect">
              <a:avLst/>
            </a:prstGeom>
          </p:spPr>
        </p:pic>
        <p:pic>
          <p:nvPicPr>
            <p:cNvPr id="12" name="object 12"/>
            <p:cNvPicPr/>
            <p:nvPr/>
          </p:nvPicPr>
          <p:blipFill>
            <a:blip r:embed="rId11" cstate="print"/>
            <a:stretch>
              <a:fillRect/>
            </a:stretch>
          </p:blipFill>
          <p:spPr>
            <a:xfrm>
              <a:off x="7423403" y="1496567"/>
              <a:ext cx="1011936" cy="338327"/>
            </a:xfrm>
            <a:prstGeom prst="rect">
              <a:avLst/>
            </a:prstGeom>
          </p:spPr>
        </p:pic>
        <p:pic>
          <p:nvPicPr>
            <p:cNvPr id="13" name="object 13"/>
            <p:cNvPicPr/>
            <p:nvPr/>
          </p:nvPicPr>
          <p:blipFill>
            <a:blip r:embed="rId12" cstate="print"/>
            <a:stretch>
              <a:fillRect/>
            </a:stretch>
          </p:blipFill>
          <p:spPr>
            <a:xfrm>
              <a:off x="106679" y="1740408"/>
              <a:ext cx="7886700" cy="338327"/>
            </a:xfrm>
            <a:prstGeom prst="rect">
              <a:avLst/>
            </a:prstGeom>
          </p:spPr>
        </p:pic>
        <p:pic>
          <p:nvPicPr>
            <p:cNvPr id="14" name="object 14"/>
            <p:cNvPicPr/>
            <p:nvPr/>
          </p:nvPicPr>
          <p:blipFill>
            <a:blip r:embed="rId13" cstate="print"/>
            <a:stretch>
              <a:fillRect/>
            </a:stretch>
          </p:blipFill>
          <p:spPr>
            <a:xfrm>
              <a:off x="106679" y="1984247"/>
              <a:ext cx="6365748" cy="338327"/>
            </a:xfrm>
            <a:prstGeom prst="rect">
              <a:avLst/>
            </a:prstGeom>
          </p:spPr>
        </p:pic>
        <p:pic>
          <p:nvPicPr>
            <p:cNvPr id="15" name="object 15"/>
            <p:cNvPicPr/>
            <p:nvPr/>
          </p:nvPicPr>
          <p:blipFill>
            <a:blip r:embed="rId14" cstate="print"/>
            <a:stretch>
              <a:fillRect/>
            </a:stretch>
          </p:blipFill>
          <p:spPr>
            <a:xfrm>
              <a:off x="2833115" y="2228087"/>
              <a:ext cx="5335524" cy="338327"/>
            </a:xfrm>
            <a:prstGeom prst="rect">
              <a:avLst/>
            </a:prstGeom>
          </p:spPr>
        </p:pic>
        <p:pic>
          <p:nvPicPr>
            <p:cNvPr id="16" name="object 16"/>
            <p:cNvPicPr/>
            <p:nvPr/>
          </p:nvPicPr>
          <p:blipFill>
            <a:blip r:embed="rId15" cstate="print"/>
            <a:stretch>
              <a:fillRect/>
            </a:stretch>
          </p:blipFill>
          <p:spPr>
            <a:xfrm>
              <a:off x="241445" y="2584703"/>
              <a:ext cx="2055720" cy="216153"/>
            </a:xfrm>
            <a:prstGeom prst="rect">
              <a:avLst/>
            </a:prstGeom>
          </p:spPr>
        </p:pic>
      </p:grpSp>
      <p:sp>
        <p:nvSpPr>
          <p:cNvPr id="17" name="object 17"/>
          <p:cNvSpPr txBox="1">
            <a:spLocks noGrp="1"/>
          </p:cNvSpPr>
          <p:nvPr>
            <p:ph type="title"/>
          </p:nvPr>
        </p:nvSpPr>
        <p:spPr>
          <a:xfrm>
            <a:off x="221691" y="316433"/>
            <a:ext cx="8114665" cy="2472055"/>
          </a:xfrm>
          <a:prstGeom prst="rect">
            <a:avLst/>
          </a:prstGeom>
        </p:spPr>
        <p:txBody>
          <a:bodyPr vert="horz" wrap="square" lIns="0" tIns="13335" rIns="0" bIns="0" rtlCol="0">
            <a:spAutoFit/>
          </a:bodyPr>
          <a:lstStyle/>
          <a:p>
            <a:pPr marL="13970">
              <a:lnSpc>
                <a:spcPct val="100000"/>
              </a:lnSpc>
              <a:spcBef>
                <a:spcPts val="105"/>
              </a:spcBef>
            </a:pPr>
            <a:r>
              <a:rPr sz="3200" dirty="0"/>
              <a:t>SYDNEY</a:t>
            </a:r>
            <a:r>
              <a:rPr sz="3200" spc="-95" dirty="0"/>
              <a:t> </a:t>
            </a:r>
            <a:r>
              <a:rPr sz="3200" dirty="0"/>
              <a:t>OPERA</a:t>
            </a:r>
            <a:r>
              <a:rPr sz="3200" spc="-150" dirty="0"/>
              <a:t> </a:t>
            </a:r>
            <a:r>
              <a:rPr sz="3200" dirty="0"/>
              <a:t>HOUSE</a:t>
            </a:r>
            <a:endParaRPr sz="3200"/>
          </a:p>
          <a:p>
            <a:pPr marL="12700" marR="5080">
              <a:lnSpc>
                <a:spcPct val="100000"/>
              </a:lnSpc>
              <a:spcBef>
                <a:spcPts val="50"/>
              </a:spcBef>
            </a:pPr>
            <a:r>
              <a:rPr sz="1600" b="0" spc="-5" dirty="0">
                <a:latin typeface="Arial MT"/>
                <a:cs typeface="Arial MT"/>
              </a:rPr>
              <a:t>The</a:t>
            </a:r>
            <a:r>
              <a:rPr sz="1600" b="0" dirty="0">
                <a:latin typeface="Arial MT"/>
                <a:cs typeface="Arial MT"/>
              </a:rPr>
              <a:t> </a:t>
            </a:r>
            <a:r>
              <a:rPr sz="1600" b="0" spc="-10" dirty="0">
                <a:latin typeface="Arial MT"/>
                <a:cs typeface="Arial MT"/>
              </a:rPr>
              <a:t>Sydney</a:t>
            </a:r>
            <a:r>
              <a:rPr sz="1600" b="0" spc="20" dirty="0">
                <a:latin typeface="Arial MT"/>
                <a:cs typeface="Arial MT"/>
              </a:rPr>
              <a:t> </a:t>
            </a:r>
            <a:r>
              <a:rPr sz="1600" b="0" spc="-5" dirty="0">
                <a:latin typeface="Arial MT"/>
                <a:cs typeface="Arial MT"/>
              </a:rPr>
              <a:t>Opera</a:t>
            </a:r>
            <a:r>
              <a:rPr sz="1600" b="0" spc="20" dirty="0">
                <a:latin typeface="Arial MT"/>
                <a:cs typeface="Arial MT"/>
              </a:rPr>
              <a:t> </a:t>
            </a:r>
            <a:r>
              <a:rPr sz="1600" b="0" spc="-5" dirty="0">
                <a:latin typeface="Arial MT"/>
                <a:cs typeface="Arial MT"/>
              </a:rPr>
              <a:t>House</a:t>
            </a:r>
            <a:r>
              <a:rPr sz="1600" b="0" dirty="0">
                <a:latin typeface="Arial MT"/>
                <a:cs typeface="Arial MT"/>
              </a:rPr>
              <a:t> </a:t>
            </a:r>
            <a:r>
              <a:rPr sz="1600" b="0" spc="-5" dirty="0">
                <a:latin typeface="Arial MT"/>
                <a:cs typeface="Arial MT"/>
              </a:rPr>
              <a:t>is a</a:t>
            </a:r>
            <a:r>
              <a:rPr sz="1600" b="0" spc="15" dirty="0">
                <a:latin typeface="Arial MT"/>
                <a:cs typeface="Arial MT"/>
              </a:rPr>
              <a:t> </a:t>
            </a:r>
            <a:r>
              <a:rPr sz="1600" b="0" spc="-5" dirty="0">
                <a:latin typeface="Arial MT"/>
                <a:cs typeface="Arial MT"/>
              </a:rPr>
              <a:t>masterpiece</a:t>
            </a:r>
            <a:r>
              <a:rPr sz="1600" b="0" dirty="0">
                <a:latin typeface="Arial MT"/>
                <a:cs typeface="Arial MT"/>
              </a:rPr>
              <a:t> </a:t>
            </a:r>
            <a:r>
              <a:rPr sz="1600" b="0" spc="-5" dirty="0">
                <a:latin typeface="Arial MT"/>
                <a:cs typeface="Arial MT"/>
              </a:rPr>
              <a:t>of</a:t>
            </a:r>
            <a:r>
              <a:rPr sz="1600" b="0" spc="15" dirty="0">
                <a:latin typeface="Arial MT"/>
                <a:cs typeface="Arial MT"/>
              </a:rPr>
              <a:t> </a:t>
            </a:r>
            <a:r>
              <a:rPr sz="1600" b="0" spc="-5" dirty="0">
                <a:latin typeface="Arial MT"/>
                <a:cs typeface="Arial MT"/>
              </a:rPr>
              <a:t>late</a:t>
            </a:r>
            <a:r>
              <a:rPr sz="1600" b="0" spc="15" dirty="0">
                <a:latin typeface="Arial MT"/>
                <a:cs typeface="Arial MT"/>
              </a:rPr>
              <a:t> </a:t>
            </a:r>
            <a:r>
              <a:rPr sz="1600" b="0" spc="-5" dirty="0">
                <a:latin typeface="Arial MT"/>
                <a:cs typeface="Arial MT"/>
              </a:rPr>
              <a:t>modern</a:t>
            </a:r>
            <a:r>
              <a:rPr sz="1600" b="0" spc="15" dirty="0">
                <a:latin typeface="Arial MT"/>
                <a:cs typeface="Arial MT"/>
              </a:rPr>
              <a:t> </a:t>
            </a:r>
            <a:r>
              <a:rPr sz="1600" b="0" spc="-5" dirty="0">
                <a:latin typeface="Arial MT"/>
                <a:cs typeface="Arial MT"/>
              </a:rPr>
              <a:t>architecture</a:t>
            </a:r>
            <a:r>
              <a:rPr sz="1600" b="0" spc="10" dirty="0">
                <a:latin typeface="Arial MT"/>
                <a:cs typeface="Arial MT"/>
              </a:rPr>
              <a:t> </a:t>
            </a:r>
            <a:r>
              <a:rPr sz="1600" b="0" spc="-5" dirty="0">
                <a:latin typeface="Arial MT"/>
                <a:cs typeface="Arial MT"/>
              </a:rPr>
              <a:t>and</a:t>
            </a:r>
            <a:r>
              <a:rPr sz="1600" b="0" spc="15" dirty="0">
                <a:latin typeface="Arial MT"/>
                <a:cs typeface="Arial MT"/>
              </a:rPr>
              <a:t> </a:t>
            </a:r>
            <a:r>
              <a:rPr sz="1600" b="0" spc="-5" dirty="0">
                <a:latin typeface="Arial MT"/>
                <a:cs typeface="Arial MT"/>
              </a:rPr>
              <a:t>an</a:t>
            </a:r>
            <a:r>
              <a:rPr sz="1600" b="0" spc="5" dirty="0">
                <a:latin typeface="Arial MT"/>
                <a:cs typeface="Arial MT"/>
              </a:rPr>
              <a:t> </a:t>
            </a:r>
            <a:r>
              <a:rPr sz="1600" b="0" spc="-5" dirty="0">
                <a:latin typeface="Arial MT"/>
                <a:cs typeface="Arial MT"/>
              </a:rPr>
              <a:t>iconic </a:t>
            </a:r>
            <a:r>
              <a:rPr sz="1600" b="0" dirty="0">
                <a:latin typeface="Arial MT"/>
                <a:cs typeface="Arial MT"/>
              </a:rPr>
              <a:t> </a:t>
            </a:r>
            <a:r>
              <a:rPr sz="1600" b="0" spc="-5" dirty="0">
                <a:latin typeface="Arial MT"/>
                <a:cs typeface="Arial MT"/>
              </a:rPr>
              <a:t>building</a:t>
            </a:r>
            <a:r>
              <a:rPr sz="1600" b="0" spc="-35" dirty="0">
                <a:latin typeface="Arial MT"/>
                <a:cs typeface="Arial MT"/>
              </a:rPr>
              <a:t> </a:t>
            </a:r>
            <a:r>
              <a:rPr sz="1600" b="0" spc="-5" dirty="0">
                <a:latin typeface="Arial MT"/>
                <a:cs typeface="Arial MT"/>
              </a:rPr>
              <a:t>of</a:t>
            </a:r>
            <a:r>
              <a:rPr sz="1600" b="0" spc="15" dirty="0">
                <a:latin typeface="Arial MT"/>
                <a:cs typeface="Arial MT"/>
              </a:rPr>
              <a:t> </a:t>
            </a:r>
            <a:r>
              <a:rPr sz="1600" b="0" spc="-5" dirty="0">
                <a:latin typeface="Arial MT"/>
                <a:cs typeface="Arial MT"/>
              </a:rPr>
              <a:t>the</a:t>
            </a:r>
            <a:r>
              <a:rPr sz="1600" b="0" spc="25" dirty="0">
                <a:latin typeface="Arial MT"/>
                <a:cs typeface="Arial MT"/>
              </a:rPr>
              <a:t> </a:t>
            </a:r>
            <a:r>
              <a:rPr sz="1600" b="0" spc="-5" dirty="0">
                <a:latin typeface="Arial MT"/>
                <a:cs typeface="Arial MT"/>
              </a:rPr>
              <a:t>20th</a:t>
            </a:r>
            <a:r>
              <a:rPr sz="1600" b="0" spc="20" dirty="0">
                <a:latin typeface="Arial MT"/>
                <a:cs typeface="Arial MT"/>
              </a:rPr>
              <a:t> </a:t>
            </a:r>
            <a:r>
              <a:rPr sz="1600" b="0" spc="-20" dirty="0">
                <a:latin typeface="Arial MT"/>
                <a:cs typeface="Arial MT"/>
              </a:rPr>
              <a:t>century.</a:t>
            </a:r>
            <a:r>
              <a:rPr sz="1600" b="0" spc="35" dirty="0">
                <a:latin typeface="Arial MT"/>
                <a:cs typeface="Arial MT"/>
              </a:rPr>
              <a:t> </a:t>
            </a:r>
            <a:r>
              <a:rPr sz="1600" b="0" spc="-5" dirty="0">
                <a:latin typeface="Arial MT"/>
                <a:cs typeface="Arial MT"/>
              </a:rPr>
              <a:t>It</a:t>
            </a:r>
            <a:r>
              <a:rPr sz="1600" b="0" spc="25" dirty="0">
                <a:latin typeface="Arial MT"/>
                <a:cs typeface="Arial MT"/>
              </a:rPr>
              <a:t> </a:t>
            </a:r>
            <a:r>
              <a:rPr sz="1600" b="0" spc="-5" dirty="0">
                <a:latin typeface="Arial MT"/>
                <a:cs typeface="Arial MT"/>
              </a:rPr>
              <a:t>is</a:t>
            </a:r>
            <a:r>
              <a:rPr sz="1600" b="0" dirty="0">
                <a:latin typeface="Arial MT"/>
                <a:cs typeface="Arial MT"/>
              </a:rPr>
              <a:t> </a:t>
            </a:r>
            <a:r>
              <a:rPr sz="1600" b="0" spc="-5" dirty="0">
                <a:latin typeface="Arial MT"/>
                <a:cs typeface="Arial MT"/>
              </a:rPr>
              <a:t>admired</a:t>
            </a:r>
            <a:r>
              <a:rPr sz="1600" b="0" spc="10" dirty="0">
                <a:latin typeface="Arial MT"/>
                <a:cs typeface="Arial MT"/>
              </a:rPr>
              <a:t> </a:t>
            </a:r>
            <a:r>
              <a:rPr sz="1600" b="0" spc="-5" dirty="0">
                <a:latin typeface="Arial MT"/>
                <a:cs typeface="Arial MT"/>
              </a:rPr>
              <a:t>internationally</a:t>
            </a:r>
            <a:r>
              <a:rPr sz="1600" b="0" spc="-15" dirty="0">
                <a:latin typeface="Arial MT"/>
                <a:cs typeface="Arial MT"/>
              </a:rPr>
              <a:t> </a:t>
            </a:r>
            <a:r>
              <a:rPr sz="1600" b="0" spc="-5" dirty="0">
                <a:latin typeface="Arial MT"/>
                <a:cs typeface="Arial MT"/>
              </a:rPr>
              <a:t>and</a:t>
            </a:r>
            <a:r>
              <a:rPr sz="1600" b="0" dirty="0">
                <a:latin typeface="Arial MT"/>
                <a:cs typeface="Arial MT"/>
              </a:rPr>
              <a:t> </a:t>
            </a:r>
            <a:r>
              <a:rPr sz="1600" b="0" spc="-5" dirty="0">
                <a:latin typeface="Arial MT"/>
                <a:cs typeface="Arial MT"/>
              </a:rPr>
              <a:t>treasured</a:t>
            </a:r>
            <a:r>
              <a:rPr sz="1600" b="0" spc="25" dirty="0">
                <a:latin typeface="Arial MT"/>
                <a:cs typeface="Arial MT"/>
              </a:rPr>
              <a:t> </a:t>
            </a:r>
            <a:r>
              <a:rPr sz="1600" b="0" spc="-5" dirty="0">
                <a:latin typeface="Arial MT"/>
                <a:cs typeface="Arial MT"/>
              </a:rPr>
              <a:t>by</a:t>
            </a:r>
            <a:r>
              <a:rPr sz="1600" b="0" spc="20" dirty="0">
                <a:latin typeface="Arial MT"/>
                <a:cs typeface="Arial MT"/>
              </a:rPr>
              <a:t> </a:t>
            </a:r>
            <a:r>
              <a:rPr sz="1600" b="0" spc="-5" dirty="0">
                <a:latin typeface="Arial MT"/>
                <a:cs typeface="Arial MT"/>
              </a:rPr>
              <a:t>the</a:t>
            </a:r>
            <a:r>
              <a:rPr sz="1600" b="0" spc="15" dirty="0">
                <a:latin typeface="Arial MT"/>
                <a:cs typeface="Arial MT"/>
              </a:rPr>
              <a:t> </a:t>
            </a:r>
            <a:r>
              <a:rPr sz="1600" b="0" spc="-5" dirty="0">
                <a:latin typeface="Arial MT"/>
                <a:cs typeface="Arial MT"/>
              </a:rPr>
              <a:t>people</a:t>
            </a:r>
            <a:r>
              <a:rPr sz="1600" b="0" spc="-10" dirty="0">
                <a:latin typeface="Arial MT"/>
                <a:cs typeface="Arial MT"/>
              </a:rPr>
              <a:t> </a:t>
            </a:r>
            <a:r>
              <a:rPr sz="1600" b="0" spc="-5" dirty="0">
                <a:latin typeface="Arial MT"/>
                <a:cs typeface="Arial MT"/>
              </a:rPr>
              <a:t>of </a:t>
            </a:r>
            <a:r>
              <a:rPr sz="1600" b="0" dirty="0">
                <a:latin typeface="Arial MT"/>
                <a:cs typeface="Arial MT"/>
              </a:rPr>
              <a:t> </a:t>
            </a:r>
            <a:r>
              <a:rPr sz="1600" b="0" spc="-5" dirty="0">
                <a:latin typeface="Arial MT"/>
                <a:cs typeface="Arial MT"/>
              </a:rPr>
              <a:t>Australia.</a:t>
            </a:r>
            <a:r>
              <a:rPr sz="1600" b="0" spc="-10" dirty="0">
                <a:latin typeface="Arial MT"/>
                <a:cs typeface="Arial MT"/>
              </a:rPr>
              <a:t> </a:t>
            </a:r>
            <a:r>
              <a:rPr sz="1600" b="0" spc="-5" dirty="0">
                <a:latin typeface="Arial MT"/>
                <a:cs typeface="Arial MT"/>
              </a:rPr>
              <a:t>Created</a:t>
            </a:r>
            <a:r>
              <a:rPr sz="1600" b="0" spc="15" dirty="0">
                <a:latin typeface="Arial MT"/>
                <a:cs typeface="Arial MT"/>
              </a:rPr>
              <a:t> </a:t>
            </a:r>
            <a:r>
              <a:rPr sz="1600" b="0" spc="-5" dirty="0">
                <a:latin typeface="Arial MT"/>
                <a:cs typeface="Arial MT"/>
              </a:rPr>
              <a:t>by</a:t>
            </a:r>
            <a:r>
              <a:rPr sz="1600" b="0" spc="10" dirty="0">
                <a:latin typeface="Arial MT"/>
                <a:cs typeface="Arial MT"/>
              </a:rPr>
              <a:t> </a:t>
            </a:r>
            <a:r>
              <a:rPr sz="1600" b="0" spc="-5" dirty="0">
                <a:latin typeface="Arial MT"/>
                <a:cs typeface="Arial MT"/>
              </a:rPr>
              <a:t>an</a:t>
            </a:r>
            <a:r>
              <a:rPr sz="1600" b="0" spc="15" dirty="0">
                <a:latin typeface="Arial MT"/>
                <a:cs typeface="Arial MT"/>
              </a:rPr>
              <a:t> </a:t>
            </a:r>
            <a:r>
              <a:rPr sz="1600" b="0" spc="-5" dirty="0">
                <a:latin typeface="Arial MT"/>
                <a:cs typeface="Arial MT"/>
              </a:rPr>
              <a:t>architect</a:t>
            </a:r>
            <a:r>
              <a:rPr sz="1600" b="0" spc="5" dirty="0">
                <a:latin typeface="Arial MT"/>
                <a:cs typeface="Arial MT"/>
              </a:rPr>
              <a:t> </a:t>
            </a:r>
            <a:r>
              <a:rPr sz="1600" b="0" spc="-10" dirty="0">
                <a:latin typeface="Arial MT"/>
                <a:cs typeface="Arial MT"/>
              </a:rPr>
              <a:t>who</a:t>
            </a:r>
            <a:r>
              <a:rPr sz="1600" b="0" spc="30" dirty="0">
                <a:latin typeface="Arial MT"/>
                <a:cs typeface="Arial MT"/>
              </a:rPr>
              <a:t> </a:t>
            </a:r>
            <a:r>
              <a:rPr sz="1600" b="0" spc="-5" dirty="0">
                <a:latin typeface="Arial MT"/>
                <a:cs typeface="Arial MT"/>
              </a:rPr>
              <a:t>had</a:t>
            </a:r>
            <a:r>
              <a:rPr sz="1600" b="0" dirty="0">
                <a:latin typeface="Arial MT"/>
                <a:cs typeface="Arial MT"/>
              </a:rPr>
              <a:t> </a:t>
            </a:r>
            <a:r>
              <a:rPr sz="1600" b="0" spc="-5" dirty="0">
                <a:latin typeface="Arial MT"/>
                <a:cs typeface="Arial MT"/>
              </a:rPr>
              <a:t>been</a:t>
            </a:r>
            <a:r>
              <a:rPr sz="1600" b="0" spc="10" dirty="0">
                <a:latin typeface="Arial MT"/>
                <a:cs typeface="Arial MT"/>
              </a:rPr>
              <a:t> </a:t>
            </a:r>
            <a:r>
              <a:rPr sz="1600" b="0" spc="-5" dirty="0">
                <a:latin typeface="Arial MT"/>
                <a:cs typeface="Arial MT"/>
              </a:rPr>
              <a:t>an</a:t>
            </a:r>
            <a:r>
              <a:rPr sz="1600" b="0" spc="20" dirty="0">
                <a:latin typeface="Arial MT"/>
                <a:cs typeface="Arial MT"/>
              </a:rPr>
              <a:t> </a:t>
            </a:r>
            <a:r>
              <a:rPr sz="1600" b="0" spc="-5" dirty="0">
                <a:latin typeface="Arial MT"/>
                <a:cs typeface="Arial MT"/>
              </a:rPr>
              <a:t>avid</a:t>
            </a:r>
            <a:r>
              <a:rPr sz="1600" b="0" spc="-10" dirty="0">
                <a:latin typeface="Arial MT"/>
                <a:cs typeface="Arial MT"/>
              </a:rPr>
              <a:t> </a:t>
            </a:r>
            <a:r>
              <a:rPr sz="1600" b="0" spc="-5" dirty="0">
                <a:latin typeface="Arial MT"/>
                <a:cs typeface="Arial MT"/>
              </a:rPr>
              <a:t>sailor</a:t>
            </a:r>
            <a:r>
              <a:rPr sz="1600" b="0" spc="-10" dirty="0">
                <a:latin typeface="Arial MT"/>
                <a:cs typeface="Arial MT"/>
              </a:rPr>
              <a:t> </a:t>
            </a:r>
            <a:r>
              <a:rPr sz="1600" b="0" spc="-5" dirty="0">
                <a:latin typeface="Arial MT"/>
                <a:cs typeface="Arial MT"/>
              </a:rPr>
              <a:t>and</a:t>
            </a:r>
            <a:r>
              <a:rPr sz="1600" b="0" spc="20" dirty="0">
                <a:latin typeface="Arial MT"/>
                <a:cs typeface="Arial MT"/>
              </a:rPr>
              <a:t> </a:t>
            </a:r>
            <a:r>
              <a:rPr sz="1600" b="0" spc="-5" dirty="0">
                <a:latin typeface="Arial MT"/>
                <a:cs typeface="Arial MT"/>
              </a:rPr>
              <a:t>understood</a:t>
            </a:r>
            <a:r>
              <a:rPr sz="1600" b="0" spc="15" dirty="0">
                <a:latin typeface="Arial MT"/>
                <a:cs typeface="Arial MT"/>
              </a:rPr>
              <a:t> </a:t>
            </a:r>
            <a:r>
              <a:rPr sz="1600" b="0" spc="-5" dirty="0">
                <a:latin typeface="Arial MT"/>
                <a:cs typeface="Arial MT"/>
              </a:rPr>
              <a:t>the</a:t>
            </a:r>
            <a:r>
              <a:rPr sz="1600" b="0" spc="20" dirty="0">
                <a:latin typeface="Arial MT"/>
                <a:cs typeface="Arial MT"/>
              </a:rPr>
              <a:t> </a:t>
            </a:r>
            <a:r>
              <a:rPr sz="1600" b="0" spc="-5" dirty="0">
                <a:latin typeface="Arial MT"/>
                <a:cs typeface="Arial MT"/>
              </a:rPr>
              <a:t>sea, </a:t>
            </a:r>
            <a:r>
              <a:rPr sz="1600" b="0" dirty="0">
                <a:latin typeface="Arial MT"/>
                <a:cs typeface="Arial MT"/>
              </a:rPr>
              <a:t> </a:t>
            </a:r>
            <a:r>
              <a:rPr sz="1600" b="0" spc="-5" dirty="0">
                <a:latin typeface="Arial MT"/>
                <a:cs typeface="Arial MT"/>
              </a:rPr>
              <a:t>the</a:t>
            </a:r>
            <a:r>
              <a:rPr sz="1600" b="0" dirty="0">
                <a:latin typeface="Arial MT"/>
                <a:cs typeface="Arial MT"/>
              </a:rPr>
              <a:t> </a:t>
            </a:r>
            <a:r>
              <a:rPr sz="1600" b="0" spc="-10" dirty="0">
                <a:latin typeface="Arial MT"/>
                <a:cs typeface="Arial MT"/>
              </a:rPr>
              <a:t>Sydney</a:t>
            </a:r>
            <a:r>
              <a:rPr sz="1600" b="0" spc="25" dirty="0">
                <a:latin typeface="Arial MT"/>
                <a:cs typeface="Arial MT"/>
              </a:rPr>
              <a:t> </a:t>
            </a:r>
            <a:r>
              <a:rPr sz="1600" b="0" spc="-5" dirty="0">
                <a:latin typeface="Arial MT"/>
                <a:cs typeface="Arial MT"/>
              </a:rPr>
              <a:t>Opera</a:t>
            </a:r>
            <a:r>
              <a:rPr sz="1600" b="0" spc="40" dirty="0">
                <a:latin typeface="Arial MT"/>
                <a:cs typeface="Arial MT"/>
              </a:rPr>
              <a:t> </a:t>
            </a:r>
            <a:r>
              <a:rPr sz="1600" b="0" spc="-5" dirty="0">
                <a:latin typeface="Arial MT"/>
                <a:cs typeface="Arial MT"/>
              </a:rPr>
              <a:t>House</a:t>
            </a:r>
            <a:r>
              <a:rPr sz="1600" b="0" spc="-10" dirty="0">
                <a:latin typeface="Arial MT"/>
                <a:cs typeface="Arial MT"/>
              </a:rPr>
              <a:t> </a:t>
            </a:r>
            <a:r>
              <a:rPr sz="1600" b="0" spc="-5" dirty="0">
                <a:latin typeface="Arial MT"/>
                <a:cs typeface="Arial MT"/>
              </a:rPr>
              <a:t>inhabits</a:t>
            </a:r>
            <a:r>
              <a:rPr sz="1600" b="0" dirty="0">
                <a:latin typeface="Arial MT"/>
                <a:cs typeface="Arial MT"/>
              </a:rPr>
              <a:t> </a:t>
            </a:r>
            <a:r>
              <a:rPr sz="1600" b="0" spc="-5" dirty="0">
                <a:latin typeface="Arial MT"/>
                <a:cs typeface="Arial MT"/>
              </a:rPr>
              <a:t>the</a:t>
            </a:r>
            <a:r>
              <a:rPr sz="1600" b="0" spc="15" dirty="0">
                <a:latin typeface="Arial MT"/>
                <a:cs typeface="Arial MT"/>
              </a:rPr>
              <a:t> </a:t>
            </a:r>
            <a:r>
              <a:rPr sz="1600" b="0" spc="-5" dirty="0">
                <a:latin typeface="Arial MT"/>
                <a:cs typeface="Arial MT"/>
              </a:rPr>
              <a:t>world-famous</a:t>
            </a:r>
            <a:r>
              <a:rPr sz="1600" b="0" spc="50" dirty="0">
                <a:latin typeface="Arial MT"/>
                <a:cs typeface="Arial MT"/>
              </a:rPr>
              <a:t> </a:t>
            </a:r>
            <a:r>
              <a:rPr sz="1600" b="0" spc="-5" dirty="0">
                <a:latin typeface="Arial MT"/>
                <a:cs typeface="Arial MT"/>
              </a:rPr>
              <a:t>maritime</a:t>
            </a:r>
            <a:r>
              <a:rPr sz="1600" b="0" spc="20" dirty="0">
                <a:latin typeface="Arial MT"/>
                <a:cs typeface="Arial MT"/>
              </a:rPr>
              <a:t> </a:t>
            </a:r>
            <a:r>
              <a:rPr sz="1600" b="0" spc="-5" dirty="0">
                <a:latin typeface="Arial MT"/>
                <a:cs typeface="Arial MT"/>
              </a:rPr>
              <a:t>location</a:t>
            </a:r>
            <a:r>
              <a:rPr sz="1600" b="0" spc="-15" dirty="0">
                <a:latin typeface="Arial MT"/>
                <a:cs typeface="Arial MT"/>
              </a:rPr>
              <a:t> </a:t>
            </a:r>
            <a:r>
              <a:rPr sz="1600" b="0" spc="-5" dirty="0">
                <a:latin typeface="Arial MT"/>
                <a:cs typeface="Arial MT"/>
              </a:rPr>
              <a:t>on</a:t>
            </a:r>
            <a:r>
              <a:rPr sz="1600" b="0" spc="15" dirty="0">
                <a:latin typeface="Arial MT"/>
                <a:cs typeface="Arial MT"/>
              </a:rPr>
              <a:t> </a:t>
            </a:r>
            <a:r>
              <a:rPr sz="1600" b="0" spc="-5" dirty="0">
                <a:latin typeface="Arial MT"/>
                <a:cs typeface="Arial MT"/>
              </a:rPr>
              <a:t>Sydney</a:t>
            </a:r>
            <a:r>
              <a:rPr sz="1600" b="0" spc="45" dirty="0">
                <a:latin typeface="Arial MT"/>
                <a:cs typeface="Arial MT"/>
              </a:rPr>
              <a:t> </a:t>
            </a:r>
            <a:r>
              <a:rPr sz="1600" b="0" spc="-5" dirty="0">
                <a:latin typeface="Arial MT"/>
                <a:cs typeface="Arial MT"/>
              </a:rPr>
              <a:t>Harbour </a:t>
            </a:r>
            <a:r>
              <a:rPr sz="1600" b="0" spc="-430" dirty="0">
                <a:latin typeface="Arial MT"/>
                <a:cs typeface="Arial MT"/>
              </a:rPr>
              <a:t> </a:t>
            </a:r>
            <a:r>
              <a:rPr sz="1600" b="0" spc="-10" dirty="0">
                <a:latin typeface="Arial MT"/>
                <a:cs typeface="Arial MT"/>
              </a:rPr>
              <a:t>with</a:t>
            </a:r>
            <a:r>
              <a:rPr sz="1600" b="0" dirty="0">
                <a:latin typeface="Arial MT"/>
                <a:cs typeface="Arial MT"/>
              </a:rPr>
              <a:t> </a:t>
            </a:r>
            <a:r>
              <a:rPr sz="1600" b="0" spc="-5" dirty="0">
                <a:latin typeface="Arial MT"/>
                <a:cs typeface="Arial MT"/>
              </a:rPr>
              <a:t>such</a:t>
            </a:r>
            <a:r>
              <a:rPr sz="1600" b="0" dirty="0">
                <a:latin typeface="Arial MT"/>
                <a:cs typeface="Arial MT"/>
              </a:rPr>
              <a:t> </a:t>
            </a:r>
            <a:r>
              <a:rPr sz="1600" b="0" spc="-5" dirty="0">
                <a:latin typeface="Arial MT"/>
                <a:cs typeface="Arial MT"/>
              </a:rPr>
              <a:t>grace</a:t>
            </a:r>
            <a:r>
              <a:rPr sz="1600" b="0" spc="15" dirty="0">
                <a:latin typeface="Arial MT"/>
                <a:cs typeface="Arial MT"/>
              </a:rPr>
              <a:t> </a:t>
            </a:r>
            <a:r>
              <a:rPr sz="1600" b="0" spc="-5" dirty="0">
                <a:latin typeface="Arial MT"/>
                <a:cs typeface="Arial MT"/>
              </a:rPr>
              <a:t>that</a:t>
            </a:r>
            <a:r>
              <a:rPr sz="1600" b="0" spc="20" dirty="0">
                <a:latin typeface="Arial MT"/>
                <a:cs typeface="Arial MT"/>
              </a:rPr>
              <a:t> </a:t>
            </a:r>
            <a:r>
              <a:rPr sz="1600" b="0" spc="-5" dirty="0">
                <a:latin typeface="Arial MT"/>
                <a:cs typeface="Arial MT"/>
              </a:rPr>
              <a:t>it</a:t>
            </a:r>
            <a:r>
              <a:rPr sz="1600" b="0" dirty="0">
                <a:latin typeface="Arial MT"/>
                <a:cs typeface="Arial MT"/>
              </a:rPr>
              <a:t> </a:t>
            </a:r>
            <a:r>
              <a:rPr sz="1600" b="0" spc="-5" dirty="0">
                <a:latin typeface="Arial MT"/>
                <a:cs typeface="Arial MT"/>
              </a:rPr>
              <a:t>appears</a:t>
            </a:r>
            <a:r>
              <a:rPr sz="1600" b="0" spc="25" dirty="0">
                <a:latin typeface="Arial MT"/>
                <a:cs typeface="Arial MT"/>
              </a:rPr>
              <a:t> </a:t>
            </a:r>
            <a:r>
              <a:rPr sz="1600" b="0" spc="-5" dirty="0">
                <a:latin typeface="Arial MT"/>
                <a:cs typeface="Arial MT"/>
              </a:rPr>
              <a:t>that</a:t>
            </a:r>
            <a:r>
              <a:rPr sz="1600" b="0" spc="15" dirty="0">
                <a:latin typeface="Arial MT"/>
                <a:cs typeface="Arial MT"/>
              </a:rPr>
              <a:t> </a:t>
            </a:r>
            <a:r>
              <a:rPr sz="1600" b="0" spc="-5" dirty="0">
                <a:latin typeface="Arial MT"/>
                <a:cs typeface="Arial MT"/>
              </a:rPr>
              <a:t>the</a:t>
            </a:r>
            <a:r>
              <a:rPr sz="1600" b="0" spc="15" dirty="0">
                <a:latin typeface="Arial MT"/>
                <a:cs typeface="Arial MT"/>
              </a:rPr>
              <a:t> </a:t>
            </a:r>
            <a:r>
              <a:rPr sz="1600" b="0" spc="-5" dirty="0">
                <a:latin typeface="Arial MT"/>
                <a:cs typeface="Arial MT"/>
              </a:rPr>
              <a:t>building</a:t>
            </a:r>
            <a:r>
              <a:rPr sz="1600" b="0" spc="-20" dirty="0">
                <a:latin typeface="Arial MT"/>
                <a:cs typeface="Arial MT"/>
              </a:rPr>
              <a:t> </a:t>
            </a:r>
            <a:r>
              <a:rPr sz="1600" b="0" spc="-5" dirty="0">
                <a:latin typeface="Arial MT"/>
                <a:cs typeface="Arial MT"/>
              </a:rPr>
              <a:t>belongs</a:t>
            </a:r>
            <a:r>
              <a:rPr sz="1600" b="0" dirty="0">
                <a:latin typeface="Arial MT"/>
                <a:cs typeface="Arial MT"/>
              </a:rPr>
              <a:t> </a:t>
            </a:r>
            <a:r>
              <a:rPr sz="1600" b="0" spc="-5" dirty="0">
                <a:latin typeface="Arial MT"/>
                <a:cs typeface="Arial MT"/>
              </a:rPr>
              <a:t>there</a:t>
            </a:r>
            <a:r>
              <a:rPr sz="1600" b="0" spc="20" dirty="0">
                <a:latin typeface="Arial MT"/>
                <a:cs typeface="Arial MT"/>
              </a:rPr>
              <a:t> </a:t>
            </a:r>
            <a:r>
              <a:rPr sz="1600" b="0" spc="-20" dirty="0">
                <a:latin typeface="Arial MT"/>
                <a:cs typeface="Arial MT"/>
              </a:rPr>
              <a:t>naturally.</a:t>
            </a:r>
            <a:r>
              <a:rPr sz="1600" b="0" dirty="0">
                <a:latin typeface="Arial MT"/>
                <a:cs typeface="Arial MT"/>
              </a:rPr>
              <a:t> </a:t>
            </a:r>
            <a:r>
              <a:rPr sz="1600" b="0" spc="-5" dirty="0">
                <a:latin typeface="Arial MT"/>
                <a:cs typeface="Arial MT"/>
              </a:rPr>
              <a:t>The</a:t>
            </a:r>
            <a:r>
              <a:rPr sz="1600" b="0" spc="5" dirty="0">
                <a:latin typeface="Arial MT"/>
                <a:cs typeface="Arial MT"/>
              </a:rPr>
              <a:t> </a:t>
            </a:r>
            <a:r>
              <a:rPr sz="1600" b="0" spc="-5" dirty="0">
                <a:latin typeface="Arial MT"/>
                <a:cs typeface="Arial MT"/>
              </a:rPr>
              <a:t>massive </a:t>
            </a:r>
            <a:r>
              <a:rPr sz="1600" b="0" dirty="0">
                <a:latin typeface="Arial MT"/>
                <a:cs typeface="Arial MT"/>
              </a:rPr>
              <a:t> </a:t>
            </a:r>
            <a:r>
              <a:rPr sz="1600" b="0" spc="-5" dirty="0">
                <a:latin typeface="Arial MT"/>
                <a:cs typeface="Arial MT"/>
              </a:rPr>
              <a:t>concrete</a:t>
            </a:r>
            <a:r>
              <a:rPr sz="1600" b="0" dirty="0">
                <a:latin typeface="Arial MT"/>
                <a:cs typeface="Arial MT"/>
              </a:rPr>
              <a:t> </a:t>
            </a:r>
            <a:r>
              <a:rPr sz="1600" b="0" spc="-5" dirty="0">
                <a:latin typeface="Arial MT"/>
                <a:cs typeface="Arial MT"/>
              </a:rPr>
              <a:t>sculptural</a:t>
            </a:r>
            <a:r>
              <a:rPr sz="1600" b="0" spc="-10" dirty="0">
                <a:latin typeface="Arial MT"/>
                <a:cs typeface="Arial MT"/>
              </a:rPr>
              <a:t> </a:t>
            </a:r>
            <a:r>
              <a:rPr sz="1600" b="0" spc="-5" dirty="0">
                <a:latin typeface="Arial MT"/>
                <a:cs typeface="Arial MT"/>
              </a:rPr>
              <a:t>shells</a:t>
            </a:r>
            <a:r>
              <a:rPr sz="1600" b="0" spc="-20" dirty="0">
                <a:latin typeface="Arial MT"/>
                <a:cs typeface="Arial MT"/>
              </a:rPr>
              <a:t> </a:t>
            </a:r>
            <a:r>
              <a:rPr sz="1600" b="0" spc="-5" dirty="0">
                <a:latin typeface="Arial MT"/>
                <a:cs typeface="Arial MT"/>
              </a:rPr>
              <a:t>that</a:t>
            </a:r>
            <a:r>
              <a:rPr sz="1600" b="0" spc="20" dirty="0">
                <a:latin typeface="Arial MT"/>
                <a:cs typeface="Arial MT"/>
              </a:rPr>
              <a:t> </a:t>
            </a:r>
            <a:r>
              <a:rPr sz="1600" b="0" spc="-5" dirty="0">
                <a:latin typeface="Arial MT"/>
                <a:cs typeface="Arial MT"/>
              </a:rPr>
              <a:t>form</a:t>
            </a:r>
            <a:r>
              <a:rPr sz="1600" b="0" spc="25" dirty="0">
                <a:latin typeface="Arial MT"/>
                <a:cs typeface="Arial MT"/>
              </a:rPr>
              <a:t> </a:t>
            </a:r>
            <a:r>
              <a:rPr sz="1600" b="0" spc="-5" dirty="0">
                <a:latin typeface="Arial MT"/>
                <a:cs typeface="Arial MT"/>
              </a:rPr>
              <a:t>the</a:t>
            </a:r>
            <a:r>
              <a:rPr sz="1600" b="0" spc="15" dirty="0">
                <a:latin typeface="Arial MT"/>
                <a:cs typeface="Arial MT"/>
              </a:rPr>
              <a:t> </a:t>
            </a:r>
            <a:r>
              <a:rPr sz="1600" b="0" spc="-10" dirty="0">
                <a:latin typeface="Arial MT"/>
                <a:cs typeface="Arial MT"/>
              </a:rPr>
              <a:t>Sydney</a:t>
            </a:r>
            <a:r>
              <a:rPr sz="1600" b="0" spc="15" dirty="0">
                <a:latin typeface="Arial MT"/>
                <a:cs typeface="Arial MT"/>
              </a:rPr>
              <a:t> </a:t>
            </a:r>
            <a:r>
              <a:rPr sz="1600" b="0" spc="-10" dirty="0">
                <a:latin typeface="Arial MT"/>
                <a:cs typeface="Arial MT"/>
              </a:rPr>
              <a:t>Opera</a:t>
            </a:r>
            <a:r>
              <a:rPr sz="1600" b="0" spc="25" dirty="0">
                <a:latin typeface="Arial MT"/>
                <a:cs typeface="Arial MT"/>
              </a:rPr>
              <a:t> </a:t>
            </a:r>
            <a:r>
              <a:rPr sz="1600" b="0" spc="-10" dirty="0">
                <a:latin typeface="Arial MT"/>
                <a:cs typeface="Arial MT"/>
              </a:rPr>
              <a:t>House’s</a:t>
            </a:r>
            <a:r>
              <a:rPr sz="1600" b="0" spc="-5" dirty="0">
                <a:latin typeface="Arial MT"/>
                <a:cs typeface="Arial MT"/>
              </a:rPr>
              <a:t> roof</a:t>
            </a:r>
            <a:r>
              <a:rPr sz="1600" b="0" spc="45" dirty="0">
                <a:latin typeface="Arial MT"/>
                <a:cs typeface="Arial MT"/>
              </a:rPr>
              <a:t> </a:t>
            </a:r>
            <a:r>
              <a:rPr sz="1600" spc="-5" dirty="0">
                <a:solidFill>
                  <a:srgbClr val="FF0000"/>
                </a:solidFill>
              </a:rPr>
              <a:t>appear</a:t>
            </a:r>
            <a:r>
              <a:rPr sz="1600" spc="15" dirty="0">
                <a:solidFill>
                  <a:srgbClr val="FF0000"/>
                </a:solidFill>
              </a:rPr>
              <a:t> </a:t>
            </a:r>
            <a:r>
              <a:rPr sz="1600" spc="-5" dirty="0">
                <a:solidFill>
                  <a:srgbClr val="FF0000"/>
                </a:solidFill>
              </a:rPr>
              <a:t>like</a:t>
            </a:r>
            <a:r>
              <a:rPr sz="1600" spc="20" dirty="0">
                <a:solidFill>
                  <a:srgbClr val="FF0000"/>
                </a:solidFill>
              </a:rPr>
              <a:t> </a:t>
            </a:r>
            <a:r>
              <a:rPr sz="1600" dirty="0">
                <a:solidFill>
                  <a:srgbClr val="FF0000"/>
                </a:solidFill>
              </a:rPr>
              <a:t>billowing </a:t>
            </a:r>
            <a:r>
              <a:rPr sz="1600" spc="-430" dirty="0">
                <a:solidFill>
                  <a:srgbClr val="FF0000"/>
                </a:solidFill>
              </a:rPr>
              <a:t> </a:t>
            </a:r>
            <a:r>
              <a:rPr sz="1600" spc="-5" dirty="0">
                <a:solidFill>
                  <a:srgbClr val="FF0000"/>
                </a:solidFill>
              </a:rPr>
              <a:t>sails</a:t>
            </a:r>
            <a:r>
              <a:rPr sz="1600" dirty="0">
                <a:solidFill>
                  <a:srgbClr val="FF0000"/>
                </a:solidFill>
              </a:rPr>
              <a:t> </a:t>
            </a:r>
            <a:r>
              <a:rPr sz="1600" spc="-5" dirty="0">
                <a:solidFill>
                  <a:srgbClr val="FF0000"/>
                </a:solidFill>
              </a:rPr>
              <a:t>filled</a:t>
            </a:r>
            <a:r>
              <a:rPr sz="1600" spc="35" dirty="0">
                <a:solidFill>
                  <a:srgbClr val="FF0000"/>
                </a:solidFill>
              </a:rPr>
              <a:t> </a:t>
            </a:r>
            <a:r>
              <a:rPr sz="1600" spc="-5" dirty="0">
                <a:solidFill>
                  <a:srgbClr val="FF0000"/>
                </a:solidFill>
              </a:rPr>
              <a:t>by</a:t>
            </a:r>
            <a:r>
              <a:rPr sz="1600" spc="10" dirty="0">
                <a:solidFill>
                  <a:srgbClr val="FF0000"/>
                </a:solidFill>
              </a:rPr>
              <a:t> </a:t>
            </a:r>
            <a:r>
              <a:rPr sz="1600" spc="-10" dirty="0">
                <a:solidFill>
                  <a:srgbClr val="FF0000"/>
                </a:solidFill>
              </a:rPr>
              <a:t>the</a:t>
            </a:r>
            <a:r>
              <a:rPr sz="1600" spc="25" dirty="0">
                <a:solidFill>
                  <a:srgbClr val="FF0000"/>
                </a:solidFill>
              </a:rPr>
              <a:t> </a:t>
            </a:r>
            <a:r>
              <a:rPr sz="1600" spc="-5" dirty="0">
                <a:solidFill>
                  <a:srgbClr val="FF0000"/>
                </a:solidFill>
              </a:rPr>
              <a:t>sea</a:t>
            </a:r>
            <a:r>
              <a:rPr sz="1600" dirty="0">
                <a:solidFill>
                  <a:srgbClr val="FF0000"/>
                </a:solidFill>
              </a:rPr>
              <a:t> winds</a:t>
            </a:r>
            <a:r>
              <a:rPr sz="1600" spc="5" dirty="0">
                <a:solidFill>
                  <a:srgbClr val="FF0000"/>
                </a:solidFill>
              </a:rPr>
              <a:t> </a:t>
            </a:r>
            <a:r>
              <a:rPr sz="1600" b="0" spc="-10" dirty="0">
                <a:latin typeface="Arial MT"/>
                <a:cs typeface="Arial MT"/>
              </a:rPr>
              <a:t>with</a:t>
            </a:r>
            <a:r>
              <a:rPr sz="1600" b="0" spc="15" dirty="0">
                <a:latin typeface="Arial MT"/>
                <a:cs typeface="Arial MT"/>
              </a:rPr>
              <a:t> </a:t>
            </a:r>
            <a:r>
              <a:rPr sz="1600" b="0" spc="-5" dirty="0">
                <a:latin typeface="Arial MT"/>
                <a:cs typeface="Arial MT"/>
              </a:rPr>
              <a:t>the</a:t>
            </a:r>
            <a:r>
              <a:rPr sz="1600" b="0" dirty="0">
                <a:latin typeface="Arial MT"/>
                <a:cs typeface="Arial MT"/>
              </a:rPr>
              <a:t> </a:t>
            </a:r>
            <a:r>
              <a:rPr sz="1600" b="0" spc="-5" dirty="0">
                <a:latin typeface="Arial MT"/>
                <a:cs typeface="Arial MT"/>
              </a:rPr>
              <a:t>sunlight</a:t>
            </a:r>
            <a:r>
              <a:rPr sz="1600" b="0" spc="-10" dirty="0">
                <a:latin typeface="Arial MT"/>
                <a:cs typeface="Arial MT"/>
              </a:rPr>
              <a:t> </a:t>
            </a:r>
            <a:r>
              <a:rPr sz="1600" b="0" spc="-5" dirty="0">
                <a:latin typeface="Arial MT"/>
                <a:cs typeface="Arial MT"/>
              </a:rPr>
              <a:t>and</a:t>
            </a:r>
            <a:r>
              <a:rPr sz="1600" b="0" spc="15" dirty="0">
                <a:latin typeface="Arial MT"/>
                <a:cs typeface="Arial MT"/>
              </a:rPr>
              <a:t> </a:t>
            </a:r>
            <a:r>
              <a:rPr sz="1600" b="0" spc="-5" dirty="0">
                <a:latin typeface="Arial MT"/>
                <a:cs typeface="Arial MT"/>
              </a:rPr>
              <a:t>cloud</a:t>
            </a:r>
            <a:r>
              <a:rPr sz="1600" b="0" spc="-10" dirty="0">
                <a:latin typeface="Arial MT"/>
                <a:cs typeface="Arial MT"/>
              </a:rPr>
              <a:t> </a:t>
            </a:r>
            <a:r>
              <a:rPr sz="1600" b="0" spc="-5" dirty="0">
                <a:latin typeface="Arial MT"/>
                <a:cs typeface="Arial MT"/>
              </a:rPr>
              <a:t>shadows</a:t>
            </a:r>
            <a:r>
              <a:rPr sz="1600" b="0" spc="10" dirty="0">
                <a:latin typeface="Arial MT"/>
                <a:cs typeface="Arial MT"/>
              </a:rPr>
              <a:t> </a:t>
            </a:r>
            <a:r>
              <a:rPr sz="1600" b="0" spc="-5" dirty="0">
                <a:latin typeface="Arial MT"/>
                <a:cs typeface="Arial MT"/>
              </a:rPr>
              <a:t>playing</a:t>
            </a:r>
            <a:r>
              <a:rPr sz="1600" b="0" spc="15" dirty="0">
                <a:latin typeface="Arial MT"/>
                <a:cs typeface="Arial MT"/>
              </a:rPr>
              <a:t> </a:t>
            </a:r>
            <a:r>
              <a:rPr sz="1600" b="0" spc="-5" dirty="0">
                <a:latin typeface="Arial MT"/>
                <a:cs typeface="Arial MT"/>
              </a:rPr>
              <a:t>across</a:t>
            </a:r>
            <a:r>
              <a:rPr sz="1600" b="0" spc="10" dirty="0">
                <a:latin typeface="Arial MT"/>
                <a:cs typeface="Arial MT"/>
              </a:rPr>
              <a:t> </a:t>
            </a:r>
            <a:r>
              <a:rPr sz="1600" b="0" spc="-5" dirty="0">
                <a:latin typeface="Arial MT"/>
                <a:cs typeface="Arial MT"/>
              </a:rPr>
              <a:t>their </a:t>
            </a:r>
            <a:r>
              <a:rPr sz="1600" b="0" dirty="0">
                <a:latin typeface="Arial MT"/>
                <a:cs typeface="Arial MT"/>
              </a:rPr>
              <a:t> </a:t>
            </a:r>
            <a:r>
              <a:rPr sz="1600" b="0" spc="-5" dirty="0">
                <a:latin typeface="Arial MT"/>
                <a:cs typeface="Arial MT"/>
              </a:rPr>
              <a:t>shining</a:t>
            </a:r>
            <a:r>
              <a:rPr sz="1600" b="0" spc="-45" dirty="0">
                <a:latin typeface="Arial MT"/>
                <a:cs typeface="Arial MT"/>
              </a:rPr>
              <a:t> </a:t>
            </a:r>
            <a:r>
              <a:rPr sz="1600" b="0" spc="-5" dirty="0">
                <a:latin typeface="Arial MT"/>
                <a:cs typeface="Arial MT"/>
              </a:rPr>
              <a:t>white</a:t>
            </a:r>
            <a:r>
              <a:rPr sz="1600" b="0" spc="10" dirty="0">
                <a:latin typeface="Arial MT"/>
                <a:cs typeface="Arial MT"/>
              </a:rPr>
              <a:t> </a:t>
            </a:r>
            <a:r>
              <a:rPr sz="1600" b="0" spc="-5" dirty="0">
                <a:latin typeface="Arial MT"/>
                <a:cs typeface="Arial MT"/>
              </a:rPr>
              <a:t>surfaces.</a:t>
            </a:r>
            <a:endParaRPr sz="1600">
              <a:latin typeface="Arial MT"/>
              <a:cs typeface="Arial MT"/>
            </a:endParaRPr>
          </a:p>
        </p:txBody>
      </p:sp>
      <p:pic>
        <p:nvPicPr>
          <p:cNvPr id="18" name="object 18"/>
          <p:cNvPicPr/>
          <p:nvPr/>
        </p:nvPicPr>
        <p:blipFill>
          <a:blip r:embed="rId16" cstate="print"/>
          <a:stretch>
            <a:fillRect/>
          </a:stretch>
        </p:blipFill>
        <p:spPr>
          <a:xfrm>
            <a:off x="3851909" y="2913501"/>
            <a:ext cx="4465968" cy="1883615"/>
          </a:xfrm>
          <a:prstGeom prst="rect">
            <a:avLst/>
          </a:prstGeom>
        </p:spPr>
      </p:pic>
      <p:pic>
        <p:nvPicPr>
          <p:cNvPr id="19" name="object 19"/>
          <p:cNvPicPr/>
          <p:nvPr/>
        </p:nvPicPr>
        <p:blipFill>
          <a:blip r:embed="rId17" cstate="print"/>
          <a:stretch>
            <a:fillRect/>
          </a:stretch>
        </p:blipFill>
        <p:spPr>
          <a:xfrm>
            <a:off x="971600" y="2996945"/>
            <a:ext cx="2710433" cy="1800224"/>
          </a:xfrm>
          <a:prstGeom prst="rect">
            <a:avLst/>
          </a:prstGeom>
        </p:spPr>
      </p:pic>
      <p:grpSp>
        <p:nvGrpSpPr>
          <p:cNvPr id="20" name="object 20"/>
          <p:cNvGrpSpPr/>
          <p:nvPr/>
        </p:nvGrpSpPr>
        <p:grpSpPr>
          <a:xfrm>
            <a:off x="502919" y="4963667"/>
            <a:ext cx="7894955" cy="713740"/>
            <a:chOff x="502919" y="4963667"/>
            <a:chExt cx="7894955" cy="713740"/>
          </a:xfrm>
        </p:grpSpPr>
        <p:pic>
          <p:nvPicPr>
            <p:cNvPr id="21" name="object 21"/>
            <p:cNvPicPr/>
            <p:nvPr/>
          </p:nvPicPr>
          <p:blipFill>
            <a:blip r:embed="rId18" cstate="print"/>
            <a:stretch>
              <a:fillRect/>
            </a:stretch>
          </p:blipFill>
          <p:spPr>
            <a:xfrm>
              <a:off x="636238" y="4963667"/>
              <a:ext cx="7761046" cy="216154"/>
            </a:xfrm>
            <a:prstGeom prst="rect">
              <a:avLst/>
            </a:prstGeom>
          </p:spPr>
        </p:pic>
        <p:pic>
          <p:nvPicPr>
            <p:cNvPr id="22" name="object 22"/>
            <p:cNvPicPr/>
            <p:nvPr/>
          </p:nvPicPr>
          <p:blipFill>
            <a:blip r:embed="rId19" cstate="print"/>
            <a:stretch>
              <a:fillRect/>
            </a:stretch>
          </p:blipFill>
          <p:spPr>
            <a:xfrm>
              <a:off x="502919" y="5094731"/>
              <a:ext cx="763524" cy="338328"/>
            </a:xfrm>
            <a:prstGeom prst="rect">
              <a:avLst/>
            </a:prstGeom>
          </p:spPr>
        </p:pic>
        <p:pic>
          <p:nvPicPr>
            <p:cNvPr id="23" name="object 23"/>
            <p:cNvPicPr/>
            <p:nvPr/>
          </p:nvPicPr>
          <p:blipFill>
            <a:blip r:embed="rId9" cstate="print"/>
            <a:stretch>
              <a:fillRect/>
            </a:stretch>
          </p:blipFill>
          <p:spPr>
            <a:xfrm>
              <a:off x="986027" y="5094731"/>
              <a:ext cx="347472" cy="338328"/>
            </a:xfrm>
            <a:prstGeom prst="rect">
              <a:avLst/>
            </a:prstGeom>
          </p:spPr>
        </p:pic>
        <p:pic>
          <p:nvPicPr>
            <p:cNvPr id="24" name="object 24"/>
            <p:cNvPicPr/>
            <p:nvPr/>
          </p:nvPicPr>
          <p:blipFill>
            <a:blip r:embed="rId20" cstate="print"/>
            <a:stretch>
              <a:fillRect/>
            </a:stretch>
          </p:blipFill>
          <p:spPr>
            <a:xfrm>
              <a:off x="1053083" y="5094731"/>
              <a:ext cx="7109459" cy="338328"/>
            </a:xfrm>
            <a:prstGeom prst="rect">
              <a:avLst/>
            </a:prstGeom>
          </p:spPr>
        </p:pic>
        <p:pic>
          <p:nvPicPr>
            <p:cNvPr id="25" name="object 25"/>
            <p:cNvPicPr/>
            <p:nvPr/>
          </p:nvPicPr>
          <p:blipFill>
            <a:blip r:embed="rId21" cstate="print"/>
            <a:stretch>
              <a:fillRect/>
            </a:stretch>
          </p:blipFill>
          <p:spPr>
            <a:xfrm>
              <a:off x="502919" y="5338571"/>
              <a:ext cx="3329940" cy="338328"/>
            </a:xfrm>
            <a:prstGeom prst="rect">
              <a:avLst/>
            </a:prstGeom>
          </p:spPr>
        </p:pic>
      </p:grpSp>
      <p:sp>
        <p:nvSpPr>
          <p:cNvPr id="26" name="object 26"/>
          <p:cNvSpPr txBox="1"/>
          <p:nvPr/>
        </p:nvSpPr>
        <p:spPr>
          <a:xfrm>
            <a:off x="618540" y="4898897"/>
            <a:ext cx="7767955" cy="100076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MT"/>
                <a:cs typeface="Arial MT"/>
              </a:rPr>
              <a:t>The</a:t>
            </a:r>
            <a:r>
              <a:rPr sz="1600" dirty="0">
                <a:latin typeface="Arial MT"/>
                <a:cs typeface="Arial MT"/>
              </a:rPr>
              <a:t> </a:t>
            </a:r>
            <a:r>
              <a:rPr sz="1600" spc="-10" dirty="0">
                <a:latin typeface="Arial MT"/>
                <a:cs typeface="Arial MT"/>
              </a:rPr>
              <a:t>Sydney</a:t>
            </a:r>
            <a:r>
              <a:rPr sz="1600" spc="20" dirty="0">
                <a:latin typeface="Arial MT"/>
                <a:cs typeface="Arial MT"/>
              </a:rPr>
              <a:t> </a:t>
            </a:r>
            <a:r>
              <a:rPr sz="1600" spc="-5" dirty="0">
                <a:latin typeface="Arial MT"/>
                <a:cs typeface="Arial MT"/>
              </a:rPr>
              <a:t>Opera</a:t>
            </a:r>
            <a:r>
              <a:rPr sz="1600" spc="25" dirty="0">
                <a:latin typeface="Arial MT"/>
                <a:cs typeface="Arial MT"/>
              </a:rPr>
              <a:t> </a:t>
            </a:r>
            <a:r>
              <a:rPr sz="1600" spc="-5" dirty="0">
                <a:latin typeface="Arial MT"/>
                <a:cs typeface="Arial MT"/>
              </a:rPr>
              <a:t>House</a:t>
            </a:r>
            <a:r>
              <a:rPr sz="1600" dirty="0">
                <a:latin typeface="Arial MT"/>
                <a:cs typeface="Arial MT"/>
              </a:rPr>
              <a:t> </a:t>
            </a:r>
            <a:r>
              <a:rPr sz="1600" spc="-5" dirty="0">
                <a:latin typeface="Arial MT"/>
                <a:cs typeface="Arial MT"/>
              </a:rPr>
              <a:t>is</a:t>
            </a:r>
            <a:r>
              <a:rPr sz="1600" dirty="0">
                <a:latin typeface="Arial MT"/>
                <a:cs typeface="Arial MT"/>
              </a:rPr>
              <a:t> </a:t>
            </a:r>
            <a:r>
              <a:rPr sz="1600" spc="-5" dirty="0">
                <a:latin typeface="Arial MT"/>
                <a:cs typeface="Arial MT"/>
              </a:rPr>
              <a:t>unique</a:t>
            </a:r>
            <a:r>
              <a:rPr sz="1600" dirty="0">
                <a:latin typeface="Arial MT"/>
                <a:cs typeface="Arial MT"/>
              </a:rPr>
              <a:t> </a:t>
            </a:r>
            <a:r>
              <a:rPr sz="1600" spc="-5" dirty="0">
                <a:latin typeface="Arial MT"/>
                <a:cs typeface="Arial MT"/>
              </a:rPr>
              <a:t>as</a:t>
            </a:r>
            <a:r>
              <a:rPr sz="1600" spc="10" dirty="0">
                <a:latin typeface="Arial MT"/>
                <a:cs typeface="Arial MT"/>
              </a:rPr>
              <a:t> </a:t>
            </a:r>
            <a:r>
              <a:rPr sz="1600" spc="-5" dirty="0">
                <a:latin typeface="Arial MT"/>
                <a:cs typeface="Arial MT"/>
              </a:rPr>
              <a:t>a</a:t>
            </a:r>
            <a:r>
              <a:rPr sz="1600" spc="20" dirty="0">
                <a:latin typeface="Arial MT"/>
                <a:cs typeface="Arial MT"/>
              </a:rPr>
              <a:t> </a:t>
            </a:r>
            <a:r>
              <a:rPr sz="1600" spc="-5" dirty="0">
                <a:latin typeface="Arial MT"/>
                <a:cs typeface="Arial MT"/>
              </a:rPr>
              <a:t>great</a:t>
            </a:r>
            <a:r>
              <a:rPr sz="1600" spc="10" dirty="0">
                <a:latin typeface="Arial MT"/>
                <a:cs typeface="Arial MT"/>
              </a:rPr>
              <a:t> </a:t>
            </a:r>
            <a:r>
              <a:rPr sz="1600" spc="-5" dirty="0">
                <a:latin typeface="Arial MT"/>
                <a:cs typeface="Arial MT"/>
              </a:rPr>
              <a:t>building</a:t>
            </a:r>
            <a:r>
              <a:rPr sz="1600" spc="-15" dirty="0">
                <a:latin typeface="Arial MT"/>
                <a:cs typeface="Arial MT"/>
              </a:rPr>
              <a:t> </a:t>
            </a:r>
            <a:r>
              <a:rPr sz="1600" spc="-5" dirty="0">
                <a:latin typeface="Arial MT"/>
                <a:cs typeface="Arial MT"/>
              </a:rPr>
              <a:t>of</a:t>
            </a:r>
            <a:r>
              <a:rPr sz="1600" spc="15" dirty="0">
                <a:latin typeface="Arial MT"/>
                <a:cs typeface="Arial MT"/>
              </a:rPr>
              <a:t> </a:t>
            </a:r>
            <a:r>
              <a:rPr sz="1600" spc="-5" dirty="0">
                <a:latin typeface="Arial MT"/>
                <a:cs typeface="Arial MT"/>
              </a:rPr>
              <a:t>the</a:t>
            </a:r>
            <a:r>
              <a:rPr sz="1600" spc="20" dirty="0">
                <a:latin typeface="Arial MT"/>
                <a:cs typeface="Arial MT"/>
              </a:rPr>
              <a:t> </a:t>
            </a:r>
            <a:r>
              <a:rPr sz="1600" spc="-10" dirty="0">
                <a:latin typeface="Arial MT"/>
                <a:cs typeface="Arial MT"/>
              </a:rPr>
              <a:t>world</a:t>
            </a:r>
            <a:r>
              <a:rPr sz="1600" spc="15" dirty="0">
                <a:latin typeface="Arial MT"/>
                <a:cs typeface="Arial MT"/>
              </a:rPr>
              <a:t> </a:t>
            </a:r>
            <a:r>
              <a:rPr sz="1600" spc="-5" dirty="0">
                <a:latin typeface="Arial MT"/>
                <a:cs typeface="Arial MT"/>
              </a:rPr>
              <a:t>that</a:t>
            </a:r>
            <a:r>
              <a:rPr sz="1600" spc="15" dirty="0">
                <a:latin typeface="Arial MT"/>
                <a:cs typeface="Arial MT"/>
              </a:rPr>
              <a:t> </a:t>
            </a:r>
            <a:r>
              <a:rPr sz="1600" spc="-5" dirty="0">
                <a:latin typeface="Arial MT"/>
                <a:cs typeface="Arial MT"/>
              </a:rPr>
              <a:t>functions</a:t>
            </a:r>
            <a:r>
              <a:rPr sz="1600" spc="15" dirty="0">
                <a:latin typeface="Arial MT"/>
                <a:cs typeface="Arial MT"/>
              </a:rPr>
              <a:t> </a:t>
            </a:r>
            <a:r>
              <a:rPr sz="1600" spc="-5" dirty="0">
                <a:latin typeface="Arial MT"/>
                <a:cs typeface="Arial MT"/>
              </a:rPr>
              <a:t>as</a:t>
            </a:r>
            <a:r>
              <a:rPr sz="1600" spc="5" dirty="0">
                <a:latin typeface="Arial MT"/>
                <a:cs typeface="Arial MT"/>
              </a:rPr>
              <a:t> </a:t>
            </a:r>
            <a:r>
              <a:rPr sz="1600" spc="-5" dirty="0">
                <a:latin typeface="Arial MT"/>
                <a:cs typeface="Arial MT"/>
              </a:rPr>
              <a:t>a </a:t>
            </a:r>
            <a:r>
              <a:rPr sz="1600" spc="-430" dirty="0">
                <a:latin typeface="Arial MT"/>
                <a:cs typeface="Arial MT"/>
              </a:rPr>
              <a:t> </a:t>
            </a:r>
            <a:r>
              <a:rPr sz="1600" spc="-5" dirty="0">
                <a:latin typeface="Arial MT"/>
                <a:cs typeface="Arial MT"/>
              </a:rPr>
              <a:t>world-class</a:t>
            </a:r>
            <a:r>
              <a:rPr sz="1600" spc="-10" dirty="0">
                <a:latin typeface="Arial MT"/>
                <a:cs typeface="Arial MT"/>
              </a:rPr>
              <a:t> </a:t>
            </a:r>
            <a:r>
              <a:rPr sz="1600" spc="-5" dirty="0">
                <a:latin typeface="Arial MT"/>
                <a:cs typeface="Arial MT"/>
              </a:rPr>
              <a:t>performing</a:t>
            </a:r>
            <a:r>
              <a:rPr sz="1600" spc="30" dirty="0">
                <a:latin typeface="Arial MT"/>
                <a:cs typeface="Arial MT"/>
              </a:rPr>
              <a:t> </a:t>
            </a:r>
            <a:r>
              <a:rPr sz="1600" spc="-5" dirty="0">
                <a:latin typeface="Arial MT"/>
                <a:cs typeface="Arial MT"/>
              </a:rPr>
              <a:t>arts</a:t>
            </a:r>
            <a:r>
              <a:rPr sz="1600" spc="25" dirty="0">
                <a:latin typeface="Arial MT"/>
                <a:cs typeface="Arial MT"/>
              </a:rPr>
              <a:t> </a:t>
            </a:r>
            <a:r>
              <a:rPr sz="1600" spc="-5" dirty="0">
                <a:latin typeface="Arial MT"/>
                <a:cs typeface="Arial MT"/>
              </a:rPr>
              <a:t>centre,</a:t>
            </a:r>
            <a:r>
              <a:rPr sz="1600" spc="10" dirty="0">
                <a:latin typeface="Arial MT"/>
                <a:cs typeface="Arial MT"/>
              </a:rPr>
              <a:t> </a:t>
            </a:r>
            <a:r>
              <a:rPr sz="1600" spc="-5" dirty="0">
                <a:latin typeface="Arial MT"/>
                <a:cs typeface="Arial MT"/>
              </a:rPr>
              <a:t>a</a:t>
            </a:r>
            <a:r>
              <a:rPr sz="1600" spc="15" dirty="0">
                <a:latin typeface="Arial MT"/>
                <a:cs typeface="Arial MT"/>
              </a:rPr>
              <a:t> </a:t>
            </a:r>
            <a:r>
              <a:rPr sz="1600" spc="-5" dirty="0">
                <a:latin typeface="Arial MT"/>
                <a:cs typeface="Arial MT"/>
              </a:rPr>
              <a:t>great</a:t>
            </a:r>
            <a:r>
              <a:rPr sz="1600" spc="20" dirty="0">
                <a:latin typeface="Arial MT"/>
                <a:cs typeface="Arial MT"/>
              </a:rPr>
              <a:t> </a:t>
            </a:r>
            <a:r>
              <a:rPr sz="1600" spc="-5" dirty="0">
                <a:latin typeface="Arial MT"/>
                <a:cs typeface="Arial MT"/>
              </a:rPr>
              <a:t>urban</a:t>
            </a:r>
            <a:r>
              <a:rPr sz="1600" spc="10" dirty="0">
                <a:latin typeface="Arial MT"/>
                <a:cs typeface="Arial MT"/>
              </a:rPr>
              <a:t> </a:t>
            </a:r>
            <a:r>
              <a:rPr sz="1600" spc="-5" dirty="0">
                <a:latin typeface="Arial MT"/>
                <a:cs typeface="Arial MT"/>
              </a:rPr>
              <a:t>sculpture</a:t>
            </a:r>
            <a:r>
              <a:rPr sz="1600" dirty="0">
                <a:latin typeface="Arial MT"/>
                <a:cs typeface="Arial MT"/>
              </a:rPr>
              <a:t> </a:t>
            </a:r>
            <a:r>
              <a:rPr sz="1600" spc="-5" dirty="0">
                <a:latin typeface="Arial MT"/>
                <a:cs typeface="Arial MT"/>
              </a:rPr>
              <a:t>and</a:t>
            </a:r>
            <a:r>
              <a:rPr sz="1600" dirty="0">
                <a:latin typeface="Arial MT"/>
                <a:cs typeface="Arial MT"/>
              </a:rPr>
              <a:t> </a:t>
            </a:r>
            <a:r>
              <a:rPr sz="1600" spc="-5" dirty="0">
                <a:latin typeface="Arial MT"/>
                <a:cs typeface="Arial MT"/>
              </a:rPr>
              <a:t>a</a:t>
            </a:r>
            <a:r>
              <a:rPr sz="1600" spc="15" dirty="0">
                <a:latin typeface="Arial MT"/>
                <a:cs typeface="Arial MT"/>
              </a:rPr>
              <a:t> </a:t>
            </a:r>
            <a:r>
              <a:rPr sz="1600" spc="-5" dirty="0">
                <a:latin typeface="Arial MT"/>
                <a:cs typeface="Arial MT"/>
              </a:rPr>
              <a:t>public</a:t>
            </a:r>
            <a:r>
              <a:rPr sz="1600" spc="-15" dirty="0">
                <a:latin typeface="Arial MT"/>
                <a:cs typeface="Arial MT"/>
              </a:rPr>
              <a:t> </a:t>
            </a:r>
            <a:r>
              <a:rPr sz="1600" spc="-5" dirty="0">
                <a:latin typeface="Arial MT"/>
                <a:cs typeface="Arial MT"/>
              </a:rPr>
              <a:t>venue</a:t>
            </a:r>
            <a:r>
              <a:rPr sz="1600" dirty="0">
                <a:latin typeface="Arial MT"/>
                <a:cs typeface="Arial MT"/>
              </a:rPr>
              <a:t> </a:t>
            </a:r>
            <a:r>
              <a:rPr sz="1600" spc="-5" dirty="0">
                <a:latin typeface="Arial MT"/>
                <a:cs typeface="Arial MT"/>
              </a:rPr>
              <a:t>for </a:t>
            </a:r>
            <a:r>
              <a:rPr sz="1600" dirty="0">
                <a:latin typeface="Arial MT"/>
                <a:cs typeface="Arial MT"/>
              </a:rPr>
              <a:t> </a:t>
            </a:r>
            <a:r>
              <a:rPr sz="1600" spc="-5" dirty="0">
                <a:latin typeface="Arial MT"/>
                <a:cs typeface="Arial MT"/>
              </a:rPr>
              <a:t>community</a:t>
            </a:r>
            <a:r>
              <a:rPr sz="1600" spc="-10" dirty="0">
                <a:latin typeface="Arial MT"/>
                <a:cs typeface="Arial MT"/>
              </a:rPr>
              <a:t> </a:t>
            </a:r>
            <a:r>
              <a:rPr sz="1600" spc="-5" dirty="0">
                <a:latin typeface="Arial MT"/>
                <a:cs typeface="Arial MT"/>
              </a:rPr>
              <a:t>activities</a:t>
            </a:r>
            <a:r>
              <a:rPr sz="1600" spc="-15" dirty="0">
                <a:latin typeface="Arial MT"/>
                <a:cs typeface="Arial MT"/>
              </a:rPr>
              <a:t> </a:t>
            </a:r>
            <a:r>
              <a:rPr sz="1600" spc="-5" dirty="0">
                <a:latin typeface="Arial MT"/>
                <a:cs typeface="Arial MT"/>
              </a:rPr>
              <a:t>and</a:t>
            </a:r>
            <a:r>
              <a:rPr sz="1600" spc="15" dirty="0">
                <a:latin typeface="Arial MT"/>
                <a:cs typeface="Arial MT"/>
              </a:rPr>
              <a:t> </a:t>
            </a:r>
            <a:r>
              <a:rPr sz="1600" spc="-5" dirty="0">
                <a:latin typeface="Arial MT"/>
                <a:cs typeface="Arial MT"/>
              </a:rPr>
              <a:t>tourism.</a:t>
            </a:r>
            <a:r>
              <a:rPr sz="1600" spc="40" dirty="0">
                <a:latin typeface="Arial MT"/>
                <a:cs typeface="Arial MT"/>
              </a:rPr>
              <a:t> </a:t>
            </a:r>
            <a:r>
              <a:rPr sz="1600" b="1" spc="-5" dirty="0">
                <a:latin typeface="Arial"/>
                <a:cs typeface="Arial"/>
              </a:rPr>
              <a:t>This</a:t>
            </a:r>
            <a:r>
              <a:rPr sz="1600" b="1" spc="25" dirty="0">
                <a:latin typeface="Arial"/>
                <a:cs typeface="Arial"/>
              </a:rPr>
              <a:t> </a:t>
            </a:r>
            <a:r>
              <a:rPr sz="1600" b="1" spc="-5" dirty="0">
                <a:latin typeface="Arial"/>
                <a:cs typeface="Arial"/>
              </a:rPr>
              <a:t>monumental</a:t>
            </a:r>
            <a:r>
              <a:rPr sz="1600" b="1" spc="45" dirty="0">
                <a:latin typeface="Arial"/>
                <a:cs typeface="Arial"/>
              </a:rPr>
              <a:t> </a:t>
            </a:r>
            <a:r>
              <a:rPr sz="1600" b="1" spc="-5" dirty="0">
                <a:latin typeface="Arial"/>
                <a:cs typeface="Arial"/>
              </a:rPr>
              <a:t>building</a:t>
            </a:r>
            <a:r>
              <a:rPr sz="1600" b="1" spc="35" dirty="0">
                <a:latin typeface="Arial"/>
                <a:cs typeface="Arial"/>
              </a:rPr>
              <a:t> </a:t>
            </a:r>
            <a:r>
              <a:rPr sz="1600" b="1" spc="-5" dirty="0">
                <a:latin typeface="Arial"/>
                <a:cs typeface="Arial"/>
              </a:rPr>
              <a:t>has</a:t>
            </a:r>
            <a:r>
              <a:rPr sz="1600" b="1" spc="10" dirty="0">
                <a:latin typeface="Arial"/>
                <a:cs typeface="Arial"/>
              </a:rPr>
              <a:t> </a:t>
            </a:r>
            <a:r>
              <a:rPr sz="1600" b="1" spc="-5" dirty="0">
                <a:latin typeface="Arial"/>
                <a:cs typeface="Arial"/>
              </a:rPr>
              <a:t>become</a:t>
            </a:r>
            <a:r>
              <a:rPr sz="1600" b="1" spc="10" dirty="0">
                <a:latin typeface="Arial"/>
                <a:cs typeface="Arial"/>
              </a:rPr>
              <a:t> </a:t>
            </a:r>
            <a:r>
              <a:rPr sz="1600" b="1" spc="-5" dirty="0">
                <a:latin typeface="Arial"/>
                <a:cs typeface="Arial"/>
              </a:rPr>
              <a:t>a</a:t>
            </a:r>
            <a:r>
              <a:rPr sz="1600" b="1" spc="15" dirty="0">
                <a:latin typeface="Arial"/>
                <a:cs typeface="Arial"/>
              </a:rPr>
              <a:t> </a:t>
            </a:r>
            <a:r>
              <a:rPr sz="1600" b="1" spc="-15" dirty="0">
                <a:latin typeface="Arial"/>
                <a:cs typeface="Arial"/>
              </a:rPr>
              <a:t>symbol </a:t>
            </a:r>
            <a:r>
              <a:rPr sz="1600" b="1" spc="-430" dirty="0">
                <a:latin typeface="Arial"/>
                <a:cs typeface="Arial"/>
              </a:rPr>
              <a:t> </a:t>
            </a:r>
            <a:r>
              <a:rPr sz="1600" b="1" spc="-5" dirty="0">
                <a:latin typeface="Arial"/>
                <a:cs typeface="Arial"/>
              </a:rPr>
              <a:t>of</a:t>
            </a:r>
            <a:r>
              <a:rPr sz="1600" b="1" dirty="0">
                <a:latin typeface="Arial"/>
                <a:cs typeface="Arial"/>
              </a:rPr>
              <a:t> </a:t>
            </a:r>
            <a:r>
              <a:rPr sz="1600" b="1" spc="-5" dirty="0">
                <a:latin typeface="Arial"/>
                <a:cs typeface="Arial"/>
              </a:rPr>
              <a:t>its</a:t>
            </a:r>
            <a:r>
              <a:rPr sz="1600" b="1" dirty="0">
                <a:latin typeface="Arial"/>
                <a:cs typeface="Arial"/>
              </a:rPr>
              <a:t> </a:t>
            </a:r>
            <a:r>
              <a:rPr sz="1600" b="1" spc="-5" dirty="0">
                <a:latin typeface="Arial"/>
                <a:cs typeface="Arial"/>
              </a:rPr>
              <a:t>city</a:t>
            </a:r>
            <a:r>
              <a:rPr sz="1600" b="1" spc="20" dirty="0">
                <a:latin typeface="Arial"/>
                <a:cs typeface="Arial"/>
              </a:rPr>
              <a:t> </a:t>
            </a:r>
            <a:r>
              <a:rPr sz="1600" b="1" spc="-5" dirty="0">
                <a:latin typeface="Arial"/>
                <a:cs typeface="Arial"/>
              </a:rPr>
              <a:t>and</a:t>
            </a:r>
            <a:r>
              <a:rPr sz="1600" b="1" dirty="0">
                <a:latin typeface="Arial"/>
                <a:cs typeface="Arial"/>
              </a:rPr>
              <a:t> </a:t>
            </a:r>
            <a:r>
              <a:rPr sz="1600" b="1" spc="-5" dirty="0">
                <a:latin typeface="Arial"/>
                <a:cs typeface="Arial"/>
              </a:rPr>
              <a:t>the</a:t>
            </a:r>
            <a:r>
              <a:rPr sz="1600" b="1" spc="-40" dirty="0">
                <a:latin typeface="Arial"/>
                <a:cs typeface="Arial"/>
              </a:rPr>
              <a:t> </a:t>
            </a:r>
            <a:r>
              <a:rPr sz="1600" b="1" spc="-10" dirty="0">
                <a:latin typeface="Arial"/>
                <a:cs typeface="Arial"/>
              </a:rPr>
              <a:t>Australian</a:t>
            </a:r>
            <a:r>
              <a:rPr sz="1600" b="1" spc="40" dirty="0">
                <a:latin typeface="Arial"/>
                <a:cs typeface="Arial"/>
              </a:rPr>
              <a:t> </a:t>
            </a:r>
            <a:r>
              <a:rPr sz="1600" b="1" spc="-5" dirty="0">
                <a:latin typeface="Arial"/>
                <a:cs typeface="Arial"/>
              </a:rPr>
              <a:t>nation.</a:t>
            </a:r>
            <a:endParaRPr sz="16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63759" y="773050"/>
            <a:ext cx="3947900" cy="5773287"/>
          </a:xfrm>
          <a:prstGeom prst="rect">
            <a:avLst/>
          </a:prstGeom>
        </p:spPr>
      </p:pic>
      <p:grpSp>
        <p:nvGrpSpPr>
          <p:cNvPr id="3" name="object 3"/>
          <p:cNvGrpSpPr/>
          <p:nvPr/>
        </p:nvGrpSpPr>
        <p:grpSpPr>
          <a:xfrm>
            <a:off x="382188" y="65531"/>
            <a:ext cx="5381625" cy="820419"/>
            <a:chOff x="382188" y="65531"/>
            <a:chExt cx="5381625" cy="820419"/>
          </a:xfrm>
        </p:grpSpPr>
        <p:pic>
          <p:nvPicPr>
            <p:cNvPr id="4" name="object 4"/>
            <p:cNvPicPr/>
            <p:nvPr/>
          </p:nvPicPr>
          <p:blipFill>
            <a:blip r:embed="rId3" cstate="print"/>
            <a:stretch>
              <a:fillRect/>
            </a:stretch>
          </p:blipFill>
          <p:spPr>
            <a:xfrm>
              <a:off x="382188" y="361081"/>
              <a:ext cx="979079" cy="514828"/>
            </a:xfrm>
            <a:prstGeom prst="rect">
              <a:avLst/>
            </a:prstGeom>
          </p:spPr>
        </p:pic>
        <p:pic>
          <p:nvPicPr>
            <p:cNvPr id="5" name="object 5"/>
            <p:cNvPicPr/>
            <p:nvPr/>
          </p:nvPicPr>
          <p:blipFill>
            <a:blip r:embed="rId4" cstate="print"/>
            <a:stretch>
              <a:fillRect/>
            </a:stretch>
          </p:blipFill>
          <p:spPr>
            <a:xfrm>
              <a:off x="1167383" y="65531"/>
              <a:ext cx="4596384" cy="819911"/>
            </a:xfrm>
            <a:prstGeom prst="rect">
              <a:avLst/>
            </a:prstGeom>
          </p:spPr>
        </p:pic>
      </p:grpSp>
      <p:sp>
        <p:nvSpPr>
          <p:cNvPr id="6" name="object 6"/>
          <p:cNvSpPr txBox="1">
            <a:spLocks noGrp="1"/>
          </p:cNvSpPr>
          <p:nvPr>
            <p:ph type="title"/>
          </p:nvPr>
        </p:nvSpPr>
        <p:spPr>
          <a:xfrm>
            <a:off x="331724" y="201548"/>
            <a:ext cx="5092700" cy="635000"/>
          </a:xfrm>
          <a:prstGeom prst="rect">
            <a:avLst/>
          </a:prstGeom>
        </p:spPr>
        <p:txBody>
          <a:bodyPr vert="horz" wrap="square" lIns="0" tIns="12065" rIns="0" bIns="0" rtlCol="0">
            <a:spAutoFit/>
          </a:bodyPr>
          <a:lstStyle/>
          <a:p>
            <a:pPr marL="12700">
              <a:lnSpc>
                <a:spcPct val="100000"/>
              </a:lnSpc>
              <a:spcBef>
                <a:spcPts val="95"/>
              </a:spcBef>
            </a:pPr>
            <a:r>
              <a:rPr sz="4000" spc="-5" dirty="0"/>
              <a:t>Burj</a:t>
            </a:r>
            <a:r>
              <a:rPr sz="4000" spc="-165" dirty="0"/>
              <a:t> </a:t>
            </a:r>
            <a:r>
              <a:rPr sz="4000" spc="-5" dirty="0"/>
              <a:t>Al</a:t>
            </a:r>
            <a:r>
              <a:rPr sz="4000" spc="-150" dirty="0"/>
              <a:t> </a:t>
            </a:r>
            <a:r>
              <a:rPr sz="4000" spc="-5" dirty="0"/>
              <a:t>Arab</a:t>
            </a:r>
            <a:r>
              <a:rPr sz="4000" dirty="0"/>
              <a:t> </a:t>
            </a:r>
            <a:r>
              <a:rPr sz="4000" spc="-5" dirty="0"/>
              <a:t>in</a:t>
            </a:r>
            <a:r>
              <a:rPr sz="4000" spc="-10" dirty="0"/>
              <a:t> Dubai</a:t>
            </a:r>
            <a:endParaRPr sz="4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42416" y="1267967"/>
            <a:ext cx="8101965" cy="4904740"/>
            <a:chOff x="1042416" y="1267967"/>
            <a:chExt cx="8101965" cy="4904740"/>
          </a:xfrm>
        </p:grpSpPr>
        <p:pic>
          <p:nvPicPr>
            <p:cNvPr id="3" name="object 3"/>
            <p:cNvPicPr/>
            <p:nvPr/>
          </p:nvPicPr>
          <p:blipFill>
            <a:blip r:embed="rId2" cstate="print"/>
            <a:stretch>
              <a:fillRect/>
            </a:stretch>
          </p:blipFill>
          <p:spPr>
            <a:xfrm>
              <a:off x="1156618" y="4974267"/>
              <a:ext cx="7987381" cy="1198000"/>
            </a:xfrm>
            <a:prstGeom prst="rect">
              <a:avLst/>
            </a:prstGeom>
          </p:spPr>
        </p:pic>
        <p:pic>
          <p:nvPicPr>
            <p:cNvPr id="4" name="object 4"/>
            <p:cNvPicPr/>
            <p:nvPr/>
          </p:nvPicPr>
          <p:blipFill>
            <a:blip r:embed="rId3" cstate="print"/>
            <a:stretch>
              <a:fillRect/>
            </a:stretch>
          </p:blipFill>
          <p:spPr>
            <a:xfrm>
              <a:off x="1042416" y="1267967"/>
              <a:ext cx="6705600" cy="4866132"/>
            </a:xfrm>
            <a:prstGeom prst="rect">
              <a:avLst/>
            </a:prstGeom>
          </p:spPr>
        </p:pic>
      </p:grpSp>
      <p:grpSp>
        <p:nvGrpSpPr>
          <p:cNvPr id="5" name="object 5"/>
          <p:cNvGrpSpPr/>
          <p:nvPr/>
        </p:nvGrpSpPr>
        <p:grpSpPr>
          <a:xfrm>
            <a:off x="473963" y="353071"/>
            <a:ext cx="8214359" cy="823594"/>
            <a:chOff x="473963" y="353071"/>
            <a:chExt cx="8214359" cy="823594"/>
          </a:xfrm>
        </p:grpSpPr>
        <p:pic>
          <p:nvPicPr>
            <p:cNvPr id="6" name="object 6"/>
            <p:cNvPicPr/>
            <p:nvPr/>
          </p:nvPicPr>
          <p:blipFill>
            <a:blip r:embed="rId4" cstate="print"/>
            <a:stretch>
              <a:fillRect/>
            </a:stretch>
          </p:blipFill>
          <p:spPr>
            <a:xfrm>
              <a:off x="642548" y="353071"/>
              <a:ext cx="4746122" cy="514828"/>
            </a:xfrm>
            <a:prstGeom prst="rect">
              <a:avLst/>
            </a:prstGeom>
          </p:spPr>
        </p:pic>
        <p:pic>
          <p:nvPicPr>
            <p:cNvPr id="7" name="object 7"/>
            <p:cNvPicPr/>
            <p:nvPr/>
          </p:nvPicPr>
          <p:blipFill>
            <a:blip r:embed="rId5" cstate="print"/>
            <a:stretch>
              <a:fillRect/>
            </a:stretch>
          </p:blipFill>
          <p:spPr>
            <a:xfrm>
              <a:off x="473963" y="755904"/>
              <a:ext cx="8214359" cy="420624"/>
            </a:xfrm>
            <a:prstGeom prst="rect">
              <a:avLst/>
            </a:prstGeom>
          </p:spPr>
        </p:pic>
      </p:grpSp>
      <p:sp>
        <p:nvSpPr>
          <p:cNvPr id="8" name="object 8"/>
          <p:cNvSpPr txBox="1">
            <a:spLocks noGrp="1"/>
          </p:cNvSpPr>
          <p:nvPr>
            <p:ph type="title"/>
          </p:nvPr>
        </p:nvSpPr>
        <p:spPr>
          <a:xfrm>
            <a:off x="620064" y="203073"/>
            <a:ext cx="7821295" cy="946785"/>
          </a:xfrm>
          <a:prstGeom prst="rect">
            <a:avLst/>
          </a:prstGeom>
        </p:spPr>
        <p:txBody>
          <a:bodyPr vert="horz" wrap="square" lIns="0" tIns="12065" rIns="0" bIns="0" rtlCol="0">
            <a:spAutoFit/>
          </a:bodyPr>
          <a:lstStyle/>
          <a:p>
            <a:pPr marL="12700">
              <a:lnSpc>
                <a:spcPct val="100000"/>
              </a:lnSpc>
              <a:spcBef>
                <a:spcPts val="95"/>
              </a:spcBef>
            </a:pPr>
            <a:r>
              <a:rPr sz="4000" spc="-5" dirty="0"/>
              <a:t>The</a:t>
            </a:r>
            <a:r>
              <a:rPr sz="4000" spc="-185" dirty="0"/>
              <a:t> </a:t>
            </a:r>
            <a:r>
              <a:rPr sz="4000" spc="-5" dirty="0"/>
              <a:t>Arc</a:t>
            </a:r>
            <a:r>
              <a:rPr sz="4000" spc="-10" dirty="0"/>
              <a:t> </a:t>
            </a:r>
            <a:r>
              <a:rPr sz="4000" spc="-5" dirty="0"/>
              <a:t>de</a:t>
            </a:r>
            <a:r>
              <a:rPr sz="4000" spc="-15" dirty="0"/>
              <a:t> </a:t>
            </a:r>
            <a:r>
              <a:rPr sz="4000" spc="-35" dirty="0"/>
              <a:t>Triumph</a:t>
            </a:r>
            <a:endParaRPr sz="4000"/>
          </a:p>
          <a:p>
            <a:pPr marL="12700">
              <a:lnSpc>
                <a:spcPct val="100000"/>
              </a:lnSpc>
              <a:spcBef>
                <a:spcPts val="55"/>
              </a:spcBef>
            </a:pPr>
            <a:r>
              <a:rPr sz="2000" dirty="0"/>
              <a:t>a</a:t>
            </a:r>
            <a:r>
              <a:rPr sz="2000" spc="-15" dirty="0"/>
              <a:t> </a:t>
            </a:r>
            <a:r>
              <a:rPr sz="2000" spc="-10" dirty="0"/>
              <a:t>symbol</a:t>
            </a:r>
            <a:r>
              <a:rPr sz="2000" spc="15" dirty="0"/>
              <a:t> </a:t>
            </a:r>
            <a:r>
              <a:rPr sz="2000" dirty="0"/>
              <a:t>of</a:t>
            </a:r>
            <a:r>
              <a:rPr sz="2000" spc="-15" dirty="0"/>
              <a:t> </a:t>
            </a:r>
            <a:r>
              <a:rPr sz="2000" spc="-5" dirty="0"/>
              <a:t>victory</a:t>
            </a:r>
            <a:r>
              <a:rPr sz="2000" dirty="0"/>
              <a:t> and</a:t>
            </a:r>
            <a:r>
              <a:rPr sz="2000" spc="-10" dirty="0"/>
              <a:t> </a:t>
            </a:r>
            <a:r>
              <a:rPr sz="2000" dirty="0"/>
              <a:t>progress</a:t>
            </a:r>
            <a:r>
              <a:rPr sz="2000" spc="-15" dirty="0"/>
              <a:t> </a:t>
            </a:r>
            <a:r>
              <a:rPr sz="2000" dirty="0"/>
              <a:t>going</a:t>
            </a:r>
            <a:r>
              <a:rPr sz="2000" spc="5" dirty="0"/>
              <a:t> </a:t>
            </a:r>
            <a:r>
              <a:rPr sz="2000" dirty="0"/>
              <a:t>back</a:t>
            </a:r>
            <a:r>
              <a:rPr sz="2000" spc="-15" dirty="0"/>
              <a:t> </a:t>
            </a:r>
            <a:r>
              <a:rPr sz="2000" dirty="0"/>
              <a:t>thousands</a:t>
            </a:r>
            <a:r>
              <a:rPr sz="2000" spc="-30" dirty="0"/>
              <a:t> </a:t>
            </a:r>
            <a:r>
              <a:rPr sz="2000" dirty="0"/>
              <a:t>of</a:t>
            </a:r>
            <a:r>
              <a:rPr sz="2000" spc="-10" dirty="0"/>
              <a:t> years</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9"/>
          </a:xfrm>
          <a:prstGeom prst="rect">
            <a:avLst/>
          </a:prstGeom>
        </p:spPr>
      </p:pic>
      <p:grpSp>
        <p:nvGrpSpPr>
          <p:cNvPr id="3" name="object 3"/>
          <p:cNvGrpSpPr/>
          <p:nvPr/>
        </p:nvGrpSpPr>
        <p:grpSpPr>
          <a:xfrm>
            <a:off x="1498091" y="2093976"/>
            <a:ext cx="6224270" cy="2338070"/>
            <a:chOff x="1498091" y="2093976"/>
            <a:chExt cx="6224270" cy="2338070"/>
          </a:xfrm>
        </p:grpSpPr>
        <p:pic>
          <p:nvPicPr>
            <p:cNvPr id="4" name="object 4"/>
            <p:cNvPicPr/>
            <p:nvPr/>
          </p:nvPicPr>
          <p:blipFill>
            <a:blip r:embed="rId3" cstate="print"/>
            <a:stretch>
              <a:fillRect/>
            </a:stretch>
          </p:blipFill>
          <p:spPr>
            <a:xfrm>
              <a:off x="1498091" y="2093976"/>
              <a:ext cx="6224016" cy="1331976"/>
            </a:xfrm>
            <a:prstGeom prst="rect">
              <a:avLst/>
            </a:prstGeom>
          </p:spPr>
        </p:pic>
        <p:pic>
          <p:nvPicPr>
            <p:cNvPr id="5" name="object 5"/>
            <p:cNvPicPr/>
            <p:nvPr/>
          </p:nvPicPr>
          <p:blipFill>
            <a:blip r:embed="rId4" cstate="print"/>
            <a:stretch>
              <a:fillRect/>
            </a:stretch>
          </p:blipFill>
          <p:spPr>
            <a:xfrm>
              <a:off x="1499615" y="3099816"/>
              <a:ext cx="6019800" cy="1331975"/>
            </a:xfrm>
            <a:prstGeom prst="rect">
              <a:avLst/>
            </a:prstGeom>
          </p:spPr>
        </p:pic>
      </p:grpSp>
      <p:sp>
        <p:nvSpPr>
          <p:cNvPr id="6" name="object 6"/>
          <p:cNvSpPr txBox="1">
            <a:spLocks noGrp="1"/>
          </p:cNvSpPr>
          <p:nvPr>
            <p:ph type="title"/>
          </p:nvPr>
        </p:nvSpPr>
        <p:spPr>
          <a:xfrm>
            <a:off x="2000757" y="2320493"/>
            <a:ext cx="4965065" cy="2037714"/>
          </a:xfrm>
          <a:prstGeom prst="rect">
            <a:avLst/>
          </a:prstGeom>
        </p:spPr>
        <p:txBody>
          <a:bodyPr vert="horz" wrap="square" lIns="0" tIns="12700" rIns="0" bIns="0" rtlCol="0">
            <a:spAutoFit/>
          </a:bodyPr>
          <a:lstStyle/>
          <a:p>
            <a:pPr marL="13970" marR="5080" indent="-1905">
              <a:lnSpc>
                <a:spcPct val="100000"/>
              </a:lnSpc>
              <a:spcBef>
                <a:spcPts val="100"/>
              </a:spcBef>
            </a:pPr>
            <a:r>
              <a:rPr sz="6600" dirty="0"/>
              <a:t>Examples</a:t>
            </a:r>
            <a:r>
              <a:rPr sz="6600" spc="-95" dirty="0"/>
              <a:t> </a:t>
            </a:r>
            <a:r>
              <a:rPr sz="6600" dirty="0"/>
              <a:t>of </a:t>
            </a:r>
            <a:r>
              <a:rPr sz="6600" spc="-1814" dirty="0"/>
              <a:t> </a:t>
            </a:r>
            <a:r>
              <a:rPr sz="6600" spc="-5" dirty="0"/>
              <a:t>Architecture</a:t>
            </a:r>
            <a:endParaRPr sz="6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6216" y="196979"/>
            <a:ext cx="3871699" cy="3553584"/>
          </a:xfrm>
          <a:prstGeom prst="rect">
            <a:avLst/>
          </a:prstGeom>
        </p:spPr>
      </p:pic>
      <p:pic>
        <p:nvPicPr>
          <p:cNvPr id="3" name="object 3"/>
          <p:cNvPicPr/>
          <p:nvPr/>
        </p:nvPicPr>
        <p:blipFill>
          <a:blip r:embed="rId3" cstate="print"/>
          <a:stretch>
            <a:fillRect/>
          </a:stretch>
        </p:blipFill>
        <p:spPr>
          <a:xfrm>
            <a:off x="404233" y="4511427"/>
            <a:ext cx="3512072" cy="2230746"/>
          </a:xfrm>
          <a:prstGeom prst="rect">
            <a:avLst/>
          </a:prstGeom>
        </p:spPr>
      </p:pic>
      <p:grpSp>
        <p:nvGrpSpPr>
          <p:cNvPr id="4" name="object 4"/>
          <p:cNvGrpSpPr/>
          <p:nvPr/>
        </p:nvGrpSpPr>
        <p:grpSpPr>
          <a:xfrm>
            <a:off x="4331208" y="813112"/>
            <a:ext cx="4741545" cy="6045200"/>
            <a:chOff x="4331208" y="813112"/>
            <a:chExt cx="4741545" cy="6045200"/>
          </a:xfrm>
        </p:grpSpPr>
        <p:pic>
          <p:nvPicPr>
            <p:cNvPr id="5" name="object 5"/>
            <p:cNvPicPr/>
            <p:nvPr/>
          </p:nvPicPr>
          <p:blipFill>
            <a:blip r:embed="rId4" cstate="print"/>
            <a:stretch>
              <a:fillRect/>
            </a:stretch>
          </p:blipFill>
          <p:spPr>
            <a:xfrm>
              <a:off x="4521676" y="813112"/>
              <a:ext cx="4076017" cy="317226"/>
            </a:xfrm>
            <a:prstGeom prst="rect">
              <a:avLst/>
            </a:prstGeom>
          </p:spPr>
        </p:pic>
        <p:pic>
          <p:nvPicPr>
            <p:cNvPr id="6" name="object 6"/>
            <p:cNvPicPr/>
            <p:nvPr/>
          </p:nvPicPr>
          <p:blipFill>
            <a:blip r:embed="rId5" cstate="print"/>
            <a:stretch>
              <a:fillRect/>
            </a:stretch>
          </p:blipFill>
          <p:spPr>
            <a:xfrm>
              <a:off x="4331208" y="1005839"/>
              <a:ext cx="2150364" cy="499872"/>
            </a:xfrm>
            <a:prstGeom prst="rect">
              <a:avLst/>
            </a:prstGeom>
          </p:spPr>
        </p:pic>
        <p:pic>
          <p:nvPicPr>
            <p:cNvPr id="7" name="object 7"/>
            <p:cNvPicPr/>
            <p:nvPr/>
          </p:nvPicPr>
          <p:blipFill>
            <a:blip r:embed="rId6" cstate="print"/>
            <a:stretch>
              <a:fillRect/>
            </a:stretch>
          </p:blipFill>
          <p:spPr>
            <a:xfrm>
              <a:off x="6073140" y="1005839"/>
              <a:ext cx="1897380" cy="499872"/>
            </a:xfrm>
            <a:prstGeom prst="rect">
              <a:avLst/>
            </a:prstGeom>
          </p:spPr>
        </p:pic>
        <p:pic>
          <p:nvPicPr>
            <p:cNvPr id="8" name="object 8"/>
            <p:cNvPicPr/>
            <p:nvPr/>
          </p:nvPicPr>
          <p:blipFill>
            <a:blip r:embed="rId7" cstate="print"/>
            <a:stretch>
              <a:fillRect/>
            </a:stretch>
          </p:blipFill>
          <p:spPr>
            <a:xfrm>
              <a:off x="7647432" y="1005839"/>
              <a:ext cx="1188720" cy="499872"/>
            </a:xfrm>
            <a:prstGeom prst="rect">
              <a:avLst/>
            </a:prstGeom>
          </p:spPr>
        </p:pic>
        <p:pic>
          <p:nvPicPr>
            <p:cNvPr id="9" name="object 9"/>
            <p:cNvPicPr/>
            <p:nvPr/>
          </p:nvPicPr>
          <p:blipFill>
            <a:blip r:embed="rId8" cstate="print"/>
            <a:stretch>
              <a:fillRect/>
            </a:stretch>
          </p:blipFill>
          <p:spPr>
            <a:xfrm>
              <a:off x="4331208" y="1371599"/>
              <a:ext cx="3046476" cy="499872"/>
            </a:xfrm>
            <a:prstGeom prst="rect">
              <a:avLst/>
            </a:prstGeom>
          </p:spPr>
        </p:pic>
        <p:pic>
          <p:nvPicPr>
            <p:cNvPr id="10" name="object 10"/>
            <p:cNvPicPr/>
            <p:nvPr/>
          </p:nvPicPr>
          <p:blipFill>
            <a:blip r:embed="rId9" cstate="print"/>
            <a:stretch>
              <a:fillRect/>
            </a:stretch>
          </p:blipFill>
          <p:spPr>
            <a:xfrm>
              <a:off x="6969252" y="1371599"/>
              <a:ext cx="1322831" cy="499872"/>
            </a:xfrm>
            <a:prstGeom prst="rect">
              <a:avLst/>
            </a:prstGeom>
          </p:spPr>
        </p:pic>
        <p:pic>
          <p:nvPicPr>
            <p:cNvPr id="11" name="object 11"/>
            <p:cNvPicPr/>
            <p:nvPr/>
          </p:nvPicPr>
          <p:blipFill>
            <a:blip r:embed="rId10" cstate="print"/>
            <a:stretch>
              <a:fillRect/>
            </a:stretch>
          </p:blipFill>
          <p:spPr>
            <a:xfrm>
              <a:off x="4331208" y="1737359"/>
              <a:ext cx="1763267" cy="499872"/>
            </a:xfrm>
            <a:prstGeom prst="rect">
              <a:avLst/>
            </a:prstGeom>
          </p:spPr>
        </p:pic>
        <p:pic>
          <p:nvPicPr>
            <p:cNvPr id="12" name="object 12"/>
            <p:cNvPicPr/>
            <p:nvPr/>
          </p:nvPicPr>
          <p:blipFill>
            <a:blip r:embed="rId11" cstate="print"/>
            <a:stretch>
              <a:fillRect/>
            </a:stretch>
          </p:blipFill>
          <p:spPr>
            <a:xfrm>
              <a:off x="5766816" y="1737359"/>
              <a:ext cx="2859024" cy="499872"/>
            </a:xfrm>
            <a:prstGeom prst="rect">
              <a:avLst/>
            </a:prstGeom>
          </p:spPr>
        </p:pic>
        <p:pic>
          <p:nvPicPr>
            <p:cNvPr id="13" name="object 13"/>
            <p:cNvPicPr/>
            <p:nvPr/>
          </p:nvPicPr>
          <p:blipFill>
            <a:blip r:embed="rId12" cstate="print"/>
            <a:stretch>
              <a:fillRect/>
            </a:stretch>
          </p:blipFill>
          <p:spPr>
            <a:xfrm>
              <a:off x="4331208" y="2103119"/>
              <a:ext cx="3535680" cy="499872"/>
            </a:xfrm>
            <a:prstGeom prst="rect">
              <a:avLst/>
            </a:prstGeom>
          </p:spPr>
        </p:pic>
        <p:pic>
          <p:nvPicPr>
            <p:cNvPr id="14" name="object 14"/>
            <p:cNvPicPr/>
            <p:nvPr/>
          </p:nvPicPr>
          <p:blipFill>
            <a:blip r:embed="rId13" cstate="print"/>
            <a:stretch>
              <a:fillRect/>
            </a:stretch>
          </p:blipFill>
          <p:spPr>
            <a:xfrm>
              <a:off x="4331208" y="2468879"/>
              <a:ext cx="3386328" cy="499872"/>
            </a:xfrm>
            <a:prstGeom prst="rect">
              <a:avLst/>
            </a:prstGeom>
          </p:spPr>
        </p:pic>
        <p:pic>
          <p:nvPicPr>
            <p:cNvPr id="15" name="object 15"/>
            <p:cNvPicPr/>
            <p:nvPr/>
          </p:nvPicPr>
          <p:blipFill>
            <a:blip r:embed="rId14" cstate="print"/>
            <a:stretch>
              <a:fillRect/>
            </a:stretch>
          </p:blipFill>
          <p:spPr>
            <a:xfrm>
              <a:off x="4331208" y="2834639"/>
              <a:ext cx="4280916" cy="499872"/>
            </a:xfrm>
            <a:prstGeom prst="rect">
              <a:avLst/>
            </a:prstGeom>
          </p:spPr>
        </p:pic>
        <p:pic>
          <p:nvPicPr>
            <p:cNvPr id="16" name="object 16"/>
            <p:cNvPicPr/>
            <p:nvPr/>
          </p:nvPicPr>
          <p:blipFill>
            <a:blip r:embed="rId15" cstate="print"/>
            <a:stretch>
              <a:fillRect/>
            </a:stretch>
          </p:blipFill>
          <p:spPr>
            <a:xfrm>
              <a:off x="4331208" y="3200400"/>
              <a:ext cx="4704588" cy="499872"/>
            </a:xfrm>
            <a:prstGeom prst="rect">
              <a:avLst/>
            </a:prstGeom>
          </p:spPr>
        </p:pic>
        <p:pic>
          <p:nvPicPr>
            <p:cNvPr id="17" name="object 17"/>
            <p:cNvPicPr/>
            <p:nvPr/>
          </p:nvPicPr>
          <p:blipFill>
            <a:blip r:embed="rId16" cstate="print"/>
            <a:stretch>
              <a:fillRect/>
            </a:stretch>
          </p:blipFill>
          <p:spPr>
            <a:xfrm>
              <a:off x="4331208" y="3566160"/>
              <a:ext cx="3436620" cy="499871"/>
            </a:xfrm>
            <a:prstGeom prst="rect">
              <a:avLst/>
            </a:prstGeom>
          </p:spPr>
        </p:pic>
        <p:pic>
          <p:nvPicPr>
            <p:cNvPr id="18" name="object 18"/>
            <p:cNvPicPr/>
            <p:nvPr/>
          </p:nvPicPr>
          <p:blipFill>
            <a:blip r:embed="rId17" cstate="print"/>
            <a:stretch>
              <a:fillRect/>
            </a:stretch>
          </p:blipFill>
          <p:spPr>
            <a:xfrm>
              <a:off x="4331208" y="3931919"/>
              <a:ext cx="4521708" cy="499871"/>
            </a:xfrm>
            <a:prstGeom prst="rect">
              <a:avLst/>
            </a:prstGeom>
          </p:spPr>
        </p:pic>
        <p:pic>
          <p:nvPicPr>
            <p:cNvPr id="19" name="object 19"/>
            <p:cNvPicPr/>
            <p:nvPr/>
          </p:nvPicPr>
          <p:blipFill>
            <a:blip r:embed="rId18" cstate="print"/>
            <a:stretch>
              <a:fillRect/>
            </a:stretch>
          </p:blipFill>
          <p:spPr>
            <a:xfrm>
              <a:off x="4331208" y="4297680"/>
              <a:ext cx="3640836" cy="499872"/>
            </a:xfrm>
            <a:prstGeom prst="rect">
              <a:avLst/>
            </a:prstGeom>
          </p:spPr>
        </p:pic>
        <p:pic>
          <p:nvPicPr>
            <p:cNvPr id="20" name="object 20"/>
            <p:cNvPicPr/>
            <p:nvPr/>
          </p:nvPicPr>
          <p:blipFill>
            <a:blip r:embed="rId19" cstate="print"/>
            <a:stretch>
              <a:fillRect/>
            </a:stretch>
          </p:blipFill>
          <p:spPr>
            <a:xfrm>
              <a:off x="4331208" y="4663439"/>
              <a:ext cx="4517136" cy="499872"/>
            </a:xfrm>
            <a:prstGeom prst="rect">
              <a:avLst/>
            </a:prstGeom>
          </p:spPr>
        </p:pic>
        <p:pic>
          <p:nvPicPr>
            <p:cNvPr id="21" name="object 21"/>
            <p:cNvPicPr/>
            <p:nvPr/>
          </p:nvPicPr>
          <p:blipFill>
            <a:blip r:embed="rId20" cstate="print"/>
            <a:stretch>
              <a:fillRect/>
            </a:stretch>
          </p:blipFill>
          <p:spPr>
            <a:xfrm>
              <a:off x="4331208" y="5029199"/>
              <a:ext cx="4416551" cy="499872"/>
            </a:xfrm>
            <a:prstGeom prst="rect">
              <a:avLst/>
            </a:prstGeom>
          </p:spPr>
        </p:pic>
        <p:pic>
          <p:nvPicPr>
            <p:cNvPr id="22" name="object 22"/>
            <p:cNvPicPr/>
            <p:nvPr/>
          </p:nvPicPr>
          <p:blipFill>
            <a:blip r:embed="rId21" cstate="print"/>
            <a:stretch>
              <a:fillRect/>
            </a:stretch>
          </p:blipFill>
          <p:spPr>
            <a:xfrm>
              <a:off x="4331208" y="5394960"/>
              <a:ext cx="4741164" cy="499872"/>
            </a:xfrm>
            <a:prstGeom prst="rect">
              <a:avLst/>
            </a:prstGeom>
          </p:spPr>
        </p:pic>
        <p:pic>
          <p:nvPicPr>
            <p:cNvPr id="23" name="object 23"/>
            <p:cNvPicPr/>
            <p:nvPr/>
          </p:nvPicPr>
          <p:blipFill>
            <a:blip r:embed="rId22" cstate="print"/>
            <a:stretch>
              <a:fillRect/>
            </a:stretch>
          </p:blipFill>
          <p:spPr>
            <a:xfrm>
              <a:off x="4331208" y="5760719"/>
              <a:ext cx="4700016" cy="499872"/>
            </a:xfrm>
            <a:prstGeom prst="rect">
              <a:avLst/>
            </a:prstGeom>
          </p:spPr>
        </p:pic>
        <p:pic>
          <p:nvPicPr>
            <p:cNvPr id="24" name="object 24"/>
            <p:cNvPicPr/>
            <p:nvPr/>
          </p:nvPicPr>
          <p:blipFill>
            <a:blip r:embed="rId23" cstate="print"/>
            <a:stretch>
              <a:fillRect/>
            </a:stretch>
          </p:blipFill>
          <p:spPr>
            <a:xfrm>
              <a:off x="4331208" y="6126480"/>
              <a:ext cx="4636008" cy="499872"/>
            </a:xfrm>
            <a:prstGeom prst="rect">
              <a:avLst/>
            </a:prstGeom>
          </p:spPr>
        </p:pic>
        <p:pic>
          <p:nvPicPr>
            <p:cNvPr id="25" name="object 25"/>
            <p:cNvPicPr/>
            <p:nvPr/>
          </p:nvPicPr>
          <p:blipFill>
            <a:blip r:embed="rId24" cstate="print"/>
            <a:stretch>
              <a:fillRect/>
            </a:stretch>
          </p:blipFill>
          <p:spPr>
            <a:xfrm>
              <a:off x="4331208" y="6492238"/>
              <a:ext cx="4552188" cy="365760"/>
            </a:xfrm>
            <a:prstGeom prst="rect">
              <a:avLst/>
            </a:prstGeom>
          </p:spPr>
        </p:pic>
      </p:grpSp>
      <p:sp>
        <p:nvSpPr>
          <p:cNvPr id="26" name="object 26"/>
          <p:cNvSpPr txBox="1"/>
          <p:nvPr/>
        </p:nvSpPr>
        <p:spPr>
          <a:xfrm>
            <a:off x="4509008" y="718184"/>
            <a:ext cx="4273550" cy="6244590"/>
          </a:xfrm>
          <a:prstGeom prst="rect">
            <a:avLst/>
          </a:prstGeom>
        </p:spPr>
        <p:txBody>
          <a:bodyPr vert="horz" wrap="square" lIns="0" tIns="12700" rIns="0" bIns="0" rtlCol="0">
            <a:spAutoFit/>
          </a:bodyPr>
          <a:lstStyle/>
          <a:p>
            <a:pPr marL="12700" marR="43180">
              <a:lnSpc>
                <a:spcPct val="100000"/>
              </a:lnSpc>
              <a:spcBef>
                <a:spcPts val="100"/>
              </a:spcBef>
            </a:pPr>
            <a:r>
              <a:rPr sz="2400" b="1" spc="-5" dirty="0">
                <a:latin typeface="Arial"/>
                <a:cs typeface="Arial"/>
              </a:rPr>
              <a:t>This is a </a:t>
            </a:r>
            <a:r>
              <a:rPr sz="2400" b="1" dirty="0">
                <a:latin typeface="Arial"/>
                <a:cs typeface="Arial"/>
              </a:rPr>
              <a:t>huge </a:t>
            </a:r>
            <a:r>
              <a:rPr sz="2400" b="1" spc="-5" dirty="0">
                <a:latin typeface="Arial"/>
                <a:cs typeface="Arial"/>
              </a:rPr>
              <a:t>structure </a:t>
            </a:r>
            <a:r>
              <a:rPr sz="2400" b="1" dirty="0">
                <a:latin typeface="Arial"/>
                <a:cs typeface="Arial"/>
              </a:rPr>
              <a:t>and </a:t>
            </a:r>
            <a:r>
              <a:rPr sz="2400" b="1" spc="5" dirty="0">
                <a:latin typeface="Arial"/>
                <a:cs typeface="Arial"/>
              </a:rPr>
              <a:t> </a:t>
            </a:r>
            <a:r>
              <a:rPr sz="2400" b="1" spc="-5" dirty="0">
                <a:latin typeface="Arial"/>
                <a:cs typeface="Arial"/>
              </a:rPr>
              <a:t>Herzog and </a:t>
            </a:r>
            <a:r>
              <a:rPr sz="2400" b="1" dirty="0">
                <a:latin typeface="Arial"/>
                <a:cs typeface="Arial"/>
              </a:rPr>
              <a:t>DeMeuron </a:t>
            </a:r>
            <a:r>
              <a:rPr sz="2400" b="1" spc="-5" dirty="0">
                <a:latin typeface="Arial"/>
                <a:cs typeface="Arial"/>
              </a:rPr>
              <a:t>have </a:t>
            </a:r>
            <a:r>
              <a:rPr sz="2400" b="1" dirty="0">
                <a:latin typeface="Arial"/>
                <a:cs typeface="Arial"/>
              </a:rPr>
              <a:t> </a:t>
            </a:r>
            <a:r>
              <a:rPr sz="2400" b="1" spc="-5" dirty="0">
                <a:latin typeface="Arial"/>
                <a:cs typeface="Arial"/>
              </a:rPr>
              <a:t>contributed some </a:t>
            </a:r>
            <a:r>
              <a:rPr sz="2400" b="1" i="1" spc="-5" dirty="0">
                <a:latin typeface="Arial"/>
                <a:cs typeface="Arial"/>
              </a:rPr>
              <a:t>green </a:t>
            </a:r>
            <a:r>
              <a:rPr sz="2400" b="1" i="1" dirty="0">
                <a:latin typeface="Arial"/>
                <a:cs typeface="Arial"/>
              </a:rPr>
              <a:t> </a:t>
            </a:r>
            <a:r>
              <a:rPr sz="2400" b="1" i="1" spc="-5" dirty="0">
                <a:latin typeface="Arial"/>
                <a:cs typeface="Arial"/>
              </a:rPr>
              <a:t>solutions </a:t>
            </a:r>
            <a:r>
              <a:rPr sz="2400" b="1" dirty="0">
                <a:latin typeface="Arial"/>
                <a:cs typeface="Arial"/>
              </a:rPr>
              <a:t>into </a:t>
            </a:r>
            <a:r>
              <a:rPr sz="2400" b="1" spc="-5" dirty="0">
                <a:latin typeface="Arial"/>
                <a:cs typeface="Arial"/>
              </a:rPr>
              <a:t>their design </a:t>
            </a:r>
            <a:r>
              <a:rPr sz="2400" b="1" dirty="0">
                <a:latin typeface="Arial"/>
                <a:cs typeface="Arial"/>
              </a:rPr>
              <a:t> including </a:t>
            </a:r>
            <a:r>
              <a:rPr sz="2400" b="1" spc="-5" dirty="0">
                <a:latin typeface="Arial"/>
                <a:cs typeface="Arial"/>
              </a:rPr>
              <a:t>a </a:t>
            </a:r>
            <a:r>
              <a:rPr sz="2400" b="1" dirty="0">
                <a:latin typeface="Arial"/>
                <a:cs typeface="Arial"/>
              </a:rPr>
              <a:t>rainwater </a:t>
            </a:r>
            <a:r>
              <a:rPr sz="2400" b="1" spc="5" dirty="0">
                <a:latin typeface="Arial"/>
                <a:cs typeface="Arial"/>
              </a:rPr>
              <a:t> </a:t>
            </a:r>
            <a:r>
              <a:rPr sz="2400" b="1" dirty="0">
                <a:latin typeface="Arial"/>
                <a:cs typeface="Arial"/>
              </a:rPr>
              <a:t>collecting </a:t>
            </a:r>
            <a:r>
              <a:rPr sz="2400" b="1" spc="-5" dirty="0">
                <a:latin typeface="Arial"/>
                <a:cs typeface="Arial"/>
              </a:rPr>
              <a:t>system, a </a:t>
            </a:r>
            <a:r>
              <a:rPr sz="2400" b="1" dirty="0">
                <a:latin typeface="Arial"/>
                <a:cs typeface="Arial"/>
              </a:rPr>
              <a:t> </a:t>
            </a:r>
            <a:r>
              <a:rPr sz="2400" b="1" spc="-5" dirty="0">
                <a:latin typeface="Arial"/>
                <a:cs typeface="Arial"/>
              </a:rPr>
              <a:t>translucent </a:t>
            </a:r>
            <a:r>
              <a:rPr sz="2400" b="1" dirty="0">
                <a:latin typeface="Arial"/>
                <a:cs typeface="Arial"/>
              </a:rPr>
              <a:t>roof </a:t>
            </a:r>
            <a:r>
              <a:rPr sz="2400" b="1" spc="-5" dirty="0">
                <a:latin typeface="Arial"/>
                <a:cs typeface="Arial"/>
              </a:rPr>
              <a:t>providing </a:t>
            </a:r>
            <a:r>
              <a:rPr sz="2400" b="1" dirty="0">
                <a:latin typeface="Arial"/>
                <a:cs typeface="Arial"/>
              </a:rPr>
              <a:t> </a:t>
            </a:r>
            <a:r>
              <a:rPr sz="2400" b="1" spc="-5" dirty="0">
                <a:latin typeface="Arial"/>
                <a:cs typeface="Arial"/>
              </a:rPr>
              <a:t>sunlight</a:t>
            </a:r>
            <a:r>
              <a:rPr sz="2400" b="1" spc="-45" dirty="0">
                <a:latin typeface="Arial"/>
                <a:cs typeface="Arial"/>
              </a:rPr>
              <a:t> </a:t>
            </a:r>
            <a:r>
              <a:rPr sz="2400" b="1" spc="-5" dirty="0">
                <a:latin typeface="Arial"/>
                <a:cs typeface="Arial"/>
              </a:rPr>
              <a:t>for</a:t>
            </a:r>
            <a:r>
              <a:rPr sz="2400" b="1" spc="5" dirty="0">
                <a:latin typeface="Arial"/>
                <a:cs typeface="Arial"/>
              </a:rPr>
              <a:t> </a:t>
            </a:r>
            <a:r>
              <a:rPr sz="2400" b="1" spc="-5" dirty="0">
                <a:latin typeface="Arial"/>
                <a:cs typeface="Arial"/>
              </a:rPr>
              <a:t>the</a:t>
            </a:r>
            <a:r>
              <a:rPr sz="2400" b="1" spc="-10" dirty="0">
                <a:latin typeface="Arial"/>
                <a:cs typeface="Arial"/>
              </a:rPr>
              <a:t> </a:t>
            </a:r>
            <a:r>
              <a:rPr sz="2400" b="1" spc="-5" dirty="0">
                <a:latin typeface="Arial"/>
                <a:cs typeface="Arial"/>
              </a:rPr>
              <a:t>natural</a:t>
            </a:r>
            <a:r>
              <a:rPr sz="2400" b="1" spc="5" dirty="0">
                <a:latin typeface="Arial"/>
                <a:cs typeface="Arial"/>
              </a:rPr>
              <a:t> </a:t>
            </a:r>
            <a:r>
              <a:rPr sz="2400" b="1" spc="-5" dirty="0">
                <a:latin typeface="Arial"/>
                <a:cs typeface="Arial"/>
              </a:rPr>
              <a:t>grass </a:t>
            </a:r>
            <a:r>
              <a:rPr sz="2400" b="1" spc="-655" dirty="0">
                <a:latin typeface="Arial"/>
                <a:cs typeface="Arial"/>
              </a:rPr>
              <a:t> </a:t>
            </a:r>
            <a:r>
              <a:rPr sz="2400" b="1" spc="-5" dirty="0">
                <a:latin typeface="Arial"/>
                <a:cs typeface="Arial"/>
              </a:rPr>
              <a:t>below</a:t>
            </a:r>
            <a:r>
              <a:rPr sz="2400" b="1" spc="-40" dirty="0">
                <a:latin typeface="Arial"/>
                <a:cs typeface="Arial"/>
              </a:rPr>
              <a:t> </a:t>
            </a:r>
            <a:r>
              <a:rPr sz="2400" b="1" spc="-5" dirty="0">
                <a:latin typeface="Arial"/>
                <a:cs typeface="Arial"/>
              </a:rPr>
              <a:t>and</a:t>
            </a:r>
            <a:r>
              <a:rPr sz="2400" b="1" spc="-10" dirty="0">
                <a:latin typeface="Arial"/>
                <a:cs typeface="Arial"/>
              </a:rPr>
              <a:t> </a:t>
            </a:r>
            <a:r>
              <a:rPr sz="2400" b="1" spc="-5" dirty="0">
                <a:latin typeface="Arial"/>
                <a:cs typeface="Arial"/>
              </a:rPr>
              <a:t>a</a:t>
            </a:r>
            <a:r>
              <a:rPr sz="2400" b="1" spc="-10" dirty="0">
                <a:latin typeface="Arial"/>
                <a:cs typeface="Arial"/>
              </a:rPr>
              <a:t> </a:t>
            </a:r>
            <a:r>
              <a:rPr sz="2400" b="1" spc="-5" dirty="0">
                <a:latin typeface="Arial"/>
                <a:cs typeface="Arial"/>
              </a:rPr>
              <a:t>passive</a:t>
            </a:r>
            <a:endParaRPr sz="2400">
              <a:latin typeface="Arial"/>
              <a:cs typeface="Arial"/>
            </a:endParaRPr>
          </a:p>
          <a:p>
            <a:pPr marL="12700" marR="5080">
              <a:lnSpc>
                <a:spcPct val="100000"/>
              </a:lnSpc>
              <a:spcBef>
                <a:spcPts val="5"/>
              </a:spcBef>
            </a:pPr>
            <a:r>
              <a:rPr sz="2400" b="1" spc="-5" dirty="0">
                <a:latin typeface="Arial"/>
                <a:cs typeface="Arial"/>
              </a:rPr>
              <a:t>ventilation </a:t>
            </a:r>
            <a:r>
              <a:rPr sz="2400" b="1" spc="-10" dirty="0">
                <a:latin typeface="Arial"/>
                <a:cs typeface="Arial"/>
              </a:rPr>
              <a:t>system. </a:t>
            </a:r>
            <a:r>
              <a:rPr sz="2400" b="1" spc="-5" dirty="0">
                <a:latin typeface="Arial"/>
                <a:cs typeface="Arial"/>
              </a:rPr>
              <a:t>“Just as </a:t>
            </a:r>
            <a:r>
              <a:rPr sz="2400" b="1" dirty="0">
                <a:latin typeface="Arial"/>
                <a:cs typeface="Arial"/>
              </a:rPr>
              <a:t> birds stuff the </a:t>
            </a:r>
            <a:r>
              <a:rPr sz="2400" b="1" spc="-5" dirty="0">
                <a:latin typeface="Arial"/>
                <a:cs typeface="Arial"/>
              </a:rPr>
              <a:t>spaces </a:t>
            </a:r>
            <a:r>
              <a:rPr sz="2400" b="1" dirty="0">
                <a:latin typeface="Arial"/>
                <a:cs typeface="Arial"/>
              </a:rPr>
              <a:t> between </a:t>
            </a:r>
            <a:r>
              <a:rPr sz="2400" b="1" spc="-5" dirty="0">
                <a:latin typeface="Arial"/>
                <a:cs typeface="Arial"/>
              </a:rPr>
              <a:t>the </a:t>
            </a:r>
            <a:r>
              <a:rPr sz="2400" b="1" dirty="0">
                <a:latin typeface="Arial"/>
                <a:cs typeface="Arial"/>
              </a:rPr>
              <a:t>woven twigs of </a:t>
            </a:r>
            <a:r>
              <a:rPr sz="2400" b="1" spc="5" dirty="0">
                <a:latin typeface="Arial"/>
                <a:cs typeface="Arial"/>
              </a:rPr>
              <a:t> </a:t>
            </a:r>
            <a:r>
              <a:rPr sz="2400" b="1" spc="-5" dirty="0">
                <a:latin typeface="Arial"/>
                <a:cs typeface="Arial"/>
              </a:rPr>
              <a:t>their nests </a:t>
            </a:r>
            <a:r>
              <a:rPr sz="2400" b="1" spc="5" dirty="0">
                <a:latin typeface="Arial"/>
                <a:cs typeface="Arial"/>
              </a:rPr>
              <a:t>with </a:t>
            </a:r>
            <a:r>
              <a:rPr sz="2400" b="1" spc="-5" dirty="0">
                <a:latin typeface="Arial"/>
                <a:cs typeface="Arial"/>
              </a:rPr>
              <a:t>a </a:t>
            </a:r>
            <a:r>
              <a:rPr sz="2400" b="1" dirty="0">
                <a:latin typeface="Arial"/>
                <a:cs typeface="Arial"/>
              </a:rPr>
              <a:t>soft </a:t>
            </a:r>
            <a:r>
              <a:rPr sz="2400" b="1" spc="-20" dirty="0">
                <a:latin typeface="Arial"/>
                <a:cs typeface="Arial"/>
              </a:rPr>
              <a:t>filler, </a:t>
            </a:r>
            <a:r>
              <a:rPr sz="2400" b="1" spc="-15" dirty="0">
                <a:latin typeface="Arial"/>
                <a:cs typeface="Arial"/>
              </a:rPr>
              <a:t> </a:t>
            </a:r>
            <a:r>
              <a:rPr sz="2400" b="1" spc="-5" dirty="0">
                <a:latin typeface="Arial"/>
                <a:cs typeface="Arial"/>
              </a:rPr>
              <a:t>the spaces </a:t>
            </a:r>
            <a:r>
              <a:rPr sz="2400" b="1" dirty="0">
                <a:latin typeface="Arial"/>
                <a:cs typeface="Arial"/>
              </a:rPr>
              <a:t>in </a:t>
            </a:r>
            <a:r>
              <a:rPr sz="2400" b="1" spc="-5" dirty="0">
                <a:latin typeface="Arial"/>
                <a:cs typeface="Arial"/>
              </a:rPr>
              <a:t>the structure </a:t>
            </a:r>
            <a:r>
              <a:rPr sz="2400" b="1" dirty="0">
                <a:latin typeface="Arial"/>
                <a:cs typeface="Arial"/>
              </a:rPr>
              <a:t>of </a:t>
            </a:r>
            <a:r>
              <a:rPr sz="2400" b="1" spc="-660" dirty="0">
                <a:latin typeface="Arial"/>
                <a:cs typeface="Arial"/>
              </a:rPr>
              <a:t> </a:t>
            </a:r>
            <a:r>
              <a:rPr sz="2400" b="1" dirty="0">
                <a:latin typeface="Arial"/>
                <a:cs typeface="Arial"/>
              </a:rPr>
              <a:t>the </a:t>
            </a:r>
            <a:r>
              <a:rPr sz="2400" b="1" spc="-5" dirty="0">
                <a:latin typeface="Arial"/>
                <a:cs typeface="Arial"/>
              </a:rPr>
              <a:t>stadium </a:t>
            </a:r>
            <a:r>
              <a:rPr sz="2400" b="1" spc="5" dirty="0">
                <a:latin typeface="Arial"/>
                <a:cs typeface="Arial"/>
              </a:rPr>
              <a:t>will </a:t>
            </a:r>
            <a:r>
              <a:rPr sz="2400" b="1" dirty="0">
                <a:latin typeface="Arial"/>
                <a:cs typeface="Arial"/>
              </a:rPr>
              <a:t>be filled </a:t>
            </a:r>
            <a:r>
              <a:rPr sz="2400" b="1" spc="5" dirty="0">
                <a:latin typeface="Arial"/>
                <a:cs typeface="Arial"/>
              </a:rPr>
              <a:t>with </a:t>
            </a:r>
            <a:r>
              <a:rPr sz="2400" b="1" spc="-655" dirty="0">
                <a:latin typeface="Arial"/>
                <a:cs typeface="Arial"/>
              </a:rPr>
              <a:t> </a:t>
            </a:r>
            <a:r>
              <a:rPr sz="2400" b="1" dirty="0">
                <a:latin typeface="Arial"/>
                <a:cs typeface="Arial"/>
              </a:rPr>
              <a:t>inflated </a:t>
            </a:r>
            <a:r>
              <a:rPr sz="2400" b="1" spc="-5" dirty="0">
                <a:latin typeface="Arial"/>
                <a:cs typeface="Arial"/>
              </a:rPr>
              <a:t>cushions to regulate </a:t>
            </a:r>
            <a:r>
              <a:rPr sz="2400" b="1" dirty="0">
                <a:latin typeface="Arial"/>
                <a:cs typeface="Arial"/>
              </a:rPr>
              <a:t> wind,</a:t>
            </a:r>
            <a:r>
              <a:rPr sz="2400" b="1" spc="-65" dirty="0">
                <a:latin typeface="Arial"/>
                <a:cs typeface="Arial"/>
              </a:rPr>
              <a:t> </a:t>
            </a:r>
            <a:r>
              <a:rPr sz="2400" b="1" dirty="0">
                <a:latin typeface="Arial"/>
                <a:cs typeface="Arial"/>
              </a:rPr>
              <a:t>weather</a:t>
            </a:r>
            <a:r>
              <a:rPr sz="2400" b="1" spc="-45" dirty="0">
                <a:latin typeface="Arial"/>
                <a:cs typeface="Arial"/>
              </a:rPr>
              <a:t> </a:t>
            </a:r>
            <a:r>
              <a:rPr sz="2400" b="1" spc="-5" dirty="0">
                <a:latin typeface="Arial"/>
                <a:cs typeface="Arial"/>
              </a:rPr>
              <a:t>and</a:t>
            </a:r>
            <a:r>
              <a:rPr sz="2400" b="1" spc="-15" dirty="0">
                <a:latin typeface="Arial"/>
                <a:cs typeface="Arial"/>
              </a:rPr>
              <a:t> </a:t>
            </a:r>
            <a:r>
              <a:rPr sz="2400" b="1" spc="-5" dirty="0">
                <a:latin typeface="Arial"/>
                <a:cs typeface="Arial"/>
              </a:rPr>
              <a:t>sunlight.”</a:t>
            </a:r>
            <a:endParaRPr sz="2400">
              <a:latin typeface="Arial"/>
              <a:cs typeface="Arial"/>
            </a:endParaRPr>
          </a:p>
        </p:txBody>
      </p:sp>
      <p:sp>
        <p:nvSpPr>
          <p:cNvPr id="31" name="object 31"/>
          <p:cNvSpPr txBox="1">
            <a:spLocks noGrp="1"/>
          </p:cNvSpPr>
          <p:nvPr>
            <p:ph type="title"/>
          </p:nvPr>
        </p:nvSpPr>
        <p:spPr>
          <a:xfrm>
            <a:off x="856362" y="14744"/>
            <a:ext cx="8027034" cy="443711"/>
          </a:xfrm>
          <a:prstGeom prst="rect">
            <a:avLst/>
          </a:prstGeom>
        </p:spPr>
        <p:txBody>
          <a:bodyPr vert="horz" wrap="square" lIns="0" tIns="12700" rIns="0" bIns="0" rtlCol="0">
            <a:spAutoFit/>
          </a:bodyPr>
          <a:lstStyle/>
          <a:p>
            <a:pPr marL="12700">
              <a:lnSpc>
                <a:spcPct val="100000"/>
              </a:lnSpc>
              <a:spcBef>
                <a:spcPts val="100"/>
              </a:spcBef>
            </a:pPr>
            <a:r>
              <a:rPr lang="en-US" spc="-5" dirty="0" smtClean="0"/>
              <a:t>Bei</a:t>
            </a:r>
            <a:r>
              <a:rPr spc="-5" dirty="0" smtClean="0"/>
              <a:t>jing</a:t>
            </a:r>
            <a:r>
              <a:rPr dirty="0" smtClean="0"/>
              <a:t> </a:t>
            </a:r>
            <a:r>
              <a:rPr spc="-5" dirty="0"/>
              <a:t>National</a:t>
            </a:r>
            <a:r>
              <a:rPr dirty="0"/>
              <a:t> </a:t>
            </a:r>
            <a:r>
              <a:rPr spc="-5" dirty="0"/>
              <a:t>Stadium</a:t>
            </a:r>
            <a:r>
              <a:rPr spc="10" dirty="0"/>
              <a:t> </a:t>
            </a:r>
            <a:r>
              <a:rPr dirty="0"/>
              <a:t>2008</a:t>
            </a:r>
            <a:r>
              <a:rPr spc="-15" dirty="0"/>
              <a:t> </a:t>
            </a:r>
            <a:r>
              <a:rPr spc="-5" dirty="0"/>
              <a:t>Olympics</a:t>
            </a:r>
            <a:endParaRPr dirty="0"/>
          </a:p>
        </p:txBody>
      </p:sp>
      <p:pic>
        <p:nvPicPr>
          <p:cNvPr id="32" name="object 32"/>
          <p:cNvPicPr/>
          <p:nvPr/>
        </p:nvPicPr>
        <p:blipFill>
          <a:blip r:embed="rId25" cstate="print"/>
          <a:stretch>
            <a:fillRect/>
          </a:stretch>
        </p:blipFill>
        <p:spPr>
          <a:xfrm>
            <a:off x="970788" y="3063239"/>
            <a:ext cx="2215896" cy="166268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27582" y="967917"/>
            <a:ext cx="7560818" cy="5323840"/>
          </a:xfrm>
          <a:prstGeom prst="rect">
            <a:avLst/>
          </a:prstGeom>
        </p:spPr>
      </p:pic>
      <p:sp>
        <p:nvSpPr>
          <p:cNvPr id="4" name="object 4"/>
          <p:cNvSpPr txBox="1">
            <a:spLocks noGrp="1"/>
          </p:cNvSpPr>
          <p:nvPr>
            <p:ph type="title"/>
          </p:nvPr>
        </p:nvSpPr>
        <p:spPr>
          <a:xfrm>
            <a:off x="240143" y="228600"/>
            <a:ext cx="8735695" cy="574040"/>
          </a:xfrm>
          <a:prstGeom prst="rect">
            <a:avLst/>
          </a:prstGeom>
        </p:spPr>
        <p:txBody>
          <a:bodyPr vert="horz" wrap="square" lIns="0" tIns="12700" rIns="0" bIns="0" rtlCol="0">
            <a:spAutoFit/>
          </a:bodyPr>
          <a:lstStyle/>
          <a:p>
            <a:pPr marL="12700">
              <a:lnSpc>
                <a:spcPct val="100000"/>
              </a:lnSpc>
              <a:spcBef>
                <a:spcPts val="100"/>
              </a:spcBef>
            </a:pPr>
            <a:r>
              <a:rPr sz="3600" spc="-5" dirty="0"/>
              <a:t>Beijing National</a:t>
            </a:r>
            <a:r>
              <a:rPr sz="3600" dirty="0"/>
              <a:t> Swimming </a:t>
            </a:r>
            <a:r>
              <a:rPr sz="3600" spc="-5" dirty="0"/>
              <a:t>Center: Blue</a:t>
            </a:r>
            <a:endParaRPr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788027" y="260604"/>
            <a:ext cx="4176522" cy="2952369"/>
          </a:xfrm>
          <a:prstGeom prst="rect">
            <a:avLst/>
          </a:prstGeom>
        </p:spPr>
      </p:pic>
      <p:grpSp>
        <p:nvGrpSpPr>
          <p:cNvPr id="3" name="object 3"/>
          <p:cNvGrpSpPr/>
          <p:nvPr/>
        </p:nvGrpSpPr>
        <p:grpSpPr>
          <a:xfrm>
            <a:off x="56388" y="123444"/>
            <a:ext cx="4761230" cy="6734809"/>
            <a:chOff x="56388" y="123444"/>
            <a:chExt cx="4761230" cy="6734809"/>
          </a:xfrm>
        </p:grpSpPr>
        <p:pic>
          <p:nvPicPr>
            <p:cNvPr id="4" name="object 4"/>
            <p:cNvPicPr/>
            <p:nvPr/>
          </p:nvPicPr>
          <p:blipFill>
            <a:blip r:embed="rId3" cstate="print"/>
            <a:stretch>
              <a:fillRect/>
            </a:stretch>
          </p:blipFill>
          <p:spPr>
            <a:xfrm>
              <a:off x="218339" y="123444"/>
              <a:ext cx="4248849" cy="237392"/>
            </a:xfrm>
            <a:prstGeom prst="rect">
              <a:avLst/>
            </a:prstGeom>
          </p:spPr>
        </p:pic>
        <p:pic>
          <p:nvPicPr>
            <p:cNvPr id="5" name="object 5"/>
            <p:cNvPicPr/>
            <p:nvPr/>
          </p:nvPicPr>
          <p:blipFill>
            <a:blip r:embed="rId4" cstate="print"/>
            <a:stretch>
              <a:fillRect/>
            </a:stretch>
          </p:blipFill>
          <p:spPr>
            <a:xfrm>
              <a:off x="56388" y="263652"/>
              <a:ext cx="4629912" cy="381000"/>
            </a:xfrm>
            <a:prstGeom prst="rect">
              <a:avLst/>
            </a:prstGeom>
          </p:spPr>
        </p:pic>
        <p:pic>
          <p:nvPicPr>
            <p:cNvPr id="6" name="object 6"/>
            <p:cNvPicPr/>
            <p:nvPr/>
          </p:nvPicPr>
          <p:blipFill>
            <a:blip r:embed="rId5" cstate="print"/>
            <a:stretch>
              <a:fillRect/>
            </a:stretch>
          </p:blipFill>
          <p:spPr>
            <a:xfrm>
              <a:off x="56388" y="537971"/>
              <a:ext cx="3627120" cy="381000"/>
            </a:xfrm>
            <a:prstGeom prst="rect">
              <a:avLst/>
            </a:prstGeom>
          </p:spPr>
        </p:pic>
        <p:pic>
          <p:nvPicPr>
            <p:cNvPr id="7" name="object 7"/>
            <p:cNvPicPr/>
            <p:nvPr/>
          </p:nvPicPr>
          <p:blipFill>
            <a:blip r:embed="rId6" cstate="print"/>
            <a:stretch>
              <a:fillRect/>
            </a:stretch>
          </p:blipFill>
          <p:spPr>
            <a:xfrm>
              <a:off x="3369564" y="537971"/>
              <a:ext cx="911351" cy="381000"/>
            </a:xfrm>
            <a:prstGeom prst="rect">
              <a:avLst/>
            </a:prstGeom>
          </p:spPr>
        </p:pic>
        <p:pic>
          <p:nvPicPr>
            <p:cNvPr id="8" name="object 8"/>
            <p:cNvPicPr/>
            <p:nvPr/>
          </p:nvPicPr>
          <p:blipFill>
            <a:blip r:embed="rId7" cstate="print"/>
            <a:stretch>
              <a:fillRect/>
            </a:stretch>
          </p:blipFill>
          <p:spPr>
            <a:xfrm>
              <a:off x="56388" y="812292"/>
              <a:ext cx="1252728" cy="381000"/>
            </a:xfrm>
            <a:prstGeom prst="rect">
              <a:avLst/>
            </a:prstGeom>
          </p:spPr>
        </p:pic>
        <p:pic>
          <p:nvPicPr>
            <p:cNvPr id="9" name="object 9"/>
            <p:cNvPicPr/>
            <p:nvPr/>
          </p:nvPicPr>
          <p:blipFill>
            <a:blip r:embed="rId8" cstate="print"/>
            <a:stretch>
              <a:fillRect/>
            </a:stretch>
          </p:blipFill>
          <p:spPr>
            <a:xfrm>
              <a:off x="995171" y="812292"/>
              <a:ext cx="3209543" cy="381000"/>
            </a:xfrm>
            <a:prstGeom prst="rect">
              <a:avLst/>
            </a:prstGeom>
          </p:spPr>
        </p:pic>
        <p:pic>
          <p:nvPicPr>
            <p:cNvPr id="10" name="object 10"/>
            <p:cNvPicPr/>
            <p:nvPr/>
          </p:nvPicPr>
          <p:blipFill>
            <a:blip r:embed="rId9" cstate="print"/>
            <a:stretch>
              <a:fillRect/>
            </a:stretch>
          </p:blipFill>
          <p:spPr>
            <a:xfrm>
              <a:off x="56388" y="1086611"/>
              <a:ext cx="2052827" cy="381000"/>
            </a:xfrm>
            <a:prstGeom prst="rect">
              <a:avLst/>
            </a:prstGeom>
          </p:spPr>
        </p:pic>
        <p:pic>
          <p:nvPicPr>
            <p:cNvPr id="11" name="object 11"/>
            <p:cNvPicPr/>
            <p:nvPr/>
          </p:nvPicPr>
          <p:blipFill>
            <a:blip r:embed="rId10" cstate="print"/>
            <a:stretch>
              <a:fillRect/>
            </a:stretch>
          </p:blipFill>
          <p:spPr>
            <a:xfrm>
              <a:off x="1795271" y="1086611"/>
              <a:ext cx="2142744" cy="381000"/>
            </a:xfrm>
            <a:prstGeom prst="rect">
              <a:avLst/>
            </a:prstGeom>
          </p:spPr>
        </p:pic>
        <p:pic>
          <p:nvPicPr>
            <p:cNvPr id="12" name="object 12"/>
            <p:cNvPicPr/>
            <p:nvPr/>
          </p:nvPicPr>
          <p:blipFill>
            <a:blip r:embed="rId11" cstate="print"/>
            <a:stretch>
              <a:fillRect/>
            </a:stretch>
          </p:blipFill>
          <p:spPr>
            <a:xfrm>
              <a:off x="56388" y="1360932"/>
              <a:ext cx="3261360" cy="381000"/>
            </a:xfrm>
            <a:prstGeom prst="rect">
              <a:avLst/>
            </a:prstGeom>
          </p:spPr>
        </p:pic>
        <p:pic>
          <p:nvPicPr>
            <p:cNvPr id="13" name="object 13"/>
            <p:cNvPicPr/>
            <p:nvPr/>
          </p:nvPicPr>
          <p:blipFill>
            <a:blip r:embed="rId12" cstate="print"/>
            <a:stretch>
              <a:fillRect/>
            </a:stretch>
          </p:blipFill>
          <p:spPr>
            <a:xfrm>
              <a:off x="56388" y="1635252"/>
              <a:ext cx="1516380" cy="381000"/>
            </a:xfrm>
            <a:prstGeom prst="rect">
              <a:avLst/>
            </a:prstGeom>
          </p:spPr>
        </p:pic>
        <p:pic>
          <p:nvPicPr>
            <p:cNvPr id="14" name="object 14"/>
            <p:cNvPicPr/>
            <p:nvPr/>
          </p:nvPicPr>
          <p:blipFill>
            <a:blip r:embed="rId13" cstate="print"/>
            <a:stretch>
              <a:fillRect/>
            </a:stretch>
          </p:blipFill>
          <p:spPr>
            <a:xfrm>
              <a:off x="1258824" y="1635252"/>
              <a:ext cx="390144" cy="381000"/>
            </a:xfrm>
            <a:prstGeom prst="rect">
              <a:avLst/>
            </a:prstGeom>
          </p:spPr>
        </p:pic>
        <p:pic>
          <p:nvPicPr>
            <p:cNvPr id="15" name="object 15"/>
            <p:cNvPicPr/>
            <p:nvPr/>
          </p:nvPicPr>
          <p:blipFill>
            <a:blip r:embed="rId14" cstate="print"/>
            <a:stretch>
              <a:fillRect/>
            </a:stretch>
          </p:blipFill>
          <p:spPr>
            <a:xfrm>
              <a:off x="1335024" y="1635252"/>
              <a:ext cx="2412492" cy="381000"/>
            </a:xfrm>
            <a:prstGeom prst="rect">
              <a:avLst/>
            </a:prstGeom>
          </p:spPr>
        </p:pic>
        <p:pic>
          <p:nvPicPr>
            <p:cNvPr id="16" name="object 16"/>
            <p:cNvPicPr/>
            <p:nvPr/>
          </p:nvPicPr>
          <p:blipFill>
            <a:blip r:embed="rId15" cstate="print"/>
            <a:stretch>
              <a:fillRect/>
            </a:stretch>
          </p:blipFill>
          <p:spPr>
            <a:xfrm>
              <a:off x="56388" y="1909571"/>
              <a:ext cx="2343912" cy="381000"/>
            </a:xfrm>
            <a:prstGeom prst="rect">
              <a:avLst/>
            </a:prstGeom>
          </p:spPr>
        </p:pic>
        <p:pic>
          <p:nvPicPr>
            <p:cNvPr id="17" name="object 17"/>
            <p:cNvPicPr/>
            <p:nvPr/>
          </p:nvPicPr>
          <p:blipFill>
            <a:blip r:embed="rId16" cstate="print"/>
            <a:stretch>
              <a:fillRect/>
            </a:stretch>
          </p:blipFill>
          <p:spPr>
            <a:xfrm>
              <a:off x="2086355" y="1909571"/>
              <a:ext cx="2385060" cy="381000"/>
            </a:xfrm>
            <a:prstGeom prst="rect">
              <a:avLst/>
            </a:prstGeom>
          </p:spPr>
        </p:pic>
        <p:pic>
          <p:nvPicPr>
            <p:cNvPr id="18" name="object 18"/>
            <p:cNvPicPr/>
            <p:nvPr/>
          </p:nvPicPr>
          <p:blipFill>
            <a:blip r:embed="rId17" cstate="print"/>
            <a:stretch>
              <a:fillRect/>
            </a:stretch>
          </p:blipFill>
          <p:spPr>
            <a:xfrm>
              <a:off x="56388" y="2183892"/>
              <a:ext cx="3686555" cy="381000"/>
            </a:xfrm>
            <a:prstGeom prst="rect">
              <a:avLst/>
            </a:prstGeom>
          </p:spPr>
        </p:pic>
        <p:pic>
          <p:nvPicPr>
            <p:cNvPr id="19" name="object 19"/>
            <p:cNvPicPr/>
            <p:nvPr/>
          </p:nvPicPr>
          <p:blipFill>
            <a:blip r:embed="rId18" cstate="print"/>
            <a:stretch>
              <a:fillRect/>
            </a:stretch>
          </p:blipFill>
          <p:spPr>
            <a:xfrm>
              <a:off x="56388" y="2458211"/>
              <a:ext cx="3957828" cy="381000"/>
            </a:xfrm>
            <a:prstGeom prst="rect">
              <a:avLst/>
            </a:prstGeom>
          </p:spPr>
        </p:pic>
        <p:pic>
          <p:nvPicPr>
            <p:cNvPr id="20" name="object 20"/>
            <p:cNvPicPr/>
            <p:nvPr/>
          </p:nvPicPr>
          <p:blipFill>
            <a:blip r:embed="rId19" cstate="print"/>
            <a:stretch>
              <a:fillRect/>
            </a:stretch>
          </p:blipFill>
          <p:spPr>
            <a:xfrm>
              <a:off x="56388" y="2732532"/>
              <a:ext cx="4760976" cy="381000"/>
            </a:xfrm>
            <a:prstGeom prst="rect">
              <a:avLst/>
            </a:prstGeom>
          </p:spPr>
        </p:pic>
        <p:pic>
          <p:nvPicPr>
            <p:cNvPr id="21" name="object 21"/>
            <p:cNvPicPr/>
            <p:nvPr/>
          </p:nvPicPr>
          <p:blipFill>
            <a:blip r:embed="rId20" cstate="print"/>
            <a:stretch>
              <a:fillRect/>
            </a:stretch>
          </p:blipFill>
          <p:spPr>
            <a:xfrm>
              <a:off x="56388" y="3006851"/>
              <a:ext cx="4251960" cy="381000"/>
            </a:xfrm>
            <a:prstGeom prst="rect">
              <a:avLst/>
            </a:prstGeom>
          </p:spPr>
        </p:pic>
        <p:pic>
          <p:nvPicPr>
            <p:cNvPr id="22" name="object 22"/>
            <p:cNvPicPr/>
            <p:nvPr/>
          </p:nvPicPr>
          <p:blipFill>
            <a:blip r:embed="rId21" cstate="print"/>
            <a:stretch>
              <a:fillRect/>
            </a:stretch>
          </p:blipFill>
          <p:spPr>
            <a:xfrm>
              <a:off x="56388" y="3281171"/>
              <a:ext cx="1271016" cy="381000"/>
            </a:xfrm>
            <a:prstGeom prst="rect">
              <a:avLst/>
            </a:prstGeom>
          </p:spPr>
        </p:pic>
        <p:pic>
          <p:nvPicPr>
            <p:cNvPr id="23" name="object 23"/>
            <p:cNvPicPr/>
            <p:nvPr/>
          </p:nvPicPr>
          <p:blipFill>
            <a:blip r:embed="rId22" cstate="print"/>
            <a:stretch>
              <a:fillRect/>
            </a:stretch>
          </p:blipFill>
          <p:spPr>
            <a:xfrm>
              <a:off x="56388" y="3555491"/>
              <a:ext cx="781812" cy="380999"/>
            </a:xfrm>
            <a:prstGeom prst="rect">
              <a:avLst/>
            </a:prstGeom>
          </p:spPr>
        </p:pic>
        <p:pic>
          <p:nvPicPr>
            <p:cNvPr id="24" name="object 24"/>
            <p:cNvPicPr/>
            <p:nvPr/>
          </p:nvPicPr>
          <p:blipFill>
            <a:blip r:embed="rId23" cstate="print"/>
            <a:stretch>
              <a:fillRect/>
            </a:stretch>
          </p:blipFill>
          <p:spPr>
            <a:xfrm>
              <a:off x="524256" y="3555491"/>
              <a:ext cx="693419" cy="380999"/>
            </a:xfrm>
            <a:prstGeom prst="rect">
              <a:avLst/>
            </a:prstGeom>
          </p:spPr>
        </p:pic>
        <p:pic>
          <p:nvPicPr>
            <p:cNvPr id="25" name="object 25"/>
            <p:cNvPicPr/>
            <p:nvPr/>
          </p:nvPicPr>
          <p:blipFill>
            <a:blip r:embed="rId24" cstate="print"/>
            <a:stretch>
              <a:fillRect/>
            </a:stretch>
          </p:blipFill>
          <p:spPr>
            <a:xfrm>
              <a:off x="903732" y="3555491"/>
              <a:ext cx="377952" cy="380999"/>
            </a:xfrm>
            <a:prstGeom prst="rect">
              <a:avLst/>
            </a:prstGeom>
          </p:spPr>
        </p:pic>
        <p:pic>
          <p:nvPicPr>
            <p:cNvPr id="26" name="object 26"/>
            <p:cNvPicPr/>
            <p:nvPr/>
          </p:nvPicPr>
          <p:blipFill>
            <a:blip r:embed="rId25" cstate="print"/>
            <a:stretch>
              <a:fillRect/>
            </a:stretch>
          </p:blipFill>
          <p:spPr>
            <a:xfrm>
              <a:off x="967740" y="3555491"/>
              <a:ext cx="760476" cy="380999"/>
            </a:xfrm>
            <a:prstGeom prst="rect">
              <a:avLst/>
            </a:prstGeom>
          </p:spPr>
        </p:pic>
        <p:pic>
          <p:nvPicPr>
            <p:cNvPr id="27" name="object 27"/>
            <p:cNvPicPr/>
            <p:nvPr/>
          </p:nvPicPr>
          <p:blipFill>
            <a:blip r:embed="rId26" cstate="print"/>
            <a:stretch>
              <a:fillRect/>
            </a:stretch>
          </p:blipFill>
          <p:spPr>
            <a:xfrm>
              <a:off x="1414271" y="3555491"/>
              <a:ext cx="3294888" cy="380999"/>
            </a:xfrm>
            <a:prstGeom prst="rect">
              <a:avLst/>
            </a:prstGeom>
          </p:spPr>
        </p:pic>
        <p:pic>
          <p:nvPicPr>
            <p:cNvPr id="28" name="object 28"/>
            <p:cNvPicPr/>
            <p:nvPr/>
          </p:nvPicPr>
          <p:blipFill>
            <a:blip r:embed="rId13" cstate="print"/>
            <a:stretch>
              <a:fillRect/>
            </a:stretch>
          </p:blipFill>
          <p:spPr>
            <a:xfrm>
              <a:off x="4395216" y="3555491"/>
              <a:ext cx="390143" cy="380999"/>
            </a:xfrm>
            <a:prstGeom prst="rect">
              <a:avLst/>
            </a:prstGeom>
          </p:spPr>
        </p:pic>
        <p:pic>
          <p:nvPicPr>
            <p:cNvPr id="29" name="object 29"/>
            <p:cNvPicPr/>
            <p:nvPr/>
          </p:nvPicPr>
          <p:blipFill>
            <a:blip r:embed="rId27" cstate="print"/>
            <a:stretch>
              <a:fillRect/>
            </a:stretch>
          </p:blipFill>
          <p:spPr>
            <a:xfrm>
              <a:off x="56388" y="3829811"/>
              <a:ext cx="4617720" cy="381000"/>
            </a:xfrm>
            <a:prstGeom prst="rect">
              <a:avLst/>
            </a:prstGeom>
          </p:spPr>
        </p:pic>
        <p:pic>
          <p:nvPicPr>
            <p:cNvPr id="30" name="object 30"/>
            <p:cNvPicPr/>
            <p:nvPr/>
          </p:nvPicPr>
          <p:blipFill>
            <a:blip r:embed="rId28" cstate="print"/>
            <a:stretch>
              <a:fillRect/>
            </a:stretch>
          </p:blipFill>
          <p:spPr>
            <a:xfrm>
              <a:off x="56388" y="4104132"/>
              <a:ext cx="4646676" cy="381000"/>
            </a:xfrm>
            <a:prstGeom prst="rect">
              <a:avLst/>
            </a:prstGeom>
          </p:spPr>
        </p:pic>
        <p:pic>
          <p:nvPicPr>
            <p:cNvPr id="31" name="object 31"/>
            <p:cNvPicPr/>
            <p:nvPr/>
          </p:nvPicPr>
          <p:blipFill>
            <a:blip r:embed="rId29" cstate="print"/>
            <a:stretch>
              <a:fillRect/>
            </a:stretch>
          </p:blipFill>
          <p:spPr>
            <a:xfrm>
              <a:off x="56388" y="4378452"/>
              <a:ext cx="4668012" cy="381000"/>
            </a:xfrm>
            <a:prstGeom prst="rect">
              <a:avLst/>
            </a:prstGeom>
          </p:spPr>
        </p:pic>
        <p:pic>
          <p:nvPicPr>
            <p:cNvPr id="32" name="object 32"/>
            <p:cNvPicPr/>
            <p:nvPr/>
          </p:nvPicPr>
          <p:blipFill>
            <a:blip r:embed="rId30" cstate="print"/>
            <a:stretch>
              <a:fillRect/>
            </a:stretch>
          </p:blipFill>
          <p:spPr>
            <a:xfrm>
              <a:off x="56388" y="4652772"/>
              <a:ext cx="4515612" cy="381000"/>
            </a:xfrm>
            <a:prstGeom prst="rect">
              <a:avLst/>
            </a:prstGeom>
          </p:spPr>
        </p:pic>
        <p:pic>
          <p:nvPicPr>
            <p:cNvPr id="33" name="object 33"/>
            <p:cNvPicPr/>
            <p:nvPr/>
          </p:nvPicPr>
          <p:blipFill>
            <a:blip r:embed="rId31" cstate="print"/>
            <a:stretch>
              <a:fillRect/>
            </a:stretch>
          </p:blipFill>
          <p:spPr>
            <a:xfrm>
              <a:off x="56388" y="4927091"/>
              <a:ext cx="2738628" cy="381000"/>
            </a:xfrm>
            <a:prstGeom prst="rect">
              <a:avLst/>
            </a:prstGeom>
          </p:spPr>
        </p:pic>
        <p:pic>
          <p:nvPicPr>
            <p:cNvPr id="34" name="object 34"/>
            <p:cNvPicPr/>
            <p:nvPr/>
          </p:nvPicPr>
          <p:blipFill>
            <a:blip r:embed="rId32" cstate="print"/>
            <a:stretch>
              <a:fillRect/>
            </a:stretch>
          </p:blipFill>
          <p:spPr>
            <a:xfrm>
              <a:off x="2481071" y="4927091"/>
              <a:ext cx="630936" cy="381000"/>
            </a:xfrm>
            <a:prstGeom prst="rect">
              <a:avLst/>
            </a:prstGeom>
          </p:spPr>
        </p:pic>
        <p:pic>
          <p:nvPicPr>
            <p:cNvPr id="35" name="object 35"/>
            <p:cNvPicPr/>
            <p:nvPr/>
          </p:nvPicPr>
          <p:blipFill>
            <a:blip r:embed="rId33" cstate="print"/>
            <a:stretch>
              <a:fillRect/>
            </a:stretch>
          </p:blipFill>
          <p:spPr>
            <a:xfrm>
              <a:off x="2798064" y="4927091"/>
              <a:ext cx="1993391" cy="381000"/>
            </a:xfrm>
            <a:prstGeom prst="rect">
              <a:avLst/>
            </a:prstGeom>
          </p:spPr>
        </p:pic>
        <p:pic>
          <p:nvPicPr>
            <p:cNvPr id="36" name="object 36"/>
            <p:cNvPicPr/>
            <p:nvPr/>
          </p:nvPicPr>
          <p:blipFill>
            <a:blip r:embed="rId34" cstate="print"/>
            <a:stretch>
              <a:fillRect/>
            </a:stretch>
          </p:blipFill>
          <p:spPr>
            <a:xfrm>
              <a:off x="56388" y="5201411"/>
              <a:ext cx="4325112" cy="381000"/>
            </a:xfrm>
            <a:prstGeom prst="rect">
              <a:avLst/>
            </a:prstGeom>
          </p:spPr>
        </p:pic>
        <p:pic>
          <p:nvPicPr>
            <p:cNvPr id="37" name="object 37"/>
            <p:cNvPicPr/>
            <p:nvPr/>
          </p:nvPicPr>
          <p:blipFill>
            <a:blip r:embed="rId35" cstate="print"/>
            <a:stretch>
              <a:fillRect/>
            </a:stretch>
          </p:blipFill>
          <p:spPr>
            <a:xfrm>
              <a:off x="56388" y="5475732"/>
              <a:ext cx="4096512" cy="381000"/>
            </a:xfrm>
            <a:prstGeom prst="rect">
              <a:avLst/>
            </a:prstGeom>
          </p:spPr>
        </p:pic>
        <p:pic>
          <p:nvPicPr>
            <p:cNvPr id="38" name="object 38"/>
            <p:cNvPicPr/>
            <p:nvPr/>
          </p:nvPicPr>
          <p:blipFill>
            <a:blip r:embed="rId36" cstate="print"/>
            <a:stretch>
              <a:fillRect/>
            </a:stretch>
          </p:blipFill>
          <p:spPr>
            <a:xfrm>
              <a:off x="56388" y="5750052"/>
              <a:ext cx="2359152" cy="381000"/>
            </a:xfrm>
            <a:prstGeom prst="rect">
              <a:avLst/>
            </a:prstGeom>
          </p:spPr>
        </p:pic>
        <p:pic>
          <p:nvPicPr>
            <p:cNvPr id="39" name="object 39"/>
            <p:cNvPicPr/>
            <p:nvPr/>
          </p:nvPicPr>
          <p:blipFill>
            <a:blip r:embed="rId37" cstate="print"/>
            <a:stretch>
              <a:fillRect/>
            </a:stretch>
          </p:blipFill>
          <p:spPr>
            <a:xfrm>
              <a:off x="56388" y="6024372"/>
              <a:ext cx="4600956" cy="381000"/>
            </a:xfrm>
            <a:prstGeom prst="rect">
              <a:avLst/>
            </a:prstGeom>
          </p:spPr>
        </p:pic>
        <p:pic>
          <p:nvPicPr>
            <p:cNvPr id="40" name="object 40"/>
            <p:cNvPicPr/>
            <p:nvPr/>
          </p:nvPicPr>
          <p:blipFill>
            <a:blip r:embed="rId38" cstate="print"/>
            <a:stretch>
              <a:fillRect/>
            </a:stretch>
          </p:blipFill>
          <p:spPr>
            <a:xfrm>
              <a:off x="56388" y="6298691"/>
              <a:ext cx="3957828" cy="381000"/>
            </a:xfrm>
            <a:prstGeom prst="rect">
              <a:avLst/>
            </a:prstGeom>
          </p:spPr>
        </p:pic>
        <p:pic>
          <p:nvPicPr>
            <p:cNvPr id="41" name="object 41"/>
            <p:cNvPicPr/>
            <p:nvPr/>
          </p:nvPicPr>
          <p:blipFill>
            <a:blip r:embed="rId39" cstate="print"/>
            <a:stretch>
              <a:fillRect/>
            </a:stretch>
          </p:blipFill>
          <p:spPr>
            <a:xfrm>
              <a:off x="56388" y="6573010"/>
              <a:ext cx="3845052" cy="284988"/>
            </a:xfrm>
            <a:prstGeom prst="rect">
              <a:avLst/>
            </a:prstGeom>
          </p:spPr>
        </p:pic>
      </p:grpSp>
      <p:sp>
        <p:nvSpPr>
          <p:cNvPr id="42" name="object 42"/>
          <p:cNvSpPr txBox="1"/>
          <p:nvPr/>
        </p:nvSpPr>
        <p:spPr>
          <a:xfrm>
            <a:off x="187858" y="44577"/>
            <a:ext cx="4441190" cy="6884670"/>
          </a:xfrm>
          <a:prstGeom prst="rect">
            <a:avLst/>
          </a:prstGeom>
        </p:spPr>
        <p:txBody>
          <a:bodyPr vert="horz" wrap="square" lIns="0" tIns="12700" rIns="0" bIns="0" rtlCol="0">
            <a:spAutoFit/>
          </a:bodyPr>
          <a:lstStyle/>
          <a:p>
            <a:pPr marL="12700" marR="168275">
              <a:lnSpc>
                <a:spcPct val="100000"/>
              </a:lnSpc>
              <a:spcBef>
                <a:spcPts val="100"/>
              </a:spcBef>
            </a:pPr>
            <a:r>
              <a:rPr sz="1800" b="1" dirty="0">
                <a:latin typeface="Arial"/>
                <a:cs typeface="Arial"/>
              </a:rPr>
              <a:t>Looking</a:t>
            </a:r>
            <a:r>
              <a:rPr sz="1800" b="1" spc="-35" dirty="0">
                <a:latin typeface="Arial"/>
                <a:cs typeface="Arial"/>
              </a:rPr>
              <a:t> </a:t>
            </a:r>
            <a:r>
              <a:rPr sz="1800" b="1" spc="-5" dirty="0">
                <a:latin typeface="Arial"/>
                <a:cs typeface="Arial"/>
              </a:rPr>
              <a:t>at forms</a:t>
            </a:r>
            <a:r>
              <a:rPr sz="1800" b="1" spc="-10" dirty="0">
                <a:latin typeface="Arial"/>
                <a:cs typeface="Arial"/>
              </a:rPr>
              <a:t> </a:t>
            </a:r>
            <a:r>
              <a:rPr sz="1800" b="1" dirty="0">
                <a:latin typeface="Arial"/>
                <a:cs typeface="Arial"/>
              </a:rPr>
              <a:t>and </a:t>
            </a:r>
            <a:r>
              <a:rPr sz="1800" b="1" spc="-5" dirty="0">
                <a:latin typeface="Arial"/>
                <a:cs typeface="Arial"/>
              </a:rPr>
              <a:t>patterns</a:t>
            </a:r>
            <a:r>
              <a:rPr sz="1800" b="1" dirty="0">
                <a:latin typeface="Arial"/>
                <a:cs typeface="Arial"/>
              </a:rPr>
              <a:t> found</a:t>
            </a:r>
            <a:r>
              <a:rPr sz="1800" b="1" spc="-20" dirty="0">
                <a:latin typeface="Arial"/>
                <a:cs typeface="Arial"/>
              </a:rPr>
              <a:t> </a:t>
            </a:r>
            <a:r>
              <a:rPr sz="1800" b="1" dirty="0">
                <a:latin typeface="Arial"/>
                <a:cs typeface="Arial"/>
              </a:rPr>
              <a:t>in </a:t>
            </a:r>
            <a:r>
              <a:rPr sz="1800" b="1" spc="-484" dirty="0">
                <a:latin typeface="Arial"/>
                <a:cs typeface="Arial"/>
              </a:rPr>
              <a:t> </a:t>
            </a:r>
            <a:r>
              <a:rPr sz="1800" b="1" spc="-5" dirty="0">
                <a:latin typeface="Arial"/>
                <a:cs typeface="Arial"/>
              </a:rPr>
              <a:t>nature, the </a:t>
            </a:r>
            <a:r>
              <a:rPr sz="1800" b="1" dirty="0">
                <a:latin typeface="Arial"/>
                <a:cs typeface="Arial"/>
              </a:rPr>
              <a:t>group</a:t>
            </a:r>
            <a:r>
              <a:rPr sz="1800" b="1" spc="5" dirty="0">
                <a:latin typeface="Arial"/>
                <a:cs typeface="Arial"/>
              </a:rPr>
              <a:t> </a:t>
            </a:r>
            <a:r>
              <a:rPr sz="1800" b="1" spc="-5" dirty="0">
                <a:latin typeface="Arial"/>
                <a:cs typeface="Arial"/>
              </a:rPr>
              <a:t>started</a:t>
            </a:r>
            <a:r>
              <a:rPr sz="1800" b="1" spc="15" dirty="0">
                <a:latin typeface="Arial"/>
                <a:cs typeface="Arial"/>
              </a:rPr>
              <a:t> </a:t>
            </a:r>
            <a:r>
              <a:rPr sz="1800" b="1" spc="-5" dirty="0">
                <a:latin typeface="Arial"/>
                <a:cs typeface="Arial"/>
              </a:rPr>
              <a:t>designing</a:t>
            </a:r>
            <a:r>
              <a:rPr sz="1800" b="1" spc="-10" dirty="0">
                <a:latin typeface="Arial"/>
                <a:cs typeface="Arial"/>
              </a:rPr>
              <a:t> </a:t>
            </a:r>
            <a:r>
              <a:rPr sz="1800" b="1" spc="-5" dirty="0">
                <a:latin typeface="Arial"/>
                <a:cs typeface="Arial"/>
              </a:rPr>
              <a:t>the </a:t>
            </a:r>
            <a:r>
              <a:rPr sz="1800" b="1" spc="-484" dirty="0">
                <a:latin typeface="Arial"/>
                <a:cs typeface="Arial"/>
              </a:rPr>
              <a:t> </a:t>
            </a:r>
            <a:r>
              <a:rPr sz="1800" b="1" spc="-5" dirty="0">
                <a:latin typeface="Arial"/>
                <a:cs typeface="Arial"/>
              </a:rPr>
              <a:t>skin. </a:t>
            </a:r>
            <a:r>
              <a:rPr sz="1800" b="1" dirty="0">
                <a:latin typeface="Arial"/>
                <a:cs typeface="Arial"/>
              </a:rPr>
              <a:t>They </a:t>
            </a:r>
            <a:r>
              <a:rPr sz="1800" b="1" spc="-5" dirty="0">
                <a:latin typeface="Arial"/>
                <a:cs typeface="Arial"/>
              </a:rPr>
              <a:t>quickly focused </a:t>
            </a:r>
            <a:r>
              <a:rPr sz="1800" b="1" dirty="0">
                <a:latin typeface="Arial"/>
                <a:cs typeface="Arial"/>
              </a:rPr>
              <a:t>on </a:t>
            </a:r>
            <a:r>
              <a:rPr sz="1800" b="1" spc="-5" dirty="0">
                <a:solidFill>
                  <a:srgbClr val="FF0000"/>
                </a:solidFill>
                <a:latin typeface="Arial"/>
                <a:cs typeface="Arial"/>
              </a:rPr>
              <a:t>soap </a:t>
            </a:r>
            <a:r>
              <a:rPr sz="1800" b="1" dirty="0">
                <a:solidFill>
                  <a:srgbClr val="FF0000"/>
                </a:solidFill>
                <a:latin typeface="Arial"/>
                <a:cs typeface="Arial"/>
              </a:rPr>
              <a:t> bubbles </a:t>
            </a:r>
            <a:r>
              <a:rPr sz="1800" b="1" dirty="0">
                <a:latin typeface="Arial"/>
                <a:cs typeface="Arial"/>
              </a:rPr>
              <a:t>and </a:t>
            </a:r>
            <a:r>
              <a:rPr sz="1800" b="1" spc="5" dirty="0">
                <a:latin typeface="Arial"/>
                <a:cs typeface="Arial"/>
              </a:rPr>
              <a:t>what </a:t>
            </a:r>
            <a:r>
              <a:rPr sz="1800" b="1" dirty="0">
                <a:latin typeface="Arial"/>
                <a:cs typeface="Arial"/>
              </a:rPr>
              <a:t>happens to </a:t>
            </a:r>
            <a:r>
              <a:rPr sz="1800" b="1" spc="-5" dirty="0">
                <a:latin typeface="Arial"/>
                <a:cs typeface="Arial"/>
              </a:rPr>
              <a:t>their </a:t>
            </a:r>
            <a:r>
              <a:rPr sz="1800" b="1" dirty="0">
                <a:latin typeface="Arial"/>
                <a:cs typeface="Arial"/>
              </a:rPr>
              <a:t> </a:t>
            </a:r>
            <a:r>
              <a:rPr sz="1800" b="1" spc="-5" dirty="0">
                <a:latin typeface="Arial"/>
                <a:cs typeface="Arial"/>
              </a:rPr>
              <a:t>geometry</a:t>
            </a:r>
            <a:r>
              <a:rPr sz="1800" b="1" spc="-30" dirty="0">
                <a:latin typeface="Arial"/>
                <a:cs typeface="Arial"/>
              </a:rPr>
              <a:t> </a:t>
            </a:r>
            <a:r>
              <a:rPr sz="1800" b="1" spc="10" dirty="0">
                <a:latin typeface="Arial"/>
                <a:cs typeface="Arial"/>
              </a:rPr>
              <a:t>when</a:t>
            </a:r>
            <a:r>
              <a:rPr sz="1800" b="1" spc="-45" dirty="0">
                <a:latin typeface="Arial"/>
                <a:cs typeface="Arial"/>
              </a:rPr>
              <a:t> </a:t>
            </a:r>
            <a:r>
              <a:rPr sz="1800" b="1" dirty="0">
                <a:latin typeface="Arial"/>
                <a:cs typeface="Arial"/>
              </a:rPr>
              <a:t>they</a:t>
            </a:r>
            <a:r>
              <a:rPr sz="1800" b="1" spc="-10" dirty="0">
                <a:latin typeface="Arial"/>
                <a:cs typeface="Arial"/>
              </a:rPr>
              <a:t> </a:t>
            </a:r>
            <a:r>
              <a:rPr sz="1800" b="1" spc="-5" dirty="0">
                <a:latin typeface="Arial"/>
                <a:cs typeface="Arial"/>
              </a:rPr>
              <a:t>congregate.</a:t>
            </a:r>
            <a:endParaRPr sz="1800">
              <a:latin typeface="Arial"/>
              <a:cs typeface="Arial"/>
            </a:endParaRPr>
          </a:p>
          <a:p>
            <a:pPr marL="12700">
              <a:lnSpc>
                <a:spcPct val="100000"/>
              </a:lnSpc>
            </a:pPr>
            <a:r>
              <a:rPr sz="1800" b="1" dirty="0">
                <a:latin typeface="Arial"/>
                <a:cs typeface="Arial"/>
              </a:rPr>
              <a:t>It</a:t>
            </a:r>
            <a:r>
              <a:rPr sz="1800" b="1" spc="-30" dirty="0">
                <a:latin typeface="Arial"/>
                <a:cs typeface="Arial"/>
              </a:rPr>
              <a:t> </a:t>
            </a:r>
            <a:r>
              <a:rPr sz="1800" b="1" dirty="0">
                <a:latin typeface="Arial"/>
                <a:cs typeface="Arial"/>
              </a:rPr>
              <a:t>looks</a:t>
            </a:r>
            <a:r>
              <a:rPr sz="1800" b="1" spc="-15" dirty="0">
                <a:latin typeface="Arial"/>
                <a:cs typeface="Arial"/>
              </a:rPr>
              <a:t> </a:t>
            </a:r>
            <a:r>
              <a:rPr sz="1800" b="1" dirty="0">
                <a:latin typeface="Arial"/>
                <a:cs typeface="Arial"/>
              </a:rPr>
              <a:t>blue,</a:t>
            </a:r>
            <a:r>
              <a:rPr sz="1800" b="1" spc="-35" dirty="0">
                <a:latin typeface="Arial"/>
                <a:cs typeface="Arial"/>
              </a:rPr>
              <a:t> </a:t>
            </a:r>
            <a:r>
              <a:rPr sz="1800" b="1" dirty="0">
                <a:latin typeface="Arial"/>
                <a:cs typeface="Arial"/>
              </a:rPr>
              <a:t>but</a:t>
            </a:r>
            <a:r>
              <a:rPr sz="1800" b="1" spc="-20" dirty="0">
                <a:latin typeface="Arial"/>
                <a:cs typeface="Arial"/>
              </a:rPr>
              <a:t> </a:t>
            </a:r>
            <a:r>
              <a:rPr sz="1800" b="1" dirty="0">
                <a:latin typeface="Arial"/>
                <a:cs typeface="Arial"/>
              </a:rPr>
              <a:t>it's</a:t>
            </a:r>
            <a:r>
              <a:rPr sz="1800" b="1" spc="-25" dirty="0">
                <a:latin typeface="Arial"/>
                <a:cs typeface="Arial"/>
              </a:rPr>
              <a:t> </a:t>
            </a:r>
            <a:r>
              <a:rPr sz="1800" b="1" spc="-5" dirty="0">
                <a:latin typeface="Arial"/>
                <a:cs typeface="Arial"/>
              </a:rPr>
              <a:t>green.</a:t>
            </a:r>
            <a:endParaRPr sz="1800">
              <a:latin typeface="Arial"/>
              <a:cs typeface="Arial"/>
            </a:endParaRPr>
          </a:p>
          <a:p>
            <a:pPr marL="12700" marR="384175">
              <a:lnSpc>
                <a:spcPct val="100000"/>
              </a:lnSpc>
            </a:pPr>
            <a:r>
              <a:rPr sz="1800" b="1" spc="-30" dirty="0">
                <a:latin typeface="Arial"/>
                <a:cs typeface="Arial"/>
              </a:rPr>
              <a:t>As</a:t>
            </a:r>
            <a:r>
              <a:rPr sz="1800" b="1" spc="25" dirty="0">
                <a:latin typeface="Arial"/>
                <a:cs typeface="Arial"/>
              </a:rPr>
              <a:t> </a:t>
            </a:r>
            <a:r>
              <a:rPr sz="1800" b="1" dirty="0">
                <a:latin typeface="Arial"/>
                <a:cs typeface="Arial"/>
              </a:rPr>
              <a:t>big,</a:t>
            </a:r>
            <a:r>
              <a:rPr sz="1800" b="1" spc="-10" dirty="0">
                <a:latin typeface="Arial"/>
                <a:cs typeface="Arial"/>
              </a:rPr>
              <a:t> </a:t>
            </a:r>
            <a:r>
              <a:rPr sz="1800" b="1" spc="-5" dirty="0">
                <a:latin typeface="Arial"/>
                <a:cs typeface="Arial"/>
              </a:rPr>
              <a:t>eye-catching</a:t>
            </a:r>
            <a:r>
              <a:rPr sz="1800" b="1" spc="15" dirty="0">
                <a:latin typeface="Arial"/>
                <a:cs typeface="Arial"/>
              </a:rPr>
              <a:t> </a:t>
            </a:r>
            <a:r>
              <a:rPr sz="1800" b="1" spc="-5" dirty="0">
                <a:latin typeface="Arial"/>
                <a:cs typeface="Arial"/>
              </a:rPr>
              <a:t>Olympics </a:t>
            </a:r>
            <a:r>
              <a:rPr sz="1800" b="1" dirty="0">
                <a:latin typeface="Arial"/>
                <a:cs typeface="Arial"/>
              </a:rPr>
              <a:t> </a:t>
            </a:r>
            <a:r>
              <a:rPr sz="1800" b="1" spc="-5" dirty="0">
                <a:latin typeface="Arial"/>
                <a:cs typeface="Arial"/>
              </a:rPr>
              <a:t>architecture goes, </a:t>
            </a:r>
            <a:r>
              <a:rPr sz="1800" b="1" i="1" dirty="0">
                <a:latin typeface="Arial"/>
                <a:cs typeface="Arial"/>
              </a:rPr>
              <a:t>nothing </a:t>
            </a:r>
            <a:r>
              <a:rPr sz="1800" b="1" i="1" spc="-5" dirty="0">
                <a:latin typeface="Arial"/>
                <a:cs typeface="Arial"/>
              </a:rPr>
              <a:t>may be as </a:t>
            </a:r>
            <a:r>
              <a:rPr sz="1800" b="1" i="1" spc="-490" dirty="0">
                <a:latin typeface="Arial"/>
                <a:cs typeface="Arial"/>
              </a:rPr>
              <a:t> </a:t>
            </a:r>
            <a:r>
              <a:rPr sz="1800" b="1" i="1" spc="-5" dirty="0">
                <a:latin typeface="Arial"/>
                <a:cs typeface="Arial"/>
              </a:rPr>
              <a:t>sustainable</a:t>
            </a:r>
            <a:r>
              <a:rPr sz="1800" b="1" i="1" spc="-20" dirty="0">
                <a:latin typeface="Arial"/>
                <a:cs typeface="Arial"/>
              </a:rPr>
              <a:t> </a:t>
            </a:r>
            <a:r>
              <a:rPr sz="1800" b="1" i="1" spc="-5" dirty="0">
                <a:latin typeface="Arial"/>
                <a:cs typeface="Arial"/>
              </a:rPr>
              <a:t>as</a:t>
            </a:r>
            <a:r>
              <a:rPr sz="1800" b="1" i="1" spc="-10" dirty="0">
                <a:latin typeface="Arial"/>
                <a:cs typeface="Arial"/>
              </a:rPr>
              <a:t> </a:t>
            </a:r>
            <a:r>
              <a:rPr sz="1800" b="1" i="1" dirty="0">
                <a:latin typeface="Arial"/>
                <a:cs typeface="Arial"/>
              </a:rPr>
              <a:t>the </a:t>
            </a:r>
            <a:r>
              <a:rPr sz="1800" b="1" i="1" spc="-10" dirty="0">
                <a:latin typeface="Arial"/>
                <a:cs typeface="Arial"/>
              </a:rPr>
              <a:t>Water</a:t>
            </a:r>
            <a:r>
              <a:rPr sz="1800" b="1" i="1" dirty="0">
                <a:latin typeface="Arial"/>
                <a:cs typeface="Arial"/>
              </a:rPr>
              <a:t> </a:t>
            </a:r>
            <a:r>
              <a:rPr sz="1800" b="1" i="1" spc="-5" dirty="0">
                <a:latin typeface="Arial"/>
                <a:cs typeface="Arial"/>
              </a:rPr>
              <a:t>Cube.</a:t>
            </a:r>
            <a:endParaRPr sz="1800">
              <a:latin typeface="Arial"/>
              <a:cs typeface="Arial"/>
            </a:endParaRPr>
          </a:p>
          <a:p>
            <a:pPr marL="12700" marR="36830">
              <a:lnSpc>
                <a:spcPct val="100000"/>
              </a:lnSpc>
            </a:pPr>
            <a:r>
              <a:rPr sz="1800" b="1" spc="-10" dirty="0">
                <a:latin typeface="Arial"/>
                <a:cs typeface="Arial"/>
              </a:rPr>
              <a:t>Adopting</a:t>
            </a:r>
            <a:r>
              <a:rPr sz="1800" b="1" spc="15" dirty="0">
                <a:latin typeface="Arial"/>
                <a:cs typeface="Arial"/>
              </a:rPr>
              <a:t> </a:t>
            </a:r>
            <a:r>
              <a:rPr sz="1800" b="1" spc="-5" dirty="0">
                <a:latin typeface="Arial"/>
                <a:cs typeface="Arial"/>
              </a:rPr>
              <a:t>an</a:t>
            </a:r>
            <a:r>
              <a:rPr sz="1800" b="1" dirty="0">
                <a:latin typeface="Arial"/>
                <a:cs typeface="Arial"/>
              </a:rPr>
              <a:t> ETFE </a:t>
            </a:r>
            <a:r>
              <a:rPr sz="1800" b="1" spc="-5" dirty="0">
                <a:latin typeface="Arial"/>
                <a:cs typeface="Arial"/>
              </a:rPr>
              <a:t>pneumatic</a:t>
            </a:r>
            <a:r>
              <a:rPr sz="1800" b="1" spc="-10" dirty="0">
                <a:latin typeface="Arial"/>
                <a:cs typeface="Arial"/>
              </a:rPr>
              <a:t> </a:t>
            </a:r>
            <a:r>
              <a:rPr sz="1800" b="1" dirty="0">
                <a:latin typeface="Arial"/>
                <a:cs typeface="Arial"/>
              </a:rPr>
              <a:t>die </a:t>
            </a:r>
            <a:r>
              <a:rPr sz="1800" b="1" spc="5" dirty="0">
                <a:latin typeface="Arial"/>
                <a:cs typeface="Arial"/>
              </a:rPr>
              <a:t> </a:t>
            </a:r>
            <a:r>
              <a:rPr sz="1800" b="1" spc="-5" dirty="0">
                <a:latin typeface="Arial"/>
                <a:cs typeface="Arial"/>
              </a:rPr>
              <a:t>cushion</a:t>
            </a:r>
            <a:r>
              <a:rPr sz="1800" b="1" spc="-15" dirty="0">
                <a:latin typeface="Arial"/>
                <a:cs typeface="Arial"/>
              </a:rPr>
              <a:t> </a:t>
            </a:r>
            <a:r>
              <a:rPr sz="1800" b="1" spc="-5" dirty="0">
                <a:latin typeface="Arial"/>
                <a:cs typeface="Arial"/>
              </a:rPr>
              <a:t>structure,</a:t>
            </a:r>
            <a:r>
              <a:rPr sz="1800" b="1" spc="10" dirty="0">
                <a:latin typeface="Arial"/>
                <a:cs typeface="Arial"/>
              </a:rPr>
              <a:t> </a:t>
            </a:r>
            <a:r>
              <a:rPr sz="1800" b="1" dirty="0">
                <a:latin typeface="Arial"/>
                <a:cs typeface="Arial"/>
              </a:rPr>
              <a:t>the</a:t>
            </a:r>
            <a:r>
              <a:rPr sz="1800" b="1" spc="5" dirty="0">
                <a:latin typeface="Arial"/>
                <a:cs typeface="Arial"/>
              </a:rPr>
              <a:t> </a:t>
            </a:r>
            <a:r>
              <a:rPr sz="1800" b="1" spc="-20" dirty="0">
                <a:latin typeface="Arial"/>
                <a:cs typeface="Arial"/>
              </a:rPr>
              <a:t>Water</a:t>
            </a:r>
            <a:r>
              <a:rPr sz="1800" b="1" spc="5" dirty="0">
                <a:latin typeface="Arial"/>
                <a:cs typeface="Arial"/>
              </a:rPr>
              <a:t> </a:t>
            </a:r>
            <a:r>
              <a:rPr sz="1800" b="1" spc="-5" dirty="0">
                <a:latin typeface="Arial"/>
                <a:cs typeface="Arial"/>
              </a:rPr>
              <a:t>Cube</a:t>
            </a:r>
            <a:r>
              <a:rPr sz="1800" b="1" spc="5" dirty="0">
                <a:latin typeface="Arial"/>
                <a:cs typeface="Arial"/>
              </a:rPr>
              <a:t> </a:t>
            </a:r>
            <a:r>
              <a:rPr sz="1800" b="1" dirty="0">
                <a:latin typeface="Arial"/>
                <a:cs typeface="Arial"/>
              </a:rPr>
              <a:t>is</a:t>
            </a:r>
            <a:r>
              <a:rPr sz="1800" b="1" spc="5" dirty="0">
                <a:latin typeface="Arial"/>
                <a:cs typeface="Arial"/>
              </a:rPr>
              <a:t> </a:t>
            </a:r>
            <a:r>
              <a:rPr sz="1800" b="1" spc="-5" dirty="0">
                <a:latin typeface="Arial"/>
                <a:cs typeface="Arial"/>
              </a:rPr>
              <a:t>the </a:t>
            </a:r>
            <a:r>
              <a:rPr sz="1800" b="1" spc="-484" dirty="0">
                <a:latin typeface="Arial"/>
                <a:cs typeface="Arial"/>
              </a:rPr>
              <a:t> </a:t>
            </a:r>
            <a:r>
              <a:rPr sz="1800" b="1" dirty="0">
                <a:latin typeface="Arial"/>
                <a:cs typeface="Arial"/>
              </a:rPr>
              <a:t>world's </a:t>
            </a:r>
            <a:r>
              <a:rPr sz="1800" b="1" spc="-5" dirty="0">
                <a:latin typeface="Arial"/>
                <a:cs typeface="Arial"/>
              </a:rPr>
              <a:t>largest membrane structure </a:t>
            </a:r>
            <a:r>
              <a:rPr sz="1800" b="1" dirty="0">
                <a:latin typeface="Arial"/>
                <a:cs typeface="Arial"/>
              </a:rPr>
              <a:t> building.</a:t>
            </a:r>
            <a:endParaRPr sz="1800">
              <a:latin typeface="Arial"/>
              <a:cs typeface="Arial"/>
            </a:endParaRPr>
          </a:p>
          <a:p>
            <a:pPr marL="12700" marR="5080">
              <a:lnSpc>
                <a:spcPct val="100000"/>
              </a:lnSpc>
              <a:spcBef>
                <a:spcPts val="5"/>
              </a:spcBef>
            </a:pPr>
            <a:r>
              <a:rPr sz="1800" b="1" dirty="0">
                <a:latin typeface="Arial"/>
                <a:cs typeface="Arial"/>
              </a:rPr>
              <a:t>The </a:t>
            </a:r>
            <a:r>
              <a:rPr sz="1800" b="1" spc="-5" dirty="0">
                <a:latin typeface="Arial"/>
                <a:cs typeface="Arial"/>
              </a:rPr>
              <a:t>100,000 square meters </a:t>
            </a:r>
            <a:r>
              <a:rPr sz="1800" b="1" dirty="0">
                <a:latin typeface="Arial"/>
                <a:cs typeface="Arial"/>
              </a:rPr>
              <a:t>of </a:t>
            </a:r>
            <a:r>
              <a:rPr sz="1800" b="1" spc="-5" dirty="0">
                <a:latin typeface="Arial"/>
                <a:cs typeface="Arial"/>
              </a:rPr>
              <a:t>the </a:t>
            </a:r>
            <a:r>
              <a:rPr sz="1800" b="1" spc="-20" dirty="0">
                <a:latin typeface="Arial"/>
                <a:cs typeface="Arial"/>
              </a:rPr>
              <a:t>Teflon- </a:t>
            </a:r>
            <a:r>
              <a:rPr sz="1800" b="1" spc="-490" dirty="0">
                <a:latin typeface="Arial"/>
                <a:cs typeface="Arial"/>
              </a:rPr>
              <a:t> </a:t>
            </a:r>
            <a:r>
              <a:rPr sz="1800" b="1" dirty="0">
                <a:latin typeface="Arial"/>
                <a:cs typeface="Arial"/>
              </a:rPr>
              <a:t>like </a:t>
            </a:r>
            <a:r>
              <a:rPr sz="1800" b="1" spc="-5" dirty="0">
                <a:latin typeface="Arial"/>
                <a:cs typeface="Arial"/>
              </a:rPr>
              <a:t>translucent plastic </a:t>
            </a:r>
            <a:r>
              <a:rPr sz="1800" b="1" dirty="0">
                <a:latin typeface="Arial"/>
                <a:cs typeface="Arial"/>
              </a:rPr>
              <a:t>ETFE that </a:t>
            </a:r>
            <a:r>
              <a:rPr sz="1800" b="1" spc="-5" dirty="0">
                <a:latin typeface="Arial"/>
                <a:cs typeface="Arial"/>
              </a:rPr>
              <a:t>make </a:t>
            </a:r>
            <a:r>
              <a:rPr sz="1800" b="1" dirty="0">
                <a:latin typeface="Arial"/>
                <a:cs typeface="Arial"/>
              </a:rPr>
              <a:t> up the building's bubble cladding </a:t>
            </a:r>
            <a:r>
              <a:rPr sz="1800" b="1" spc="-5" dirty="0">
                <a:latin typeface="Arial"/>
                <a:cs typeface="Arial"/>
              </a:rPr>
              <a:t>allow </a:t>
            </a:r>
            <a:r>
              <a:rPr sz="1800" b="1" dirty="0">
                <a:latin typeface="Arial"/>
                <a:cs typeface="Arial"/>
              </a:rPr>
              <a:t> in </a:t>
            </a:r>
            <a:r>
              <a:rPr sz="1800" b="1" spc="-5" dirty="0">
                <a:latin typeface="Arial"/>
                <a:cs typeface="Arial"/>
              </a:rPr>
              <a:t>more </a:t>
            </a:r>
            <a:r>
              <a:rPr sz="1800" b="1" dirty="0">
                <a:latin typeface="Arial"/>
                <a:cs typeface="Arial"/>
              </a:rPr>
              <a:t>solar </a:t>
            </a:r>
            <a:r>
              <a:rPr sz="1800" b="1" spc="-5" dirty="0">
                <a:latin typeface="Arial"/>
                <a:cs typeface="Arial"/>
              </a:rPr>
              <a:t>heat </a:t>
            </a:r>
            <a:r>
              <a:rPr sz="1800" b="1" dirty="0">
                <a:latin typeface="Arial"/>
                <a:cs typeface="Arial"/>
              </a:rPr>
              <a:t>than </a:t>
            </a:r>
            <a:r>
              <a:rPr sz="1800" b="1" spc="-5" dirty="0">
                <a:latin typeface="Arial"/>
                <a:cs typeface="Arial"/>
              </a:rPr>
              <a:t>glass, making </a:t>
            </a:r>
            <a:r>
              <a:rPr sz="1800" b="1" dirty="0">
                <a:latin typeface="Arial"/>
                <a:cs typeface="Arial"/>
              </a:rPr>
              <a:t>it </a:t>
            </a:r>
            <a:r>
              <a:rPr sz="1800" b="1" spc="5" dirty="0">
                <a:latin typeface="Arial"/>
                <a:cs typeface="Arial"/>
              </a:rPr>
              <a:t> </a:t>
            </a:r>
            <a:r>
              <a:rPr sz="1800" b="1" spc="-5" dirty="0">
                <a:latin typeface="Arial"/>
                <a:cs typeface="Arial"/>
              </a:rPr>
              <a:t>easier </a:t>
            </a:r>
            <a:r>
              <a:rPr sz="1800" b="1" dirty="0">
                <a:latin typeface="Arial"/>
                <a:cs typeface="Arial"/>
              </a:rPr>
              <a:t>to </a:t>
            </a:r>
            <a:r>
              <a:rPr sz="1800" b="1" spc="-5" dirty="0">
                <a:latin typeface="Arial"/>
                <a:cs typeface="Arial"/>
              </a:rPr>
              <a:t>heat </a:t>
            </a:r>
            <a:r>
              <a:rPr sz="1800" b="1" dirty="0">
                <a:latin typeface="Arial"/>
                <a:cs typeface="Arial"/>
              </a:rPr>
              <a:t>the building, </a:t>
            </a:r>
            <a:r>
              <a:rPr sz="1800" b="1" spc="5" dirty="0">
                <a:latin typeface="Arial"/>
                <a:cs typeface="Arial"/>
              </a:rPr>
              <a:t>which </a:t>
            </a:r>
            <a:r>
              <a:rPr sz="1800" b="1" spc="-5" dirty="0">
                <a:latin typeface="Arial"/>
                <a:cs typeface="Arial"/>
              </a:rPr>
              <a:t>cuts </a:t>
            </a:r>
            <a:r>
              <a:rPr sz="1800" b="1" dirty="0">
                <a:latin typeface="Arial"/>
                <a:cs typeface="Arial"/>
              </a:rPr>
              <a:t> </a:t>
            </a:r>
            <a:r>
              <a:rPr sz="1800" b="1" spc="-5" dirty="0">
                <a:latin typeface="Arial"/>
                <a:cs typeface="Arial"/>
              </a:rPr>
              <a:t>energy</a:t>
            </a:r>
            <a:r>
              <a:rPr sz="1800" b="1" spc="-25" dirty="0">
                <a:latin typeface="Arial"/>
                <a:cs typeface="Arial"/>
              </a:rPr>
              <a:t> </a:t>
            </a:r>
            <a:r>
              <a:rPr sz="1800" b="1" spc="-5" dirty="0">
                <a:latin typeface="Arial"/>
                <a:cs typeface="Arial"/>
              </a:rPr>
              <a:t>costs</a:t>
            </a:r>
            <a:r>
              <a:rPr sz="1800" b="1" spc="5" dirty="0">
                <a:latin typeface="Arial"/>
                <a:cs typeface="Arial"/>
              </a:rPr>
              <a:t> </a:t>
            </a:r>
            <a:r>
              <a:rPr sz="1800" b="1" spc="-5" dirty="0">
                <a:latin typeface="Arial"/>
                <a:cs typeface="Arial"/>
              </a:rPr>
              <a:t>by</a:t>
            </a:r>
            <a:r>
              <a:rPr sz="1800" b="1" spc="-15" dirty="0">
                <a:latin typeface="Arial"/>
                <a:cs typeface="Arial"/>
              </a:rPr>
              <a:t> </a:t>
            </a:r>
            <a:r>
              <a:rPr sz="1800" b="1" dirty="0">
                <a:latin typeface="Arial"/>
                <a:cs typeface="Arial"/>
              </a:rPr>
              <a:t>up to</a:t>
            </a:r>
            <a:r>
              <a:rPr sz="1800" b="1" spc="10" dirty="0">
                <a:latin typeface="Arial"/>
                <a:cs typeface="Arial"/>
              </a:rPr>
              <a:t> </a:t>
            </a:r>
            <a:r>
              <a:rPr sz="1800" b="1" spc="-5" dirty="0">
                <a:latin typeface="Arial"/>
                <a:cs typeface="Arial"/>
              </a:rPr>
              <a:t>30 percent.</a:t>
            </a:r>
            <a:r>
              <a:rPr sz="1800" b="1" spc="5" dirty="0">
                <a:latin typeface="Arial"/>
                <a:cs typeface="Arial"/>
              </a:rPr>
              <a:t> </a:t>
            </a:r>
            <a:r>
              <a:rPr sz="1800" b="1" dirty="0">
                <a:latin typeface="Arial"/>
                <a:cs typeface="Arial"/>
              </a:rPr>
              <a:t>That's </a:t>
            </a:r>
            <a:r>
              <a:rPr sz="1800" b="1" spc="-484" dirty="0">
                <a:latin typeface="Arial"/>
                <a:cs typeface="Arial"/>
              </a:rPr>
              <a:t> </a:t>
            </a:r>
            <a:r>
              <a:rPr sz="1800" b="1" spc="-5" dirty="0">
                <a:latin typeface="Arial"/>
                <a:cs typeface="Arial"/>
              </a:rPr>
              <a:t>especially </a:t>
            </a:r>
            <a:r>
              <a:rPr sz="1800" b="1" dirty="0">
                <a:latin typeface="Arial"/>
                <a:cs typeface="Arial"/>
              </a:rPr>
              <a:t>important for </a:t>
            </a:r>
            <a:r>
              <a:rPr sz="1800" b="1" spc="-5" dirty="0">
                <a:latin typeface="Arial"/>
                <a:cs typeface="Arial"/>
              </a:rPr>
              <a:t>a </a:t>
            </a:r>
            <a:r>
              <a:rPr sz="1800" b="1" spc="5" dirty="0">
                <a:latin typeface="Arial"/>
                <a:cs typeface="Arial"/>
              </a:rPr>
              <a:t>swimming </a:t>
            </a:r>
            <a:r>
              <a:rPr sz="1800" b="1" spc="10" dirty="0">
                <a:latin typeface="Arial"/>
                <a:cs typeface="Arial"/>
              </a:rPr>
              <a:t> </a:t>
            </a:r>
            <a:r>
              <a:rPr sz="1800" b="1" dirty="0">
                <a:latin typeface="Arial"/>
                <a:cs typeface="Arial"/>
              </a:rPr>
              <a:t>pool, </a:t>
            </a:r>
            <a:r>
              <a:rPr sz="1800" b="1" spc="5" dirty="0">
                <a:latin typeface="Arial"/>
                <a:cs typeface="Arial"/>
              </a:rPr>
              <a:t>which </a:t>
            </a:r>
            <a:r>
              <a:rPr sz="1800" b="1" spc="-5" dirty="0">
                <a:latin typeface="Arial"/>
                <a:cs typeface="Arial"/>
              </a:rPr>
              <a:t>requires </a:t>
            </a:r>
            <a:r>
              <a:rPr sz="1800" b="1" spc="-10" dirty="0">
                <a:latin typeface="Arial"/>
                <a:cs typeface="Arial"/>
              </a:rPr>
              <a:t>an </a:t>
            </a:r>
            <a:r>
              <a:rPr sz="1800" b="1" spc="-5" dirty="0">
                <a:latin typeface="Arial"/>
                <a:cs typeface="Arial"/>
              </a:rPr>
              <a:t>enormous </a:t>
            </a:r>
            <a:r>
              <a:rPr sz="1800" b="1" dirty="0">
                <a:latin typeface="Arial"/>
                <a:cs typeface="Arial"/>
              </a:rPr>
              <a:t> </a:t>
            </a:r>
            <a:r>
              <a:rPr sz="1800" b="1" spc="-5" dirty="0">
                <a:latin typeface="Arial"/>
                <a:cs typeface="Arial"/>
              </a:rPr>
              <a:t>amount</a:t>
            </a:r>
            <a:r>
              <a:rPr sz="1800" b="1" spc="-25" dirty="0">
                <a:latin typeface="Arial"/>
                <a:cs typeface="Arial"/>
              </a:rPr>
              <a:t> </a:t>
            </a:r>
            <a:r>
              <a:rPr sz="1800" b="1" dirty="0">
                <a:latin typeface="Arial"/>
                <a:cs typeface="Arial"/>
              </a:rPr>
              <a:t>of </a:t>
            </a:r>
            <a:r>
              <a:rPr sz="1800" b="1" spc="-5" dirty="0">
                <a:latin typeface="Arial"/>
                <a:cs typeface="Arial"/>
              </a:rPr>
              <a:t>heating.</a:t>
            </a:r>
            <a:endParaRPr sz="1800">
              <a:latin typeface="Arial"/>
              <a:cs typeface="Arial"/>
            </a:endParaRPr>
          </a:p>
          <a:p>
            <a:pPr marL="12700" marR="193040">
              <a:lnSpc>
                <a:spcPct val="100000"/>
              </a:lnSpc>
              <a:spcBef>
                <a:spcPts val="5"/>
              </a:spcBef>
            </a:pPr>
            <a:r>
              <a:rPr sz="1800" b="1" spc="-5" dirty="0">
                <a:latin typeface="Arial"/>
                <a:cs typeface="Arial"/>
              </a:rPr>
              <a:t>Besides</a:t>
            </a:r>
            <a:r>
              <a:rPr sz="1800" b="1" spc="-10" dirty="0">
                <a:latin typeface="Arial"/>
                <a:cs typeface="Arial"/>
              </a:rPr>
              <a:t> </a:t>
            </a:r>
            <a:r>
              <a:rPr sz="1800" b="1" dirty="0">
                <a:latin typeface="Arial"/>
                <a:cs typeface="Arial"/>
              </a:rPr>
              <a:t>the</a:t>
            </a:r>
            <a:r>
              <a:rPr sz="1800" b="1" spc="-15" dirty="0">
                <a:latin typeface="Arial"/>
                <a:cs typeface="Arial"/>
              </a:rPr>
              <a:t> </a:t>
            </a:r>
            <a:r>
              <a:rPr sz="1800" b="1" spc="-5" dirty="0">
                <a:latin typeface="Arial"/>
                <a:cs typeface="Arial"/>
              </a:rPr>
              <a:t>solar </a:t>
            </a:r>
            <a:r>
              <a:rPr sz="1800" b="1" spc="-25" dirty="0">
                <a:latin typeface="Arial"/>
                <a:cs typeface="Arial"/>
              </a:rPr>
              <a:t>energy,</a:t>
            </a:r>
            <a:r>
              <a:rPr sz="1800" b="1" spc="15" dirty="0">
                <a:latin typeface="Arial"/>
                <a:cs typeface="Arial"/>
              </a:rPr>
              <a:t> </a:t>
            </a:r>
            <a:r>
              <a:rPr sz="1800" b="1" spc="-5" dirty="0">
                <a:latin typeface="Arial"/>
                <a:cs typeface="Arial"/>
              </a:rPr>
              <a:t>all</a:t>
            </a:r>
            <a:r>
              <a:rPr sz="1800" b="1" dirty="0">
                <a:latin typeface="Arial"/>
                <a:cs typeface="Arial"/>
              </a:rPr>
              <a:t> backwash </a:t>
            </a:r>
            <a:r>
              <a:rPr sz="1800" b="1" spc="-484" dirty="0">
                <a:latin typeface="Arial"/>
                <a:cs typeface="Arial"/>
              </a:rPr>
              <a:t> </a:t>
            </a:r>
            <a:r>
              <a:rPr sz="1800" b="1" dirty="0">
                <a:latin typeface="Arial"/>
                <a:cs typeface="Arial"/>
              </a:rPr>
              <a:t>water of </a:t>
            </a:r>
            <a:r>
              <a:rPr sz="1800" b="1" spc="-5" dirty="0">
                <a:latin typeface="Arial"/>
                <a:cs typeface="Arial"/>
              </a:rPr>
              <a:t>the center is filtered and </a:t>
            </a:r>
            <a:r>
              <a:rPr sz="1800" b="1" dirty="0">
                <a:latin typeface="Arial"/>
                <a:cs typeface="Arial"/>
              </a:rPr>
              <a:t> </a:t>
            </a:r>
            <a:r>
              <a:rPr sz="1800" b="1" spc="-5" dirty="0">
                <a:latin typeface="Arial"/>
                <a:cs typeface="Arial"/>
              </a:rPr>
              <a:t>returned </a:t>
            </a:r>
            <a:r>
              <a:rPr sz="1800" b="1" dirty="0">
                <a:latin typeface="Arial"/>
                <a:cs typeface="Arial"/>
              </a:rPr>
              <a:t>to</a:t>
            </a:r>
            <a:r>
              <a:rPr sz="1800" b="1" spc="-15" dirty="0">
                <a:latin typeface="Arial"/>
                <a:cs typeface="Arial"/>
              </a:rPr>
              <a:t> </a:t>
            </a:r>
            <a:r>
              <a:rPr sz="1800" b="1" spc="-5" dirty="0">
                <a:latin typeface="Arial"/>
                <a:cs typeface="Arial"/>
              </a:rPr>
              <a:t>the</a:t>
            </a:r>
            <a:r>
              <a:rPr sz="1800" b="1" dirty="0">
                <a:latin typeface="Arial"/>
                <a:cs typeface="Arial"/>
              </a:rPr>
              <a:t> </a:t>
            </a:r>
            <a:r>
              <a:rPr sz="1800" b="1" spc="5" dirty="0">
                <a:latin typeface="Arial"/>
                <a:cs typeface="Arial"/>
              </a:rPr>
              <a:t>swimming</a:t>
            </a:r>
            <a:r>
              <a:rPr sz="1800" b="1" spc="-55" dirty="0">
                <a:latin typeface="Arial"/>
                <a:cs typeface="Arial"/>
              </a:rPr>
              <a:t> </a:t>
            </a:r>
            <a:r>
              <a:rPr sz="1800" b="1" dirty="0">
                <a:latin typeface="Arial"/>
                <a:cs typeface="Arial"/>
              </a:rPr>
              <a:t>pools.</a:t>
            </a:r>
            <a:endParaRPr sz="1800">
              <a:latin typeface="Arial"/>
              <a:cs typeface="Arial"/>
            </a:endParaRPr>
          </a:p>
        </p:txBody>
      </p:sp>
      <p:pic>
        <p:nvPicPr>
          <p:cNvPr id="43" name="object 43"/>
          <p:cNvPicPr/>
          <p:nvPr/>
        </p:nvPicPr>
        <p:blipFill>
          <a:blip r:embed="rId40" cstate="print"/>
          <a:stretch>
            <a:fillRect/>
          </a:stretch>
        </p:blipFill>
        <p:spPr>
          <a:xfrm>
            <a:off x="4865032" y="3548214"/>
            <a:ext cx="4134483" cy="247307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35177" y="212610"/>
            <a:ext cx="6810375" cy="808990"/>
            <a:chOff x="1035177" y="212610"/>
            <a:chExt cx="6810375" cy="808990"/>
          </a:xfrm>
        </p:grpSpPr>
        <p:pic>
          <p:nvPicPr>
            <p:cNvPr id="3" name="object 3"/>
            <p:cNvPicPr/>
            <p:nvPr/>
          </p:nvPicPr>
          <p:blipFill>
            <a:blip r:embed="rId2" cstate="print"/>
            <a:stretch>
              <a:fillRect/>
            </a:stretch>
          </p:blipFill>
          <p:spPr>
            <a:xfrm>
              <a:off x="1035177" y="212610"/>
              <a:ext cx="6810375" cy="324487"/>
            </a:xfrm>
            <a:prstGeom prst="rect">
              <a:avLst/>
            </a:prstGeom>
          </p:spPr>
        </p:pic>
        <p:pic>
          <p:nvPicPr>
            <p:cNvPr id="4" name="object 4"/>
            <p:cNvPicPr/>
            <p:nvPr/>
          </p:nvPicPr>
          <p:blipFill>
            <a:blip r:embed="rId3" cstate="print"/>
            <a:stretch>
              <a:fillRect/>
            </a:stretch>
          </p:blipFill>
          <p:spPr>
            <a:xfrm>
              <a:off x="1292352" y="438911"/>
              <a:ext cx="4504944" cy="582168"/>
            </a:xfrm>
            <a:prstGeom prst="rect">
              <a:avLst/>
            </a:prstGeom>
          </p:spPr>
        </p:pic>
        <p:pic>
          <p:nvPicPr>
            <p:cNvPr id="5" name="object 5"/>
            <p:cNvPicPr/>
            <p:nvPr/>
          </p:nvPicPr>
          <p:blipFill>
            <a:blip r:embed="rId4" cstate="print"/>
            <a:stretch>
              <a:fillRect/>
            </a:stretch>
          </p:blipFill>
          <p:spPr>
            <a:xfrm>
              <a:off x="5321808" y="438911"/>
              <a:ext cx="1267967" cy="582168"/>
            </a:xfrm>
            <a:prstGeom prst="rect">
              <a:avLst/>
            </a:prstGeom>
          </p:spPr>
        </p:pic>
        <p:pic>
          <p:nvPicPr>
            <p:cNvPr id="6" name="object 6"/>
            <p:cNvPicPr/>
            <p:nvPr/>
          </p:nvPicPr>
          <p:blipFill>
            <a:blip r:embed="rId5" cstate="print"/>
            <a:stretch>
              <a:fillRect/>
            </a:stretch>
          </p:blipFill>
          <p:spPr>
            <a:xfrm>
              <a:off x="6114287" y="438911"/>
              <a:ext cx="673608" cy="582168"/>
            </a:xfrm>
            <a:prstGeom prst="rect">
              <a:avLst/>
            </a:prstGeom>
          </p:spPr>
        </p:pic>
        <p:pic>
          <p:nvPicPr>
            <p:cNvPr id="7" name="object 7"/>
            <p:cNvPicPr/>
            <p:nvPr/>
          </p:nvPicPr>
          <p:blipFill>
            <a:blip r:embed="rId6" cstate="print"/>
            <a:stretch>
              <a:fillRect/>
            </a:stretch>
          </p:blipFill>
          <p:spPr>
            <a:xfrm>
              <a:off x="6312408" y="438911"/>
              <a:ext cx="1267967" cy="582168"/>
            </a:xfrm>
            <a:prstGeom prst="rect">
              <a:avLst/>
            </a:prstGeom>
          </p:spPr>
        </p:pic>
      </p:grpSp>
      <p:sp>
        <p:nvSpPr>
          <p:cNvPr id="8" name="object 8"/>
          <p:cNvSpPr txBox="1">
            <a:spLocks noGrp="1"/>
          </p:cNvSpPr>
          <p:nvPr>
            <p:ph type="title"/>
          </p:nvPr>
        </p:nvSpPr>
        <p:spPr>
          <a:prstGeom prst="rect">
            <a:avLst/>
          </a:prstGeom>
        </p:spPr>
        <p:txBody>
          <a:bodyPr vert="horz" wrap="square" lIns="0" tIns="387019" rIns="0" bIns="0" rtlCol="0">
            <a:spAutoFit/>
          </a:bodyPr>
          <a:lstStyle/>
          <a:p>
            <a:pPr marL="1474470" marR="5080" indent="-495934">
              <a:lnSpc>
                <a:spcPct val="100000"/>
              </a:lnSpc>
              <a:spcBef>
                <a:spcPts val="95"/>
              </a:spcBef>
            </a:pPr>
            <a:r>
              <a:rPr spc="-10" dirty="0"/>
              <a:t>UNILEVER GERMANY </a:t>
            </a:r>
            <a:r>
              <a:rPr spc="-5" dirty="0"/>
              <a:t>HEADQUARTERS </a:t>
            </a:r>
            <a:r>
              <a:rPr spc="-765" dirty="0"/>
              <a:t> </a:t>
            </a:r>
            <a:r>
              <a:rPr spc="-10" dirty="0"/>
              <a:t>HAMBURG,</a:t>
            </a:r>
            <a:r>
              <a:rPr spc="35" dirty="0"/>
              <a:t> </a:t>
            </a:r>
            <a:r>
              <a:rPr spc="-50" dirty="0"/>
              <a:t>GERMANY,</a:t>
            </a:r>
            <a:r>
              <a:rPr spc="40" dirty="0"/>
              <a:t> </a:t>
            </a:r>
            <a:r>
              <a:rPr spc="-5" dirty="0"/>
              <a:t>2007–2009</a:t>
            </a:r>
          </a:p>
        </p:txBody>
      </p:sp>
      <p:grpSp>
        <p:nvGrpSpPr>
          <p:cNvPr id="9" name="object 9"/>
          <p:cNvGrpSpPr/>
          <p:nvPr/>
        </p:nvGrpSpPr>
        <p:grpSpPr>
          <a:xfrm>
            <a:off x="251523" y="980821"/>
            <a:ext cx="8199120" cy="5670550"/>
            <a:chOff x="251523" y="980821"/>
            <a:chExt cx="8199120" cy="5670550"/>
          </a:xfrm>
        </p:grpSpPr>
        <p:pic>
          <p:nvPicPr>
            <p:cNvPr id="10" name="object 10"/>
            <p:cNvPicPr/>
            <p:nvPr/>
          </p:nvPicPr>
          <p:blipFill>
            <a:blip r:embed="rId7" cstate="print"/>
            <a:stretch>
              <a:fillRect/>
            </a:stretch>
          </p:blipFill>
          <p:spPr>
            <a:xfrm>
              <a:off x="328218" y="980821"/>
              <a:ext cx="4679061" cy="3344291"/>
            </a:xfrm>
            <a:prstGeom prst="rect">
              <a:avLst/>
            </a:prstGeom>
          </p:spPr>
        </p:pic>
        <p:pic>
          <p:nvPicPr>
            <p:cNvPr id="11" name="object 11"/>
            <p:cNvPicPr/>
            <p:nvPr/>
          </p:nvPicPr>
          <p:blipFill>
            <a:blip r:embed="rId8" cstate="print"/>
            <a:stretch>
              <a:fillRect/>
            </a:stretch>
          </p:blipFill>
          <p:spPr>
            <a:xfrm>
              <a:off x="5368163" y="984796"/>
              <a:ext cx="3082036" cy="5394960"/>
            </a:xfrm>
            <a:prstGeom prst="rect">
              <a:avLst/>
            </a:prstGeom>
          </p:spPr>
        </p:pic>
        <p:pic>
          <p:nvPicPr>
            <p:cNvPr id="12" name="object 12"/>
            <p:cNvPicPr/>
            <p:nvPr/>
          </p:nvPicPr>
          <p:blipFill>
            <a:blip r:embed="rId9" cstate="print"/>
            <a:stretch>
              <a:fillRect/>
            </a:stretch>
          </p:blipFill>
          <p:spPr>
            <a:xfrm>
              <a:off x="251523" y="4441304"/>
              <a:ext cx="4762500" cy="2209800"/>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6367" y="222630"/>
            <a:ext cx="4493895" cy="3317875"/>
          </a:xfrm>
          <a:prstGeom prst="rect">
            <a:avLst/>
          </a:prstGeom>
        </p:spPr>
        <p:txBody>
          <a:bodyPr vert="horz" wrap="square" lIns="0" tIns="12700" rIns="0" bIns="0" rtlCol="0">
            <a:spAutoFit/>
          </a:bodyPr>
          <a:lstStyle/>
          <a:p>
            <a:pPr marL="12700" marR="269875">
              <a:lnSpc>
                <a:spcPct val="100000"/>
              </a:lnSpc>
              <a:spcBef>
                <a:spcPts val="100"/>
              </a:spcBef>
            </a:pPr>
            <a:r>
              <a:rPr sz="1800" b="1" dirty="0">
                <a:latin typeface="Arial"/>
                <a:cs typeface="Arial"/>
              </a:rPr>
              <a:t>The </a:t>
            </a:r>
            <a:r>
              <a:rPr sz="1800" b="1" spc="-5" dirty="0">
                <a:latin typeface="Arial"/>
                <a:cs typeface="Arial"/>
              </a:rPr>
              <a:t>central element </a:t>
            </a:r>
            <a:r>
              <a:rPr sz="1800" b="1" dirty="0">
                <a:latin typeface="Arial"/>
                <a:cs typeface="Arial"/>
              </a:rPr>
              <a:t>and </a:t>
            </a:r>
            <a:r>
              <a:rPr sz="1800" b="1" spc="-5" dirty="0">
                <a:latin typeface="Arial"/>
                <a:cs typeface="Arial"/>
              </a:rPr>
              <a:t>heart </a:t>
            </a:r>
            <a:r>
              <a:rPr sz="1800" b="1" dirty="0">
                <a:latin typeface="Arial"/>
                <a:cs typeface="Arial"/>
              </a:rPr>
              <a:t>of the </a:t>
            </a:r>
            <a:r>
              <a:rPr sz="1800" b="1" spc="5" dirty="0">
                <a:latin typeface="Arial"/>
                <a:cs typeface="Arial"/>
              </a:rPr>
              <a:t> </a:t>
            </a:r>
            <a:r>
              <a:rPr sz="1800" b="1" spc="-5" dirty="0">
                <a:latin typeface="Arial"/>
                <a:cs typeface="Arial"/>
              </a:rPr>
              <a:t>design is </a:t>
            </a:r>
            <a:r>
              <a:rPr sz="1800" b="1" dirty="0">
                <a:latin typeface="Arial"/>
                <a:cs typeface="Arial"/>
              </a:rPr>
              <a:t>the </a:t>
            </a:r>
            <a:r>
              <a:rPr sz="1800" b="1" spc="-5" dirty="0">
                <a:latin typeface="Arial"/>
                <a:cs typeface="Arial"/>
              </a:rPr>
              <a:t>generous atrium, </a:t>
            </a:r>
            <a:r>
              <a:rPr sz="1800" b="1" dirty="0">
                <a:latin typeface="Arial"/>
                <a:cs typeface="Arial"/>
              </a:rPr>
              <a:t>flooded </a:t>
            </a:r>
            <a:r>
              <a:rPr sz="1800" b="1" spc="-490" dirty="0">
                <a:latin typeface="Arial"/>
                <a:cs typeface="Arial"/>
              </a:rPr>
              <a:t> </a:t>
            </a:r>
            <a:r>
              <a:rPr sz="1800" b="1" spc="-5" dirty="0">
                <a:latin typeface="Arial"/>
                <a:cs typeface="Arial"/>
              </a:rPr>
              <a:t>by</a:t>
            </a:r>
            <a:endParaRPr sz="1800">
              <a:latin typeface="Arial"/>
              <a:cs typeface="Arial"/>
            </a:endParaRPr>
          </a:p>
          <a:p>
            <a:pPr marL="12700">
              <a:lnSpc>
                <a:spcPct val="100000"/>
              </a:lnSpc>
            </a:pPr>
            <a:r>
              <a:rPr sz="1800" b="1" spc="-5" dirty="0">
                <a:latin typeface="Arial"/>
                <a:cs typeface="Arial"/>
              </a:rPr>
              <a:t>daylight,</a:t>
            </a:r>
            <a:r>
              <a:rPr sz="1800" b="1" spc="-25" dirty="0">
                <a:latin typeface="Arial"/>
                <a:cs typeface="Arial"/>
              </a:rPr>
              <a:t> </a:t>
            </a:r>
            <a:r>
              <a:rPr sz="1800" b="1" spc="5" dirty="0">
                <a:latin typeface="Arial"/>
                <a:cs typeface="Arial"/>
              </a:rPr>
              <a:t>which,</a:t>
            </a:r>
            <a:r>
              <a:rPr sz="1800" b="1" spc="-50" dirty="0">
                <a:latin typeface="Arial"/>
                <a:cs typeface="Arial"/>
              </a:rPr>
              <a:t> </a:t>
            </a:r>
            <a:r>
              <a:rPr sz="1800" b="1" dirty="0">
                <a:latin typeface="Arial"/>
                <a:cs typeface="Arial"/>
              </a:rPr>
              <a:t>on</a:t>
            </a:r>
            <a:r>
              <a:rPr sz="1800" b="1" spc="-10" dirty="0">
                <a:latin typeface="Arial"/>
                <a:cs typeface="Arial"/>
              </a:rPr>
              <a:t> </a:t>
            </a:r>
            <a:r>
              <a:rPr sz="1800" b="1" dirty="0">
                <a:latin typeface="Arial"/>
                <a:cs typeface="Arial"/>
              </a:rPr>
              <a:t>the</a:t>
            </a:r>
            <a:r>
              <a:rPr sz="1800" b="1" spc="-20" dirty="0">
                <a:latin typeface="Arial"/>
                <a:cs typeface="Arial"/>
              </a:rPr>
              <a:t> </a:t>
            </a:r>
            <a:r>
              <a:rPr sz="1800" b="1" dirty="0">
                <a:latin typeface="Arial"/>
                <a:cs typeface="Arial"/>
              </a:rPr>
              <a:t>ground</a:t>
            </a:r>
            <a:r>
              <a:rPr sz="1800" b="1" spc="-15" dirty="0">
                <a:latin typeface="Arial"/>
                <a:cs typeface="Arial"/>
              </a:rPr>
              <a:t> </a:t>
            </a:r>
            <a:r>
              <a:rPr sz="1800" b="1" spc="-20" dirty="0">
                <a:latin typeface="Arial"/>
                <a:cs typeface="Arial"/>
              </a:rPr>
              <a:t>floor,</a:t>
            </a:r>
            <a:endParaRPr sz="1800">
              <a:latin typeface="Arial"/>
              <a:cs typeface="Arial"/>
            </a:endParaRPr>
          </a:p>
          <a:p>
            <a:pPr marL="12700">
              <a:lnSpc>
                <a:spcPct val="100000"/>
              </a:lnSpc>
            </a:pPr>
            <a:r>
              <a:rPr sz="1800" b="1" spc="-10" dirty="0">
                <a:latin typeface="Arial"/>
                <a:cs typeface="Arial"/>
              </a:rPr>
              <a:t>gives</a:t>
            </a:r>
            <a:endParaRPr sz="1800">
              <a:latin typeface="Arial"/>
              <a:cs typeface="Arial"/>
            </a:endParaRPr>
          </a:p>
          <a:p>
            <a:pPr marL="12700" marR="563880">
              <a:lnSpc>
                <a:spcPct val="100000"/>
              </a:lnSpc>
            </a:pPr>
            <a:r>
              <a:rPr sz="1800" b="1" spc="-5" dirty="0">
                <a:latin typeface="Arial"/>
                <a:cs typeface="Arial"/>
              </a:rPr>
              <a:t>passers-by</a:t>
            </a:r>
            <a:r>
              <a:rPr sz="1800" b="1" spc="-10" dirty="0">
                <a:latin typeface="Arial"/>
                <a:cs typeface="Arial"/>
              </a:rPr>
              <a:t> </a:t>
            </a:r>
            <a:r>
              <a:rPr sz="1800" b="1" spc="-5" dirty="0">
                <a:latin typeface="Arial"/>
                <a:cs typeface="Arial"/>
              </a:rPr>
              <a:t>the </a:t>
            </a:r>
            <a:r>
              <a:rPr sz="1800" b="1" dirty="0">
                <a:latin typeface="Arial"/>
                <a:cs typeface="Arial"/>
              </a:rPr>
              <a:t>opportunity</a:t>
            </a:r>
            <a:r>
              <a:rPr sz="1800" b="1" spc="-35" dirty="0">
                <a:latin typeface="Arial"/>
                <a:cs typeface="Arial"/>
              </a:rPr>
              <a:t> </a:t>
            </a:r>
            <a:r>
              <a:rPr sz="1800" b="1" dirty="0">
                <a:latin typeface="Arial"/>
                <a:cs typeface="Arial"/>
              </a:rPr>
              <a:t>to</a:t>
            </a:r>
            <a:r>
              <a:rPr sz="1800" b="1" spc="-5" dirty="0">
                <a:latin typeface="Arial"/>
                <a:cs typeface="Arial"/>
              </a:rPr>
              <a:t> get</a:t>
            </a:r>
            <a:r>
              <a:rPr sz="1800" b="1" spc="-10" dirty="0">
                <a:latin typeface="Arial"/>
                <a:cs typeface="Arial"/>
              </a:rPr>
              <a:t> </a:t>
            </a:r>
            <a:r>
              <a:rPr sz="1800" b="1" dirty="0">
                <a:latin typeface="Arial"/>
                <a:cs typeface="Arial"/>
              </a:rPr>
              <a:t>to </a:t>
            </a:r>
            <a:r>
              <a:rPr sz="1800" b="1" spc="-484" dirty="0">
                <a:latin typeface="Arial"/>
                <a:cs typeface="Arial"/>
              </a:rPr>
              <a:t> </a:t>
            </a:r>
            <a:r>
              <a:rPr sz="1800" b="1" spc="-5" dirty="0">
                <a:latin typeface="Arial"/>
                <a:cs typeface="Arial"/>
              </a:rPr>
              <a:t>know</a:t>
            </a:r>
            <a:endParaRPr sz="1800">
              <a:latin typeface="Arial"/>
              <a:cs typeface="Arial"/>
            </a:endParaRPr>
          </a:p>
          <a:p>
            <a:pPr marL="12700" marR="5080">
              <a:lnSpc>
                <a:spcPct val="100000"/>
              </a:lnSpc>
            </a:pPr>
            <a:r>
              <a:rPr sz="1800" b="1" spc="-5" dirty="0">
                <a:latin typeface="Arial"/>
                <a:cs typeface="Arial"/>
              </a:rPr>
              <a:t>the</a:t>
            </a:r>
            <a:r>
              <a:rPr sz="1800" b="1" spc="75" dirty="0">
                <a:latin typeface="Arial"/>
                <a:cs typeface="Arial"/>
              </a:rPr>
              <a:t> </a:t>
            </a:r>
            <a:r>
              <a:rPr sz="1800" b="1" spc="-5" dirty="0">
                <a:latin typeface="Arial"/>
                <a:cs typeface="Arial"/>
              </a:rPr>
              <a:t>company</a:t>
            </a:r>
            <a:r>
              <a:rPr sz="1800" b="1" spc="85" dirty="0">
                <a:latin typeface="Arial"/>
                <a:cs typeface="Arial"/>
              </a:rPr>
              <a:t> </a:t>
            </a:r>
            <a:r>
              <a:rPr sz="1800" b="1" spc="-5" dirty="0">
                <a:latin typeface="Arial"/>
                <a:cs typeface="Arial"/>
              </a:rPr>
              <a:t>better</a:t>
            </a:r>
            <a:r>
              <a:rPr sz="1800" b="1" spc="75" dirty="0">
                <a:latin typeface="Arial"/>
                <a:cs typeface="Arial"/>
              </a:rPr>
              <a:t> </a:t>
            </a:r>
            <a:r>
              <a:rPr sz="1800" b="1" spc="5" dirty="0">
                <a:latin typeface="Arial"/>
                <a:cs typeface="Arial"/>
              </a:rPr>
              <a:t>while</a:t>
            </a:r>
            <a:r>
              <a:rPr sz="1800" b="1" spc="35" dirty="0">
                <a:latin typeface="Arial"/>
                <a:cs typeface="Arial"/>
              </a:rPr>
              <a:t> </a:t>
            </a:r>
            <a:r>
              <a:rPr sz="1800" b="1" spc="5" dirty="0">
                <a:latin typeface="Arial"/>
                <a:cs typeface="Arial"/>
              </a:rPr>
              <a:t>browsing</a:t>
            </a:r>
            <a:r>
              <a:rPr sz="1800" b="1" spc="35" dirty="0">
                <a:latin typeface="Arial"/>
                <a:cs typeface="Arial"/>
              </a:rPr>
              <a:t> </a:t>
            </a:r>
            <a:r>
              <a:rPr sz="1800" b="1" dirty="0">
                <a:latin typeface="Arial"/>
                <a:cs typeface="Arial"/>
              </a:rPr>
              <a:t>in </a:t>
            </a:r>
            <a:r>
              <a:rPr sz="1800" b="1" spc="5" dirty="0">
                <a:latin typeface="Arial"/>
                <a:cs typeface="Arial"/>
              </a:rPr>
              <a:t> </a:t>
            </a:r>
            <a:r>
              <a:rPr sz="1800" b="1" spc="-5" dirty="0">
                <a:latin typeface="Arial"/>
                <a:cs typeface="Arial"/>
              </a:rPr>
              <a:t>the</a:t>
            </a:r>
            <a:r>
              <a:rPr sz="1800" b="1" spc="-15" dirty="0">
                <a:latin typeface="Arial"/>
                <a:cs typeface="Arial"/>
              </a:rPr>
              <a:t> </a:t>
            </a:r>
            <a:r>
              <a:rPr sz="1800" b="1" dirty="0">
                <a:latin typeface="Arial"/>
                <a:cs typeface="Arial"/>
              </a:rPr>
              <a:t>shop</a:t>
            </a:r>
            <a:r>
              <a:rPr sz="1800" b="1" spc="-10" dirty="0">
                <a:latin typeface="Arial"/>
                <a:cs typeface="Arial"/>
              </a:rPr>
              <a:t> </a:t>
            </a:r>
            <a:r>
              <a:rPr sz="1800" b="1" spc="-5" dirty="0">
                <a:latin typeface="Arial"/>
                <a:cs typeface="Arial"/>
              </a:rPr>
              <a:t>stocked </a:t>
            </a:r>
            <a:r>
              <a:rPr sz="1800" b="1" spc="10" dirty="0">
                <a:latin typeface="Arial"/>
                <a:cs typeface="Arial"/>
              </a:rPr>
              <a:t>with</a:t>
            </a:r>
            <a:r>
              <a:rPr sz="1800" b="1" spc="-40" dirty="0">
                <a:latin typeface="Arial"/>
                <a:cs typeface="Arial"/>
              </a:rPr>
              <a:t> </a:t>
            </a:r>
            <a:r>
              <a:rPr sz="1800" b="1" spc="-10" dirty="0">
                <a:latin typeface="Arial"/>
                <a:cs typeface="Arial"/>
              </a:rPr>
              <a:t>Unilever</a:t>
            </a:r>
            <a:r>
              <a:rPr sz="1800" b="1" spc="20" dirty="0">
                <a:latin typeface="Arial"/>
                <a:cs typeface="Arial"/>
              </a:rPr>
              <a:t> </a:t>
            </a:r>
            <a:r>
              <a:rPr sz="1800" b="1" dirty="0">
                <a:latin typeface="Arial"/>
                <a:cs typeface="Arial"/>
              </a:rPr>
              <a:t>products, </a:t>
            </a:r>
            <a:r>
              <a:rPr sz="1800" b="1" spc="-484" dirty="0">
                <a:latin typeface="Arial"/>
                <a:cs typeface="Arial"/>
              </a:rPr>
              <a:t> </a:t>
            </a:r>
            <a:r>
              <a:rPr sz="1800" b="1" dirty="0">
                <a:latin typeface="Arial"/>
                <a:cs typeface="Arial"/>
              </a:rPr>
              <a:t>sitting</a:t>
            </a:r>
            <a:r>
              <a:rPr sz="1800" b="1" spc="-25" dirty="0">
                <a:latin typeface="Arial"/>
                <a:cs typeface="Arial"/>
              </a:rPr>
              <a:t> </a:t>
            </a:r>
            <a:r>
              <a:rPr sz="1800" b="1" dirty="0">
                <a:latin typeface="Arial"/>
                <a:cs typeface="Arial"/>
              </a:rPr>
              <a:t>in</a:t>
            </a:r>
            <a:r>
              <a:rPr sz="1800" b="1" spc="-5" dirty="0">
                <a:latin typeface="Arial"/>
                <a:cs typeface="Arial"/>
              </a:rPr>
              <a:t> the</a:t>
            </a:r>
            <a:r>
              <a:rPr sz="1800" b="1" spc="-10" dirty="0">
                <a:latin typeface="Arial"/>
                <a:cs typeface="Arial"/>
              </a:rPr>
              <a:t> </a:t>
            </a:r>
            <a:r>
              <a:rPr sz="1800" b="1" spc="-5" dirty="0">
                <a:latin typeface="Arial"/>
                <a:cs typeface="Arial"/>
              </a:rPr>
              <a:t>cafe</a:t>
            </a:r>
            <a:r>
              <a:rPr sz="1800" b="1" dirty="0">
                <a:latin typeface="Arial"/>
                <a:cs typeface="Arial"/>
              </a:rPr>
              <a:t> </a:t>
            </a:r>
            <a:r>
              <a:rPr sz="1800" b="1" spc="-5" dirty="0">
                <a:latin typeface="Arial"/>
                <a:cs typeface="Arial"/>
              </a:rPr>
              <a:t>or</a:t>
            </a:r>
            <a:r>
              <a:rPr sz="1800" b="1" dirty="0">
                <a:latin typeface="Arial"/>
                <a:cs typeface="Arial"/>
              </a:rPr>
              <a:t> </a:t>
            </a:r>
            <a:r>
              <a:rPr sz="1800" b="1" spc="-5" dirty="0">
                <a:latin typeface="Arial"/>
                <a:cs typeface="Arial"/>
              </a:rPr>
              <a:t>relaxing</a:t>
            </a:r>
            <a:r>
              <a:rPr sz="1800" b="1" dirty="0">
                <a:latin typeface="Arial"/>
                <a:cs typeface="Arial"/>
              </a:rPr>
              <a:t> in </a:t>
            </a:r>
            <a:r>
              <a:rPr sz="1800" b="1" spc="-5" dirty="0">
                <a:latin typeface="Arial"/>
                <a:cs typeface="Arial"/>
              </a:rPr>
              <a:t>the spa.</a:t>
            </a:r>
            <a:endParaRPr sz="1800">
              <a:latin typeface="Arial"/>
              <a:cs typeface="Arial"/>
            </a:endParaRPr>
          </a:p>
          <a:p>
            <a:pPr marL="12700" marR="372110">
              <a:lnSpc>
                <a:spcPct val="100000"/>
              </a:lnSpc>
              <a:spcBef>
                <a:spcPts val="5"/>
              </a:spcBef>
            </a:pPr>
            <a:r>
              <a:rPr sz="1800" b="1" dirty="0">
                <a:latin typeface="Arial"/>
                <a:cs typeface="Arial"/>
              </a:rPr>
              <a:t>The</a:t>
            </a:r>
            <a:r>
              <a:rPr sz="1800" b="1" spc="-25" dirty="0">
                <a:latin typeface="Arial"/>
                <a:cs typeface="Arial"/>
              </a:rPr>
              <a:t> </a:t>
            </a:r>
            <a:r>
              <a:rPr sz="1800" b="1" spc="-5" dirty="0">
                <a:latin typeface="Arial"/>
                <a:cs typeface="Arial"/>
              </a:rPr>
              <a:t>atrium</a:t>
            </a:r>
            <a:r>
              <a:rPr sz="1800" b="1" spc="5" dirty="0">
                <a:latin typeface="Arial"/>
                <a:cs typeface="Arial"/>
              </a:rPr>
              <a:t> </a:t>
            </a:r>
            <a:r>
              <a:rPr sz="1800" b="1" spc="-5" dirty="0">
                <a:latin typeface="Arial"/>
                <a:cs typeface="Arial"/>
              </a:rPr>
              <a:t>is</a:t>
            </a:r>
            <a:r>
              <a:rPr sz="1800" b="1" spc="5" dirty="0">
                <a:latin typeface="Arial"/>
                <a:cs typeface="Arial"/>
              </a:rPr>
              <a:t> </a:t>
            </a:r>
            <a:r>
              <a:rPr sz="1800" b="1" spc="-5" dirty="0">
                <a:latin typeface="Arial"/>
                <a:cs typeface="Arial"/>
              </a:rPr>
              <a:t>also</a:t>
            </a:r>
            <a:r>
              <a:rPr sz="1800" b="1" spc="5" dirty="0">
                <a:latin typeface="Arial"/>
                <a:cs typeface="Arial"/>
              </a:rPr>
              <a:t> </a:t>
            </a:r>
            <a:r>
              <a:rPr sz="1800" b="1" dirty="0">
                <a:latin typeface="Arial"/>
                <a:cs typeface="Arial"/>
              </a:rPr>
              <a:t>the</a:t>
            </a:r>
            <a:r>
              <a:rPr sz="1800" b="1" spc="-10" dirty="0">
                <a:latin typeface="Arial"/>
                <a:cs typeface="Arial"/>
              </a:rPr>
              <a:t> </a:t>
            </a:r>
            <a:r>
              <a:rPr sz="1800" b="1" spc="-5" dirty="0">
                <a:latin typeface="Arial"/>
                <a:cs typeface="Arial"/>
              </a:rPr>
              <a:t>central</a:t>
            </a:r>
            <a:r>
              <a:rPr sz="1800" b="1" spc="15" dirty="0">
                <a:latin typeface="Arial"/>
                <a:cs typeface="Arial"/>
              </a:rPr>
              <a:t> </a:t>
            </a:r>
            <a:r>
              <a:rPr sz="1800" b="1" spc="-5" dirty="0">
                <a:latin typeface="Arial"/>
                <a:cs typeface="Arial"/>
              </a:rPr>
              <a:t>location </a:t>
            </a:r>
            <a:r>
              <a:rPr sz="1800" b="1" spc="-484" dirty="0">
                <a:latin typeface="Arial"/>
                <a:cs typeface="Arial"/>
              </a:rPr>
              <a:t> </a:t>
            </a:r>
            <a:r>
              <a:rPr sz="1800" b="1" spc="-5" dirty="0">
                <a:latin typeface="Arial"/>
                <a:cs typeface="Arial"/>
              </a:rPr>
              <a:t>for</a:t>
            </a:r>
            <a:r>
              <a:rPr sz="1800" b="1" spc="-15" dirty="0">
                <a:latin typeface="Arial"/>
                <a:cs typeface="Arial"/>
              </a:rPr>
              <a:t> </a:t>
            </a:r>
            <a:r>
              <a:rPr sz="1800" b="1" dirty="0">
                <a:latin typeface="Arial"/>
                <a:cs typeface="Arial"/>
              </a:rPr>
              <a:t>people</a:t>
            </a:r>
            <a:r>
              <a:rPr sz="1800" b="1" spc="-15" dirty="0">
                <a:latin typeface="Arial"/>
                <a:cs typeface="Arial"/>
              </a:rPr>
              <a:t> </a:t>
            </a:r>
            <a:r>
              <a:rPr sz="1800" b="1" dirty="0">
                <a:latin typeface="Arial"/>
                <a:cs typeface="Arial"/>
              </a:rPr>
              <a:t>to </a:t>
            </a:r>
            <a:r>
              <a:rPr sz="1800" b="1" spc="-10" dirty="0">
                <a:latin typeface="Arial"/>
                <a:cs typeface="Arial"/>
              </a:rPr>
              <a:t>meet</a:t>
            </a:r>
            <a:r>
              <a:rPr sz="1800" b="1" spc="5" dirty="0">
                <a:latin typeface="Arial"/>
                <a:cs typeface="Arial"/>
              </a:rPr>
              <a:t> </a:t>
            </a:r>
            <a:r>
              <a:rPr sz="1800" b="1" dirty="0">
                <a:latin typeface="Arial"/>
                <a:cs typeface="Arial"/>
              </a:rPr>
              <a:t>and</a:t>
            </a:r>
            <a:r>
              <a:rPr sz="1800" b="1" spc="-5" dirty="0">
                <a:latin typeface="Arial"/>
                <a:cs typeface="Arial"/>
              </a:rPr>
              <a:t> communicate.</a:t>
            </a:r>
            <a:endParaRPr sz="1800">
              <a:latin typeface="Arial"/>
              <a:cs typeface="Arial"/>
            </a:endParaRPr>
          </a:p>
        </p:txBody>
      </p:sp>
      <p:grpSp>
        <p:nvGrpSpPr>
          <p:cNvPr id="3" name="object 3"/>
          <p:cNvGrpSpPr/>
          <p:nvPr/>
        </p:nvGrpSpPr>
        <p:grpSpPr>
          <a:xfrm>
            <a:off x="1763648" y="1524000"/>
            <a:ext cx="6840855" cy="5217668"/>
            <a:chOff x="1763648" y="332613"/>
            <a:chExt cx="6840855" cy="6409055"/>
          </a:xfrm>
        </p:grpSpPr>
        <p:pic>
          <p:nvPicPr>
            <p:cNvPr id="4" name="object 4"/>
            <p:cNvPicPr/>
            <p:nvPr/>
          </p:nvPicPr>
          <p:blipFill>
            <a:blip r:embed="rId2" cstate="print"/>
            <a:stretch>
              <a:fillRect/>
            </a:stretch>
          </p:blipFill>
          <p:spPr>
            <a:xfrm>
              <a:off x="1763648" y="2834466"/>
              <a:ext cx="5904610" cy="3906901"/>
            </a:xfrm>
            <a:prstGeom prst="rect">
              <a:avLst/>
            </a:prstGeom>
          </p:spPr>
        </p:pic>
        <p:pic>
          <p:nvPicPr>
            <p:cNvPr id="5" name="object 5"/>
            <p:cNvPicPr/>
            <p:nvPr/>
          </p:nvPicPr>
          <p:blipFill>
            <a:blip r:embed="rId3" cstate="print"/>
            <a:stretch>
              <a:fillRect/>
            </a:stretch>
          </p:blipFill>
          <p:spPr>
            <a:xfrm>
              <a:off x="4716017" y="332613"/>
              <a:ext cx="3888486" cy="2498979"/>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67537" y="332613"/>
            <a:ext cx="4104513" cy="3660266"/>
          </a:xfrm>
          <a:prstGeom prst="rect">
            <a:avLst/>
          </a:prstGeom>
        </p:spPr>
      </p:pic>
      <p:pic>
        <p:nvPicPr>
          <p:cNvPr id="3" name="object 3"/>
          <p:cNvPicPr/>
          <p:nvPr/>
        </p:nvPicPr>
        <p:blipFill>
          <a:blip r:embed="rId3" cstate="print"/>
          <a:stretch>
            <a:fillRect/>
          </a:stretch>
        </p:blipFill>
        <p:spPr>
          <a:xfrm>
            <a:off x="4716017" y="764692"/>
            <a:ext cx="4220337" cy="5446649"/>
          </a:xfrm>
          <a:prstGeom prst="rect">
            <a:avLst/>
          </a:prstGeom>
        </p:spPr>
      </p:pic>
      <p:pic>
        <p:nvPicPr>
          <p:cNvPr id="4" name="object 4"/>
          <p:cNvPicPr/>
          <p:nvPr/>
        </p:nvPicPr>
        <p:blipFill>
          <a:blip r:embed="rId4" cstate="print"/>
          <a:stretch>
            <a:fillRect/>
          </a:stretch>
        </p:blipFill>
        <p:spPr>
          <a:xfrm>
            <a:off x="467537" y="4106164"/>
            <a:ext cx="4099052" cy="243979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27240" y="260604"/>
            <a:ext cx="8602980" cy="6188710"/>
            <a:chOff x="327240" y="260604"/>
            <a:chExt cx="8602980" cy="6188710"/>
          </a:xfrm>
        </p:grpSpPr>
        <p:pic>
          <p:nvPicPr>
            <p:cNvPr id="3" name="object 3"/>
            <p:cNvPicPr/>
            <p:nvPr/>
          </p:nvPicPr>
          <p:blipFill>
            <a:blip r:embed="rId2" cstate="print"/>
            <a:stretch>
              <a:fillRect/>
            </a:stretch>
          </p:blipFill>
          <p:spPr>
            <a:xfrm>
              <a:off x="327240" y="337273"/>
              <a:ext cx="8493252" cy="6049742"/>
            </a:xfrm>
            <a:prstGeom prst="rect">
              <a:avLst/>
            </a:prstGeom>
          </p:spPr>
        </p:pic>
        <p:pic>
          <p:nvPicPr>
            <p:cNvPr id="4" name="object 4"/>
            <p:cNvPicPr/>
            <p:nvPr/>
          </p:nvPicPr>
          <p:blipFill>
            <a:blip r:embed="rId3" cstate="print"/>
            <a:stretch>
              <a:fillRect/>
            </a:stretch>
          </p:blipFill>
          <p:spPr>
            <a:xfrm>
              <a:off x="4211954" y="260604"/>
              <a:ext cx="4717796" cy="2088261"/>
            </a:xfrm>
            <a:prstGeom prst="rect">
              <a:avLst/>
            </a:prstGeom>
          </p:spPr>
        </p:pic>
        <p:pic>
          <p:nvPicPr>
            <p:cNvPr id="5" name="object 5"/>
            <p:cNvPicPr/>
            <p:nvPr/>
          </p:nvPicPr>
          <p:blipFill>
            <a:blip r:embed="rId4" cstate="print"/>
            <a:stretch>
              <a:fillRect/>
            </a:stretch>
          </p:blipFill>
          <p:spPr>
            <a:xfrm>
              <a:off x="1403603" y="2132812"/>
              <a:ext cx="6484747" cy="4316476"/>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20</TotalTime>
  <Words>624</Words>
  <Application>Microsoft Office PowerPoint</Application>
  <PresentationFormat>On-screen Show (4:3)</PresentationFormat>
  <Paragraphs>35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Adobe Garamond Pro</vt:lpstr>
      <vt:lpstr>Arial</vt:lpstr>
      <vt:lpstr>Arial MT</vt:lpstr>
      <vt:lpstr>Calibri</vt:lpstr>
      <vt:lpstr>Office Theme</vt:lpstr>
      <vt:lpstr> Architecture famous    building</vt:lpstr>
      <vt:lpstr>Examples of  Architecture</vt:lpstr>
      <vt:lpstr>Beijing National Stadium 2008 Olympics</vt:lpstr>
      <vt:lpstr>Beijing National Swimming Center: Blue</vt:lpstr>
      <vt:lpstr>PowerPoint Presentation</vt:lpstr>
      <vt:lpstr>UNILEVER GERMANY HEADQUARTERS  HAMBURG, GERMANY, 2007–2009</vt:lpstr>
      <vt:lpstr>PowerPoint Presentation</vt:lpstr>
      <vt:lpstr>PowerPoint Presentation</vt:lpstr>
      <vt:lpstr>PowerPoint Presentation</vt:lpstr>
      <vt:lpstr>PowerPoint Presentation</vt:lpstr>
      <vt:lpstr>Museum  Berlin</vt:lpstr>
      <vt:lpstr>SYDNEY OPERA HOUSE The Sydney Opera House is a masterpiece of late modern architecture and an iconic  building of the 20th century. It is admired internationally and treasured by the people of  Australia. Created by an architect who had been an avid sailor and understood the sea,  the Sydney Opera House inhabits the world-famous maritime location on Sydney Harbour  with such grace that it appears that the building belongs there naturally. The massive  concrete sculptural shells that form the Sydney Opera House’s roof appear like billowing  sails filled by the sea winds with the sunlight and cloud shadows playing across their  shining white surfaces.</vt:lpstr>
      <vt:lpstr>Burj Al Arab in Dubai</vt:lpstr>
      <vt:lpstr>The Arc de Triumph a symbol of victory and progress going back thousands of years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4</cp:revision>
  <dcterms:created xsi:type="dcterms:W3CDTF">2022-09-06T15:41:26Z</dcterms:created>
  <dcterms:modified xsi:type="dcterms:W3CDTF">2022-09-06T17:43:30Z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2013-03-02T00:00:00Z</vt:filetime>
  </property>
  <property fmtid="{D5CDD505-2E9C-101B-9397-08002B2CF9AE}" pid="3" name="Creator">
    <vt:lpwstr>Microsoft® Office PowerPoint® 2007</vt:lpwstr>
  </property>
  <property fmtid="{D5CDD505-2E9C-101B-9397-08002B2CF9AE}" pid="4" name="LastSaved">
    <vt:filetime>2022-09-06T00:00:00Z</vt:filetime>
  </property>
</Properties>
</file>