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8.jpg" ContentType="image/jpg"/>
  <Override PartName="/ppt/media/image19.jpg" ContentType="image/jpg"/>
  <Override PartName="/ppt/media/image21.jpg" ContentType="image/jpg"/>
  <Override PartName="/ppt/media/image65.jpg" ContentType="image/jpg"/>
  <Override PartName="/ppt/media/image72.jpg" ContentType="image/jpg"/>
  <Override PartName="/ppt/media/image110.jpg" ContentType="image/jpg"/>
  <Override PartName="/ppt/media/image116.jpg" ContentType="image/jpg"/>
  <Override PartName="/ppt/media/image117.jpg" ContentType="image/jpg"/>
  <Override PartName="/ppt/media/image118.jpg" ContentType="image/jpg"/>
  <Override PartName="/ppt/media/image119.jpg" ContentType="image/jpg"/>
  <Override PartName="/ppt/media/image120.jpg" ContentType="image/jpg"/>
  <Override PartName="/ppt/media/image121.jpg" ContentType="image/jpg"/>
  <Override PartName="/ppt/media/image122.jpg" ContentType="image/jpg"/>
  <Override PartName="/ppt/media/image123.jpg" ContentType="image/jpg"/>
  <Override PartName="/ppt/media/image124.jpg" ContentType="image/jpg"/>
  <Override PartName="/ppt/media/image125.jpg" ContentType="image/jpg"/>
  <Override PartName="/ppt/media/image126.jpg" ContentType="image/jpg"/>
  <Override PartName="/ppt/media/image127.jpg" ContentType="image/jpg"/>
  <Override PartName="/ppt/media/image136.jpg" ContentType="image/jpg"/>
  <Override PartName="/ppt/media/image137.jpg" ContentType="image/jpg"/>
  <Override PartName="/ppt/media/image170.jpg" ContentType="image/jpg"/>
  <Override PartName="/ppt/media/image17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9"/>
          </a:xfrm>
          <a:prstGeom prst="rect">
            <a:avLst/>
          </a:prstGeom>
        </p:spPr>
      </p:pic>
      <p:pic>
        <p:nvPicPr>
          <p:cNvPr id="17" name="bg object 17"/>
          <p:cNvPicPr/>
          <p:nvPr/>
        </p:nvPicPr>
        <p:blipFill>
          <a:blip r:embed="rId3" cstate="print"/>
          <a:stretch>
            <a:fillRect/>
          </a:stretch>
        </p:blipFill>
        <p:spPr>
          <a:xfrm>
            <a:off x="2319527" y="1959864"/>
            <a:ext cx="4759452" cy="1331976"/>
          </a:xfrm>
          <a:prstGeom prst="rect">
            <a:avLst/>
          </a:prstGeom>
        </p:spPr>
      </p:pic>
      <p:pic>
        <p:nvPicPr>
          <p:cNvPr id="18" name="bg object 18"/>
          <p:cNvPicPr/>
          <p:nvPr/>
        </p:nvPicPr>
        <p:blipFill>
          <a:blip r:embed="rId4" cstate="print"/>
          <a:stretch>
            <a:fillRect/>
          </a:stretch>
        </p:blipFill>
        <p:spPr>
          <a:xfrm>
            <a:off x="355091" y="2965704"/>
            <a:ext cx="8484108" cy="1331976"/>
          </a:xfrm>
          <a:prstGeom prst="rect">
            <a:avLst/>
          </a:prstGeom>
        </p:spPr>
      </p:pic>
      <p:sp>
        <p:nvSpPr>
          <p:cNvPr id="2" name="Holder 2"/>
          <p:cNvSpPr>
            <a:spLocks noGrp="1"/>
          </p:cNvSpPr>
          <p:nvPr>
            <p:ph type="ctrTitle"/>
          </p:nvPr>
        </p:nvSpPr>
        <p:spPr>
          <a:xfrm>
            <a:off x="855726" y="2187066"/>
            <a:ext cx="7432547" cy="203771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014" y="-270306"/>
            <a:ext cx="8398510" cy="159004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440232" y="1438402"/>
            <a:ext cx="8577580" cy="4635500"/>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6.png"/><Relationship Id="rId39" Type="http://schemas.openxmlformats.org/officeDocument/2006/relationships/image" Target="../media/image109.png"/><Relationship Id="rId3" Type="http://schemas.openxmlformats.org/officeDocument/2006/relationships/image" Target="../media/image73.png"/><Relationship Id="rId21" Type="http://schemas.openxmlformats.org/officeDocument/2006/relationships/image" Target="../media/image91.png"/><Relationship Id="rId34" Type="http://schemas.openxmlformats.org/officeDocument/2006/relationships/image" Target="../media/image104.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png"/><Relationship Id="rId33" Type="http://schemas.openxmlformats.org/officeDocument/2006/relationships/image" Target="../media/image103.png"/><Relationship Id="rId38" Type="http://schemas.openxmlformats.org/officeDocument/2006/relationships/image" Target="../media/image108.png"/><Relationship Id="rId2" Type="http://schemas.openxmlformats.org/officeDocument/2006/relationships/image" Target="../media/image72.jpg"/><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4.png"/><Relationship Id="rId32" Type="http://schemas.openxmlformats.org/officeDocument/2006/relationships/image" Target="../media/image102.png"/><Relationship Id="rId37" Type="http://schemas.openxmlformats.org/officeDocument/2006/relationships/image" Target="../media/image107.png"/><Relationship Id="rId40" Type="http://schemas.openxmlformats.org/officeDocument/2006/relationships/image" Target="../media/image110.jp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3.png"/><Relationship Id="rId28" Type="http://schemas.openxmlformats.org/officeDocument/2006/relationships/image" Target="../media/image98.png"/><Relationship Id="rId36" Type="http://schemas.openxmlformats.org/officeDocument/2006/relationships/image" Target="../media/image106.pn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101.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png"/><Relationship Id="rId30" Type="http://schemas.openxmlformats.org/officeDocument/2006/relationships/image" Target="../media/image100.png"/><Relationship Id="rId35" Type="http://schemas.openxmlformats.org/officeDocument/2006/relationships/image" Target="../media/image105.png"/></Relationships>
</file>

<file path=ppt/slides/_rels/slide14.xml.rels><?xml version="1.0" encoding="UTF-8" standalone="yes"?>
<Relationships xmlns="http://schemas.openxmlformats.org/package/2006/relationships"><Relationship Id="rId8" Type="http://schemas.openxmlformats.org/officeDocument/2006/relationships/image" Target="../media/image117.jpg"/><Relationship Id="rId3" Type="http://schemas.openxmlformats.org/officeDocument/2006/relationships/image" Target="../media/image112.png"/><Relationship Id="rId7" Type="http://schemas.openxmlformats.org/officeDocument/2006/relationships/image" Target="../media/image116.jpg"/><Relationship Id="rId2"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5.xml"/><Relationship Id="rId4" Type="http://schemas.openxmlformats.org/officeDocument/2006/relationships/image" Target="../media/image123.jpg"/></Relationships>
</file>

<file path=ppt/slides/_rels/slide1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jpg"/><Relationship Id="rId1" Type="http://schemas.openxmlformats.org/officeDocument/2006/relationships/slideLayout" Target="../slideLayouts/slideLayout5.xml"/><Relationship Id="rId4" Type="http://schemas.openxmlformats.org/officeDocument/2006/relationships/image" Target="../media/image126.jpg"/></Relationships>
</file>

<file path=ppt/slides/_rels/slide1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jpg"/><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19.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png"/><Relationship Id="rId3" Type="http://schemas.openxmlformats.org/officeDocument/2006/relationships/image" Target="../media/image137.jpg"/><Relationship Id="rId21" Type="http://schemas.openxmlformats.org/officeDocument/2006/relationships/image" Target="../media/image155.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 Type="http://schemas.openxmlformats.org/officeDocument/2006/relationships/image" Target="../media/image136.jpg"/><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18" Type="http://schemas.openxmlformats.org/officeDocument/2006/relationships/image" Target="../media/image172.pn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png"/><Relationship Id="rId17" Type="http://schemas.openxmlformats.org/officeDocument/2006/relationships/image" Target="../media/image171.jpg"/><Relationship Id="rId2" Type="http://schemas.openxmlformats.org/officeDocument/2006/relationships/image" Target="../media/image156.png"/><Relationship Id="rId16" Type="http://schemas.openxmlformats.org/officeDocument/2006/relationships/image" Target="../media/image170.jpg"/><Relationship Id="rId20"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5" Type="http://schemas.openxmlformats.org/officeDocument/2006/relationships/image" Target="../media/image169.png"/><Relationship Id="rId10" Type="http://schemas.openxmlformats.org/officeDocument/2006/relationships/image" Target="../media/image164.png"/><Relationship Id="rId19" Type="http://schemas.openxmlformats.org/officeDocument/2006/relationships/image" Target="../media/image173.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s>
</file>

<file path=ppt/slides/_rels/slide2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4.xml"/><Relationship Id="rId4" Type="http://schemas.openxmlformats.org/officeDocument/2006/relationships/image" Target="../media/image178.png"/></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4.xml"/><Relationship Id="rId5" Type="http://schemas.openxmlformats.org/officeDocument/2006/relationships/image" Target="../media/image182.png"/><Relationship Id="rId4" Type="http://schemas.openxmlformats.org/officeDocument/2006/relationships/image" Target="../media/image18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8398510" cy="923330"/>
          </a:xfrm>
        </p:spPr>
        <p:txBody>
          <a:bodyPr/>
          <a:lstStyle/>
          <a:p>
            <a:r>
              <a:rPr lang="en-US" sz="6000" dirty="0" smtClean="0">
                <a:latin typeface="Adobe Garamond Pro" panose="02020502060506020403" pitchFamily="18" charset="0"/>
              </a:rPr>
              <a:t>What is Architecture</a:t>
            </a:r>
            <a:endParaRPr lang="en-US" sz="6000" dirty="0">
              <a:latin typeface="Adobe Garamond Pro" panose="020205020605060204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743200"/>
            <a:ext cx="5181600" cy="2960915"/>
          </a:xfrm>
          <a:prstGeom prst="rect">
            <a:avLst/>
          </a:prstGeom>
        </p:spPr>
      </p:pic>
      <p:sp>
        <p:nvSpPr>
          <p:cNvPr id="3" name="TextBox 2"/>
          <p:cNvSpPr txBox="1"/>
          <p:nvPr/>
        </p:nvSpPr>
        <p:spPr>
          <a:xfrm>
            <a:off x="7010400" y="6324600"/>
            <a:ext cx="2743200" cy="369332"/>
          </a:xfrm>
          <a:prstGeom prst="rect">
            <a:avLst/>
          </a:prstGeom>
          <a:noFill/>
        </p:spPr>
        <p:txBody>
          <a:bodyPr wrap="square" rtlCol="0">
            <a:spAutoFit/>
          </a:bodyPr>
          <a:lstStyle/>
          <a:p>
            <a:r>
              <a:rPr lang="en-US" dirty="0" smtClean="0"/>
              <a:t>Ar. Manish Kumar</a:t>
            </a:r>
            <a:endParaRPr lang="en-US" dirty="0"/>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5240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6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grpSp>
        <p:nvGrpSpPr>
          <p:cNvPr id="3" name="object 3"/>
          <p:cNvGrpSpPr/>
          <p:nvPr/>
        </p:nvGrpSpPr>
        <p:grpSpPr>
          <a:xfrm>
            <a:off x="1498091" y="2093976"/>
            <a:ext cx="6224270" cy="2338070"/>
            <a:chOff x="1498091" y="2093976"/>
            <a:chExt cx="6224270" cy="2338070"/>
          </a:xfrm>
        </p:grpSpPr>
        <p:pic>
          <p:nvPicPr>
            <p:cNvPr id="4" name="object 4"/>
            <p:cNvPicPr/>
            <p:nvPr/>
          </p:nvPicPr>
          <p:blipFill>
            <a:blip r:embed="rId3" cstate="print"/>
            <a:stretch>
              <a:fillRect/>
            </a:stretch>
          </p:blipFill>
          <p:spPr>
            <a:xfrm>
              <a:off x="1498091" y="2093976"/>
              <a:ext cx="6224016" cy="1331976"/>
            </a:xfrm>
            <a:prstGeom prst="rect">
              <a:avLst/>
            </a:prstGeom>
          </p:spPr>
        </p:pic>
        <p:pic>
          <p:nvPicPr>
            <p:cNvPr id="5" name="object 5"/>
            <p:cNvPicPr/>
            <p:nvPr/>
          </p:nvPicPr>
          <p:blipFill>
            <a:blip r:embed="rId4" cstate="print"/>
            <a:stretch>
              <a:fillRect/>
            </a:stretch>
          </p:blipFill>
          <p:spPr>
            <a:xfrm>
              <a:off x="1499615" y="3099816"/>
              <a:ext cx="6019800" cy="1331975"/>
            </a:xfrm>
            <a:prstGeom prst="rect">
              <a:avLst/>
            </a:prstGeom>
          </p:spPr>
        </p:pic>
      </p:grpSp>
      <p:sp>
        <p:nvSpPr>
          <p:cNvPr id="6" name="object 6"/>
          <p:cNvSpPr txBox="1">
            <a:spLocks noGrp="1"/>
          </p:cNvSpPr>
          <p:nvPr>
            <p:ph type="title"/>
          </p:nvPr>
        </p:nvSpPr>
        <p:spPr>
          <a:xfrm>
            <a:off x="2000757" y="2320493"/>
            <a:ext cx="4965065" cy="2037714"/>
          </a:xfrm>
          <a:prstGeom prst="rect">
            <a:avLst/>
          </a:prstGeom>
        </p:spPr>
        <p:txBody>
          <a:bodyPr vert="horz" wrap="square" lIns="0" tIns="12700" rIns="0" bIns="0" rtlCol="0">
            <a:spAutoFit/>
          </a:bodyPr>
          <a:lstStyle/>
          <a:p>
            <a:pPr marL="13970" marR="5080" indent="-1905">
              <a:lnSpc>
                <a:spcPct val="100000"/>
              </a:lnSpc>
              <a:spcBef>
                <a:spcPts val="100"/>
              </a:spcBef>
            </a:pPr>
            <a:r>
              <a:rPr sz="6600" dirty="0"/>
              <a:t>Examples</a:t>
            </a:r>
            <a:r>
              <a:rPr sz="6600" spc="-95" dirty="0"/>
              <a:t> </a:t>
            </a:r>
            <a:r>
              <a:rPr sz="6600" dirty="0"/>
              <a:t>of </a:t>
            </a:r>
            <a:r>
              <a:rPr sz="6600" spc="-1814" dirty="0"/>
              <a:t> </a:t>
            </a:r>
            <a:r>
              <a:rPr sz="6600" spc="-5" dirty="0"/>
              <a:t>Architecture</a:t>
            </a:r>
            <a:endParaRPr sz="6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216" y="196979"/>
            <a:ext cx="3871699" cy="3553584"/>
          </a:xfrm>
          <a:prstGeom prst="rect">
            <a:avLst/>
          </a:prstGeom>
        </p:spPr>
      </p:pic>
      <p:pic>
        <p:nvPicPr>
          <p:cNvPr id="3" name="object 3"/>
          <p:cNvPicPr/>
          <p:nvPr/>
        </p:nvPicPr>
        <p:blipFill>
          <a:blip r:embed="rId3" cstate="print"/>
          <a:stretch>
            <a:fillRect/>
          </a:stretch>
        </p:blipFill>
        <p:spPr>
          <a:xfrm>
            <a:off x="404233" y="4511427"/>
            <a:ext cx="3512072" cy="2230746"/>
          </a:xfrm>
          <a:prstGeom prst="rect">
            <a:avLst/>
          </a:prstGeom>
        </p:spPr>
      </p:pic>
      <p:grpSp>
        <p:nvGrpSpPr>
          <p:cNvPr id="4" name="object 4"/>
          <p:cNvGrpSpPr/>
          <p:nvPr/>
        </p:nvGrpSpPr>
        <p:grpSpPr>
          <a:xfrm>
            <a:off x="4331208" y="813112"/>
            <a:ext cx="4741545" cy="6045200"/>
            <a:chOff x="4331208" y="813112"/>
            <a:chExt cx="4741545" cy="6045200"/>
          </a:xfrm>
        </p:grpSpPr>
        <p:pic>
          <p:nvPicPr>
            <p:cNvPr id="5" name="object 5"/>
            <p:cNvPicPr/>
            <p:nvPr/>
          </p:nvPicPr>
          <p:blipFill>
            <a:blip r:embed="rId4" cstate="print"/>
            <a:stretch>
              <a:fillRect/>
            </a:stretch>
          </p:blipFill>
          <p:spPr>
            <a:xfrm>
              <a:off x="4521676" y="813112"/>
              <a:ext cx="4076017" cy="317226"/>
            </a:xfrm>
            <a:prstGeom prst="rect">
              <a:avLst/>
            </a:prstGeom>
          </p:spPr>
        </p:pic>
        <p:pic>
          <p:nvPicPr>
            <p:cNvPr id="6" name="object 6"/>
            <p:cNvPicPr/>
            <p:nvPr/>
          </p:nvPicPr>
          <p:blipFill>
            <a:blip r:embed="rId5" cstate="print"/>
            <a:stretch>
              <a:fillRect/>
            </a:stretch>
          </p:blipFill>
          <p:spPr>
            <a:xfrm>
              <a:off x="4331208" y="1005839"/>
              <a:ext cx="2150364" cy="499872"/>
            </a:xfrm>
            <a:prstGeom prst="rect">
              <a:avLst/>
            </a:prstGeom>
          </p:spPr>
        </p:pic>
        <p:pic>
          <p:nvPicPr>
            <p:cNvPr id="7" name="object 7"/>
            <p:cNvPicPr/>
            <p:nvPr/>
          </p:nvPicPr>
          <p:blipFill>
            <a:blip r:embed="rId6" cstate="print"/>
            <a:stretch>
              <a:fillRect/>
            </a:stretch>
          </p:blipFill>
          <p:spPr>
            <a:xfrm>
              <a:off x="6073140" y="1005839"/>
              <a:ext cx="1897380" cy="499872"/>
            </a:xfrm>
            <a:prstGeom prst="rect">
              <a:avLst/>
            </a:prstGeom>
          </p:spPr>
        </p:pic>
        <p:pic>
          <p:nvPicPr>
            <p:cNvPr id="8" name="object 8"/>
            <p:cNvPicPr/>
            <p:nvPr/>
          </p:nvPicPr>
          <p:blipFill>
            <a:blip r:embed="rId7" cstate="print"/>
            <a:stretch>
              <a:fillRect/>
            </a:stretch>
          </p:blipFill>
          <p:spPr>
            <a:xfrm>
              <a:off x="7647432" y="1005839"/>
              <a:ext cx="1188720" cy="499872"/>
            </a:xfrm>
            <a:prstGeom prst="rect">
              <a:avLst/>
            </a:prstGeom>
          </p:spPr>
        </p:pic>
        <p:pic>
          <p:nvPicPr>
            <p:cNvPr id="9" name="object 9"/>
            <p:cNvPicPr/>
            <p:nvPr/>
          </p:nvPicPr>
          <p:blipFill>
            <a:blip r:embed="rId8" cstate="print"/>
            <a:stretch>
              <a:fillRect/>
            </a:stretch>
          </p:blipFill>
          <p:spPr>
            <a:xfrm>
              <a:off x="4331208" y="1371599"/>
              <a:ext cx="3046476" cy="499872"/>
            </a:xfrm>
            <a:prstGeom prst="rect">
              <a:avLst/>
            </a:prstGeom>
          </p:spPr>
        </p:pic>
        <p:pic>
          <p:nvPicPr>
            <p:cNvPr id="10" name="object 10"/>
            <p:cNvPicPr/>
            <p:nvPr/>
          </p:nvPicPr>
          <p:blipFill>
            <a:blip r:embed="rId9" cstate="print"/>
            <a:stretch>
              <a:fillRect/>
            </a:stretch>
          </p:blipFill>
          <p:spPr>
            <a:xfrm>
              <a:off x="6969252" y="1371599"/>
              <a:ext cx="1322831" cy="499872"/>
            </a:xfrm>
            <a:prstGeom prst="rect">
              <a:avLst/>
            </a:prstGeom>
          </p:spPr>
        </p:pic>
        <p:pic>
          <p:nvPicPr>
            <p:cNvPr id="11" name="object 11"/>
            <p:cNvPicPr/>
            <p:nvPr/>
          </p:nvPicPr>
          <p:blipFill>
            <a:blip r:embed="rId10" cstate="print"/>
            <a:stretch>
              <a:fillRect/>
            </a:stretch>
          </p:blipFill>
          <p:spPr>
            <a:xfrm>
              <a:off x="4331208" y="1737359"/>
              <a:ext cx="1763267" cy="499872"/>
            </a:xfrm>
            <a:prstGeom prst="rect">
              <a:avLst/>
            </a:prstGeom>
          </p:spPr>
        </p:pic>
        <p:pic>
          <p:nvPicPr>
            <p:cNvPr id="12" name="object 12"/>
            <p:cNvPicPr/>
            <p:nvPr/>
          </p:nvPicPr>
          <p:blipFill>
            <a:blip r:embed="rId11" cstate="print"/>
            <a:stretch>
              <a:fillRect/>
            </a:stretch>
          </p:blipFill>
          <p:spPr>
            <a:xfrm>
              <a:off x="5766816" y="1737359"/>
              <a:ext cx="2859024" cy="499872"/>
            </a:xfrm>
            <a:prstGeom prst="rect">
              <a:avLst/>
            </a:prstGeom>
          </p:spPr>
        </p:pic>
        <p:pic>
          <p:nvPicPr>
            <p:cNvPr id="13" name="object 13"/>
            <p:cNvPicPr/>
            <p:nvPr/>
          </p:nvPicPr>
          <p:blipFill>
            <a:blip r:embed="rId12" cstate="print"/>
            <a:stretch>
              <a:fillRect/>
            </a:stretch>
          </p:blipFill>
          <p:spPr>
            <a:xfrm>
              <a:off x="4331208" y="2103119"/>
              <a:ext cx="3535680" cy="499872"/>
            </a:xfrm>
            <a:prstGeom prst="rect">
              <a:avLst/>
            </a:prstGeom>
          </p:spPr>
        </p:pic>
        <p:pic>
          <p:nvPicPr>
            <p:cNvPr id="14" name="object 14"/>
            <p:cNvPicPr/>
            <p:nvPr/>
          </p:nvPicPr>
          <p:blipFill>
            <a:blip r:embed="rId13" cstate="print"/>
            <a:stretch>
              <a:fillRect/>
            </a:stretch>
          </p:blipFill>
          <p:spPr>
            <a:xfrm>
              <a:off x="4331208" y="2468879"/>
              <a:ext cx="3386328" cy="499872"/>
            </a:xfrm>
            <a:prstGeom prst="rect">
              <a:avLst/>
            </a:prstGeom>
          </p:spPr>
        </p:pic>
        <p:pic>
          <p:nvPicPr>
            <p:cNvPr id="15" name="object 15"/>
            <p:cNvPicPr/>
            <p:nvPr/>
          </p:nvPicPr>
          <p:blipFill>
            <a:blip r:embed="rId14" cstate="print"/>
            <a:stretch>
              <a:fillRect/>
            </a:stretch>
          </p:blipFill>
          <p:spPr>
            <a:xfrm>
              <a:off x="4331208" y="2834639"/>
              <a:ext cx="4280916" cy="499872"/>
            </a:xfrm>
            <a:prstGeom prst="rect">
              <a:avLst/>
            </a:prstGeom>
          </p:spPr>
        </p:pic>
        <p:pic>
          <p:nvPicPr>
            <p:cNvPr id="16" name="object 16"/>
            <p:cNvPicPr/>
            <p:nvPr/>
          </p:nvPicPr>
          <p:blipFill>
            <a:blip r:embed="rId15" cstate="print"/>
            <a:stretch>
              <a:fillRect/>
            </a:stretch>
          </p:blipFill>
          <p:spPr>
            <a:xfrm>
              <a:off x="4331208" y="3200400"/>
              <a:ext cx="4704588" cy="499872"/>
            </a:xfrm>
            <a:prstGeom prst="rect">
              <a:avLst/>
            </a:prstGeom>
          </p:spPr>
        </p:pic>
        <p:pic>
          <p:nvPicPr>
            <p:cNvPr id="17" name="object 17"/>
            <p:cNvPicPr/>
            <p:nvPr/>
          </p:nvPicPr>
          <p:blipFill>
            <a:blip r:embed="rId16" cstate="print"/>
            <a:stretch>
              <a:fillRect/>
            </a:stretch>
          </p:blipFill>
          <p:spPr>
            <a:xfrm>
              <a:off x="4331208" y="3566160"/>
              <a:ext cx="3436620" cy="499871"/>
            </a:xfrm>
            <a:prstGeom prst="rect">
              <a:avLst/>
            </a:prstGeom>
          </p:spPr>
        </p:pic>
        <p:pic>
          <p:nvPicPr>
            <p:cNvPr id="18" name="object 18"/>
            <p:cNvPicPr/>
            <p:nvPr/>
          </p:nvPicPr>
          <p:blipFill>
            <a:blip r:embed="rId17" cstate="print"/>
            <a:stretch>
              <a:fillRect/>
            </a:stretch>
          </p:blipFill>
          <p:spPr>
            <a:xfrm>
              <a:off x="4331208" y="3931919"/>
              <a:ext cx="4521708" cy="499871"/>
            </a:xfrm>
            <a:prstGeom prst="rect">
              <a:avLst/>
            </a:prstGeom>
          </p:spPr>
        </p:pic>
        <p:pic>
          <p:nvPicPr>
            <p:cNvPr id="19" name="object 19"/>
            <p:cNvPicPr/>
            <p:nvPr/>
          </p:nvPicPr>
          <p:blipFill>
            <a:blip r:embed="rId18" cstate="print"/>
            <a:stretch>
              <a:fillRect/>
            </a:stretch>
          </p:blipFill>
          <p:spPr>
            <a:xfrm>
              <a:off x="4331208" y="4297680"/>
              <a:ext cx="3640836" cy="499872"/>
            </a:xfrm>
            <a:prstGeom prst="rect">
              <a:avLst/>
            </a:prstGeom>
          </p:spPr>
        </p:pic>
        <p:pic>
          <p:nvPicPr>
            <p:cNvPr id="20" name="object 20"/>
            <p:cNvPicPr/>
            <p:nvPr/>
          </p:nvPicPr>
          <p:blipFill>
            <a:blip r:embed="rId19" cstate="print"/>
            <a:stretch>
              <a:fillRect/>
            </a:stretch>
          </p:blipFill>
          <p:spPr>
            <a:xfrm>
              <a:off x="4331208" y="4663439"/>
              <a:ext cx="4517136" cy="499872"/>
            </a:xfrm>
            <a:prstGeom prst="rect">
              <a:avLst/>
            </a:prstGeom>
          </p:spPr>
        </p:pic>
        <p:pic>
          <p:nvPicPr>
            <p:cNvPr id="21" name="object 21"/>
            <p:cNvPicPr/>
            <p:nvPr/>
          </p:nvPicPr>
          <p:blipFill>
            <a:blip r:embed="rId20" cstate="print"/>
            <a:stretch>
              <a:fillRect/>
            </a:stretch>
          </p:blipFill>
          <p:spPr>
            <a:xfrm>
              <a:off x="4331208" y="5029199"/>
              <a:ext cx="4416551" cy="499872"/>
            </a:xfrm>
            <a:prstGeom prst="rect">
              <a:avLst/>
            </a:prstGeom>
          </p:spPr>
        </p:pic>
        <p:pic>
          <p:nvPicPr>
            <p:cNvPr id="22" name="object 22"/>
            <p:cNvPicPr/>
            <p:nvPr/>
          </p:nvPicPr>
          <p:blipFill>
            <a:blip r:embed="rId21" cstate="print"/>
            <a:stretch>
              <a:fillRect/>
            </a:stretch>
          </p:blipFill>
          <p:spPr>
            <a:xfrm>
              <a:off x="4331208" y="5394960"/>
              <a:ext cx="4741164" cy="499872"/>
            </a:xfrm>
            <a:prstGeom prst="rect">
              <a:avLst/>
            </a:prstGeom>
          </p:spPr>
        </p:pic>
        <p:pic>
          <p:nvPicPr>
            <p:cNvPr id="23" name="object 23"/>
            <p:cNvPicPr/>
            <p:nvPr/>
          </p:nvPicPr>
          <p:blipFill>
            <a:blip r:embed="rId22" cstate="print"/>
            <a:stretch>
              <a:fillRect/>
            </a:stretch>
          </p:blipFill>
          <p:spPr>
            <a:xfrm>
              <a:off x="4331208" y="5760719"/>
              <a:ext cx="4700016" cy="499872"/>
            </a:xfrm>
            <a:prstGeom prst="rect">
              <a:avLst/>
            </a:prstGeom>
          </p:spPr>
        </p:pic>
        <p:pic>
          <p:nvPicPr>
            <p:cNvPr id="24" name="object 24"/>
            <p:cNvPicPr/>
            <p:nvPr/>
          </p:nvPicPr>
          <p:blipFill>
            <a:blip r:embed="rId23" cstate="print"/>
            <a:stretch>
              <a:fillRect/>
            </a:stretch>
          </p:blipFill>
          <p:spPr>
            <a:xfrm>
              <a:off x="4331208" y="6126480"/>
              <a:ext cx="4636008" cy="499872"/>
            </a:xfrm>
            <a:prstGeom prst="rect">
              <a:avLst/>
            </a:prstGeom>
          </p:spPr>
        </p:pic>
        <p:pic>
          <p:nvPicPr>
            <p:cNvPr id="25" name="object 25"/>
            <p:cNvPicPr/>
            <p:nvPr/>
          </p:nvPicPr>
          <p:blipFill>
            <a:blip r:embed="rId24" cstate="print"/>
            <a:stretch>
              <a:fillRect/>
            </a:stretch>
          </p:blipFill>
          <p:spPr>
            <a:xfrm>
              <a:off x="4331208" y="6492238"/>
              <a:ext cx="4552188" cy="365760"/>
            </a:xfrm>
            <a:prstGeom prst="rect">
              <a:avLst/>
            </a:prstGeom>
          </p:spPr>
        </p:pic>
      </p:grpSp>
      <p:sp>
        <p:nvSpPr>
          <p:cNvPr id="26" name="object 26"/>
          <p:cNvSpPr txBox="1"/>
          <p:nvPr/>
        </p:nvSpPr>
        <p:spPr>
          <a:xfrm>
            <a:off x="4509008" y="718184"/>
            <a:ext cx="4273550" cy="6244590"/>
          </a:xfrm>
          <a:prstGeom prst="rect">
            <a:avLst/>
          </a:prstGeom>
        </p:spPr>
        <p:txBody>
          <a:bodyPr vert="horz" wrap="square" lIns="0" tIns="12700" rIns="0" bIns="0" rtlCol="0">
            <a:spAutoFit/>
          </a:bodyPr>
          <a:lstStyle/>
          <a:p>
            <a:pPr marL="12700" marR="43180">
              <a:lnSpc>
                <a:spcPct val="100000"/>
              </a:lnSpc>
              <a:spcBef>
                <a:spcPts val="100"/>
              </a:spcBef>
            </a:pPr>
            <a:r>
              <a:rPr sz="2400" b="1" spc="-5" dirty="0">
                <a:latin typeface="Arial"/>
                <a:cs typeface="Arial"/>
              </a:rPr>
              <a:t>This is a </a:t>
            </a:r>
            <a:r>
              <a:rPr sz="2400" b="1" dirty="0">
                <a:latin typeface="Arial"/>
                <a:cs typeface="Arial"/>
              </a:rPr>
              <a:t>huge </a:t>
            </a:r>
            <a:r>
              <a:rPr sz="2400" b="1" spc="-5" dirty="0">
                <a:latin typeface="Arial"/>
                <a:cs typeface="Arial"/>
              </a:rPr>
              <a:t>structure </a:t>
            </a:r>
            <a:r>
              <a:rPr sz="2400" b="1" dirty="0">
                <a:latin typeface="Arial"/>
                <a:cs typeface="Arial"/>
              </a:rPr>
              <a:t>and </a:t>
            </a:r>
            <a:r>
              <a:rPr sz="2400" b="1" spc="5" dirty="0">
                <a:latin typeface="Arial"/>
                <a:cs typeface="Arial"/>
              </a:rPr>
              <a:t> </a:t>
            </a:r>
            <a:r>
              <a:rPr sz="2400" b="1" spc="-5" dirty="0">
                <a:latin typeface="Arial"/>
                <a:cs typeface="Arial"/>
              </a:rPr>
              <a:t>Herzog and </a:t>
            </a:r>
            <a:r>
              <a:rPr sz="2400" b="1" dirty="0">
                <a:latin typeface="Arial"/>
                <a:cs typeface="Arial"/>
              </a:rPr>
              <a:t>DeMeuron </a:t>
            </a:r>
            <a:r>
              <a:rPr sz="2400" b="1" spc="-5" dirty="0">
                <a:latin typeface="Arial"/>
                <a:cs typeface="Arial"/>
              </a:rPr>
              <a:t>have </a:t>
            </a:r>
            <a:r>
              <a:rPr sz="2400" b="1" dirty="0">
                <a:latin typeface="Arial"/>
                <a:cs typeface="Arial"/>
              </a:rPr>
              <a:t> </a:t>
            </a:r>
            <a:r>
              <a:rPr sz="2400" b="1" spc="-5" dirty="0">
                <a:latin typeface="Arial"/>
                <a:cs typeface="Arial"/>
              </a:rPr>
              <a:t>contributed some </a:t>
            </a:r>
            <a:r>
              <a:rPr sz="2400" b="1" i="1" spc="-5" dirty="0">
                <a:latin typeface="Arial"/>
                <a:cs typeface="Arial"/>
              </a:rPr>
              <a:t>green </a:t>
            </a:r>
            <a:r>
              <a:rPr sz="2400" b="1" i="1" dirty="0">
                <a:latin typeface="Arial"/>
                <a:cs typeface="Arial"/>
              </a:rPr>
              <a:t> </a:t>
            </a:r>
            <a:r>
              <a:rPr sz="2400" b="1" i="1" spc="-5" dirty="0">
                <a:latin typeface="Arial"/>
                <a:cs typeface="Arial"/>
              </a:rPr>
              <a:t>solutions </a:t>
            </a:r>
            <a:r>
              <a:rPr sz="2400" b="1" dirty="0">
                <a:latin typeface="Arial"/>
                <a:cs typeface="Arial"/>
              </a:rPr>
              <a:t>into </a:t>
            </a:r>
            <a:r>
              <a:rPr sz="2400" b="1" spc="-5" dirty="0">
                <a:latin typeface="Arial"/>
                <a:cs typeface="Arial"/>
              </a:rPr>
              <a:t>their design </a:t>
            </a:r>
            <a:r>
              <a:rPr sz="2400" b="1" dirty="0">
                <a:latin typeface="Arial"/>
                <a:cs typeface="Arial"/>
              </a:rPr>
              <a:t> including </a:t>
            </a:r>
            <a:r>
              <a:rPr sz="2400" b="1" spc="-5" dirty="0">
                <a:latin typeface="Arial"/>
                <a:cs typeface="Arial"/>
              </a:rPr>
              <a:t>a </a:t>
            </a:r>
            <a:r>
              <a:rPr sz="2400" b="1" dirty="0">
                <a:latin typeface="Arial"/>
                <a:cs typeface="Arial"/>
              </a:rPr>
              <a:t>rainwater </a:t>
            </a:r>
            <a:r>
              <a:rPr sz="2400" b="1" spc="5" dirty="0">
                <a:latin typeface="Arial"/>
                <a:cs typeface="Arial"/>
              </a:rPr>
              <a:t> </a:t>
            </a:r>
            <a:r>
              <a:rPr sz="2400" b="1" dirty="0">
                <a:latin typeface="Arial"/>
                <a:cs typeface="Arial"/>
              </a:rPr>
              <a:t>collecting </a:t>
            </a:r>
            <a:r>
              <a:rPr sz="2400" b="1" spc="-5" dirty="0">
                <a:latin typeface="Arial"/>
                <a:cs typeface="Arial"/>
              </a:rPr>
              <a:t>system, a </a:t>
            </a:r>
            <a:r>
              <a:rPr sz="2400" b="1" dirty="0">
                <a:latin typeface="Arial"/>
                <a:cs typeface="Arial"/>
              </a:rPr>
              <a:t> </a:t>
            </a:r>
            <a:r>
              <a:rPr sz="2400" b="1" spc="-5" dirty="0">
                <a:latin typeface="Arial"/>
                <a:cs typeface="Arial"/>
              </a:rPr>
              <a:t>translucent </a:t>
            </a:r>
            <a:r>
              <a:rPr sz="2400" b="1" dirty="0">
                <a:latin typeface="Arial"/>
                <a:cs typeface="Arial"/>
              </a:rPr>
              <a:t>roof </a:t>
            </a:r>
            <a:r>
              <a:rPr sz="2400" b="1" spc="-5" dirty="0">
                <a:latin typeface="Arial"/>
                <a:cs typeface="Arial"/>
              </a:rPr>
              <a:t>providing </a:t>
            </a:r>
            <a:r>
              <a:rPr sz="2400" b="1" dirty="0">
                <a:latin typeface="Arial"/>
                <a:cs typeface="Arial"/>
              </a:rPr>
              <a:t> </a:t>
            </a:r>
            <a:r>
              <a:rPr sz="2400" b="1" spc="-5" dirty="0">
                <a:latin typeface="Arial"/>
                <a:cs typeface="Arial"/>
              </a:rPr>
              <a:t>sunlight</a:t>
            </a:r>
            <a:r>
              <a:rPr sz="2400" b="1" spc="-45" dirty="0">
                <a:latin typeface="Arial"/>
                <a:cs typeface="Arial"/>
              </a:rPr>
              <a:t> </a:t>
            </a:r>
            <a:r>
              <a:rPr sz="2400" b="1" spc="-5" dirty="0">
                <a:latin typeface="Arial"/>
                <a:cs typeface="Arial"/>
              </a:rPr>
              <a:t>for</a:t>
            </a:r>
            <a:r>
              <a:rPr sz="2400" b="1" spc="5" dirty="0">
                <a:latin typeface="Arial"/>
                <a:cs typeface="Arial"/>
              </a:rPr>
              <a:t> </a:t>
            </a:r>
            <a:r>
              <a:rPr sz="2400" b="1" spc="-5" dirty="0">
                <a:latin typeface="Arial"/>
                <a:cs typeface="Arial"/>
              </a:rPr>
              <a:t>the</a:t>
            </a:r>
            <a:r>
              <a:rPr sz="2400" b="1" spc="-10" dirty="0">
                <a:latin typeface="Arial"/>
                <a:cs typeface="Arial"/>
              </a:rPr>
              <a:t> </a:t>
            </a:r>
            <a:r>
              <a:rPr sz="2400" b="1" spc="-5" dirty="0">
                <a:latin typeface="Arial"/>
                <a:cs typeface="Arial"/>
              </a:rPr>
              <a:t>natural</a:t>
            </a:r>
            <a:r>
              <a:rPr sz="2400" b="1" spc="5" dirty="0">
                <a:latin typeface="Arial"/>
                <a:cs typeface="Arial"/>
              </a:rPr>
              <a:t> </a:t>
            </a:r>
            <a:r>
              <a:rPr sz="2400" b="1" spc="-5" dirty="0">
                <a:latin typeface="Arial"/>
                <a:cs typeface="Arial"/>
              </a:rPr>
              <a:t>grass </a:t>
            </a:r>
            <a:r>
              <a:rPr sz="2400" b="1" spc="-655" dirty="0">
                <a:latin typeface="Arial"/>
                <a:cs typeface="Arial"/>
              </a:rPr>
              <a:t> </a:t>
            </a:r>
            <a:r>
              <a:rPr sz="2400" b="1" spc="-5" dirty="0">
                <a:latin typeface="Arial"/>
                <a:cs typeface="Arial"/>
              </a:rPr>
              <a:t>below</a:t>
            </a:r>
            <a:r>
              <a:rPr sz="2400" b="1" spc="-40" dirty="0">
                <a:latin typeface="Arial"/>
                <a:cs typeface="Arial"/>
              </a:rPr>
              <a:t> </a:t>
            </a:r>
            <a:r>
              <a:rPr sz="2400" b="1" spc="-5" dirty="0">
                <a:latin typeface="Arial"/>
                <a:cs typeface="Arial"/>
              </a:rPr>
              <a:t>and</a:t>
            </a:r>
            <a:r>
              <a:rPr sz="2400" b="1" spc="-10" dirty="0">
                <a:latin typeface="Arial"/>
                <a:cs typeface="Arial"/>
              </a:rPr>
              <a:t> </a:t>
            </a:r>
            <a:r>
              <a:rPr sz="2400" b="1" spc="-5" dirty="0">
                <a:latin typeface="Arial"/>
                <a:cs typeface="Arial"/>
              </a:rPr>
              <a:t>a</a:t>
            </a:r>
            <a:r>
              <a:rPr sz="2400" b="1" spc="-10" dirty="0">
                <a:latin typeface="Arial"/>
                <a:cs typeface="Arial"/>
              </a:rPr>
              <a:t> </a:t>
            </a:r>
            <a:r>
              <a:rPr sz="2400" b="1" spc="-5" dirty="0">
                <a:latin typeface="Arial"/>
                <a:cs typeface="Arial"/>
              </a:rPr>
              <a:t>passive</a:t>
            </a:r>
            <a:endParaRPr sz="2400">
              <a:latin typeface="Arial"/>
              <a:cs typeface="Arial"/>
            </a:endParaRPr>
          </a:p>
          <a:p>
            <a:pPr marL="12700" marR="5080">
              <a:lnSpc>
                <a:spcPct val="100000"/>
              </a:lnSpc>
              <a:spcBef>
                <a:spcPts val="5"/>
              </a:spcBef>
            </a:pPr>
            <a:r>
              <a:rPr sz="2400" b="1" spc="-5" dirty="0">
                <a:latin typeface="Arial"/>
                <a:cs typeface="Arial"/>
              </a:rPr>
              <a:t>ventilation </a:t>
            </a:r>
            <a:r>
              <a:rPr sz="2400" b="1" spc="-10" dirty="0">
                <a:latin typeface="Arial"/>
                <a:cs typeface="Arial"/>
              </a:rPr>
              <a:t>system. </a:t>
            </a:r>
            <a:r>
              <a:rPr sz="2400" b="1" spc="-5" dirty="0">
                <a:latin typeface="Arial"/>
                <a:cs typeface="Arial"/>
              </a:rPr>
              <a:t>“Just as </a:t>
            </a:r>
            <a:r>
              <a:rPr sz="2400" b="1" dirty="0">
                <a:latin typeface="Arial"/>
                <a:cs typeface="Arial"/>
              </a:rPr>
              <a:t> birds stuff the </a:t>
            </a:r>
            <a:r>
              <a:rPr sz="2400" b="1" spc="-5" dirty="0">
                <a:latin typeface="Arial"/>
                <a:cs typeface="Arial"/>
              </a:rPr>
              <a:t>spaces </a:t>
            </a:r>
            <a:r>
              <a:rPr sz="2400" b="1" dirty="0">
                <a:latin typeface="Arial"/>
                <a:cs typeface="Arial"/>
              </a:rPr>
              <a:t> between </a:t>
            </a:r>
            <a:r>
              <a:rPr sz="2400" b="1" spc="-5" dirty="0">
                <a:latin typeface="Arial"/>
                <a:cs typeface="Arial"/>
              </a:rPr>
              <a:t>the </a:t>
            </a:r>
            <a:r>
              <a:rPr sz="2400" b="1" dirty="0">
                <a:latin typeface="Arial"/>
                <a:cs typeface="Arial"/>
              </a:rPr>
              <a:t>woven twigs of </a:t>
            </a:r>
            <a:r>
              <a:rPr sz="2400" b="1" spc="5" dirty="0">
                <a:latin typeface="Arial"/>
                <a:cs typeface="Arial"/>
              </a:rPr>
              <a:t> </a:t>
            </a:r>
            <a:r>
              <a:rPr sz="2400" b="1" spc="-5" dirty="0">
                <a:latin typeface="Arial"/>
                <a:cs typeface="Arial"/>
              </a:rPr>
              <a:t>their nests </a:t>
            </a:r>
            <a:r>
              <a:rPr sz="2400" b="1" spc="5" dirty="0">
                <a:latin typeface="Arial"/>
                <a:cs typeface="Arial"/>
              </a:rPr>
              <a:t>with </a:t>
            </a:r>
            <a:r>
              <a:rPr sz="2400" b="1" spc="-5" dirty="0">
                <a:latin typeface="Arial"/>
                <a:cs typeface="Arial"/>
              </a:rPr>
              <a:t>a </a:t>
            </a:r>
            <a:r>
              <a:rPr sz="2400" b="1" dirty="0">
                <a:latin typeface="Arial"/>
                <a:cs typeface="Arial"/>
              </a:rPr>
              <a:t>soft </a:t>
            </a:r>
            <a:r>
              <a:rPr sz="2400" b="1" spc="-20" dirty="0">
                <a:latin typeface="Arial"/>
                <a:cs typeface="Arial"/>
              </a:rPr>
              <a:t>filler, </a:t>
            </a:r>
            <a:r>
              <a:rPr sz="2400" b="1" spc="-15" dirty="0">
                <a:latin typeface="Arial"/>
                <a:cs typeface="Arial"/>
              </a:rPr>
              <a:t> </a:t>
            </a:r>
            <a:r>
              <a:rPr sz="2400" b="1" spc="-5" dirty="0">
                <a:latin typeface="Arial"/>
                <a:cs typeface="Arial"/>
              </a:rPr>
              <a:t>the spaces </a:t>
            </a:r>
            <a:r>
              <a:rPr sz="2400" b="1" dirty="0">
                <a:latin typeface="Arial"/>
                <a:cs typeface="Arial"/>
              </a:rPr>
              <a:t>in </a:t>
            </a:r>
            <a:r>
              <a:rPr sz="2400" b="1" spc="-5" dirty="0">
                <a:latin typeface="Arial"/>
                <a:cs typeface="Arial"/>
              </a:rPr>
              <a:t>the structure </a:t>
            </a:r>
            <a:r>
              <a:rPr sz="2400" b="1" dirty="0">
                <a:latin typeface="Arial"/>
                <a:cs typeface="Arial"/>
              </a:rPr>
              <a:t>of </a:t>
            </a:r>
            <a:r>
              <a:rPr sz="2400" b="1" spc="-660" dirty="0">
                <a:latin typeface="Arial"/>
                <a:cs typeface="Arial"/>
              </a:rPr>
              <a:t> </a:t>
            </a:r>
            <a:r>
              <a:rPr sz="2400" b="1" dirty="0">
                <a:latin typeface="Arial"/>
                <a:cs typeface="Arial"/>
              </a:rPr>
              <a:t>the </a:t>
            </a:r>
            <a:r>
              <a:rPr sz="2400" b="1" spc="-5" dirty="0">
                <a:latin typeface="Arial"/>
                <a:cs typeface="Arial"/>
              </a:rPr>
              <a:t>stadium </a:t>
            </a:r>
            <a:r>
              <a:rPr sz="2400" b="1" spc="5" dirty="0">
                <a:latin typeface="Arial"/>
                <a:cs typeface="Arial"/>
              </a:rPr>
              <a:t>will </a:t>
            </a:r>
            <a:r>
              <a:rPr sz="2400" b="1" dirty="0">
                <a:latin typeface="Arial"/>
                <a:cs typeface="Arial"/>
              </a:rPr>
              <a:t>be filled </a:t>
            </a:r>
            <a:r>
              <a:rPr sz="2400" b="1" spc="5" dirty="0">
                <a:latin typeface="Arial"/>
                <a:cs typeface="Arial"/>
              </a:rPr>
              <a:t>with </a:t>
            </a:r>
            <a:r>
              <a:rPr sz="2400" b="1" spc="-655" dirty="0">
                <a:latin typeface="Arial"/>
                <a:cs typeface="Arial"/>
              </a:rPr>
              <a:t> </a:t>
            </a:r>
            <a:r>
              <a:rPr sz="2400" b="1" dirty="0">
                <a:latin typeface="Arial"/>
                <a:cs typeface="Arial"/>
              </a:rPr>
              <a:t>inflated </a:t>
            </a:r>
            <a:r>
              <a:rPr sz="2400" b="1" spc="-5" dirty="0">
                <a:latin typeface="Arial"/>
                <a:cs typeface="Arial"/>
              </a:rPr>
              <a:t>cushions to regulate </a:t>
            </a:r>
            <a:r>
              <a:rPr sz="2400" b="1" dirty="0">
                <a:latin typeface="Arial"/>
                <a:cs typeface="Arial"/>
              </a:rPr>
              <a:t> wind,</a:t>
            </a:r>
            <a:r>
              <a:rPr sz="2400" b="1" spc="-65" dirty="0">
                <a:latin typeface="Arial"/>
                <a:cs typeface="Arial"/>
              </a:rPr>
              <a:t> </a:t>
            </a:r>
            <a:r>
              <a:rPr sz="2400" b="1" dirty="0">
                <a:latin typeface="Arial"/>
                <a:cs typeface="Arial"/>
              </a:rPr>
              <a:t>weather</a:t>
            </a:r>
            <a:r>
              <a:rPr sz="2400" b="1" spc="-45" dirty="0">
                <a:latin typeface="Arial"/>
                <a:cs typeface="Arial"/>
              </a:rPr>
              <a:t> </a:t>
            </a:r>
            <a:r>
              <a:rPr sz="2400" b="1" spc="-5" dirty="0">
                <a:latin typeface="Arial"/>
                <a:cs typeface="Arial"/>
              </a:rPr>
              <a:t>and</a:t>
            </a:r>
            <a:r>
              <a:rPr sz="2400" b="1" spc="-15" dirty="0">
                <a:latin typeface="Arial"/>
                <a:cs typeface="Arial"/>
              </a:rPr>
              <a:t> </a:t>
            </a:r>
            <a:r>
              <a:rPr sz="2400" b="1" spc="-5" dirty="0">
                <a:latin typeface="Arial"/>
                <a:cs typeface="Arial"/>
              </a:rPr>
              <a:t>sunlight.”</a:t>
            </a:r>
            <a:endParaRPr sz="2400">
              <a:latin typeface="Arial"/>
              <a:cs typeface="Arial"/>
            </a:endParaRPr>
          </a:p>
        </p:txBody>
      </p:sp>
      <p:grpSp>
        <p:nvGrpSpPr>
          <p:cNvPr id="27" name="object 27"/>
          <p:cNvGrpSpPr/>
          <p:nvPr/>
        </p:nvGrpSpPr>
        <p:grpSpPr>
          <a:xfrm>
            <a:off x="0" y="161544"/>
            <a:ext cx="8272780" cy="739140"/>
            <a:chOff x="0" y="161544"/>
            <a:chExt cx="8272780" cy="739140"/>
          </a:xfrm>
        </p:grpSpPr>
        <p:pic>
          <p:nvPicPr>
            <p:cNvPr id="28" name="object 28"/>
            <p:cNvPicPr/>
            <p:nvPr/>
          </p:nvPicPr>
          <p:blipFill>
            <a:blip r:embed="rId25" cstate="print"/>
            <a:stretch>
              <a:fillRect/>
            </a:stretch>
          </p:blipFill>
          <p:spPr>
            <a:xfrm>
              <a:off x="0" y="161544"/>
              <a:ext cx="5071872" cy="739139"/>
            </a:xfrm>
            <a:prstGeom prst="rect">
              <a:avLst/>
            </a:prstGeom>
          </p:spPr>
        </p:pic>
        <p:pic>
          <p:nvPicPr>
            <p:cNvPr id="29" name="object 29"/>
            <p:cNvPicPr/>
            <p:nvPr/>
          </p:nvPicPr>
          <p:blipFill>
            <a:blip r:embed="rId26" cstate="print"/>
            <a:stretch>
              <a:fillRect/>
            </a:stretch>
          </p:blipFill>
          <p:spPr>
            <a:xfrm>
              <a:off x="4468367" y="161544"/>
              <a:ext cx="1746504" cy="739139"/>
            </a:xfrm>
            <a:prstGeom prst="rect">
              <a:avLst/>
            </a:prstGeom>
          </p:spPr>
        </p:pic>
        <p:pic>
          <p:nvPicPr>
            <p:cNvPr id="30" name="object 30"/>
            <p:cNvPicPr/>
            <p:nvPr/>
          </p:nvPicPr>
          <p:blipFill>
            <a:blip r:embed="rId27" cstate="print"/>
            <a:stretch>
              <a:fillRect/>
            </a:stretch>
          </p:blipFill>
          <p:spPr>
            <a:xfrm>
              <a:off x="5611367" y="161544"/>
              <a:ext cx="2660904" cy="739139"/>
            </a:xfrm>
            <a:prstGeom prst="rect">
              <a:avLst/>
            </a:prstGeom>
          </p:spPr>
        </p:pic>
      </p:grpSp>
      <p:sp>
        <p:nvSpPr>
          <p:cNvPr id="31" name="object 31"/>
          <p:cNvSpPr txBox="1">
            <a:spLocks noGrp="1"/>
          </p:cNvSpPr>
          <p:nvPr>
            <p:ph type="title"/>
          </p:nvPr>
        </p:nvSpPr>
        <p:spPr>
          <a:xfrm>
            <a:off x="-60156" y="281381"/>
            <a:ext cx="8027034" cy="574675"/>
          </a:xfrm>
          <a:prstGeom prst="rect">
            <a:avLst/>
          </a:prstGeom>
        </p:spPr>
        <p:txBody>
          <a:bodyPr vert="horz" wrap="square" lIns="0" tIns="12700" rIns="0" bIns="0" rtlCol="0">
            <a:spAutoFit/>
          </a:bodyPr>
          <a:lstStyle/>
          <a:p>
            <a:pPr marL="12700">
              <a:lnSpc>
                <a:spcPct val="100000"/>
              </a:lnSpc>
              <a:spcBef>
                <a:spcPts val="100"/>
              </a:spcBef>
            </a:pPr>
            <a:r>
              <a:rPr sz="3600" spc="-5" dirty="0"/>
              <a:t>jing</a:t>
            </a:r>
            <a:r>
              <a:rPr sz="3600" dirty="0"/>
              <a:t> </a:t>
            </a:r>
            <a:r>
              <a:rPr sz="3600" spc="-5" dirty="0"/>
              <a:t>National</a:t>
            </a:r>
            <a:r>
              <a:rPr sz="3600" dirty="0"/>
              <a:t> </a:t>
            </a:r>
            <a:r>
              <a:rPr sz="3600" spc="-5" dirty="0"/>
              <a:t>Stadium</a:t>
            </a:r>
            <a:r>
              <a:rPr sz="3600" spc="10" dirty="0"/>
              <a:t> </a:t>
            </a:r>
            <a:r>
              <a:rPr sz="3600" dirty="0"/>
              <a:t>2008</a:t>
            </a:r>
            <a:r>
              <a:rPr sz="3600" spc="-15" dirty="0"/>
              <a:t> </a:t>
            </a:r>
            <a:r>
              <a:rPr sz="3600" spc="-5" dirty="0"/>
              <a:t>Olympics</a:t>
            </a:r>
            <a:endParaRPr sz="3600"/>
          </a:p>
        </p:txBody>
      </p:sp>
      <p:pic>
        <p:nvPicPr>
          <p:cNvPr id="32" name="object 32"/>
          <p:cNvPicPr/>
          <p:nvPr/>
        </p:nvPicPr>
        <p:blipFill>
          <a:blip r:embed="rId28" cstate="print"/>
          <a:stretch>
            <a:fillRect/>
          </a:stretch>
        </p:blipFill>
        <p:spPr>
          <a:xfrm>
            <a:off x="970788" y="3063239"/>
            <a:ext cx="2215896" cy="16626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7582" y="967917"/>
            <a:ext cx="7560818" cy="5323840"/>
          </a:xfrm>
          <a:prstGeom prst="rect">
            <a:avLst/>
          </a:prstGeom>
        </p:spPr>
      </p:pic>
      <p:pic>
        <p:nvPicPr>
          <p:cNvPr id="3" name="object 3"/>
          <p:cNvPicPr/>
          <p:nvPr/>
        </p:nvPicPr>
        <p:blipFill>
          <a:blip r:embed="rId3" cstate="print"/>
          <a:stretch>
            <a:fillRect/>
          </a:stretch>
        </p:blipFill>
        <p:spPr>
          <a:xfrm>
            <a:off x="228600" y="263476"/>
            <a:ext cx="8915400" cy="473807"/>
          </a:xfrm>
          <a:prstGeom prst="rect">
            <a:avLst/>
          </a:prstGeom>
        </p:spPr>
      </p:pic>
      <p:sp>
        <p:nvSpPr>
          <p:cNvPr id="4" name="object 4"/>
          <p:cNvSpPr txBox="1">
            <a:spLocks noGrp="1"/>
          </p:cNvSpPr>
          <p:nvPr>
            <p:ph type="title"/>
          </p:nvPr>
        </p:nvSpPr>
        <p:spPr>
          <a:xfrm>
            <a:off x="190906" y="127508"/>
            <a:ext cx="8735695" cy="574040"/>
          </a:xfrm>
          <a:prstGeom prst="rect">
            <a:avLst/>
          </a:prstGeom>
        </p:spPr>
        <p:txBody>
          <a:bodyPr vert="horz" wrap="square" lIns="0" tIns="12700" rIns="0" bIns="0" rtlCol="0">
            <a:spAutoFit/>
          </a:bodyPr>
          <a:lstStyle/>
          <a:p>
            <a:pPr marL="12700">
              <a:lnSpc>
                <a:spcPct val="100000"/>
              </a:lnSpc>
              <a:spcBef>
                <a:spcPts val="100"/>
              </a:spcBef>
            </a:pPr>
            <a:r>
              <a:rPr sz="3600" spc="-5" dirty="0"/>
              <a:t>Beijing National</a:t>
            </a:r>
            <a:r>
              <a:rPr sz="3600" dirty="0"/>
              <a:t> Swimming </a:t>
            </a:r>
            <a:r>
              <a:rPr sz="3600" spc="-5" dirty="0"/>
              <a:t>Center: Blue</a:t>
            </a:r>
            <a:endParaRPr sz="3600"/>
          </a:p>
        </p:txBody>
      </p:sp>
      <p:grpSp>
        <p:nvGrpSpPr>
          <p:cNvPr id="5" name="object 5"/>
          <p:cNvGrpSpPr/>
          <p:nvPr/>
        </p:nvGrpSpPr>
        <p:grpSpPr>
          <a:xfrm>
            <a:off x="6440423" y="182879"/>
            <a:ext cx="1988820" cy="628015"/>
            <a:chOff x="6440423" y="182879"/>
            <a:chExt cx="1988820" cy="628015"/>
          </a:xfrm>
        </p:grpSpPr>
        <p:pic>
          <p:nvPicPr>
            <p:cNvPr id="6" name="object 6"/>
            <p:cNvPicPr/>
            <p:nvPr/>
          </p:nvPicPr>
          <p:blipFill>
            <a:blip r:embed="rId4" cstate="print"/>
            <a:stretch>
              <a:fillRect/>
            </a:stretch>
          </p:blipFill>
          <p:spPr>
            <a:xfrm>
              <a:off x="6440423" y="182879"/>
              <a:ext cx="1277112" cy="262128"/>
            </a:xfrm>
            <a:prstGeom prst="rect">
              <a:avLst/>
            </a:prstGeom>
          </p:spPr>
        </p:pic>
        <p:pic>
          <p:nvPicPr>
            <p:cNvPr id="7" name="object 7"/>
            <p:cNvPicPr/>
            <p:nvPr/>
          </p:nvPicPr>
          <p:blipFill>
            <a:blip r:embed="rId5" cstate="print"/>
            <a:stretch>
              <a:fillRect/>
            </a:stretch>
          </p:blipFill>
          <p:spPr>
            <a:xfrm>
              <a:off x="6440423" y="365759"/>
              <a:ext cx="1420368" cy="262127"/>
            </a:xfrm>
            <a:prstGeom prst="rect">
              <a:avLst/>
            </a:prstGeom>
          </p:spPr>
        </p:pic>
        <p:pic>
          <p:nvPicPr>
            <p:cNvPr id="8" name="object 8"/>
            <p:cNvPicPr/>
            <p:nvPr/>
          </p:nvPicPr>
          <p:blipFill>
            <a:blip r:embed="rId6" cstate="print"/>
            <a:stretch>
              <a:fillRect/>
            </a:stretch>
          </p:blipFill>
          <p:spPr>
            <a:xfrm>
              <a:off x="6440423" y="548639"/>
              <a:ext cx="1347216" cy="262127"/>
            </a:xfrm>
            <a:prstGeom prst="rect">
              <a:avLst/>
            </a:prstGeom>
          </p:spPr>
        </p:pic>
        <p:pic>
          <p:nvPicPr>
            <p:cNvPr id="9" name="object 9"/>
            <p:cNvPicPr/>
            <p:nvPr/>
          </p:nvPicPr>
          <p:blipFill>
            <a:blip r:embed="rId7" cstate="print"/>
            <a:stretch>
              <a:fillRect/>
            </a:stretch>
          </p:blipFill>
          <p:spPr>
            <a:xfrm>
              <a:off x="7571231" y="548639"/>
              <a:ext cx="612648" cy="262127"/>
            </a:xfrm>
            <a:prstGeom prst="rect">
              <a:avLst/>
            </a:prstGeom>
          </p:spPr>
        </p:pic>
        <p:pic>
          <p:nvPicPr>
            <p:cNvPr id="10" name="object 10"/>
            <p:cNvPicPr/>
            <p:nvPr/>
          </p:nvPicPr>
          <p:blipFill>
            <a:blip r:embed="rId8" cstate="print"/>
            <a:stretch>
              <a:fillRect/>
            </a:stretch>
          </p:blipFill>
          <p:spPr>
            <a:xfrm>
              <a:off x="7967471" y="548639"/>
              <a:ext cx="461772" cy="262127"/>
            </a:xfrm>
            <a:prstGeom prst="rect">
              <a:avLst/>
            </a:prstGeom>
          </p:spPr>
        </p:pic>
      </p:grpSp>
      <p:sp>
        <p:nvSpPr>
          <p:cNvPr id="11" name="object 11"/>
          <p:cNvSpPr txBox="1"/>
          <p:nvPr/>
        </p:nvSpPr>
        <p:spPr>
          <a:xfrm>
            <a:off x="6525514" y="217170"/>
            <a:ext cx="104330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Beijing,</a:t>
            </a:r>
            <a:r>
              <a:rPr sz="1200" b="1" spc="-20" dirty="0">
                <a:latin typeface="Arial"/>
                <a:cs typeface="Arial"/>
              </a:rPr>
              <a:t> </a:t>
            </a:r>
            <a:r>
              <a:rPr sz="1200" b="1" spc="-5" dirty="0">
                <a:latin typeface="Arial"/>
                <a:cs typeface="Arial"/>
              </a:rPr>
              <a:t>China</a:t>
            </a:r>
            <a:endParaRPr sz="1200">
              <a:latin typeface="Arial"/>
              <a:cs typeface="Arial"/>
            </a:endParaRPr>
          </a:p>
        </p:txBody>
      </p:sp>
      <p:sp>
        <p:nvSpPr>
          <p:cNvPr id="12" name="object 12"/>
          <p:cNvSpPr txBox="1"/>
          <p:nvPr/>
        </p:nvSpPr>
        <p:spPr>
          <a:xfrm>
            <a:off x="6525514" y="400050"/>
            <a:ext cx="118427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PTW</a:t>
            </a:r>
            <a:r>
              <a:rPr sz="1200" b="1" spc="-55" dirty="0">
                <a:latin typeface="Arial"/>
                <a:cs typeface="Arial"/>
              </a:rPr>
              <a:t> </a:t>
            </a:r>
            <a:r>
              <a:rPr sz="1200" b="1" spc="-45" dirty="0">
                <a:latin typeface="Arial"/>
                <a:cs typeface="Arial"/>
              </a:rPr>
              <a:t>A</a:t>
            </a:r>
            <a:r>
              <a:rPr sz="1200" b="1" spc="-5" dirty="0">
                <a:latin typeface="Arial"/>
                <a:cs typeface="Arial"/>
              </a:rPr>
              <a:t>rc</a:t>
            </a:r>
            <a:r>
              <a:rPr sz="1200" b="1" dirty="0">
                <a:latin typeface="Arial"/>
                <a:cs typeface="Arial"/>
              </a:rPr>
              <a:t>h</a:t>
            </a:r>
            <a:r>
              <a:rPr sz="1200" b="1" spc="-5" dirty="0">
                <a:latin typeface="Arial"/>
                <a:cs typeface="Arial"/>
              </a:rPr>
              <a:t>ite</a:t>
            </a:r>
            <a:r>
              <a:rPr sz="1200" b="1" dirty="0">
                <a:latin typeface="Arial"/>
                <a:cs typeface="Arial"/>
              </a:rPr>
              <a:t>ct</a:t>
            </a:r>
            <a:r>
              <a:rPr sz="1200" b="1" spc="-5" dirty="0">
                <a:latin typeface="Arial"/>
                <a:cs typeface="Arial"/>
              </a:rPr>
              <a:t>s</a:t>
            </a:r>
            <a:r>
              <a:rPr sz="1200" b="1" dirty="0">
                <a:latin typeface="Arial"/>
                <a:cs typeface="Arial"/>
              </a:rPr>
              <a:t>,</a:t>
            </a:r>
            <a:endParaRPr sz="1200">
              <a:latin typeface="Arial"/>
              <a:cs typeface="Arial"/>
            </a:endParaRPr>
          </a:p>
        </p:txBody>
      </p:sp>
      <p:sp>
        <p:nvSpPr>
          <p:cNvPr id="13" name="object 13"/>
          <p:cNvSpPr txBox="1"/>
          <p:nvPr/>
        </p:nvSpPr>
        <p:spPr>
          <a:xfrm>
            <a:off x="6525514" y="582929"/>
            <a:ext cx="179832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CSCEC+Design,</a:t>
            </a:r>
            <a:r>
              <a:rPr sz="1200" b="1" spc="-30" dirty="0">
                <a:latin typeface="Arial"/>
                <a:cs typeface="Arial"/>
              </a:rPr>
              <a:t> </a:t>
            </a:r>
            <a:r>
              <a:rPr sz="1200" b="1" spc="-5" dirty="0">
                <a:latin typeface="Arial"/>
                <a:cs typeface="Arial"/>
              </a:rPr>
              <a:t>and</a:t>
            </a:r>
            <a:r>
              <a:rPr sz="1200" b="1" spc="-10" dirty="0">
                <a:latin typeface="Arial"/>
                <a:cs typeface="Arial"/>
              </a:rPr>
              <a:t> </a:t>
            </a:r>
            <a:r>
              <a:rPr sz="1200" b="1" dirty="0">
                <a:latin typeface="Arial"/>
                <a:cs typeface="Arial"/>
              </a:rPr>
              <a:t>rup</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88027" y="260604"/>
            <a:ext cx="4176522" cy="2952369"/>
          </a:xfrm>
          <a:prstGeom prst="rect">
            <a:avLst/>
          </a:prstGeom>
        </p:spPr>
      </p:pic>
      <p:grpSp>
        <p:nvGrpSpPr>
          <p:cNvPr id="3" name="object 3"/>
          <p:cNvGrpSpPr/>
          <p:nvPr/>
        </p:nvGrpSpPr>
        <p:grpSpPr>
          <a:xfrm>
            <a:off x="56388" y="123444"/>
            <a:ext cx="4761230" cy="6734809"/>
            <a:chOff x="56388" y="123444"/>
            <a:chExt cx="4761230" cy="6734809"/>
          </a:xfrm>
        </p:grpSpPr>
        <p:pic>
          <p:nvPicPr>
            <p:cNvPr id="4" name="object 4"/>
            <p:cNvPicPr/>
            <p:nvPr/>
          </p:nvPicPr>
          <p:blipFill>
            <a:blip r:embed="rId3" cstate="print"/>
            <a:stretch>
              <a:fillRect/>
            </a:stretch>
          </p:blipFill>
          <p:spPr>
            <a:xfrm>
              <a:off x="218339" y="123444"/>
              <a:ext cx="4248849" cy="237392"/>
            </a:xfrm>
            <a:prstGeom prst="rect">
              <a:avLst/>
            </a:prstGeom>
          </p:spPr>
        </p:pic>
        <p:pic>
          <p:nvPicPr>
            <p:cNvPr id="5" name="object 5"/>
            <p:cNvPicPr/>
            <p:nvPr/>
          </p:nvPicPr>
          <p:blipFill>
            <a:blip r:embed="rId4" cstate="print"/>
            <a:stretch>
              <a:fillRect/>
            </a:stretch>
          </p:blipFill>
          <p:spPr>
            <a:xfrm>
              <a:off x="56388" y="263652"/>
              <a:ext cx="4629912" cy="381000"/>
            </a:xfrm>
            <a:prstGeom prst="rect">
              <a:avLst/>
            </a:prstGeom>
          </p:spPr>
        </p:pic>
        <p:pic>
          <p:nvPicPr>
            <p:cNvPr id="6" name="object 6"/>
            <p:cNvPicPr/>
            <p:nvPr/>
          </p:nvPicPr>
          <p:blipFill>
            <a:blip r:embed="rId5" cstate="print"/>
            <a:stretch>
              <a:fillRect/>
            </a:stretch>
          </p:blipFill>
          <p:spPr>
            <a:xfrm>
              <a:off x="56388" y="537971"/>
              <a:ext cx="3627120" cy="381000"/>
            </a:xfrm>
            <a:prstGeom prst="rect">
              <a:avLst/>
            </a:prstGeom>
          </p:spPr>
        </p:pic>
        <p:pic>
          <p:nvPicPr>
            <p:cNvPr id="7" name="object 7"/>
            <p:cNvPicPr/>
            <p:nvPr/>
          </p:nvPicPr>
          <p:blipFill>
            <a:blip r:embed="rId6" cstate="print"/>
            <a:stretch>
              <a:fillRect/>
            </a:stretch>
          </p:blipFill>
          <p:spPr>
            <a:xfrm>
              <a:off x="3369564" y="537971"/>
              <a:ext cx="911351" cy="381000"/>
            </a:xfrm>
            <a:prstGeom prst="rect">
              <a:avLst/>
            </a:prstGeom>
          </p:spPr>
        </p:pic>
        <p:pic>
          <p:nvPicPr>
            <p:cNvPr id="8" name="object 8"/>
            <p:cNvPicPr/>
            <p:nvPr/>
          </p:nvPicPr>
          <p:blipFill>
            <a:blip r:embed="rId7" cstate="print"/>
            <a:stretch>
              <a:fillRect/>
            </a:stretch>
          </p:blipFill>
          <p:spPr>
            <a:xfrm>
              <a:off x="56388" y="812292"/>
              <a:ext cx="1252728" cy="381000"/>
            </a:xfrm>
            <a:prstGeom prst="rect">
              <a:avLst/>
            </a:prstGeom>
          </p:spPr>
        </p:pic>
        <p:pic>
          <p:nvPicPr>
            <p:cNvPr id="9" name="object 9"/>
            <p:cNvPicPr/>
            <p:nvPr/>
          </p:nvPicPr>
          <p:blipFill>
            <a:blip r:embed="rId8" cstate="print"/>
            <a:stretch>
              <a:fillRect/>
            </a:stretch>
          </p:blipFill>
          <p:spPr>
            <a:xfrm>
              <a:off x="995171" y="812292"/>
              <a:ext cx="3209543" cy="381000"/>
            </a:xfrm>
            <a:prstGeom prst="rect">
              <a:avLst/>
            </a:prstGeom>
          </p:spPr>
        </p:pic>
        <p:pic>
          <p:nvPicPr>
            <p:cNvPr id="10" name="object 10"/>
            <p:cNvPicPr/>
            <p:nvPr/>
          </p:nvPicPr>
          <p:blipFill>
            <a:blip r:embed="rId9" cstate="print"/>
            <a:stretch>
              <a:fillRect/>
            </a:stretch>
          </p:blipFill>
          <p:spPr>
            <a:xfrm>
              <a:off x="56388" y="1086611"/>
              <a:ext cx="2052827" cy="381000"/>
            </a:xfrm>
            <a:prstGeom prst="rect">
              <a:avLst/>
            </a:prstGeom>
          </p:spPr>
        </p:pic>
        <p:pic>
          <p:nvPicPr>
            <p:cNvPr id="11" name="object 11"/>
            <p:cNvPicPr/>
            <p:nvPr/>
          </p:nvPicPr>
          <p:blipFill>
            <a:blip r:embed="rId10" cstate="print"/>
            <a:stretch>
              <a:fillRect/>
            </a:stretch>
          </p:blipFill>
          <p:spPr>
            <a:xfrm>
              <a:off x="1795271" y="1086611"/>
              <a:ext cx="2142744" cy="381000"/>
            </a:xfrm>
            <a:prstGeom prst="rect">
              <a:avLst/>
            </a:prstGeom>
          </p:spPr>
        </p:pic>
        <p:pic>
          <p:nvPicPr>
            <p:cNvPr id="12" name="object 12"/>
            <p:cNvPicPr/>
            <p:nvPr/>
          </p:nvPicPr>
          <p:blipFill>
            <a:blip r:embed="rId11" cstate="print"/>
            <a:stretch>
              <a:fillRect/>
            </a:stretch>
          </p:blipFill>
          <p:spPr>
            <a:xfrm>
              <a:off x="56388" y="1360932"/>
              <a:ext cx="3261360" cy="381000"/>
            </a:xfrm>
            <a:prstGeom prst="rect">
              <a:avLst/>
            </a:prstGeom>
          </p:spPr>
        </p:pic>
        <p:pic>
          <p:nvPicPr>
            <p:cNvPr id="13" name="object 13"/>
            <p:cNvPicPr/>
            <p:nvPr/>
          </p:nvPicPr>
          <p:blipFill>
            <a:blip r:embed="rId12" cstate="print"/>
            <a:stretch>
              <a:fillRect/>
            </a:stretch>
          </p:blipFill>
          <p:spPr>
            <a:xfrm>
              <a:off x="56388" y="1635252"/>
              <a:ext cx="1516380" cy="381000"/>
            </a:xfrm>
            <a:prstGeom prst="rect">
              <a:avLst/>
            </a:prstGeom>
          </p:spPr>
        </p:pic>
        <p:pic>
          <p:nvPicPr>
            <p:cNvPr id="14" name="object 14"/>
            <p:cNvPicPr/>
            <p:nvPr/>
          </p:nvPicPr>
          <p:blipFill>
            <a:blip r:embed="rId13" cstate="print"/>
            <a:stretch>
              <a:fillRect/>
            </a:stretch>
          </p:blipFill>
          <p:spPr>
            <a:xfrm>
              <a:off x="1258824" y="1635252"/>
              <a:ext cx="390144" cy="381000"/>
            </a:xfrm>
            <a:prstGeom prst="rect">
              <a:avLst/>
            </a:prstGeom>
          </p:spPr>
        </p:pic>
        <p:pic>
          <p:nvPicPr>
            <p:cNvPr id="15" name="object 15"/>
            <p:cNvPicPr/>
            <p:nvPr/>
          </p:nvPicPr>
          <p:blipFill>
            <a:blip r:embed="rId14" cstate="print"/>
            <a:stretch>
              <a:fillRect/>
            </a:stretch>
          </p:blipFill>
          <p:spPr>
            <a:xfrm>
              <a:off x="1335024" y="1635252"/>
              <a:ext cx="2412492" cy="381000"/>
            </a:xfrm>
            <a:prstGeom prst="rect">
              <a:avLst/>
            </a:prstGeom>
          </p:spPr>
        </p:pic>
        <p:pic>
          <p:nvPicPr>
            <p:cNvPr id="16" name="object 16"/>
            <p:cNvPicPr/>
            <p:nvPr/>
          </p:nvPicPr>
          <p:blipFill>
            <a:blip r:embed="rId15" cstate="print"/>
            <a:stretch>
              <a:fillRect/>
            </a:stretch>
          </p:blipFill>
          <p:spPr>
            <a:xfrm>
              <a:off x="56388" y="1909571"/>
              <a:ext cx="2343912" cy="381000"/>
            </a:xfrm>
            <a:prstGeom prst="rect">
              <a:avLst/>
            </a:prstGeom>
          </p:spPr>
        </p:pic>
        <p:pic>
          <p:nvPicPr>
            <p:cNvPr id="17" name="object 17"/>
            <p:cNvPicPr/>
            <p:nvPr/>
          </p:nvPicPr>
          <p:blipFill>
            <a:blip r:embed="rId16" cstate="print"/>
            <a:stretch>
              <a:fillRect/>
            </a:stretch>
          </p:blipFill>
          <p:spPr>
            <a:xfrm>
              <a:off x="2086355" y="1909571"/>
              <a:ext cx="2385060" cy="381000"/>
            </a:xfrm>
            <a:prstGeom prst="rect">
              <a:avLst/>
            </a:prstGeom>
          </p:spPr>
        </p:pic>
        <p:pic>
          <p:nvPicPr>
            <p:cNvPr id="18" name="object 18"/>
            <p:cNvPicPr/>
            <p:nvPr/>
          </p:nvPicPr>
          <p:blipFill>
            <a:blip r:embed="rId17" cstate="print"/>
            <a:stretch>
              <a:fillRect/>
            </a:stretch>
          </p:blipFill>
          <p:spPr>
            <a:xfrm>
              <a:off x="56388" y="2183892"/>
              <a:ext cx="3686555" cy="381000"/>
            </a:xfrm>
            <a:prstGeom prst="rect">
              <a:avLst/>
            </a:prstGeom>
          </p:spPr>
        </p:pic>
        <p:pic>
          <p:nvPicPr>
            <p:cNvPr id="19" name="object 19"/>
            <p:cNvPicPr/>
            <p:nvPr/>
          </p:nvPicPr>
          <p:blipFill>
            <a:blip r:embed="rId18" cstate="print"/>
            <a:stretch>
              <a:fillRect/>
            </a:stretch>
          </p:blipFill>
          <p:spPr>
            <a:xfrm>
              <a:off x="56388" y="2458211"/>
              <a:ext cx="3957828" cy="381000"/>
            </a:xfrm>
            <a:prstGeom prst="rect">
              <a:avLst/>
            </a:prstGeom>
          </p:spPr>
        </p:pic>
        <p:pic>
          <p:nvPicPr>
            <p:cNvPr id="20" name="object 20"/>
            <p:cNvPicPr/>
            <p:nvPr/>
          </p:nvPicPr>
          <p:blipFill>
            <a:blip r:embed="rId19" cstate="print"/>
            <a:stretch>
              <a:fillRect/>
            </a:stretch>
          </p:blipFill>
          <p:spPr>
            <a:xfrm>
              <a:off x="56388" y="2732532"/>
              <a:ext cx="4760976" cy="381000"/>
            </a:xfrm>
            <a:prstGeom prst="rect">
              <a:avLst/>
            </a:prstGeom>
          </p:spPr>
        </p:pic>
        <p:pic>
          <p:nvPicPr>
            <p:cNvPr id="21" name="object 21"/>
            <p:cNvPicPr/>
            <p:nvPr/>
          </p:nvPicPr>
          <p:blipFill>
            <a:blip r:embed="rId20" cstate="print"/>
            <a:stretch>
              <a:fillRect/>
            </a:stretch>
          </p:blipFill>
          <p:spPr>
            <a:xfrm>
              <a:off x="56388" y="3006851"/>
              <a:ext cx="4251960" cy="381000"/>
            </a:xfrm>
            <a:prstGeom prst="rect">
              <a:avLst/>
            </a:prstGeom>
          </p:spPr>
        </p:pic>
        <p:pic>
          <p:nvPicPr>
            <p:cNvPr id="22" name="object 22"/>
            <p:cNvPicPr/>
            <p:nvPr/>
          </p:nvPicPr>
          <p:blipFill>
            <a:blip r:embed="rId21" cstate="print"/>
            <a:stretch>
              <a:fillRect/>
            </a:stretch>
          </p:blipFill>
          <p:spPr>
            <a:xfrm>
              <a:off x="56388" y="3281171"/>
              <a:ext cx="1271016" cy="381000"/>
            </a:xfrm>
            <a:prstGeom prst="rect">
              <a:avLst/>
            </a:prstGeom>
          </p:spPr>
        </p:pic>
        <p:pic>
          <p:nvPicPr>
            <p:cNvPr id="23" name="object 23"/>
            <p:cNvPicPr/>
            <p:nvPr/>
          </p:nvPicPr>
          <p:blipFill>
            <a:blip r:embed="rId22" cstate="print"/>
            <a:stretch>
              <a:fillRect/>
            </a:stretch>
          </p:blipFill>
          <p:spPr>
            <a:xfrm>
              <a:off x="56388" y="3555491"/>
              <a:ext cx="781812" cy="380999"/>
            </a:xfrm>
            <a:prstGeom prst="rect">
              <a:avLst/>
            </a:prstGeom>
          </p:spPr>
        </p:pic>
        <p:pic>
          <p:nvPicPr>
            <p:cNvPr id="24" name="object 24"/>
            <p:cNvPicPr/>
            <p:nvPr/>
          </p:nvPicPr>
          <p:blipFill>
            <a:blip r:embed="rId23" cstate="print"/>
            <a:stretch>
              <a:fillRect/>
            </a:stretch>
          </p:blipFill>
          <p:spPr>
            <a:xfrm>
              <a:off x="524256" y="3555491"/>
              <a:ext cx="693419" cy="380999"/>
            </a:xfrm>
            <a:prstGeom prst="rect">
              <a:avLst/>
            </a:prstGeom>
          </p:spPr>
        </p:pic>
        <p:pic>
          <p:nvPicPr>
            <p:cNvPr id="25" name="object 25"/>
            <p:cNvPicPr/>
            <p:nvPr/>
          </p:nvPicPr>
          <p:blipFill>
            <a:blip r:embed="rId24" cstate="print"/>
            <a:stretch>
              <a:fillRect/>
            </a:stretch>
          </p:blipFill>
          <p:spPr>
            <a:xfrm>
              <a:off x="903732" y="3555491"/>
              <a:ext cx="377952" cy="380999"/>
            </a:xfrm>
            <a:prstGeom prst="rect">
              <a:avLst/>
            </a:prstGeom>
          </p:spPr>
        </p:pic>
        <p:pic>
          <p:nvPicPr>
            <p:cNvPr id="26" name="object 26"/>
            <p:cNvPicPr/>
            <p:nvPr/>
          </p:nvPicPr>
          <p:blipFill>
            <a:blip r:embed="rId25" cstate="print"/>
            <a:stretch>
              <a:fillRect/>
            </a:stretch>
          </p:blipFill>
          <p:spPr>
            <a:xfrm>
              <a:off x="967740" y="3555491"/>
              <a:ext cx="760476" cy="380999"/>
            </a:xfrm>
            <a:prstGeom prst="rect">
              <a:avLst/>
            </a:prstGeom>
          </p:spPr>
        </p:pic>
        <p:pic>
          <p:nvPicPr>
            <p:cNvPr id="27" name="object 27"/>
            <p:cNvPicPr/>
            <p:nvPr/>
          </p:nvPicPr>
          <p:blipFill>
            <a:blip r:embed="rId26" cstate="print"/>
            <a:stretch>
              <a:fillRect/>
            </a:stretch>
          </p:blipFill>
          <p:spPr>
            <a:xfrm>
              <a:off x="1414271" y="3555491"/>
              <a:ext cx="3294888" cy="380999"/>
            </a:xfrm>
            <a:prstGeom prst="rect">
              <a:avLst/>
            </a:prstGeom>
          </p:spPr>
        </p:pic>
        <p:pic>
          <p:nvPicPr>
            <p:cNvPr id="28" name="object 28"/>
            <p:cNvPicPr/>
            <p:nvPr/>
          </p:nvPicPr>
          <p:blipFill>
            <a:blip r:embed="rId13" cstate="print"/>
            <a:stretch>
              <a:fillRect/>
            </a:stretch>
          </p:blipFill>
          <p:spPr>
            <a:xfrm>
              <a:off x="4395216" y="3555491"/>
              <a:ext cx="390143" cy="380999"/>
            </a:xfrm>
            <a:prstGeom prst="rect">
              <a:avLst/>
            </a:prstGeom>
          </p:spPr>
        </p:pic>
        <p:pic>
          <p:nvPicPr>
            <p:cNvPr id="29" name="object 29"/>
            <p:cNvPicPr/>
            <p:nvPr/>
          </p:nvPicPr>
          <p:blipFill>
            <a:blip r:embed="rId27" cstate="print"/>
            <a:stretch>
              <a:fillRect/>
            </a:stretch>
          </p:blipFill>
          <p:spPr>
            <a:xfrm>
              <a:off x="56388" y="3829811"/>
              <a:ext cx="4617720" cy="381000"/>
            </a:xfrm>
            <a:prstGeom prst="rect">
              <a:avLst/>
            </a:prstGeom>
          </p:spPr>
        </p:pic>
        <p:pic>
          <p:nvPicPr>
            <p:cNvPr id="30" name="object 30"/>
            <p:cNvPicPr/>
            <p:nvPr/>
          </p:nvPicPr>
          <p:blipFill>
            <a:blip r:embed="rId28" cstate="print"/>
            <a:stretch>
              <a:fillRect/>
            </a:stretch>
          </p:blipFill>
          <p:spPr>
            <a:xfrm>
              <a:off x="56388" y="4104132"/>
              <a:ext cx="4646676" cy="381000"/>
            </a:xfrm>
            <a:prstGeom prst="rect">
              <a:avLst/>
            </a:prstGeom>
          </p:spPr>
        </p:pic>
        <p:pic>
          <p:nvPicPr>
            <p:cNvPr id="31" name="object 31"/>
            <p:cNvPicPr/>
            <p:nvPr/>
          </p:nvPicPr>
          <p:blipFill>
            <a:blip r:embed="rId29" cstate="print"/>
            <a:stretch>
              <a:fillRect/>
            </a:stretch>
          </p:blipFill>
          <p:spPr>
            <a:xfrm>
              <a:off x="56388" y="4378452"/>
              <a:ext cx="4668012" cy="381000"/>
            </a:xfrm>
            <a:prstGeom prst="rect">
              <a:avLst/>
            </a:prstGeom>
          </p:spPr>
        </p:pic>
        <p:pic>
          <p:nvPicPr>
            <p:cNvPr id="32" name="object 32"/>
            <p:cNvPicPr/>
            <p:nvPr/>
          </p:nvPicPr>
          <p:blipFill>
            <a:blip r:embed="rId30" cstate="print"/>
            <a:stretch>
              <a:fillRect/>
            </a:stretch>
          </p:blipFill>
          <p:spPr>
            <a:xfrm>
              <a:off x="56388" y="4652772"/>
              <a:ext cx="4515612" cy="381000"/>
            </a:xfrm>
            <a:prstGeom prst="rect">
              <a:avLst/>
            </a:prstGeom>
          </p:spPr>
        </p:pic>
        <p:pic>
          <p:nvPicPr>
            <p:cNvPr id="33" name="object 33"/>
            <p:cNvPicPr/>
            <p:nvPr/>
          </p:nvPicPr>
          <p:blipFill>
            <a:blip r:embed="rId31" cstate="print"/>
            <a:stretch>
              <a:fillRect/>
            </a:stretch>
          </p:blipFill>
          <p:spPr>
            <a:xfrm>
              <a:off x="56388" y="4927091"/>
              <a:ext cx="2738628" cy="381000"/>
            </a:xfrm>
            <a:prstGeom prst="rect">
              <a:avLst/>
            </a:prstGeom>
          </p:spPr>
        </p:pic>
        <p:pic>
          <p:nvPicPr>
            <p:cNvPr id="34" name="object 34"/>
            <p:cNvPicPr/>
            <p:nvPr/>
          </p:nvPicPr>
          <p:blipFill>
            <a:blip r:embed="rId32" cstate="print"/>
            <a:stretch>
              <a:fillRect/>
            </a:stretch>
          </p:blipFill>
          <p:spPr>
            <a:xfrm>
              <a:off x="2481071" y="4927091"/>
              <a:ext cx="630936" cy="381000"/>
            </a:xfrm>
            <a:prstGeom prst="rect">
              <a:avLst/>
            </a:prstGeom>
          </p:spPr>
        </p:pic>
        <p:pic>
          <p:nvPicPr>
            <p:cNvPr id="35" name="object 35"/>
            <p:cNvPicPr/>
            <p:nvPr/>
          </p:nvPicPr>
          <p:blipFill>
            <a:blip r:embed="rId33" cstate="print"/>
            <a:stretch>
              <a:fillRect/>
            </a:stretch>
          </p:blipFill>
          <p:spPr>
            <a:xfrm>
              <a:off x="2798064" y="4927091"/>
              <a:ext cx="1993391" cy="381000"/>
            </a:xfrm>
            <a:prstGeom prst="rect">
              <a:avLst/>
            </a:prstGeom>
          </p:spPr>
        </p:pic>
        <p:pic>
          <p:nvPicPr>
            <p:cNvPr id="36" name="object 36"/>
            <p:cNvPicPr/>
            <p:nvPr/>
          </p:nvPicPr>
          <p:blipFill>
            <a:blip r:embed="rId34" cstate="print"/>
            <a:stretch>
              <a:fillRect/>
            </a:stretch>
          </p:blipFill>
          <p:spPr>
            <a:xfrm>
              <a:off x="56388" y="5201411"/>
              <a:ext cx="4325112" cy="381000"/>
            </a:xfrm>
            <a:prstGeom prst="rect">
              <a:avLst/>
            </a:prstGeom>
          </p:spPr>
        </p:pic>
        <p:pic>
          <p:nvPicPr>
            <p:cNvPr id="37" name="object 37"/>
            <p:cNvPicPr/>
            <p:nvPr/>
          </p:nvPicPr>
          <p:blipFill>
            <a:blip r:embed="rId35" cstate="print"/>
            <a:stretch>
              <a:fillRect/>
            </a:stretch>
          </p:blipFill>
          <p:spPr>
            <a:xfrm>
              <a:off x="56388" y="5475732"/>
              <a:ext cx="4096512" cy="381000"/>
            </a:xfrm>
            <a:prstGeom prst="rect">
              <a:avLst/>
            </a:prstGeom>
          </p:spPr>
        </p:pic>
        <p:pic>
          <p:nvPicPr>
            <p:cNvPr id="38" name="object 38"/>
            <p:cNvPicPr/>
            <p:nvPr/>
          </p:nvPicPr>
          <p:blipFill>
            <a:blip r:embed="rId36" cstate="print"/>
            <a:stretch>
              <a:fillRect/>
            </a:stretch>
          </p:blipFill>
          <p:spPr>
            <a:xfrm>
              <a:off x="56388" y="5750052"/>
              <a:ext cx="2359152" cy="381000"/>
            </a:xfrm>
            <a:prstGeom prst="rect">
              <a:avLst/>
            </a:prstGeom>
          </p:spPr>
        </p:pic>
        <p:pic>
          <p:nvPicPr>
            <p:cNvPr id="39" name="object 39"/>
            <p:cNvPicPr/>
            <p:nvPr/>
          </p:nvPicPr>
          <p:blipFill>
            <a:blip r:embed="rId37" cstate="print"/>
            <a:stretch>
              <a:fillRect/>
            </a:stretch>
          </p:blipFill>
          <p:spPr>
            <a:xfrm>
              <a:off x="56388" y="6024372"/>
              <a:ext cx="4600956" cy="381000"/>
            </a:xfrm>
            <a:prstGeom prst="rect">
              <a:avLst/>
            </a:prstGeom>
          </p:spPr>
        </p:pic>
        <p:pic>
          <p:nvPicPr>
            <p:cNvPr id="40" name="object 40"/>
            <p:cNvPicPr/>
            <p:nvPr/>
          </p:nvPicPr>
          <p:blipFill>
            <a:blip r:embed="rId38" cstate="print"/>
            <a:stretch>
              <a:fillRect/>
            </a:stretch>
          </p:blipFill>
          <p:spPr>
            <a:xfrm>
              <a:off x="56388" y="6298691"/>
              <a:ext cx="3957828" cy="381000"/>
            </a:xfrm>
            <a:prstGeom prst="rect">
              <a:avLst/>
            </a:prstGeom>
          </p:spPr>
        </p:pic>
        <p:pic>
          <p:nvPicPr>
            <p:cNvPr id="41" name="object 41"/>
            <p:cNvPicPr/>
            <p:nvPr/>
          </p:nvPicPr>
          <p:blipFill>
            <a:blip r:embed="rId39" cstate="print"/>
            <a:stretch>
              <a:fillRect/>
            </a:stretch>
          </p:blipFill>
          <p:spPr>
            <a:xfrm>
              <a:off x="56388" y="6573010"/>
              <a:ext cx="3845052" cy="284988"/>
            </a:xfrm>
            <a:prstGeom prst="rect">
              <a:avLst/>
            </a:prstGeom>
          </p:spPr>
        </p:pic>
      </p:grpSp>
      <p:sp>
        <p:nvSpPr>
          <p:cNvPr id="42" name="object 42"/>
          <p:cNvSpPr txBox="1"/>
          <p:nvPr/>
        </p:nvSpPr>
        <p:spPr>
          <a:xfrm>
            <a:off x="187858" y="44577"/>
            <a:ext cx="4441190" cy="6884670"/>
          </a:xfrm>
          <a:prstGeom prst="rect">
            <a:avLst/>
          </a:prstGeom>
        </p:spPr>
        <p:txBody>
          <a:bodyPr vert="horz" wrap="square" lIns="0" tIns="12700" rIns="0" bIns="0" rtlCol="0">
            <a:spAutoFit/>
          </a:bodyPr>
          <a:lstStyle/>
          <a:p>
            <a:pPr marL="12700" marR="168275">
              <a:lnSpc>
                <a:spcPct val="100000"/>
              </a:lnSpc>
              <a:spcBef>
                <a:spcPts val="100"/>
              </a:spcBef>
            </a:pPr>
            <a:r>
              <a:rPr sz="1800" b="1" dirty="0">
                <a:latin typeface="Arial"/>
                <a:cs typeface="Arial"/>
              </a:rPr>
              <a:t>Looking</a:t>
            </a:r>
            <a:r>
              <a:rPr sz="1800" b="1" spc="-35" dirty="0">
                <a:latin typeface="Arial"/>
                <a:cs typeface="Arial"/>
              </a:rPr>
              <a:t> </a:t>
            </a:r>
            <a:r>
              <a:rPr sz="1800" b="1" spc="-5" dirty="0">
                <a:latin typeface="Arial"/>
                <a:cs typeface="Arial"/>
              </a:rPr>
              <a:t>at forms</a:t>
            </a:r>
            <a:r>
              <a:rPr sz="1800" b="1" spc="-10" dirty="0">
                <a:latin typeface="Arial"/>
                <a:cs typeface="Arial"/>
              </a:rPr>
              <a:t> </a:t>
            </a:r>
            <a:r>
              <a:rPr sz="1800" b="1" dirty="0">
                <a:latin typeface="Arial"/>
                <a:cs typeface="Arial"/>
              </a:rPr>
              <a:t>and </a:t>
            </a:r>
            <a:r>
              <a:rPr sz="1800" b="1" spc="-5" dirty="0">
                <a:latin typeface="Arial"/>
                <a:cs typeface="Arial"/>
              </a:rPr>
              <a:t>patterns</a:t>
            </a:r>
            <a:r>
              <a:rPr sz="1800" b="1" dirty="0">
                <a:latin typeface="Arial"/>
                <a:cs typeface="Arial"/>
              </a:rPr>
              <a:t> found</a:t>
            </a:r>
            <a:r>
              <a:rPr sz="1800" b="1" spc="-20" dirty="0">
                <a:latin typeface="Arial"/>
                <a:cs typeface="Arial"/>
              </a:rPr>
              <a:t> </a:t>
            </a:r>
            <a:r>
              <a:rPr sz="1800" b="1" dirty="0">
                <a:latin typeface="Arial"/>
                <a:cs typeface="Arial"/>
              </a:rPr>
              <a:t>in </a:t>
            </a:r>
            <a:r>
              <a:rPr sz="1800" b="1" spc="-484" dirty="0">
                <a:latin typeface="Arial"/>
                <a:cs typeface="Arial"/>
              </a:rPr>
              <a:t> </a:t>
            </a:r>
            <a:r>
              <a:rPr sz="1800" b="1" spc="-5" dirty="0">
                <a:latin typeface="Arial"/>
                <a:cs typeface="Arial"/>
              </a:rPr>
              <a:t>nature, the </a:t>
            </a:r>
            <a:r>
              <a:rPr sz="1800" b="1" dirty="0">
                <a:latin typeface="Arial"/>
                <a:cs typeface="Arial"/>
              </a:rPr>
              <a:t>group</a:t>
            </a:r>
            <a:r>
              <a:rPr sz="1800" b="1" spc="5" dirty="0">
                <a:latin typeface="Arial"/>
                <a:cs typeface="Arial"/>
              </a:rPr>
              <a:t> </a:t>
            </a:r>
            <a:r>
              <a:rPr sz="1800" b="1" spc="-5" dirty="0">
                <a:latin typeface="Arial"/>
                <a:cs typeface="Arial"/>
              </a:rPr>
              <a:t>started</a:t>
            </a:r>
            <a:r>
              <a:rPr sz="1800" b="1" spc="15" dirty="0">
                <a:latin typeface="Arial"/>
                <a:cs typeface="Arial"/>
              </a:rPr>
              <a:t> </a:t>
            </a:r>
            <a:r>
              <a:rPr sz="1800" b="1" spc="-5" dirty="0">
                <a:latin typeface="Arial"/>
                <a:cs typeface="Arial"/>
              </a:rPr>
              <a:t>designing</a:t>
            </a:r>
            <a:r>
              <a:rPr sz="1800" b="1" spc="-10" dirty="0">
                <a:latin typeface="Arial"/>
                <a:cs typeface="Arial"/>
              </a:rPr>
              <a:t> </a:t>
            </a:r>
            <a:r>
              <a:rPr sz="1800" b="1" spc="-5" dirty="0">
                <a:latin typeface="Arial"/>
                <a:cs typeface="Arial"/>
              </a:rPr>
              <a:t>the </a:t>
            </a:r>
            <a:r>
              <a:rPr sz="1800" b="1" spc="-484" dirty="0">
                <a:latin typeface="Arial"/>
                <a:cs typeface="Arial"/>
              </a:rPr>
              <a:t> </a:t>
            </a:r>
            <a:r>
              <a:rPr sz="1800" b="1" spc="-5" dirty="0">
                <a:latin typeface="Arial"/>
                <a:cs typeface="Arial"/>
              </a:rPr>
              <a:t>skin. </a:t>
            </a:r>
            <a:r>
              <a:rPr sz="1800" b="1" dirty="0">
                <a:latin typeface="Arial"/>
                <a:cs typeface="Arial"/>
              </a:rPr>
              <a:t>They </a:t>
            </a:r>
            <a:r>
              <a:rPr sz="1800" b="1" spc="-5" dirty="0">
                <a:latin typeface="Arial"/>
                <a:cs typeface="Arial"/>
              </a:rPr>
              <a:t>quickly focused </a:t>
            </a:r>
            <a:r>
              <a:rPr sz="1800" b="1" dirty="0">
                <a:latin typeface="Arial"/>
                <a:cs typeface="Arial"/>
              </a:rPr>
              <a:t>on </a:t>
            </a:r>
            <a:r>
              <a:rPr sz="1800" b="1" spc="-5" dirty="0">
                <a:solidFill>
                  <a:srgbClr val="FF0000"/>
                </a:solidFill>
                <a:latin typeface="Arial"/>
                <a:cs typeface="Arial"/>
              </a:rPr>
              <a:t>soap </a:t>
            </a:r>
            <a:r>
              <a:rPr sz="1800" b="1" dirty="0">
                <a:solidFill>
                  <a:srgbClr val="FF0000"/>
                </a:solidFill>
                <a:latin typeface="Arial"/>
                <a:cs typeface="Arial"/>
              </a:rPr>
              <a:t> bubbles </a:t>
            </a:r>
            <a:r>
              <a:rPr sz="1800" b="1" dirty="0">
                <a:latin typeface="Arial"/>
                <a:cs typeface="Arial"/>
              </a:rPr>
              <a:t>and </a:t>
            </a:r>
            <a:r>
              <a:rPr sz="1800" b="1" spc="5" dirty="0">
                <a:latin typeface="Arial"/>
                <a:cs typeface="Arial"/>
              </a:rPr>
              <a:t>what </a:t>
            </a:r>
            <a:r>
              <a:rPr sz="1800" b="1" dirty="0">
                <a:latin typeface="Arial"/>
                <a:cs typeface="Arial"/>
              </a:rPr>
              <a:t>happens to </a:t>
            </a:r>
            <a:r>
              <a:rPr sz="1800" b="1" spc="-5" dirty="0">
                <a:latin typeface="Arial"/>
                <a:cs typeface="Arial"/>
              </a:rPr>
              <a:t>their </a:t>
            </a:r>
            <a:r>
              <a:rPr sz="1800" b="1" dirty="0">
                <a:latin typeface="Arial"/>
                <a:cs typeface="Arial"/>
              </a:rPr>
              <a:t> </a:t>
            </a:r>
            <a:r>
              <a:rPr sz="1800" b="1" spc="-5" dirty="0">
                <a:latin typeface="Arial"/>
                <a:cs typeface="Arial"/>
              </a:rPr>
              <a:t>geometry</a:t>
            </a:r>
            <a:r>
              <a:rPr sz="1800" b="1" spc="-30" dirty="0">
                <a:latin typeface="Arial"/>
                <a:cs typeface="Arial"/>
              </a:rPr>
              <a:t> </a:t>
            </a:r>
            <a:r>
              <a:rPr sz="1800" b="1" spc="10" dirty="0">
                <a:latin typeface="Arial"/>
                <a:cs typeface="Arial"/>
              </a:rPr>
              <a:t>when</a:t>
            </a:r>
            <a:r>
              <a:rPr sz="1800" b="1" spc="-45" dirty="0">
                <a:latin typeface="Arial"/>
                <a:cs typeface="Arial"/>
              </a:rPr>
              <a:t> </a:t>
            </a:r>
            <a:r>
              <a:rPr sz="1800" b="1" dirty="0">
                <a:latin typeface="Arial"/>
                <a:cs typeface="Arial"/>
              </a:rPr>
              <a:t>they</a:t>
            </a:r>
            <a:r>
              <a:rPr sz="1800" b="1" spc="-10" dirty="0">
                <a:latin typeface="Arial"/>
                <a:cs typeface="Arial"/>
              </a:rPr>
              <a:t> </a:t>
            </a:r>
            <a:r>
              <a:rPr sz="1800" b="1" spc="-5" dirty="0">
                <a:latin typeface="Arial"/>
                <a:cs typeface="Arial"/>
              </a:rPr>
              <a:t>congregate.</a:t>
            </a:r>
            <a:endParaRPr sz="1800">
              <a:latin typeface="Arial"/>
              <a:cs typeface="Arial"/>
            </a:endParaRPr>
          </a:p>
          <a:p>
            <a:pPr marL="12700">
              <a:lnSpc>
                <a:spcPct val="100000"/>
              </a:lnSpc>
            </a:pPr>
            <a:r>
              <a:rPr sz="1800" b="1" dirty="0">
                <a:latin typeface="Arial"/>
                <a:cs typeface="Arial"/>
              </a:rPr>
              <a:t>It</a:t>
            </a:r>
            <a:r>
              <a:rPr sz="1800" b="1" spc="-30" dirty="0">
                <a:latin typeface="Arial"/>
                <a:cs typeface="Arial"/>
              </a:rPr>
              <a:t> </a:t>
            </a:r>
            <a:r>
              <a:rPr sz="1800" b="1" dirty="0">
                <a:latin typeface="Arial"/>
                <a:cs typeface="Arial"/>
              </a:rPr>
              <a:t>looks</a:t>
            </a:r>
            <a:r>
              <a:rPr sz="1800" b="1" spc="-15" dirty="0">
                <a:latin typeface="Arial"/>
                <a:cs typeface="Arial"/>
              </a:rPr>
              <a:t> </a:t>
            </a:r>
            <a:r>
              <a:rPr sz="1800" b="1" dirty="0">
                <a:latin typeface="Arial"/>
                <a:cs typeface="Arial"/>
              </a:rPr>
              <a:t>blue,</a:t>
            </a:r>
            <a:r>
              <a:rPr sz="1800" b="1" spc="-35" dirty="0">
                <a:latin typeface="Arial"/>
                <a:cs typeface="Arial"/>
              </a:rPr>
              <a:t> </a:t>
            </a:r>
            <a:r>
              <a:rPr sz="1800" b="1" dirty="0">
                <a:latin typeface="Arial"/>
                <a:cs typeface="Arial"/>
              </a:rPr>
              <a:t>but</a:t>
            </a:r>
            <a:r>
              <a:rPr sz="1800" b="1" spc="-20" dirty="0">
                <a:latin typeface="Arial"/>
                <a:cs typeface="Arial"/>
              </a:rPr>
              <a:t> </a:t>
            </a:r>
            <a:r>
              <a:rPr sz="1800" b="1" dirty="0">
                <a:latin typeface="Arial"/>
                <a:cs typeface="Arial"/>
              </a:rPr>
              <a:t>it's</a:t>
            </a:r>
            <a:r>
              <a:rPr sz="1800" b="1" spc="-25" dirty="0">
                <a:latin typeface="Arial"/>
                <a:cs typeface="Arial"/>
              </a:rPr>
              <a:t> </a:t>
            </a:r>
            <a:r>
              <a:rPr sz="1800" b="1" spc="-5" dirty="0">
                <a:latin typeface="Arial"/>
                <a:cs typeface="Arial"/>
              </a:rPr>
              <a:t>green.</a:t>
            </a:r>
            <a:endParaRPr sz="1800">
              <a:latin typeface="Arial"/>
              <a:cs typeface="Arial"/>
            </a:endParaRPr>
          </a:p>
          <a:p>
            <a:pPr marL="12700" marR="384175">
              <a:lnSpc>
                <a:spcPct val="100000"/>
              </a:lnSpc>
            </a:pPr>
            <a:r>
              <a:rPr sz="1800" b="1" spc="-30" dirty="0">
                <a:latin typeface="Arial"/>
                <a:cs typeface="Arial"/>
              </a:rPr>
              <a:t>As</a:t>
            </a:r>
            <a:r>
              <a:rPr sz="1800" b="1" spc="25" dirty="0">
                <a:latin typeface="Arial"/>
                <a:cs typeface="Arial"/>
              </a:rPr>
              <a:t> </a:t>
            </a:r>
            <a:r>
              <a:rPr sz="1800" b="1" dirty="0">
                <a:latin typeface="Arial"/>
                <a:cs typeface="Arial"/>
              </a:rPr>
              <a:t>big,</a:t>
            </a:r>
            <a:r>
              <a:rPr sz="1800" b="1" spc="-10" dirty="0">
                <a:latin typeface="Arial"/>
                <a:cs typeface="Arial"/>
              </a:rPr>
              <a:t> </a:t>
            </a:r>
            <a:r>
              <a:rPr sz="1800" b="1" spc="-5" dirty="0">
                <a:latin typeface="Arial"/>
                <a:cs typeface="Arial"/>
              </a:rPr>
              <a:t>eye-catching</a:t>
            </a:r>
            <a:r>
              <a:rPr sz="1800" b="1" spc="15" dirty="0">
                <a:latin typeface="Arial"/>
                <a:cs typeface="Arial"/>
              </a:rPr>
              <a:t> </a:t>
            </a:r>
            <a:r>
              <a:rPr sz="1800" b="1" spc="-5" dirty="0">
                <a:latin typeface="Arial"/>
                <a:cs typeface="Arial"/>
              </a:rPr>
              <a:t>Olympics </a:t>
            </a:r>
            <a:r>
              <a:rPr sz="1800" b="1" dirty="0">
                <a:latin typeface="Arial"/>
                <a:cs typeface="Arial"/>
              </a:rPr>
              <a:t> </a:t>
            </a:r>
            <a:r>
              <a:rPr sz="1800" b="1" spc="-5" dirty="0">
                <a:latin typeface="Arial"/>
                <a:cs typeface="Arial"/>
              </a:rPr>
              <a:t>architecture goes, </a:t>
            </a:r>
            <a:r>
              <a:rPr sz="1800" b="1" i="1" dirty="0">
                <a:latin typeface="Arial"/>
                <a:cs typeface="Arial"/>
              </a:rPr>
              <a:t>nothing </a:t>
            </a:r>
            <a:r>
              <a:rPr sz="1800" b="1" i="1" spc="-5" dirty="0">
                <a:latin typeface="Arial"/>
                <a:cs typeface="Arial"/>
              </a:rPr>
              <a:t>may be as </a:t>
            </a:r>
            <a:r>
              <a:rPr sz="1800" b="1" i="1" spc="-490" dirty="0">
                <a:latin typeface="Arial"/>
                <a:cs typeface="Arial"/>
              </a:rPr>
              <a:t> </a:t>
            </a:r>
            <a:r>
              <a:rPr sz="1800" b="1" i="1" spc="-5" dirty="0">
                <a:latin typeface="Arial"/>
                <a:cs typeface="Arial"/>
              </a:rPr>
              <a:t>sustainable</a:t>
            </a:r>
            <a:r>
              <a:rPr sz="1800" b="1" i="1" spc="-20" dirty="0">
                <a:latin typeface="Arial"/>
                <a:cs typeface="Arial"/>
              </a:rPr>
              <a:t> </a:t>
            </a:r>
            <a:r>
              <a:rPr sz="1800" b="1" i="1" spc="-5" dirty="0">
                <a:latin typeface="Arial"/>
                <a:cs typeface="Arial"/>
              </a:rPr>
              <a:t>as</a:t>
            </a:r>
            <a:r>
              <a:rPr sz="1800" b="1" i="1" spc="-10" dirty="0">
                <a:latin typeface="Arial"/>
                <a:cs typeface="Arial"/>
              </a:rPr>
              <a:t> </a:t>
            </a:r>
            <a:r>
              <a:rPr sz="1800" b="1" i="1" dirty="0">
                <a:latin typeface="Arial"/>
                <a:cs typeface="Arial"/>
              </a:rPr>
              <a:t>the </a:t>
            </a:r>
            <a:r>
              <a:rPr sz="1800" b="1" i="1" spc="-10" dirty="0">
                <a:latin typeface="Arial"/>
                <a:cs typeface="Arial"/>
              </a:rPr>
              <a:t>Water</a:t>
            </a:r>
            <a:r>
              <a:rPr sz="1800" b="1" i="1" dirty="0">
                <a:latin typeface="Arial"/>
                <a:cs typeface="Arial"/>
              </a:rPr>
              <a:t> </a:t>
            </a:r>
            <a:r>
              <a:rPr sz="1800" b="1" i="1" spc="-5" dirty="0">
                <a:latin typeface="Arial"/>
                <a:cs typeface="Arial"/>
              </a:rPr>
              <a:t>Cube.</a:t>
            </a:r>
            <a:endParaRPr sz="1800">
              <a:latin typeface="Arial"/>
              <a:cs typeface="Arial"/>
            </a:endParaRPr>
          </a:p>
          <a:p>
            <a:pPr marL="12700" marR="36830">
              <a:lnSpc>
                <a:spcPct val="100000"/>
              </a:lnSpc>
            </a:pPr>
            <a:r>
              <a:rPr sz="1800" b="1" spc="-10" dirty="0">
                <a:latin typeface="Arial"/>
                <a:cs typeface="Arial"/>
              </a:rPr>
              <a:t>Adopting</a:t>
            </a:r>
            <a:r>
              <a:rPr sz="1800" b="1" spc="15" dirty="0">
                <a:latin typeface="Arial"/>
                <a:cs typeface="Arial"/>
              </a:rPr>
              <a:t> </a:t>
            </a:r>
            <a:r>
              <a:rPr sz="1800" b="1" spc="-5" dirty="0">
                <a:latin typeface="Arial"/>
                <a:cs typeface="Arial"/>
              </a:rPr>
              <a:t>an</a:t>
            </a:r>
            <a:r>
              <a:rPr sz="1800" b="1" dirty="0">
                <a:latin typeface="Arial"/>
                <a:cs typeface="Arial"/>
              </a:rPr>
              <a:t> ETFE </a:t>
            </a:r>
            <a:r>
              <a:rPr sz="1800" b="1" spc="-5" dirty="0">
                <a:latin typeface="Arial"/>
                <a:cs typeface="Arial"/>
              </a:rPr>
              <a:t>pneumatic</a:t>
            </a:r>
            <a:r>
              <a:rPr sz="1800" b="1" spc="-10" dirty="0">
                <a:latin typeface="Arial"/>
                <a:cs typeface="Arial"/>
              </a:rPr>
              <a:t> </a:t>
            </a:r>
            <a:r>
              <a:rPr sz="1800" b="1" dirty="0">
                <a:latin typeface="Arial"/>
                <a:cs typeface="Arial"/>
              </a:rPr>
              <a:t>die </a:t>
            </a:r>
            <a:r>
              <a:rPr sz="1800" b="1" spc="5" dirty="0">
                <a:latin typeface="Arial"/>
                <a:cs typeface="Arial"/>
              </a:rPr>
              <a:t> </a:t>
            </a:r>
            <a:r>
              <a:rPr sz="1800" b="1" spc="-5" dirty="0">
                <a:latin typeface="Arial"/>
                <a:cs typeface="Arial"/>
              </a:rPr>
              <a:t>cushion</a:t>
            </a:r>
            <a:r>
              <a:rPr sz="1800" b="1" spc="-15" dirty="0">
                <a:latin typeface="Arial"/>
                <a:cs typeface="Arial"/>
              </a:rPr>
              <a:t> </a:t>
            </a:r>
            <a:r>
              <a:rPr sz="1800" b="1" spc="-5" dirty="0">
                <a:latin typeface="Arial"/>
                <a:cs typeface="Arial"/>
              </a:rPr>
              <a:t>structure,</a:t>
            </a:r>
            <a:r>
              <a:rPr sz="1800" b="1" spc="10" dirty="0">
                <a:latin typeface="Arial"/>
                <a:cs typeface="Arial"/>
              </a:rPr>
              <a:t> </a:t>
            </a:r>
            <a:r>
              <a:rPr sz="1800" b="1" dirty="0">
                <a:latin typeface="Arial"/>
                <a:cs typeface="Arial"/>
              </a:rPr>
              <a:t>the</a:t>
            </a:r>
            <a:r>
              <a:rPr sz="1800" b="1" spc="5" dirty="0">
                <a:latin typeface="Arial"/>
                <a:cs typeface="Arial"/>
              </a:rPr>
              <a:t> </a:t>
            </a:r>
            <a:r>
              <a:rPr sz="1800" b="1" spc="-20" dirty="0">
                <a:latin typeface="Arial"/>
                <a:cs typeface="Arial"/>
              </a:rPr>
              <a:t>Water</a:t>
            </a:r>
            <a:r>
              <a:rPr sz="1800" b="1" spc="5" dirty="0">
                <a:latin typeface="Arial"/>
                <a:cs typeface="Arial"/>
              </a:rPr>
              <a:t> </a:t>
            </a:r>
            <a:r>
              <a:rPr sz="1800" b="1" spc="-5" dirty="0">
                <a:latin typeface="Arial"/>
                <a:cs typeface="Arial"/>
              </a:rPr>
              <a:t>Cube</a:t>
            </a:r>
            <a:r>
              <a:rPr sz="1800" b="1" spc="5" dirty="0">
                <a:latin typeface="Arial"/>
                <a:cs typeface="Arial"/>
              </a:rPr>
              <a:t> </a:t>
            </a:r>
            <a:r>
              <a:rPr sz="1800" b="1" dirty="0">
                <a:latin typeface="Arial"/>
                <a:cs typeface="Arial"/>
              </a:rPr>
              <a:t>is</a:t>
            </a:r>
            <a:r>
              <a:rPr sz="1800" b="1" spc="5" dirty="0">
                <a:latin typeface="Arial"/>
                <a:cs typeface="Arial"/>
              </a:rPr>
              <a:t> </a:t>
            </a:r>
            <a:r>
              <a:rPr sz="1800" b="1" spc="-5" dirty="0">
                <a:latin typeface="Arial"/>
                <a:cs typeface="Arial"/>
              </a:rPr>
              <a:t>the </a:t>
            </a:r>
            <a:r>
              <a:rPr sz="1800" b="1" spc="-484" dirty="0">
                <a:latin typeface="Arial"/>
                <a:cs typeface="Arial"/>
              </a:rPr>
              <a:t> </a:t>
            </a:r>
            <a:r>
              <a:rPr sz="1800" b="1" dirty="0">
                <a:latin typeface="Arial"/>
                <a:cs typeface="Arial"/>
              </a:rPr>
              <a:t>world's </a:t>
            </a:r>
            <a:r>
              <a:rPr sz="1800" b="1" spc="-5" dirty="0">
                <a:latin typeface="Arial"/>
                <a:cs typeface="Arial"/>
              </a:rPr>
              <a:t>largest membrane structure </a:t>
            </a:r>
            <a:r>
              <a:rPr sz="1800" b="1" dirty="0">
                <a:latin typeface="Arial"/>
                <a:cs typeface="Arial"/>
              </a:rPr>
              <a:t> building.</a:t>
            </a:r>
            <a:endParaRPr sz="1800">
              <a:latin typeface="Arial"/>
              <a:cs typeface="Arial"/>
            </a:endParaRPr>
          </a:p>
          <a:p>
            <a:pPr marL="12700" marR="5080">
              <a:lnSpc>
                <a:spcPct val="100000"/>
              </a:lnSpc>
              <a:spcBef>
                <a:spcPts val="5"/>
              </a:spcBef>
            </a:pPr>
            <a:r>
              <a:rPr sz="1800" b="1" dirty="0">
                <a:latin typeface="Arial"/>
                <a:cs typeface="Arial"/>
              </a:rPr>
              <a:t>The </a:t>
            </a:r>
            <a:r>
              <a:rPr sz="1800" b="1" spc="-5" dirty="0">
                <a:latin typeface="Arial"/>
                <a:cs typeface="Arial"/>
              </a:rPr>
              <a:t>100,000 square meters </a:t>
            </a:r>
            <a:r>
              <a:rPr sz="1800" b="1" dirty="0">
                <a:latin typeface="Arial"/>
                <a:cs typeface="Arial"/>
              </a:rPr>
              <a:t>of </a:t>
            </a:r>
            <a:r>
              <a:rPr sz="1800" b="1" spc="-5" dirty="0">
                <a:latin typeface="Arial"/>
                <a:cs typeface="Arial"/>
              </a:rPr>
              <a:t>the </a:t>
            </a:r>
            <a:r>
              <a:rPr sz="1800" b="1" spc="-20" dirty="0">
                <a:latin typeface="Arial"/>
                <a:cs typeface="Arial"/>
              </a:rPr>
              <a:t>Teflon- </a:t>
            </a:r>
            <a:r>
              <a:rPr sz="1800" b="1" spc="-490" dirty="0">
                <a:latin typeface="Arial"/>
                <a:cs typeface="Arial"/>
              </a:rPr>
              <a:t> </a:t>
            </a:r>
            <a:r>
              <a:rPr sz="1800" b="1" dirty="0">
                <a:latin typeface="Arial"/>
                <a:cs typeface="Arial"/>
              </a:rPr>
              <a:t>like </a:t>
            </a:r>
            <a:r>
              <a:rPr sz="1800" b="1" spc="-5" dirty="0">
                <a:latin typeface="Arial"/>
                <a:cs typeface="Arial"/>
              </a:rPr>
              <a:t>translucent plastic </a:t>
            </a:r>
            <a:r>
              <a:rPr sz="1800" b="1" dirty="0">
                <a:latin typeface="Arial"/>
                <a:cs typeface="Arial"/>
              </a:rPr>
              <a:t>ETFE that </a:t>
            </a:r>
            <a:r>
              <a:rPr sz="1800" b="1" spc="-5" dirty="0">
                <a:latin typeface="Arial"/>
                <a:cs typeface="Arial"/>
              </a:rPr>
              <a:t>make </a:t>
            </a:r>
            <a:r>
              <a:rPr sz="1800" b="1" dirty="0">
                <a:latin typeface="Arial"/>
                <a:cs typeface="Arial"/>
              </a:rPr>
              <a:t> up the building's bubble cladding </a:t>
            </a:r>
            <a:r>
              <a:rPr sz="1800" b="1" spc="-5" dirty="0">
                <a:latin typeface="Arial"/>
                <a:cs typeface="Arial"/>
              </a:rPr>
              <a:t>allow </a:t>
            </a:r>
            <a:r>
              <a:rPr sz="1800" b="1" dirty="0">
                <a:latin typeface="Arial"/>
                <a:cs typeface="Arial"/>
              </a:rPr>
              <a:t> in </a:t>
            </a:r>
            <a:r>
              <a:rPr sz="1800" b="1" spc="-5" dirty="0">
                <a:latin typeface="Arial"/>
                <a:cs typeface="Arial"/>
              </a:rPr>
              <a:t>more </a:t>
            </a:r>
            <a:r>
              <a:rPr sz="1800" b="1" dirty="0">
                <a:latin typeface="Arial"/>
                <a:cs typeface="Arial"/>
              </a:rPr>
              <a:t>solar </a:t>
            </a:r>
            <a:r>
              <a:rPr sz="1800" b="1" spc="-5" dirty="0">
                <a:latin typeface="Arial"/>
                <a:cs typeface="Arial"/>
              </a:rPr>
              <a:t>heat </a:t>
            </a:r>
            <a:r>
              <a:rPr sz="1800" b="1" dirty="0">
                <a:latin typeface="Arial"/>
                <a:cs typeface="Arial"/>
              </a:rPr>
              <a:t>than </a:t>
            </a:r>
            <a:r>
              <a:rPr sz="1800" b="1" spc="-5" dirty="0">
                <a:latin typeface="Arial"/>
                <a:cs typeface="Arial"/>
              </a:rPr>
              <a:t>glass, making </a:t>
            </a:r>
            <a:r>
              <a:rPr sz="1800" b="1" dirty="0">
                <a:latin typeface="Arial"/>
                <a:cs typeface="Arial"/>
              </a:rPr>
              <a:t>it </a:t>
            </a:r>
            <a:r>
              <a:rPr sz="1800" b="1" spc="5" dirty="0">
                <a:latin typeface="Arial"/>
                <a:cs typeface="Arial"/>
              </a:rPr>
              <a:t> </a:t>
            </a:r>
            <a:r>
              <a:rPr sz="1800" b="1" spc="-5" dirty="0">
                <a:latin typeface="Arial"/>
                <a:cs typeface="Arial"/>
              </a:rPr>
              <a:t>easier </a:t>
            </a:r>
            <a:r>
              <a:rPr sz="1800" b="1" dirty="0">
                <a:latin typeface="Arial"/>
                <a:cs typeface="Arial"/>
              </a:rPr>
              <a:t>to </a:t>
            </a:r>
            <a:r>
              <a:rPr sz="1800" b="1" spc="-5" dirty="0">
                <a:latin typeface="Arial"/>
                <a:cs typeface="Arial"/>
              </a:rPr>
              <a:t>heat </a:t>
            </a:r>
            <a:r>
              <a:rPr sz="1800" b="1" dirty="0">
                <a:latin typeface="Arial"/>
                <a:cs typeface="Arial"/>
              </a:rPr>
              <a:t>the building, </a:t>
            </a:r>
            <a:r>
              <a:rPr sz="1800" b="1" spc="5" dirty="0">
                <a:latin typeface="Arial"/>
                <a:cs typeface="Arial"/>
              </a:rPr>
              <a:t>which </a:t>
            </a:r>
            <a:r>
              <a:rPr sz="1800" b="1" spc="-5" dirty="0">
                <a:latin typeface="Arial"/>
                <a:cs typeface="Arial"/>
              </a:rPr>
              <a:t>cuts </a:t>
            </a:r>
            <a:r>
              <a:rPr sz="1800" b="1" dirty="0">
                <a:latin typeface="Arial"/>
                <a:cs typeface="Arial"/>
              </a:rPr>
              <a:t> </a:t>
            </a:r>
            <a:r>
              <a:rPr sz="1800" b="1" spc="-5" dirty="0">
                <a:latin typeface="Arial"/>
                <a:cs typeface="Arial"/>
              </a:rPr>
              <a:t>energy</a:t>
            </a:r>
            <a:r>
              <a:rPr sz="1800" b="1" spc="-25" dirty="0">
                <a:latin typeface="Arial"/>
                <a:cs typeface="Arial"/>
              </a:rPr>
              <a:t> </a:t>
            </a:r>
            <a:r>
              <a:rPr sz="1800" b="1" spc="-5" dirty="0">
                <a:latin typeface="Arial"/>
                <a:cs typeface="Arial"/>
              </a:rPr>
              <a:t>costs</a:t>
            </a:r>
            <a:r>
              <a:rPr sz="1800" b="1" spc="5" dirty="0">
                <a:latin typeface="Arial"/>
                <a:cs typeface="Arial"/>
              </a:rPr>
              <a:t> </a:t>
            </a:r>
            <a:r>
              <a:rPr sz="1800" b="1" spc="-5" dirty="0">
                <a:latin typeface="Arial"/>
                <a:cs typeface="Arial"/>
              </a:rPr>
              <a:t>by</a:t>
            </a:r>
            <a:r>
              <a:rPr sz="1800" b="1" spc="-15" dirty="0">
                <a:latin typeface="Arial"/>
                <a:cs typeface="Arial"/>
              </a:rPr>
              <a:t> </a:t>
            </a:r>
            <a:r>
              <a:rPr sz="1800" b="1" dirty="0">
                <a:latin typeface="Arial"/>
                <a:cs typeface="Arial"/>
              </a:rPr>
              <a:t>up to</a:t>
            </a:r>
            <a:r>
              <a:rPr sz="1800" b="1" spc="10" dirty="0">
                <a:latin typeface="Arial"/>
                <a:cs typeface="Arial"/>
              </a:rPr>
              <a:t> </a:t>
            </a:r>
            <a:r>
              <a:rPr sz="1800" b="1" spc="-5" dirty="0">
                <a:latin typeface="Arial"/>
                <a:cs typeface="Arial"/>
              </a:rPr>
              <a:t>30 percent.</a:t>
            </a:r>
            <a:r>
              <a:rPr sz="1800" b="1" spc="5" dirty="0">
                <a:latin typeface="Arial"/>
                <a:cs typeface="Arial"/>
              </a:rPr>
              <a:t> </a:t>
            </a:r>
            <a:r>
              <a:rPr sz="1800" b="1" dirty="0">
                <a:latin typeface="Arial"/>
                <a:cs typeface="Arial"/>
              </a:rPr>
              <a:t>That's </a:t>
            </a:r>
            <a:r>
              <a:rPr sz="1800" b="1" spc="-484" dirty="0">
                <a:latin typeface="Arial"/>
                <a:cs typeface="Arial"/>
              </a:rPr>
              <a:t> </a:t>
            </a:r>
            <a:r>
              <a:rPr sz="1800" b="1" spc="-5" dirty="0">
                <a:latin typeface="Arial"/>
                <a:cs typeface="Arial"/>
              </a:rPr>
              <a:t>especially </a:t>
            </a:r>
            <a:r>
              <a:rPr sz="1800" b="1" dirty="0">
                <a:latin typeface="Arial"/>
                <a:cs typeface="Arial"/>
              </a:rPr>
              <a:t>important for </a:t>
            </a:r>
            <a:r>
              <a:rPr sz="1800" b="1" spc="-5" dirty="0">
                <a:latin typeface="Arial"/>
                <a:cs typeface="Arial"/>
              </a:rPr>
              <a:t>a </a:t>
            </a:r>
            <a:r>
              <a:rPr sz="1800" b="1" spc="5" dirty="0">
                <a:latin typeface="Arial"/>
                <a:cs typeface="Arial"/>
              </a:rPr>
              <a:t>swimming </a:t>
            </a:r>
            <a:r>
              <a:rPr sz="1800" b="1" spc="10" dirty="0">
                <a:latin typeface="Arial"/>
                <a:cs typeface="Arial"/>
              </a:rPr>
              <a:t> </a:t>
            </a:r>
            <a:r>
              <a:rPr sz="1800" b="1" dirty="0">
                <a:latin typeface="Arial"/>
                <a:cs typeface="Arial"/>
              </a:rPr>
              <a:t>pool, </a:t>
            </a:r>
            <a:r>
              <a:rPr sz="1800" b="1" spc="5" dirty="0">
                <a:latin typeface="Arial"/>
                <a:cs typeface="Arial"/>
              </a:rPr>
              <a:t>which </a:t>
            </a:r>
            <a:r>
              <a:rPr sz="1800" b="1" spc="-5" dirty="0">
                <a:latin typeface="Arial"/>
                <a:cs typeface="Arial"/>
              </a:rPr>
              <a:t>requires </a:t>
            </a:r>
            <a:r>
              <a:rPr sz="1800" b="1" spc="-10" dirty="0">
                <a:latin typeface="Arial"/>
                <a:cs typeface="Arial"/>
              </a:rPr>
              <a:t>an </a:t>
            </a:r>
            <a:r>
              <a:rPr sz="1800" b="1" spc="-5" dirty="0">
                <a:latin typeface="Arial"/>
                <a:cs typeface="Arial"/>
              </a:rPr>
              <a:t>enormous </a:t>
            </a:r>
            <a:r>
              <a:rPr sz="1800" b="1" dirty="0">
                <a:latin typeface="Arial"/>
                <a:cs typeface="Arial"/>
              </a:rPr>
              <a:t> </a:t>
            </a:r>
            <a:r>
              <a:rPr sz="1800" b="1" spc="-5" dirty="0">
                <a:latin typeface="Arial"/>
                <a:cs typeface="Arial"/>
              </a:rPr>
              <a:t>amount</a:t>
            </a:r>
            <a:r>
              <a:rPr sz="1800" b="1" spc="-25" dirty="0">
                <a:latin typeface="Arial"/>
                <a:cs typeface="Arial"/>
              </a:rPr>
              <a:t> </a:t>
            </a:r>
            <a:r>
              <a:rPr sz="1800" b="1" dirty="0">
                <a:latin typeface="Arial"/>
                <a:cs typeface="Arial"/>
              </a:rPr>
              <a:t>of </a:t>
            </a:r>
            <a:r>
              <a:rPr sz="1800" b="1" spc="-5" dirty="0">
                <a:latin typeface="Arial"/>
                <a:cs typeface="Arial"/>
              </a:rPr>
              <a:t>heating.</a:t>
            </a:r>
            <a:endParaRPr sz="1800">
              <a:latin typeface="Arial"/>
              <a:cs typeface="Arial"/>
            </a:endParaRPr>
          </a:p>
          <a:p>
            <a:pPr marL="12700" marR="193040">
              <a:lnSpc>
                <a:spcPct val="100000"/>
              </a:lnSpc>
              <a:spcBef>
                <a:spcPts val="5"/>
              </a:spcBef>
            </a:pPr>
            <a:r>
              <a:rPr sz="1800" b="1" spc="-5" dirty="0">
                <a:latin typeface="Arial"/>
                <a:cs typeface="Arial"/>
              </a:rPr>
              <a:t>Besides</a:t>
            </a:r>
            <a:r>
              <a:rPr sz="1800" b="1" spc="-10" dirty="0">
                <a:latin typeface="Arial"/>
                <a:cs typeface="Arial"/>
              </a:rPr>
              <a:t> </a:t>
            </a:r>
            <a:r>
              <a:rPr sz="1800" b="1" dirty="0">
                <a:latin typeface="Arial"/>
                <a:cs typeface="Arial"/>
              </a:rPr>
              <a:t>the</a:t>
            </a:r>
            <a:r>
              <a:rPr sz="1800" b="1" spc="-15" dirty="0">
                <a:latin typeface="Arial"/>
                <a:cs typeface="Arial"/>
              </a:rPr>
              <a:t> </a:t>
            </a:r>
            <a:r>
              <a:rPr sz="1800" b="1" spc="-5" dirty="0">
                <a:latin typeface="Arial"/>
                <a:cs typeface="Arial"/>
              </a:rPr>
              <a:t>solar </a:t>
            </a:r>
            <a:r>
              <a:rPr sz="1800" b="1" spc="-25" dirty="0">
                <a:latin typeface="Arial"/>
                <a:cs typeface="Arial"/>
              </a:rPr>
              <a:t>energy,</a:t>
            </a:r>
            <a:r>
              <a:rPr sz="1800" b="1" spc="15" dirty="0">
                <a:latin typeface="Arial"/>
                <a:cs typeface="Arial"/>
              </a:rPr>
              <a:t> </a:t>
            </a:r>
            <a:r>
              <a:rPr sz="1800" b="1" spc="-5" dirty="0">
                <a:latin typeface="Arial"/>
                <a:cs typeface="Arial"/>
              </a:rPr>
              <a:t>all</a:t>
            </a:r>
            <a:r>
              <a:rPr sz="1800" b="1" dirty="0">
                <a:latin typeface="Arial"/>
                <a:cs typeface="Arial"/>
              </a:rPr>
              <a:t> backwash </a:t>
            </a:r>
            <a:r>
              <a:rPr sz="1800" b="1" spc="-484" dirty="0">
                <a:latin typeface="Arial"/>
                <a:cs typeface="Arial"/>
              </a:rPr>
              <a:t> </a:t>
            </a:r>
            <a:r>
              <a:rPr sz="1800" b="1" dirty="0">
                <a:latin typeface="Arial"/>
                <a:cs typeface="Arial"/>
              </a:rPr>
              <a:t>water of </a:t>
            </a:r>
            <a:r>
              <a:rPr sz="1800" b="1" spc="-5" dirty="0">
                <a:latin typeface="Arial"/>
                <a:cs typeface="Arial"/>
              </a:rPr>
              <a:t>the center is filtered and </a:t>
            </a:r>
            <a:r>
              <a:rPr sz="1800" b="1" dirty="0">
                <a:latin typeface="Arial"/>
                <a:cs typeface="Arial"/>
              </a:rPr>
              <a:t> </a:t>
            </a:r>
            <a:r>
              <a:rPr sz="1800" b="1" spc="-5" dirty="0">
                <a:latin typeface="Arial"/>
                <a:cs typeface="Arial"/>
              </a:rPr>
              <a:t>returned </a:t>
            </a:r>
            <a:r>
              <a:rPr sz="1800" b="1" dirty="0">
                <a:latin typeface="Arial"/>
                <a:cs typeface="Arial"/>
              </a:rPr>
              <a:t>to</a:t>
            </a:r>
            <a:r>
              <a:rPr sz="1800" b="1" spc="-15" dirty="0">
                <a:latin typeface="Arial"/>
                <a:cs typeface="Arial"/>
              </a:rPr>
              <a:t> </a:t>
            </a:r>
            <a:r>
              <a:rPr sz="1800" b="1" spc="-5" dirty="0">
                <a:latin typeface="Arial"/>
                <a:cs typeface="Arial"/>
              </a:rPr>
              <a:t>the</a:t>
            </a:r>
            <a:r>
              <a:rPr sz="1800" b="1" dirty="0">
                <a:latin typeface="Arial"/>
                <a:cs typeface="Arial"/>
              </a:rPr>
              <a:t> </a:t>
            </a:r>
            <a:r>
              <a:rPr sz="1800" b="1" spc="5" dirty="0">
                <a:latin typeface="Arial"/>
                <a:cs typeface="Arial"/>
              </a:rPr>
              <a:t>swimming</a:t>
            </a:r>
            <a:r>
              <a:rPr sz="1800" b="1" spc="-55" dirty="0">
                <a:latin typeface="Arial"/>
                <a:cs typeface="Arial"/>
              </a:rPr>
              <a:t> </a:t>
            </a:r>
            <a:r>
              <a:rPr sz="1800" b="1" dirty="0">
                <a:latin typeface="Arial"/>
                <a:cs typeface="Arial"/>
              </a:rPr>
              <a:t>pools.</a:t>
            </a:r>
            <a:endParaRPr sz="1800">
              <a:latin typeface="Arial"/>
              <a:cs typeface="Arial"/>
            </a:endParaRPr>
          </a:p>
        </p:txBody>
      </p:sp>
      <p:pic>
        <p:nvPicPr>
          <p:cNvPr id="43" name="object 43"/>
          <p:cNvPicPr/>
          <p:nvPr/>
        </p:nvPicPr>
        <p:blipFill>
          <a:blip r:embed="rId40" cstate="print"/>
          <a:stretch>
            <a:fillRect/>
          </a:stretch>
        </p:blipFill>
        <p:spPr>
          <a:xfrm>
            <a:off x="4865032" y="3548214"/>
            <a:ext cx="4134483" cy="24730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5177" y="212610"/>
            <a:ext cx="6810375" cy="808990"/>
            <a:chOff x="1035177" y="212610"/>
            <a:chExt cx="6810375" cy="808990"/>
          </a:xfrm>
        </p:grpSpPr>
        <p:pic>
          <p:nvPicPr>
            <p:cNvPr id="3" name="object 3"/>
            <p:cNvPicPr/>
            <p:nvPr/>
          </p:nvPicPr>
          <p:blipFill>
            <a:blip r:embed="rId2" cstate="print"/>
            <a:stretch>
              <a:fillRect/>
            </a:stretch>
          </p:blipFill>
          <p:spPr>
            <a:xfrm>
              <a:off x="1035177" y="212610"/>
              <a:ext cx="6810375" cy="324487"/>
            </a:xfrm>
            <a:prstGeom prst="rect">
              <a:avLst/>
            </a:prstGeom>
          </p:spPr>
        </p:pic>
        <p:pic>
          <p:nvPicPr>
            <p:cNvPr id="4" name="object 4"/>
            <p:cNvPicPr/>
            <p:nvPr/>
          </p:nvPicPr>
          <p:blipFill>
            <a:blip r:embed="rId3" cstate="print"/>
            <a:stretch>
              <a:fillRect/>
            </a:stretch>
          </p:blipFill>
          <p:spPr>
            <a:xfrm>
              <a:off x="1292352" y="438911"/>
              <a:ext cx="4504944" cy="582168"/>
            </a:xfrm>
            <a:prstGeom prst="rect">
              <a:avLst/>
            </a:prstGeom>
          </p:spPr>
        </p:pic>
        <p:pic>
          <p:nvPicPr>
            <p:cNvPr id="5" name="object 5"/>
            <p:cNvPicPr/>
            <p:nvPr/>
          </p:nvPicPr>
          <p:blipFill>
            <a:blip r:embed="rId4" cstate="print"/>
            <a:stretch>
              <a:fillRect/>
            </a:stretch>
          </p:blipFill>
          <p:spPr>
            <a:xfrm>
              <a:off x="5321808" y="438911"/>
              <a:ext cx="1267967" cy="582168"/>
            </a:xfrm>
            <a:prstGeom prst="rect">
              <a:avLst/>
            </a:prstGeom>
          </p:spPr>
        </p:pic>
        <p:pic>
          <p:nvPicPr>
            <p:cNvPr id="6" name="object 6"/>
            <p:cNvPicPr/>
            <p:nvPr/>
          </p:nvPicPr>
          <p:blipFill>
            <a:blip r:embed="rId5" cstate="print"/>
            <a:stretch>
              <a:fillRect/>
            </a:stretch>
          </p:blipFill>
          <p:spPr>
            <a:xfrm>
              <a:off x="6114287" y="438911"/>
              <a:ext cx="673608" cy="582168"/>
            </a:xfrm>
            <a:prstGeom prst="rect">
              <a:avLst/>
            </a:prstGeom>
          </p:spPr>
        </p:pic>
        <p:pic>
          <p:nvPicPr>
            <p:cNvPr id="7" name="object 7"/>
            <p:cNvPicPr/>
            <p:nvPr/>
          </p:nvPicPr>
          <p:blipFill>
            <a:blip r:embed="rId6" cstate="print"/>
            <a:stretch>
              <a:fillRect/>
            </a:stretch>
          </p:blipFill>
          <p:spPr>
            <a:xfrm>
              <a:off x="6312408" y="438911"/>
              <a:ext cx="1267967" cy="582168"/>
            </a:xfrm>
            <a:prstGeom prst="rect">
              <a:avLst/>
            </a:prstGeom>
          </p:spPr>
        </p:pic>
      </p:grpSp>
      <p:sp>
        <p:nvSpPr>
          <p:cNvPr id="8" name="object 8"/>
          <p:cNvSpPr txBox="1">
            <a:spLocks noGrp="1"/>
          </p:cNvSpPr>
          <p:nvPr>
            <p:ph type="title"/>
          </p:nvPr>
        </p:nvSpPr>
        <p:spPr>
          <a:prstGeom prst="rect">
            <a:avLst/>
          </a:prstGeom>
        </p:spPr>
        <p:txBody>
          <a:bodyPr vert="horz" wrap="square" lIns="0" tIns="387019" rIns="0" bIns="0" rtlCol="0">
            <a:spAutoFit/>
          </a:bodyPr>
          <a:lstStyle/>
          <a:p>
            <a:pPr marL="1474470" marR="5080" indent="-495934">
              <a:lnSpc>
                <a:spcPct val="100000"/>
              </a:lnSpc>
              <a:spcBef>
                <a:spcPts val="95"/>
              </a:spcBef>
            </a:pPr>
            <a:r>
              <a:rPr spc="-10" dirty="0"/>
              <a:t>UNILEVER GERMANY </a:t>
            </a:r>
            <a:r>
              <a:rPr spc="-5" dirty="0"/>
              <a:t>HEADQUARTERS </a:t>
            </a:r>
            <a:r>
              <a:rPr spc="-765" dirty="0"/>
              <a:t> </a:t>
            </a:r>
            <a:r>
              <a:rPr spc="-10" dirty="0"/>
              <a:t>HAMBURG,</a:t>
            </a:r>
            <a:r>
              <a:rPr spc="35" dirty="0"/>
              <a:t> </a:t>
            </a:r>
            <a:r>
              <a:rPr spc="-50" dirty="0"/>
              <a:t>GERMANY,</a:t>
            </a:r>
            <a:r>
              <a:rPr spc="40" dirty="0"/>
              <a:t> </a:t>
            </a:r>
            <a:r>
              <a:rPr spc="-5" dirty="0"/>
              <a:t>2007–2009</a:t>
            </a:r>
          </a:p>
        </p:txBody>
      </p:sp>
      <p:grpSp>
        <p:nvGrpSpPr>
          <p:cNvPr id="9" name="object 9"/>
          <p:cNvGrpSpPr/>
          <p:nvPr/>
        </p:nvGrpSpPr>
        <p:grpSpPr>
          <a:xfrm>
            <a:off x="251523" y="980821"/>
            <a:ext cx="8199120" cy="5670550"/>
            <a:chOff x="251523" y="980821"/>
            <a:chExt cx="8199120" cy="5670550"/>
          </a:xfrm>
        </p:grpSpPr>
        <p:pic>
          <p:nvPicPr>
            <p:cNvPr id="10" name="object 10"/>
            <p:cNvPicPr/>
            <p:nvPr/>
          </p:nvPicPr>
          <p:blipFill>
            <a:blip r:embed="rId7" cstate="print"/>
            <a:stretch>
              <a:fillRect/>
            </a:stretch>
          </p:blipFill>
          <p:spPr>
            <a:xfrm>
              <a:off x="328218" y="980821"/>
              <a:ext cx="4679061" cy="3344291"/>
            </a:xfrm>
            <a:prstGeom prst="rect">
              <a:avLst/>
            </a:prstGeom>
          </p:spPr>
        </p:pic>
        <p:pic>
          <p:nvPicPr>
            <p:cNvPr id="11" name="object 11"/>
            <p:cNvPicPr/>
            <p:nvPr/>
          </p:nvPicPr>
          <p:blipFill>
            <a:blip r:embed="rId8" cstate="print"/>
            <a:stretch>
              <a:fillRect/>
            </a:stretch>
          </p:blipFill>
          <p:spPr>
            <a:xfrm>
              <a:off x="5368163" y="984796"/>
              <a:ext cx="3082036" cy="5394960"/>
            </a:xfrm>
            <a:prstGeom prst="rect">
              <a:avLst/>
            </a:prstGeom>
          </p:spPr>
        </p:pic>
        <p:pic>
          <p:nvPicPr>
            <p:cNvPr id="12" name="object 12"/>
            <p:cNvPicPr/>
            <p:nvPr/>
          </p:nvPicPr>
          <p:blipFill>
            <a:blip r:embed="rId9" cstate="print"/>
            <a:stretch>
              <a:fillRect/>
            </a:stretch>
          </p:blipFill>
          <p:spPr>
            <a:xfrm>
              <a:off x="251523" y="4441304"/>
              <a:ext cx="4762500" cy="220980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6367" y="222630"/>
            <a:ext cx="4493895" cy="3317875"/>
          </a:xfrm>
          <a:prstGeom prst="rect">
            <a:avLst/>
          </a:prstGeom>
        </p:spPr>
        <p:txBody>
          <a:bodyPr vert="horz" wrap="square" lIns="0" tIns="12700" rIns="0" bIns="0" rtlCol="0">
            <a:spAutoFit/>
          </a:bodyPr>
          <a:lstStyle/>
          <a:p>
            <a:pPr marL="12700" marR="269875">
              <a:lnSpc>
                <a:spcPct val="100000"/>
              </a:lnSpc>
              <a:spcBef>
                <a:spcPts val="100"/>
              </a:spcBef>
            </a:pPr>
            <a:r>
              <a:rPr sz="1800" b="1" dirty="0">
                <a:latin typeface="Arial"/>
                <a:cs typeface="Arial"/>
              </a:rPr>
              <a:t>The </a:t>
            </a:r>
            <a:r>
              <a:rPr sz="1800" b="1" spc="-5" dirty="0">
                <a:latin typeface="Arial"/>
                <a:cs typeface="Arial"/>
              </a:rPr>
              <a:t>central element </a:t>
            </a:r>
            <a:r>
              <a:rPr sz="1800" b="1" dirty="0">
                <a:latin typeface="Arial"/>
                <a:cs typeface="Arial"/>
              </a:rPr>
              <a:t>and </a:t>
            </a:r>
            <a:r>
              <a:rPr sz="1800" b="1" spc="-5" dirty="0">
                <a:latin typeface="Arial"/>
                <a:cs typeface="Arial"/>
              </a:rPr>
              <a:t>heart </a:t>
            </a:r>
            <a:r>
              <a:rPr sz="1800" b="1" dirty="0">
                <a:latin typeface="Arial"/>
                <a:cs typeface="Arial"/>
              </a:rPr>
              <a:t>of the </a:t>
            </a:r>
            <a:r>
              <a:rPr sz="1800" b="1" spc="5" dirty="0">
                <a:latin typeface="Arial"/>
                <a:cs typeface="Arial"/>
              </a:rPr>
              <a:t> </a:t>
            </a:r>
            <a:r>
              <a:rPr sz="1800" b="1" spc="-5" dirty="0">
                <a:latin typeface="Arial"/>
                <a:cs typeface="Arial"/>
              </a:rPr>
              <a:t>design is </a:t>
            </a:r>
            <a:r>
              <a:rPr sz="1800" b="1" dirty="0">
                <a:latin typeface="Arial"/>
                <a:cs typeface="Arial"/>
              </a:rPr>
              <a:t>the </a:t>
            </a:r>
            <a:r>
              <a:rPr sz="1800" b="1" spc="-5" dirty="0">
                <a:latin typeface="Arial"/>
                <a:cs typeface="Arial"/>
              </a:rPr>
              <a:t>generous atrium, </a:t>
            </a:r>
            <a:r>
              <a:rPr sz="1800" b="1" dirty="0">
                <a:latin typeface="Arial"/>
                <a:cs typeface="Arial"/>
              </a:rPr>
              <a:t>flooded </a:t>
            </a:r>
            <a:r>
              <a:rPr sz="1800" b="1" spc="-490" dirty="0">
                <a:latin typeface="Arial"/>
                <a:cs typeface="Arial"/>
              </a:rPr>
              <a:t> </a:t>
            </a:r>
            <a:r>
              <a:rPr sz="1800" b="1" spc="-5" dirty="0">
                <a:latin typeface="Arial"/>
                <a:cs typeface="Arial"/>
              </a:rPr>
              <a:t>by</a:t>
            </a:r>
            <a:endParaRPr sz="1800">
              <a:latin typeface="Arial"/>
              <a:cs typeface="Arial"/>
            </a:endParaRPr>
          </a:p>
          <a:p>
            <a:pPr marL="12700">
              <a:lnSpc>
                <a:spcPct val="100000"/>
              </a:lnSpc>
            </a:pPr>
            <a:r>
              <a:rPr sz="1800" b="1" spc="-5" dirty="0">
                <a:latin typeface="Arial"/>
                <a:cs typeface="Arial"/>
              </a:rPr>
              <a:t>daylight,</a:t>
            </a:r>
            <a:r>
              <a:rPr sz="1800" b="1" spc="-25" dirty="0">
                <a:latin typeface="Arial"/>
                <a:cs typeface="Arial"/>
              </a:rPr>
              <a:t> </a:t>
            </a:r>
            <a:r>
              <a:rPr sz="1800" b="1" spc="5" dirty="0">
                <a:latin typeface="Arial"/>
                <a:cs typeface="Arial"/>
              </a:rPr>
              <a:t>which,</a:t>
            </a:r>
            <a:r>
              <a:rPr sz="1800" b="1" spc="-50" dirty="0">
                <a:latin typeface="Arial"/>
                <a:cs typeface="Arial"/>
              </a:rPr>
              <a:t> </a:t>
            </a:r>
            <a:r>
              <a:rPr sz="1800" b="1" dirty="0">
                <a:latin typeface="Arial"/>
                <a:cs typeface="Arial"/>
              </a:rPr>
              <a:t>on</a:t>
            </a:r>
            <a:r>
              <a:rPr sz="1800" b="1" spc="-10" dirty="0">
                <a:latin typeface="Arial"/>
                <a:cs typeface="Arial"/>
              </a:rPr>
              <a:t> </a:t>
            </a:r>
            <a:r>
              <a:rPr sz="1800" b="1" dirty="0">
                <a:latin typeface="Arial"/>
                <a:cs typeface="Arial"/>
              </a:rPr>
              <a:t>the</a:t>
            </a:r>
            <a:r>
              <a:rPr sz="1800" b="1" spc="-20" dirty="0">
                <a:latin typeface="Arial"/>
                <a:cs typeface="Arial"/>
              </a:rPr>
              <a:t> </a:t>
            </a:r>
            <a:r>
              <a:rPr sz="1800" b="1" dirty="0">
                <a:latin typeface="Arial"/>
                <a:cs typeface="Arial"/>
              </a:rPr>
              <a:t>ground</a:t>
            </a:r>
            <a:r>
              <a:rPr sz="1800" b="1" spc="-15" dirty="0">
                <a:latin typeface="Arial"/>
                <a:cs typeface="Arial"/>
              </a:rPr>
              <a:t> </a:t>
            </a:r>
            <a:r>
              <a:rPr sz="1800" b="1" spc="-20" dirty="0">
                <a:latin typeface="Arial"/>
                <a:cs typeface="Arial"/>
              </a:rPr>
              <a:t>floor,</a:t>
            </a:r>
            <a:endParaRPr sz="1800">
              <a:latin typeface="Arial"/>
              <a:cs typeface="Arial"/>
            </a:endParaRPr>
          </a:p>
          <a:p>
            <a:pPr marL="12700">
              <a:lnSpc>
                <a:spcPct val="100000"/>
              </a:lnSpc>
            </a:pPr>
            <a:r>
              <a:rPr sz="1800" b="1" spc="-10" dirty="0">
                <a:latin typeface="Arial"/>
                <a:cs typeface="Arial"/>
              </a:rPr>
              <a:t>gives</a:t>
            </a:r>
            <a:endParaRPr sz="1800">
              <a:latin typeface="Arial"/>
              <a:cs typeface="Arial"/>
            </a:endParaRPr>
          </a:p>
          <a:p>
            <a:pPr marL="12700" marR="563880">
              <a:lnSpc>
                <a:spcPct val="100000"/>
              </a:lnSpc>
            </a:pPr>
            <a:r>
              <a:rPr sz="1800" b="1" spc="-5" dirty="0">
                <a:latin typeface="Arial"/>
                <a:cs typeface="Arial"/>
              </a:rPr>
              <a:t>passers-by</a:t>
            </a:r>
            <a:r>
              <a:rPr sz="1800" b="1" spc="-10" dirty="0">
                <a:latin typeface="Arial"/>
                <a:cs typeface="Arial"/>
              </a:rPr>
              <a:t> </a:t>
            </a:r>
            <a:r>
              <a:rPr sz="1800" b="1" spc="-5" dirty="0">
                <a:latin typeface="Arial"/>
                <a:cs typeface="Arial"/>
              </a:rPr>
              <a:t>the </a:t>
            </a:r>
            <a:r>
              <a:rPr sz="1800" b="1" dirty="0">
                <a:latin typeface="Arial"/>
                <a:cs typeface="Arial"/>
              </a:rPr>
              <a:t>opportunity</a:t>
            </a:r>
            <a:r>
              <a:rPr sz="1800" b="1" spc="-35" dirty="0">
                <a:latin typeface="Arial"/>
                <a:cs typeface="Arial"/>
              </a:rPr>
              <a:t> </a:t>
            </a:r>
            <a:r>
              <a:rPr sz="1800" b="1" dirty="0">
                <a:latin typeface="Arial"/>
                <a:cs typeface="Arial"/>
              </a:rPr>
              <a:t>to</a:t>
            </a:r>
            <a:r>
              <a:rPr sz="1800" b="1" spc="-5" dirty="0">
                <a:latin typeface="Arial"/>
                <a:cs typeface="Arial"/>
              </a:rPr>
              <a:t> get</a:t>
            </a:r>
            <a:r>
              <a:rPr sz="1800" b="1" spc="-10" dirty="0">
                <a:latin typeface="Arial"/>
                <a:cs typeface="Arial"/>
              </a:rPr>
              <a:t> </a:t>
            </a:r>
            <a:r>
              <a:rPr sz="1800" b="1" dirty="0">
                <a:latin typeface="Arial"/>
                <a:cs typeface="Arial"/>
              </a:rPr>
              <a:t>to </a:t>
            </a:r>
            <a:r>
              <a:rPr sz="1800" b="1" spc="-484" dirty="0">
                <a:latin typeface="Arial"/>
                <a:cs typeface="Arial"/>
              </a:rPr>
              <a:t> </a:t>
            </a:r>
            <a:r>
              <a:rPr sz="1800" b="1" spc="-5" dirty="0">
                <a:latin typeface="Arial"/>
                <a:cs typeface="Arial"/>
              </a:rPr>
              <a:t>know</a:t>
            </a:r>
            <a:endParaRPr sz="1800">
              <a:latin typeface="Arial"/>
              <a:cs typeface="Arial"/>
            </a:endParaRPr>
          </a:p>
          <a:p>
            <a:pPr marL="12700" marR="5080">
              <a:lnSpc>
                <a:spcPct val="100000"/>
              </a:lnSpc>
            </a:pPr>
            <a:r>
              <a:rPr sz="1800" b="1" spc="-5" dirty="0">
                <a:latin typeface="Arial"/>
                <a:cs typeface="Arial"/>
              </a:rPr>
              <a:t>the</a:t>
            </a:r>
            <a:r>
              <a:rPr sz="1800" b="1" spc="75" dirty="0">
                <a:latin typeface="Arial"/>
                <a:cs typeface="Arial"/>
              </a:rPr>
              <a:t> </a:t>
            </a:r>
            <a:r>
              <a:rPr sz="1800" b="1" spc="-5" dirty="0">
                <a:latin typeface="Arial"/>
                <a:cs typeface="Arial"/>
              </a:rPr>
              <a:t>company</a:t>
            </a:r>
            <a:r>
              <a:rPr sz="1800" b="1" spc="85" dirty="0">
                <a:latin typeface="Arial"/>
                <a:cs typeface="Arial"/>
              </a:rPr>
              <a:t> </a:t>
            </a:r>
            <a:r>
              <a:rPr sz="1800" b="1" spc="-5" dirty="0">
                <a:latin typeface="Arial"/>
                <a:cs typeface="Arial"/>
              </a:rPr>
              <a:t>better</a:t>
            </a:r>
            <a:r>
              <a:rPr sz="1800" b="1" spc="75" dirty="0">
                <a:latin typeface="Arial"/>
                <a:cs typeface="Arial"/>
              </a:rPr>
              <a:t> </a:t>
            </a:r>
            <a:r>
              <a:rPr sz="1800" b="1" spc="5" dirty="0">
                <a:latin typeface="Arial"/>
                <a:cs typeface="Arial"/>
              </a:rPr>
              <a:t>while</a:t>
            </a:r>
            <a:r>
              <a:rPr sz="1800" b="1" spc="35" dirty="0">
                <a:latin typeface="Arial"/>
                <a:cs typeface="Arial"/>
              </a:rPr>
              <a:t> </a:t>
            </a:r>
            <a:r>
              <a:rPr sz="1800" b="1" spc="5" dirty="0">
                <a:latin typeface="Arial"/>
                <a:cs typeface="Arial"/>
              </a:rPr>
              <a:t>browsing</a:t>
            </a:r>
            <a:r>
              <a:rPr sz="1800" b="1" spc="35" dirty="0">
                <a:latin typeface="Arial"/>
                <a:cs typeface="Arial"/>
              </a:rPr>
              <a:t> </a:t>
            </a:r>
            <a:r>
              <a:rPr sz="1800" b="1" dirty="0">
                <a:latin typeface="Arial"/>
                <a:cs typeface="Arial"/>
              </a:rPr>
              <a:t>in </a:t>
            </a:r>
            <a:r>
              <a:rPr sz="1800" b="1" spc="5" dirty="0">
                <a:latin typeface="Arial"/>
                <a:cs typeface="Arial"/>
              </a:rPr>
              <a:t> </a:t>
            </a:r>
            <a:r>
              <a:rPr sz="1800" b="1" spc="-5" dirty="0">
                <a:latin typeface="Arial"/>
                <a:cs typeface="Arial"/>
              </a:rPr>
              <a:t>the</a:t>
            </a:r>
            <a:r>
              <a:rPr sz="1800" b="1" spc="-15" dirty="0">
                <a:latin typeface="Arial"/>
                <a:cs typeface="Arial"/>
              </a:rPr>
              <a:t> </a:t>
            </a:r>
            <a:r>
              <a:rPr sz="1800" b="1" dirty="0">
                <a:latin typeface="Arial"/>
                <a:cs typeface="Arial"/>
              </a:rPr>
              <a:t>shop</a:t>
            </a:r>
            <a:r>
              <a:rPr sz="1800" b="1" spc="-10" dirty="0">
                <a:latin typeface="Arial"/>
                <a:cs typeface="Arial"/>
              </a:rPr>
              <a:t> </a:t>
            </a:r>
            <a:r>
              <a:rPr sz="1800" b="1" spc="-5" dirty="0">
                <a:latin typeface="Arial"/>
                <a:cs typeface="Arial"/>
              </a:rPr>
              <a:t>stocked </a:t>
            </a:r>
            <a:r>
              <a:rPr sz="1800" b="1" spc="10" dirty="0">
                <a:latin typeface="Arial"/>
                <a:cs typeface="Arial"/>
              </a:rPr>
              <a:t>with</a:t>
            </a:r>
            <a:r>
              <a:rPr sz="1800" b="1" spc="-40" dirty="0">
                <a:latin typeface="Arial"/>
                <a:cs typeface="Arial"/>
              </a:rPr>
              <a:t> </a:t>
            </a:r>
            <a:r>
              <a:rPr sz="1800" b="1" spc="-10" dirty="0">
                <a:latin typeface="Arial"/>
                <a:cs typeface="Arial"/>
              </a:rPr>
              <a:t>Unilever</a:t>
            </a:r>
            <a:r>
              <a:rPr sz="1800" b="1" spc="20" dirty="0">
                <a:latin typeface="Arial"/>
                <a:cs typeface="Arial"/>
              </a:rPr>
              <a:t> </a:t>
            </a:r>
            <a:r>
              <a:rPr sz="1800" b="1" dirty="0">
                <a:latin typeface="Arial"/>
                <a:cs typeface="Arial"/>
              </a:rPr>
              <a:t>products, </a:t>
            </a:r>
            <a:r>
              <a:rPr sz="1800" b="1" spc="-484" dirty="0">
                <a:latin typeface="Arial"/>
                <a:cs typeface="Arial"/>
              </a:rPr>
              <a:t> </a:t>
            </a:r>
            <a:r>
              <a:rPr sz="1800" b="1" dirty="0">
                <a:latin typeface="Arial"/>
                <a:cs typeface="Arial"/>
              </a:rPr>
              <a:t>sitting</a:t>
            </a:r>
            <a:r>
              <a:rPr sz="1800" b="1" spc="-25" dirty="0">
                <a:latin typeface="Arial"/>
                <a:cs typeface="Arial"/>
              </a:rPr>
              <a:t> </a:t>
            </a:r>
            <a:r>
              <a:rPr sz="1800" b="1" dirty="0">
                <a:latin typeface="Arial"/>
                <a:cs typeface="Arial"/>
              </a:rPr>
              <a:t>in</a:t>
            </a:r>
            <a:r>
              <a:rPr sz="1800" b="1" spc="-5" dirty="0">
                <a:latin typeface="Arial"/>
                <a:cs typeface="Arial"/>
              </a:rPr>
              <a:t> the</a:t>
            </a:r>
            <a:r>
              <a:rPr sz="1800" b="1" spc="-10" dirty="0">
                <a:latin typeface="Arial"/>
                <a:cs typeface="Arial"/>
              </a:rPr>
              <a:t> </a:t>
            </a:r>
            <a:r>
              <a:rPr sz="1800" b="1" spc="-5" dirty="0">
                <a:latin typeface="Arial"/>
                <a:cs typeface="Arial"/>
              </a:rPr>
              <a:t>cafe</a:t>
            </a:r>
            <a:r>
              <a:rPr sz="1800" b="1" dirty="0">
                <a:latin typeface="Arial"/>
                <a:cs typeface="Arial"/>
              </a:rPr>
              <a:t> </a:t>
            </a:r>
            <a:r>
              <a:rPr sz="1800" b="1" spc="-5" dirty="0">
                <a:latin typeface="Arial"/>
                <a:cs typeface="Arial"/>
              </a:rPr>
              <a:t>or</a:t>
            </a:r>
            <a:r>
              <a:rPr sz="1800" b="1" dirty="0">
                <a:latin typeface="Arial"/>
                <a:cs typeface="Arial"/>
              </a:rPr>
              <a:t> </a:t>
            </a:r>
            <a:r>
              <a:rPr sz="1800" b="1" spc="-5" dirty="0">
                <a:latin typeface="Arial"/>
                <a:cs typeface="Arial"/>
              </a:rPr>
              <a:t>relaxing</a:t>
            </a:r>
            <a:r>
              <a:rPr sz="1800" b="1" dirty="0">
                <a:latin typeface="Arial"/>
                <a:cs typeface="Arial"/>
              </a:rPr>
              <a:t> in </a:t>
            </a:r>
            <a:r>
              <a:rPr sz="1800" b="1" spc="-5" dirty="0">
                <a:latin typeface="Arial"/>
                <a:cs typeface="Arial"/>
              </a:rPr>
              <a:t>the spa.</a:t>
            </a:r>
            <a:endParaRPr sz="1800">
              <a:latin typeface="Arial"/>
              <a:cs typeface="Arial"/>
            </a:endParaRPr>
          </a:p>
          <a:p>
            <a:pPr marL="12700" marR="372110">
              <a:lnSpc>
                <a:spcPct val="100000"/>
              </a:lnSpc>
              <a:spcBef>
                <a:spcPts val="5"/>
              </a:spcBef>
            </a:pPr>
            <a:r>
              <a:rPr sz="1800" b="1" dirty="0">
                <a:latin typeface="Arial"/>
                <a:cs typeface="Arial"/>
              </a:rPr>
              <a:t>The</a:t>
            </a:r>
            <a:r>
              <a:rPr sz="1800" b="1" spc="-25" dirty="0">
                <a:latin typeface="Arial"/>
                <a:cs typeface="Arial"/>
              </a:rPr>
              <a:t> </a:t>
            </a:r>
            <a:r>
              <a:rPr sz="1800" b="1" spc="-5" dirty="0">
                <a:latin typeface="Arial"/>
                <a:cs typeface="Arial"/>
              </a:rPr>
              <a:t>atrium</a:t>
            </a:r>
            <a:r>
              <a:rPr sz="1800" b="1" spc="5" dirty="0">
                <a:latin typeface="Arial"/>
                <a:cs typeface="Arial"/>
              </a:rPr>
              <a:t> </a:t>
            </a:r>
            <a:r>
              <a:rPr sz="1800" b="1" spc="-5" dirty="0">
                <a:latin typeface="Arial"/>
                <a:cs typeface="Arial"/>
              </a:rPr>
              <a:t>is</a:t>
            </a:r>
            <a:r>
              <a:rPr sz="1800" b="1" spc="5" dirty="0">
                <a:latin typeface="Arial"/>
                <a:cs typeface="Arial"/>
              </a:rPr>
              <a:t> </a:t>
            </a:r>
            <a:r>
              <a:rPr sz="1800" b="1" spc="-5" dirty="0">
                <a:latin typeface="Arial"/>
                <a:cs typeface="Arial"/>
              </a:rPr>
              <a:t>also</a:t>
            </a:r>
            <a:r>
              <a:rPr sz="1800" b="1" spc="5" dirty="0">
                <a:latin typeface="Arial"/>
                <a:cs typeface="Arial"/>
              </a:rPr>
              <a:t> </a:t>
            </a:r>
            <a:r>
              <a:rPr sz="1800" b="1" dirty="0">
                <a:latin typeface="Arial"/>
                <a:cs typeface="Arial"/>
              </a:rPr>
              <a:t>the</a:t>
            </a:r>
            <a:r>
              <a:rPr sz="1800" b="1" spc="-10" dirty="0">
                <a:latin typeface="Arial"/>
                <a:cs typeface="Arial"/>
              </a:rPr>
              <a:t> </a:t>
            </a:r>
            <a:r>
              <a:rPr sz="1800" b="1" spc="-5" dirty="0">
                <a:latin typeface="Arial"/>
                <a:cs typeface="Arial"/>
              </a:rPr>
              <a:t>central</a:t>
            </a:r>
            <a:r>
              <a:rPr sz="1800" b="1" spc="15" dirty="0">
                <a:latin typeface="Arial"/>
                <a:cs typeface="Arial"/>
              </a:rPr>
              <a:t> </a:t>
            </a:r>
            <a:r>
              <a:rPr sz="1800" b="1" spc="-5" dirty="0">
                <a:latin typeface="Arial"/>
                <a:cs typeface="Arial"/>
              </a:rPr>
              <a:t>location </a:t>
            </a:r>
            <a:r>
              <a:rPr sz="1800" b="1" spc="-484" dirty="0">
                <a:latin typeface="Arial"/>
                <a:cs typeface="Arial"/>
              </a:rPr>
              <a:t> </a:t>
            </a:r>
            <a:r>
              <a:rPr sz="1800" b="1" spc="-5" dirty="0">
                <a:latin typeface="Arial"/>
                <a:cs typeface="Arial"/>
              </a:rPr>
              <a:t>for</a:t>
            </a:r>
            <a:r>
              <a:rPr sz="1800" b="1" spc="-15" dirty="0">
                <a:latin typeface="Arial"/>
                <a:cs typeface="Arial"/>
              </a:rPr>
              <a:t> </a:t>
            </a:r>
            <a:r>
              <a:rPr sz="1800" b="1" dirty="0">
                <a:latin typeface="Arial"/>
                <a:cs typeface="Arial"/>
              </a:rPr>
              <a:t>people</a:t>
            </a:r>
            <a:r>
              <a:rPr sz="1800" b="1" spc="-15" dirty="0">
                <a:latin typeface="Arial"/>
                <a:cs typeface="Arial"/>
              </a:rPr>
              <a:t> </a:t>
            </a:r>
            <a:r>
              <a:rPr sz="1800" b="1" dirty="0">
                <a:latin typeface="Arial"/>
                <a:cs typeface="Arial"/>
              </a:rPr>
              <a:t>to </a:t>
            </a:r>
            <a:r>
              <a:rPr sz="1800" b="1" spc="-10" dirty="0">
                <a:latin typeface="Arial"/>
                <a:cs typeface="Arial"/>
              </a:rPr>
              <a:t>meet</a:t>
            </a:r>
            <a:r>
              <a:rPr sz="1800" b="1" spc="5" dirty="0">
                <a:latin typeface="Arial"/>
                <a:cs typeface="Arial"/>
              </a:rPr>
              <a:t> </a:t>
            </a:r>
            <a:r>
              <a:rPr sz="1800" b="1" dirty="0">
                <a:latin typeface="Arial"/>
                <a:cs typeface="Arial"/>
              </a:rPr>
              <a:t>and</a:t>
            </a:r>
            <a:r>
              <a:rPr sz="1800" b="1" spc="-5" dirty="0">
                <a:latin typeface="Arial"/>
                <a:cs typeface="Arial"/>
              </a:rPr>
              <a:t> communicate.</a:t>
            </a:r>
            <a:endParaRPr sz="1800">
              <a:latin typeface="Arial"/>
              <a:cs typeface="Arial"/>
            </a:endParaRPr>
          </a:p>
        </p:txBody>
      </p:sp>
      <p:grpSp>
        <p:nvGrpSpPr>
          <p:cNvPr id="3" name="object 3"/>
          <p:cNvGrpSpPr/>
          <p:nvPr/>
        </p:nvGrpSpPr>
        <p:grpSpPr>
          <a:xfrm>
            <a:off x="1763648" y="332613"/>
            <a:ext cx="6840855" cy="6409055"/>
            <a:chOff x="1763648" y="332613"/>
            <a:chExt cx="6840855" cy="6409055"/>
          </a:xfrm>
        </p:grpSpPr>
        <p:pic>
          <p:nvPicPr>
            <p:cNvPr id="4" name="object 4"/>
            <p:cNvPicPr/>
            <p:nvPr/>
          </p:nvPicPr>
          <p:blipFill>
            <a:blip r:embed="rId2" cstate="print"/>
            <a:stretch>
              <a:fillRect/>
            </a:stretch>
          </p:blipFill>
          <p:spPr>
            <a:xfrm>
              <a:off x="1763648" y="2834466"/>
              <a:ext cx="5904610" cy="3906901"/>
            </a:xfrm>
            <a:prstGeom prst="rect">
              <a:avLst/>
            </a:prstGeom>
          </p:spPr>
        </p:pic>
        <p:pic>
          <p:nvPicPr>
            <p:cNvPr id="5" name="object 5"/>
            <p:cNvPicPr/>
            <p:nvPr/>
          </p:nvPicPr>
          <p:blipFill>
            <a:blip r:embed="rId3" cstate="print"/>
            <a:stretch>
              <a:fillRect/>
            </a:stretch>
          </p:blipFill>
          <p:spPr>
            <a:xfrm>
              <a:off x="4716017" y="332613"/>
              <a:ext cx="3888486" cy="249897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7537" y="332613"/>
            <a:ext cx="4104513" cy="3660266"/>
          </a:xfrm>
          <a:prstGeom prst="rect">
            <a:avLst/>
          </a:prstGeom>
        </p:spPr>
      </p:pic>
      <p:pic>
        <p:nvPicPr>
          <p:cNvPr id="3" name="object 3"/>
          <p:cNvPicPr/>
          <p:nvPr/>
        </p:nvPicPr>
        <p:blipFill>
          <a:blip r:embed="rId3" cstate="print"/>
          <a:stretch>
            <a:fillRect/>
          </a:stretch>
        </p:blipFill>
        <p:spPr>
          <a:xfrm>
            <a:off x="4716017" y="764692"/>
            <a:ext cx="4220337" cy="5446649"/>
          </a:xfrm>
          <a:prstGeom prst="rect">
            <a:avLst/>
          </a:prstGeom>
        </p:spPr>
      </p:pic>
      <p:pic>
        <p:nvPicPr>
          <p:cNvPr id="4" name="object 4"/>
          <p:cNvPicPr/>
          <p:nvPr/>
        </p:nvPicPr>
        <p:blipFill>
          <a:blip r:embed="rId4" cstate="print"/>
          <a:stretch>
            <a:fillRect/>
          </a:stretch>
        </p:blipFill>
        <p:spPr>
          <a:xfrm>
            <a:off x="467537" y="4106164"/>
            <a:ext cx="4099052" cy="24397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7240" y="260604"/>
            <a:ext cx="8602980" cy="6188710"/>
            <a:chOff x="327240" y="260604"/>
            <a:chExt cx="8602980" cy="6188710"/>
          </a:xfrm>
        </p:grpSpPr>
        <p:pic>
          <p:nvPicPr>
            <p:cNvPr id="3" name="object 3"/>
            <p:cNvPicPr/>
            <p:nvPr/>
          </p:nvPicPr>
          <p:blipFill>
            <a:blip r:embed="rId2" cstate="print"/>
            <a:stretch>
              <a:fillRect/>
            </a:stretch>
          </p:blipFill>
          <p:spPr>
            <a:xfrm>
              <a:off x="327240" y="337273"/>
              <a:ext cx="8493252" cy="6049742"/>
            </a:xfrm>
            <a:prstGeom prst="rect">
              <a:avLst/>
            </a:prstGeom>
          </p:spPr>
        </p:pic>
        <p:pic>
          <p:nvPicPr>
            <p:cNvPr id="4" name="object 4"/>
            <p:cNvPicPr/>
            <p:nvPr/>
          </p:nvPicPr>
          <p:blipFill>
            <a:blip r:embed="rId3" cstate="print"/>
            <a:stretch>
              <a:fillRect/>
            </a:stretch>
          </p:blipFill>
          <p:spPr>
            <a:xfrm>
              <a:off x="4211954" y="260604"/>
              <a:ext cx="4717796" cy="2088261"/>
            </a:xfrm>
            <a:prstGeom prst="rect">
              <a:avLst/>
            </a:prstGeom>
          </p:spPr>
        </p:pic>
        <p:pic>
          <p:nvPicPr>
            <p:cNvPr id="5" name="object 5"/>
            <p:cNvPicPr/>
            <p:nvPr/>
          </p:nvPicPr>
          <p:blipFill>
            <a:blip r:embed="rId4" cstate="print"/>
            <a:stretch>
              <a:fillRect/>
            </a:stretch>
          </p:blipFill>
          <p:spPr>
            <a:xfrm>
              <a:off x="1403603" y="2132812"/>
              <a:ext cx="6484747" cy="431647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591" y="242315"/>
            <a:ext cx="7344790" cy="4141342"/>
          </a:xfrm>
          <a:prstGeom prst="rect">
            <a:avLst/>
          </a:prstGeom>
        </p:spPr>
      </p:pic>
      <p:grpSp>
        <p:nvGrpSpPr>
          <p:cNvPr id="3" name="object 3"/>
          <p:cNvGrpSpPr/>
          <p:nvPr/>
        </p:nvGrpSpPr>
        <p:grpSpPr>
          <a:xfrm>
            <a:off x="1048511" y="4614810"/>
            <a:ext cx="5992495" cy="2243455"/>
            <a:chOff x="1048511" y="4614810"/>
            <a:chExt cx="5992495" cy="2243455"/>
          </a:xfrm>
        </p:grpSpPr>
        <p:pic>
          <p:nvPicPr>
            <p:cNvPr id="4" name="object 4"/>
            <p:cNvPicPr/>
            <p:nvPr/>
          </p:nvPicPr>
          <p:blipFill>
            <a:blip r:embed="rId3" cstate="print"/>
            <a:stretch>
              <a:fillRect/>
            </a:stretch>
          </p:blipFill>
          <p:spPr>
            <a:xfrm>
              <a:off x="1210562" y="4614810"/>
              <a:ext cx="5500179" cy="267669"/>
            </a:xfrm>
            <a:prstGeom prst="rect">
              <a:avLst/>
            </a:prstGeom>
          </p:spPr>
        </p:pic>
        <p:pic>
          <p:nvPicPr>
            <p:cNvPr id="5" name="object 5"/>
            <p:cNvPicPr/>
            <p:nvPr/>
          </p:nvPicPr>
          <p:blipFill>
            <a:blip r:embed="rId4" cstate="print"/>
            <a:stretch>
              <a:fillRect/>
            </a:stretch>
          </p:blipFill>
          <p:spPr>
            <a:xfrm>
              <a:off x="1048511" y="4776216"/>
              <a:ext cx="5378196" cy="420624"/>
            </a:xfrm>
            <a:prstGeom prst="rect">
              <a:avLst/>
            </a:prstGeom>
          </p:spPr>
        </p:pic>
        <p:pic>
          <p:nvPicPr>
            <p:cNvPr id="6" name="object 6"/>
            <p:cNvPicPr/>
            <p:nvPr/>
          </p:nvPicPr>
          <p:blipFill>
            <a:blip r:embed="rId5" cstate="print"/>
            <a:stretch>
              <a:fillRect/>
            </a:stretch>
          </p:blipFill>
          <p:spPr>
            <a:xfrm>
              <a:off x="1048511" y="5081016"/>
              <a:ext cx="5088636" cy="420623"/>
            </a:xfrm>
            <a:prstGeom prst="rect">
              <a:avLst/>
            </a:prstGeom>
          </p:spPr>
        </p:pic>
        <p:pic>
          <p:nvPicPr>
            <p:cNvPr id="7" name="object 7"/>
            <p:cNvPicPr/>
            <p:nvPr/>
          </p:nvPicPr>
          <p:blipFill>
            <a:blip r:embed="rId6" cstate="print"/>
            <a:stretch>
              <a:fillRect/>
            </a:stretch>
          </p:blipFill>
          <p:spPr>
            <a:xfrm>
              <a:off x="1048511" y="5385816"/>
              <a:ext cx="1824227" cy="420623"/>
            </a:xfrm>
            <a:prstGeom prst="rect">
              <a:avLst/>
            </a:prstGeom>
          </p:spPr>
        </p:pic>
        <p:pic>
          <p:nvPicPr>
            <p:cNvPr id="8" name="object 8"/>
            <p:cNvPicPr/>
            <p:nvPr/>
          </p:nvPicPr>
          <p:blipFill>
            <a:blip r:embed="rId7" cstate="print"/>
            <a:stretch>
              <a:fillRect/>
            </a:stretch>
          </p:blipFill>
          <p:spPr>
            <a:xfrm>
              <a:off x="1048511" y="5690616"/>
              <a:ext cx="5250180" cy="420623"/>
            </a:xfrm>
            <a:prstGeom prst="rect">
              <a:avLst/>
            </a:prstGeom>
          </p:spPr>
        </p:pic>
        <p:pic>
          <p:nvPicPr>
            <p:cNvPr id="9" name="object 9"/>
            <p:cNvPicPr/>
            <p:nvPr/>
          </p:nvPicPr>
          <p:blipFill>
            <a:blip r:embed="rId8" cstate="print"/>
            <a:stretch>
              <a:fillRect/>
            </a:stretch>
          </p:blipFill>
          <p:spPr>
            <a:xfrm>
              <a:off x="1048511" y="5995416"/>
              <a:ext cx="5875020" cy="420623"/>
            </a:xfrm>
            <a:prstGeom prst="rect">
              <a:avLst/>
            </a:prstGeom>
          </p:spPr>
        </p:pic>
        <p:pic>
          <p:nvPicPr>
            <p:cNvPr id="10" name="object 10"/>
            <p:cNvPicPr/>
            <p:nvPr/>
          </p:nvPicPr>
          <p:blipFill>
            <a:blip r:embed="rId9" cstate="print"/>
            <a:stretch>
              <a:fillRect/>
            </a:stretch>
          </p:blipFill>
          <p:spPr>
            <a:xfrm>
              <a:off x="1048511" y="6300216"/>
              <a:ext cx="5992368" cy="420624"/>
            </a:xfrm>
            <a:prstGeom prst="rect">
              <a:avLst/>
            </a:prstGeom>
          </p:spPr>
        </p:pic>
        <p:pic>
          <p:nvPicPr>
            <p:cNvPr id="11" name="object 11"/>
            <p:cNvPicPr/>
            <p:nvPr/>
          </p:nvPicPr>
          <p:blipFill>
            <a:blip r:embed="rId10" cstate="print"/>
            <a:stretch>
              <a:fillRect/>
            </a:stretch>
          </p:blipFill>
          <p:spPr>
            <a:xfrm>
              <a:off x="1048511" y="6605014"/>
              <a:ext cx="4573524" cy="252984"/>
            </a:xfrm>
            <a:prstGeom prst="rect">
              <a:avLst/>
            </a:prstGeom>
          </p:spPr>
        </p:pic>
      </p:grpSp>
      <p:sp>
        <p:nvSpPr>
          <p:cNvPr id="12" name="object 12"/>
          <p:cNvSpPr txBox="1"/>
          <p:nvPr/>
        </p:nvSpPr>
        <p:spPr>
          <a:xfrm>
            <a:off x="1194612" y="4535551"/>
            <a:ext cx="5605145" cy="2465070"/>
          </a:xfrm>
          <a:prstGeom prst="rect">
            <a:avLst/>
          </a:prstGeom>
        </p:spPr>
        <p:txBody>
          <a:bodyPr vert="horz" wrap="square" lIns="0" tIns="12700" rIns="0" bIns="0" rtlCol="0">
            <a:spAutoFit/>
          </a:bodyPr>
          <a:lstStyle/>
          <a:p>
            <a:pPr marL="12700" marR="85725">
              <a:lnSpc>
                <a:spcPct val="100000"/>
              </a:lnSpc>
              <a:spcBef>
                <a:spcPts val="100"/>
              </a:spcBef>
            </a:pPr>
            <a:r>
              <a:rPr sz="2000" b="1" dirty="0">
                <a:latin typeface="Arial"/>
                <a:cs typeface="Arial"/>
              </a:rPr>
              <a:t>The</a:t>
            </a:r>
            <a:r>
              <a:rPr sz="2000" b="1" spc="-20" dirty="0">
                <a:latin typeface="Arial"/>
                <a:cs typeface="Arial"/>
              </a:rPr>
              <a:t> </a:t>
            </a:r>
            <a:r>
              <a:rPr sz="2000" b="1" dirty="0">
                <a:latin typeface="Arial"/>
                <a:cs typeface="Arial"/>
              </a:rPr>
              <a:t>roof</a:t>
            </a:r>
            <a:r>
              <a:rPr sz="2000" b="1" spc="-30" dirty="0">
                <a:latin typeface="Arial"/>
                <a:cs typeface="Arial"/>
              </a:rPr>
              <a:t> </a:t>
            </a:r>
            <a:r>
              <a:rPr sz="2000" b="1" dirty="0">
                <a:latin typeface="Arial"/>
                <a:cs typeface="Arial"/>
              </a:rPr>
              <a:t>landscape</a:t>
            </a:r>
            <a:r>
              <a:rPr sz="2000" b="1" spc="-20" dirty="0">
                <a:latin typeface="Arial"/>
                <a:cs typeface="Arial"/>
              </a:rPr>
              <a:t> </a:t>
            </a:r>
            <a:r>
              <a:rPr sz="2000" b="1" spc="5" dirty="0">
                <a:latin typeface="Arial"/>
                <a:cs typeface="Arial"/>
              </a:rPr>
              <a:t>will</a:t>
            </a:r>
            <a:r>
              <a:rPr sz="2000" b="1" spc="-75" dirty="0">
                <a:latin typeface="Arial"/>
                <a:cs typeface="Arial"/>
              </a:rPr>
              <a:t> </a:t>
            </a:r>
            <a:r>
              <a:rPr sz="2000" b="1" dirty="0">
                <a:latin typeface="Arial"/>
                <a:cs typeface="Arial"/>
              </a:rPr>
              <a:t>be</a:t>
            </a:r>
            <a:r>
              <a:rPr sz="2000" b="1" spc="-5" dirty="0">
                <a:latin typeface="Arial"/>
                <a:cs typeface="Arial"/>
              </a:rPr>
              <a:t> </a:t>
            </a:r>
            <a:r>
              <a:rPr sz="2000" b="1" dirty="0">
                <a:latin typeface="Arial"/>
                <a:cs typeface="Arial"/>
              </a:rPr>
              <a:t>open</a:t>
            </a:r>
            <a:r>
              <a:rPr sz="2000" b="1" spc="-15" dirty="0">
                <a:latin typeface="Arial"/>
                <a:cs typeface="Arial"/>
              </a:rPr>
              <a:t> </a:t>
            </a:r>
            <a:r>
              <a:rPr sz="2000" b="1" dirty="0">
                <a:latin typeface="Arial"/>
                <a:cs typeface="Arial"/>
              </a:rPr>
              <a:t>to</a:t>
            </a:r>
            <a:r>
              <a:rPr sz="2000" b="1" spc="-20"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public. </a:t>
            </a:r>
            <a:r>
              <a:rPr sz="2000" b="1" spc="-540" dirty="0">
                <a:latin typeface="Arial"/>
                <a:cs typeface="Arial"/>
              </a:rPr>
              <a:t> </a:t>
            </a:r>
            <a:r>
              <a:rPr sz="2000" b="1" dirty="0">
                <a:latin typeface="Arial"/>
                <a:cs typeface="Arial"/>
              </a:rPr>
              <a:t>The horizontal and </a:t>
            </a:r>
            <a:r>
              <a:rPr sz="2000" b="1" spc="-5" dirty="0">
                <a:latin typeface="Arial"/>
                <a:cs typeface="Arial"/>
              </a:rPr>
              <a:t>sloping </a:t>
            </a:r>
            <a:r>
              <a:rPr sz="2000" b="1" dirty="0">
                <a:latin typeface="Arial"/>
                <a:cs typeface="Arial"/>
              </a:rPr>
              <a:t>roofs express </a:t>
            </a:r>
            <a:r>
              <a:rPr sz="2000" b="1" spc="5" dirty="0">
                <a:latin typeface="Arial"/>
                <a:cs typeface="Arial"/>
              </a:rPr>
              <a:t> </a:t>
            </a:r>
            <a:r>
              <a:rPr sz="2000" b="1" spc="-15" dirty="0">
                <a:latin typeface="Arial"/>
                <a:cs typeface="Arial"/>
              </a:rPr>
              <a:t>monumentality, </a:t>
            </a:r>
            <a:r>
              <a:rPr sz="2000" b="1" dirty="0">
                <a:latin typeface="Arial"/>
                <a:cs typeface="Arial"/>
              </a:rPr>
              <a:t>and </a:t>
            </a:r>
            <a:r>
              <a:rPr sz="2000" b="1" spc="-10" dirty="0">
                <a:latin typeface="Arial"/>
                <a:cs typeface="Arial"/>
              </a:rPr>
              <a:t>give </a:t>
            </a:r>
            <a:r>
              <a:rPr sz="2000" b="1" dirty="0">
                <a:latin typeface="Arial"/>
                <a:cs typeface="Arial"/>
              </a:rPr>
              <a:t>the building a </a:t>
            </a:r>
            <a:r>
              <a:rPr sz="2000" b="1" spc="5" dirty="0">
                <a:latin typeface="Arial"/>
                <a:cs typeface="Arial"/>
              </a:rPr>
              <a:t> </a:t>
            </a:r>
            <a:r>
              <a:rPr sz="2000" b="1" dirty="0">
                <a:latin typeface="Arial"/>
                <a:cs typeface="Arial"/>
              </a:rPr>
              <a:t>dramatically</a:t>
            </a:r>
            <a:endParaRPr sz="2000">
              <a:latin typeface="Arial"/>
              <a:cs typeface="Arial"/>
            </a:endParaRPr>
          </a:p>
          <a:p>
            <a:pPr marL="12700">
              <a:lnSpc>
                <a:spcPct val="100000"/>
              </a:lnSpc>
              <a:spcBef>
                <a:spcPts val="5"/>
              </a:spcBef>
            </a:pPr>
            <a:r>
              <a:rPr sz="2000" b="1" dirty="0">
                <a:latin typeface="Arial"/>
                <a:cs typeface="Arial"/>
              </a:rPr>
              <a:t>different</a:t>
            </a:r>
            <a:r>
              <a:rPr sz="2000" b="1" spc="-70" dirty="0">
                <a:latin typeface="Arial"/>
                <a:cs typeface="Arial"/>
              </a:rPr>
              <a:t> </a:t>
            </a:r>
            <a:r>
              <a:rPr sz="2000" b="1" dirty="0">
                <a:latin typeface="Arial"/>
                <a:cs typeface="Arial"/>
              </a:rPr>
              <a:t>appearance</a:t>
            </a:r>
            <a:r>
              <a:rPr sz="2000" b="1" spc="-40" dirty="0">
                <a:latin typeface="Arial"/>
                <a:cs typeface="Arial"/>
              </a:rPr>
              <a:t> </a:t>
            </a:r>
            <a:r>
              <a:rPr sz="2000" b="1" dirty="0">
                <a:latin typeface="Arial"/>
                <a:cs typeface="Arial"/>
              </a:rPr>
              <a:t>than</a:t>
            </a:r>
            <a:r>
              <a:rPr sz="2000" b="1" spc="-20" dirty="0">
                <a:latin typeface="Arial"/>
                <a:cs typeface="Arial"/>
              </a:rPr>
              <a:t> </a:t>
            </a:r>
            <a:r>
              <a:rPr sz="2000" b="1" dirty="0">
                <a:latin typeface="Arial"/>
                <a:cs typeface="Arial"/>
              </a:rPr>
              <a:t>its</a:t>
            </a:r>
            <a:r>
              <a:rPr sz="2000" b="1" spc="-25" dirty="0">
                <a:latin typeface="Arial"/>
                <a:cs typeface="Arial"/>
              </a:rPr>
              <a:t> </a:t>
            </a:r>
            <a:r>
              <a:rPr sz="2000" b="1" dirty="0">
                <a:latin typeface="Arial"/>
                <a:cs typeface="Arial"/>
              </a:rPr>
              <a:t>neighbors.</a:t>
            </a:r>
            <a:endParaRPr sz="2000">
              <a:latin typeface="Arial"/>
              <a:cs typeface="Arial"/>
            </a:endParaRPr>
          </a:p>
          <a:p>
            <a:pPr marL="12700" marR="5080" algn="just">
              <a:lnSpc>
                <a:spcPct val="100000"/>
              </a:lnSpc>
            </a:pPr>
            <a:r>
              <a:rPr sz="2000" b="1" dirty="0">
                <a:latin typeface="Arial"/>
                <a:cs typeface="Arial"/>
              </a:rPr>
              <a:t>The expression of openness and accessibility </a:t>
            </a:r>
            <a:r>
              <a:rPr sz="2000" b="1" spc="-545" dirty="0">
                <a:latin typeface="Arial"/>
                <a:cs typeface="Arial"/>
              </a:rPr>
              <a:t> </a:t>
            </a:r>
            <a:r>
              <a:rPr sz="2000" b="1" dirty="0">
                <a:latin typeface="Arial"/>
                <a:cs typeface="Arial"/>
              </a:rPr>
              <a:t>both</a:t>
            </a:r>
            <a:r>
              <a:rPr sz="2000" b="1" spc="-35" dirty="0">
                <a:latin typeface="Arial"/>
                <a:cs typeface="Arial"/>
              </a:rPr>
              <a:t> </a:t>
            </a:r>
            <a:r>
              <a:rPr sz="2000" b="1" dirty="0">
                <a:latin typeface="Arial"/>
                <a:cs typeface="Arial"/>
              </a:rPr>
              <a:t>indoors</a:t>
            </a:r>
            <a:r>
              <a:rPr sz="2000" b="1" spc="-5" dirty="0">
                <a:latin typeface="Arial"/>
                <a:cs typeface="Arial"/>
              </a:rPr>
              <a:t> </a:t>
            </a:r>
            <a:r>
              <a:rPr sz="2000" b="1" dirty="0">
                <a:latin typeface="Arial"/>
                <a:cs typeface="Arial"/>
              </a:rPr>
              <a:t>and</a:t>
            </a:r>
            <a:r>
              <a:rPr sz="2000" b="1" spc="-25" dirty="0">
                <a:latin typeface="Arial"/>
                <a:cs typeface="Arial"/>
              </a:rPr>
              <a:t> </a:t>
            </a:r>
            <a:r>
              <a:rPr sz="2000" b="1" dirty="0">
                <a:latin typeface="Arial"/>
                <a:cs typeface="Arial"/>
              </a:rPr>
              <a:t>out</a:t>
            </a:r>
            <a:r>
              <a:rPr sz="2000" b="1" spc="-20" dirty="0">
                <a:latin typeface="Arial"/>
                <a:cs typeface="Arial"/>
              </a:rPr>
              <a:t> </a:t>
            </a:r>
            <a:r>
              <a:rPr sz="2000" b="1" spc="5" dirty="0">
                <a:latin typeface="Arial"/>
                <a:cs typeface="Arial"/>
              </a:rPr>
              <a:t>will</a:t>
            </a:r>
            <a:r>
              <a:rPr sz="2000" b="1" spc="-65" dirty="0">
                <a:latin typeface="Arial"/>
                <a:cs typeface="Arial"/>
              </a:rPr>
              <a:t> </a:t>
            </a:r>
            <a:r>
              <a:rPr sz="2000" b="1" dirty="0">
                <a:latin typeface="Arial"/>
                <a:cs typeface="Arial"/>
              </a:rPr>
              <a:t>result</a:t>
            </a:r>
            <a:r>
              <a:rPr sz="2000" b="1" spc="-35" dirty="0">
                <a:latin typeface="Arial"/>
                <a:cs typeface="Arial"/>
              </a:rPr>
              <a:t> </a:t>
            </a:r>
            <a:r>
              <a:rPr sz="2000" b="1" dirty="0">
                <a:latin typeface="Arial"/>
                <a:cs typeface="Arial"/>
              </a:rPr>
              <a:t>in</a:t>
            </a:r>
            <a:r>
              <a:rPr sz="2000" b="1" spc="-15"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building </a:t>
            </a:r>
            <a:r>
              <a:rPr sz="2000" b="1" spc="-545" dirty="0">
                <a:latin typeface="Arial"/>
                <a:cs typeface="Arial"/>
              </a:rPr>
              <a:t> </a:t>
            </a:r>
            <a:r>
              <a:rPr sz="2000" b="1" dirty="0">
                <a:latin typeface="Arial"/>
                <a:cs typeface="Arial"/>
              </a:rPr>
              <a:t>appealing</a:t>
            </a:r>
            <a:r>
              <a:rPr sz="2000" b="1" spc="-35" dirty="0">
                <a:latin typeface="Arial"/>
                <a:cs typeface="Arial"/>
              </a:rPr>
              <a:t> </a:t>
            </a:r>
            <a:r>
              <a:rPr sz="2000" b="1" dirty="0">
                <a:latin typeface="Arial"/>
                <a:cs typeface="Arial"/>
              </a:rPr>
              <a:t>to</a:t>
            </a:r>
            <a:r>
              <a:rPr sz="2000" b="1" spc="-15" dirty="0">
                <a:latin typeface="Arial"/>
                <a:cs typeface="Arial"/>
              </a:rPr>
              <a:t> </a:t>
            </a:r>
            <a:r>
              <a:rPr sz="2000" b="1" dirty="0">
                <a:latin typeface="Arial"/>
                <a:cs typeface="Arial"/>
              </a:rPr>
              <a:t>a</a:t>
            </a:r>
            <a:r>
              <a:rPr sz="2000" b="1" spc="-20" dirty="0">
                <a:latin typeface="Arial"/>
                <a:cs typeface="Arial"/>
              </a:rPr>
              <a:t> </a:t>
            </a:r>
            <a:r>
              <a:rPr sz="2000" b="1" spc="10" dirty="0">
                <a:latin typeface="Arial"/>
                <a:cs typeface="Arial"/>
              </a:rPr>
              <a:t>wide</a:t>
            </a:r>
            <a:r>
              <a:rPr sz="2000" b="1" spc="-70" dirty="0">
                <a:latin typeface="Arial"/>
                <a:cs typeface="Arial"/>
              </a:rPr>
              <a:t> </a:t>
            </a:r>
            <a:r>
              <a:rPr sz="2000" b="1" dirty="0">
                <a:latin typeface="Arial"/>
                <a:cs typeface="Arial"/>
              </a:rPr>
              <a:t>range</a:t>
            </a:r>
            <a:r>
              <a:rPr sz="2000" b="1" spc="-15"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users.</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55972" y="256041"/>
            <a:ext cx="3660263" cy="3099933"/>
          </a:xfrm>
          <a:prstGeom prst="rect">
            <a:avLst/>
          </a:prstGeom>
        </p:spPr>
      </p:pic>
      <p:pic>
        <p:nvPicPr>
          <p:cNvPr id="3" name="object 3"/>
          <p:cNvPicPr/>
          <p:nvPr/>
        </p:nvPicPr>
        <p:blipFill>
          <a:blip r:embed="rId3" cstate="print"/>
          <a:stretch>
            <a:fillRect/>
          </a:stretch>
        </p:blipFill>
        <p:spPr>
          <a:xfrm>
            <a:off x="1115618" y="3646102"/>
            <a:ext cx="6392440" cy="3095130"/>
          </a:xfrm>
          <a:prstGeom prst="rect">
            <a:avLst/>
          </a:prstGeom>
        </p:spPr>
      </p:pic>
      <p:grpSp>
        <p:nvGrpSpPr>
          <p:cNvPr id="4" name="object 4"/>
          <p:cNvGrpSpPr/>
          <p:nvPr/>
        </p:nvGrpSpPr>
        <p:grpSpPr>
          <a:xfrm>
            <a:off x="199644" y="0"/>
            <a:ext cx="3813175" cy="4221480"/>
            <a:chOff x="199644" y="0"/>
            <a:chExt cx="3813175" cy="4221480"/>
          </a:xfrm>
        </p:grpSpPr>
        <p:pic>
          <p:nvPicPr>
            <p:cNvPr id="5" name="object 5"/>
            <p:cNvPicPr/>
            <p:nvPr/>
          </p:nvPicPr>
          <p:blipFill>
            <a:blip r:embed="rId4" cstate="print"/>
            <a:stretch>
              <a:fillRect/>
            </a:stretch>
          </p:blipFill>
          <p:spPr>
            <a:xfrm>
              <a:off x="1252948" y="0"/>
              <a:ext cx="1692613" cy="160808"/>
            </a:xfrm>
            <a:prstGeom prst="rect">
              <a:avLst/>
            </a:prstGeom>
          </p:spPr>
        </p:pic>
        <p:pic>
          <p:nvPicPr>
            <p:cNvPr id="6" name="object 6"/>
            <p:cNvPicPr/>
            <p:nvPr/>
          </p:nvPicPr>
          <p:blipFill>
            <a:blip r:embed="rId5" cstate="print"/>
            <a:stretch>
              <a:fillRect/>
            </a:stretch>
          </p:blipFill>
          <p:spPr>
            <a:xfrm>
              <a:off x="748284" y="64007"/>
              <a:ext cx="2868167" cy="819912"/>
            </a:xfrm>
            <a:prstGeom prst="rect">
              <a:avLst/>
            </a:prstGeom>
          </p:spPr>
        </p:pic>
        <p:pic>
          <p:nvPicPr>
            <p:cNvPr id="7" name="object 7"/>
            <p:cNvPicPr/>
            <p:nvPr/>
          </p:nvPicPr>
          <p:blipFill>
            <a:blip r:embed="rId6" cstate="print"/>
            <a:stretch>
              <a:fillRect/>
            </a:stretch>
          </p:blipFill>
          <p:spPr>
            <a:xfrm>
              <a:off x="1056132" y="673608"/>
              <a:ext cx="2106168" cy="819912"/>
            </a:xfrm>
            <a:prstGeom prst="rect">
              <a:avLst/>
            </a:prstGeom>
          </p:spPr>
        </p:pic>
        <p:pic>
          <p:nvPicPr>
            <p:cNvPr id="8" name="object 8"/>
            <p:cNvPicPr/>
            <p:nvPr/>
          </p:nvPicPr>
          <p:blipFill>
            <a:blip r:embed="rId7" cstate="print"/>
            <a:stretch>
              <a:fillRect/>
            </a:stretch>
          </p:blipFill>
          <p:spPr>
            <a:xfrm>
              <a:off x="199644" y="1371600"/>
              <a:ext cx="3182112" cy="381000"/>
            </a:xfrm>
            <a:prstGeom prst="rect">
              <a:avLst/>
            </a:prstGeom>
          </p:spPr>
        </p:pic>
        <p:pic>
          <p:nvPicPr>
            <p:cNvPr id="9" name="object 9"/>
            <p:cNvPicPr/>
            <p:nvPr/>
          </p:nvPicPr>
          <p:blipFill>
            <a:blip r:embed="rId8" cstate="print"/>
            <a:stretch>
              <a:fillRect/>
            </a:stretch>
          </p:blipFill>
          <p:spPr>
            <a:xfrm>
              <a:off x="199644" y="1645920"/>
              <a:ext cx="1798320" cy="381000"/>
            </a:xfrm>
            <a:prstGeom prst="rect">
              <a:avLst/>
            </a:prstGeom>
          </p:spPr>
        </p:pic>
        <p:pic>
          <p:nvPicPr>
            <p:cNvPr id="10" name="object 10"/>
            <p:cNvPicPr/>
            <p:nvPr/>
          </p:nvPicPr>
          <p:blipFill>
            <a:blip r:embed="rId9" cstate="print"/>
            <a:stretch>
              <a:fillRect/>
            </a:stretch>
          </p:blipFill>
          <p:spPr>
            <a:xfrm>
              <a:off x="1684019" y="1645920"/>
              <a:ext cx="1298447" cy="381000"/>
            </a:xfrm>
            <a:prstGeom prst="rect">
              <a:avLst/>
            </a:prstGeom>
          </p:spPr>
        </p:pic>
        <p:pic>
          <p:nvPicPr>
            <p:cNvPr id="11" name="object 11"/>
            <p:cNvPicPr/>
            <p:nvPr/>
          </p:nvPicPr>
          <p:blipFill>
            <a:blip r:embed="rId10" cstate="print"/>
            <a:stretch>
              <a:fillRect/>
            </a:stretch>
          </p:blipFill>
          <p:spPr>
            <a:xfrm>
              <a:off x="2738627" y="1645920"/>
              <a:ext cx="464819" cy="381000"/>
            </a:xfrm>
            <a:prstGeom prst="rect">
              <a:avLst/>
            </a:prstGeom>
          </p:spPr>
        </p:pic>
        <p:pic>
          <p:nvPicPr>
            <p:cNvPr id="12" name="object 12"/>
            <p:cNvPicPr/>
            <p:nvPr/>
          </p:nvPicPr>
          <p:blipFill>
            <a:blip r:embed="rId11" cstate="print"/>
            <a:stretch>
              <a:fillRect/>
            </a:stretch>
          </p:blipFill>
          <p:spPr>
            <a:xfrm>
              <a:off x="199644" y="1920239"/>
              <a:ext cx="3738372" cy="381000"/>
            </a:xfrm>
            <a:prstGeom prst="rect">
              <a:avLst/>
            </a:prstGeom>
          </p:spPr>
        </p:pic>
        <p:pic>
          <p:nvPicPr>
            <p:cNvPr id="13" name="object 13"/>
            <p:cNvPicPr/>
            <p:nvPr/>
          </p:nvPicPr>
          <p:blipFill>
            <a:blip r:embed="rId12" cstate="print"/>
            <a:stretch>
              <a:fillRect/>
            </a:stretch>
          </p:blipFill>
          <p:spPr>
            <a:xfrm>
              <a:off x="201168" y="2194560"/>
              <a:ext cx="2115312" cy="381000"/>
            </a:xfrm>
            <a:prstGeom prst="rect">
              <a:avLst/>
            </a:prstGeom>
          </p:spPr>
        </p:pic>
        <p:pic>
          <p:nvPicPr>
            <p:cNvPr id="14" name="object 14"/>
            <p:cNvPicPr/>
            <p:nvPr/>
          </p:nvPicPr>
          <p:blipFill>
            <a:blip r:embed="rId13" cstate="print"/>
            <a:stretch>
              <a:fillRect/>
            </a:stretch>
          </p:blipFill>
          <p:spPr>
            <a:xfrm>
              <a:off x="199644" y="2468879"/>
              <a:ext cx="1275588" cy="381000"/>
            </a:xfrm>
            <a:prstGeom prst="rect">
              <a:avLst/>
            </a:prstGeom>
          </p:spPr>
        </p:pic>
        <p:pic>
          <p:nvPicPr>
            <p:cNvPr id="15" name="object 15"/>
            <p:cNvPicPr/>
            <p:nvPr/>
          </p:nvPicPr>
          <p:blipFill>
            <a:blip r:embed="rId14" cstate="print"/>
            <a:stretch>
              <a:fillRect/>
            </a:stretch>
          </p:blipFill>
          <p:spPr>
            <a:xfrm>
              <a:off x="1226819" y="2468879"/>
              <a:ext cx="2244852" cy="381000"/>
            </a:xfrm>
            <a:prstGeom prst="rect">
              <a:avLst/>
            </a:prstGeom>
          </p:spPr>
        </p:pic>
        <p:pic>
          <p:nvPicPr>
            <p:cNvPr id="16" name="object 16"/>
            <p:cNvPicPr/>
            <p:nvPr/>
          </p:nvPicPr>
          <p:blipFill>
            <a:blip r:embed="rId15" cstate="print"/>
            <a:stretch>
              <a:fillRect/>
            </a:stretch>
          </p:blipFill>
          <p:spPr>
            <a:xfrm>
              <a:off x="199644" y="2743200"/>
              <a:ext cx="3767328" cy="381000"/>
            </a:xfrm>
            <a:prstGeom prst="rect">
              <a:avLst/>
            </a:prstGeom>
          </p:spPr>
        </p:pic>
        <p:pic>
          <p:nvPicPr>
            <p:cNvPr id="17" name="object 17"/>
            <p:cNvPicPr/>
            <p:nvPr/>
          </p:nvPicPr>
          <p:blipFill>
            <a:blip r:embed="rId16" cstate="print"/>
            <a:stretch>
              <a:fillRect/>
            </a:stretch>
          </p:blipFill>
          <p:spPr>
            <a:xfrm>
              <a:off x="199644" y="3017520"/>
              <a:ext cx="2470404" cy="381000"/>
            </a:xfrm>
            <a:prstGeom prst="rect">
              <a:avLst/>
            </a:prstGeom>
          </p:spPr>
        </p:pic>
        <p:pic>
          <p:nvPicPr>
            <p:cNvPr id="18" name="object 18"/>
            <p:cNvPicPr/>
            <p:nvPr/>
          </p:nvPicPr>
          <p:blipFill>
            <a:blip r:embed="rId17" cstate="print"/>
            <a:stretch>
              <a:fillRect/>
            </a:stretch>
          </p:blipFill>
          <p:spPr>
            <a:xfrm>
              <a:off x="199644" y="3291840"/>
              <a:ext cx="2098548" cy="381000"/>
            </a:xfrm>
            <a:prstGeom prst="rect">
              <a:avLst/>
            </a:prstGeom>
          </p:spPr>
        </p:pic>
        <p:pic>
          <p:nvPicPr>
            <p:cNvPr id="19" name="object 19"/>
            <p:cNvPicPr/>
            <p:nvPr/>
          </p:nvPicPr>
          <p:blipFill>
            <a:blip r:embed="rId18" cstate="print"/>
            <a:stretch>
              <a:fillRect/>
            </a:stretch>
          </p:blipFill>
          <p:spPr>
            <a:xfrm>
              <a:off x="1984248" y="3291840"/>
              <a:ext cx="1289303" cy="381000"/>
            </a:xfrm>
            <a:prstGeom prst="rect">
              <a:avLst/>
            </a:prstGeom>
          </p:spPr>
        </p:pic>
        <p:pic>
          <p:nvPicPr>
            <p:cNvPr id="20" name="object 20"/>
            <p:cNvPicPr/>
            <p:nvPr/>
          </p:nvPicPr>
          <p:blipFill>
            <a:blip r:embed="rId19" cstate="print"/>
            <a:stretch>
              <a:fillRect/>
            </a:stretch>
          </p:blipFill>
          <p:spPr>
            <a:xfrm>
              <a:off x="3026664" y="3291840"/>
              <a:ext cx="986027" cy="381000"/>
            </a:xfrm>
            <a:prstGeom prst="rect">
              <a:avLst/>
            </a:prstGeom>
          </p:spPr>
        </p:pic>
        <p:pic>
          <p:nvPicPr>
            <p:cNvPr id="21" name="object 21"/>
            <p:cNvPicPr/>
            <p:nvPr/>
          </p:nvPicPr>
          <p:blipFill>
            <a:blip r:embed="rId20" cstate="print"/>
            <a:stretch>
              <a:fillRect/>
            </a:stretch>
          </p:blipFill>
          <p:spPr>
            <a:xfrm>
              <a:off x="199644" y="3566159"/>
              <a:ext cx="3268979" cy="381000"/>
            </a:xfrm>
            <a:prstGeom prst="rect">
              <a:avLst/>
            </a:prstGeom>
          </p:spPr>
        </p:pic>
        <p:pic>
          <p:nvPicPr>
            <p:cNvPr id="22" name="object 22"/>
            <p:cNvPicPr/>
            <p:nvPr/>
          </p:nvPicPr>
          <p:blipFill>
            <a:blip r:embed="rId21" cstate="print"/>
            <a:stretch>
              <a:fillRect/>
            </a:stretch>
          </p:blipFill>
          <p:spPr>
            <a:xfrm>
              <a:off x="201168" y="3840479"/>
              <a:ext cx="3232404" cy="381000"/>
            </a:xfrm>
            <a:prstGeom prst="rect">
              <a:avLst/>
            </a:prstGeom>
          </p:spPr>
        </p:pic>
      </p:grpSp>
      <p:sp>
        <p:nvSpPr>
          <p:cNvPr id="23" name="object 23"/>
          <p:cNvSpPr txBox="1">
            <a:spLocks noGrp="1"/>
          </p:cNvSpPr>
          <p:nvPr>
            <p:ph type="title"/>
          </p:nvPr>
        </p:nvSpPr>
        <p:spPr>
          <a:xfrm>
            <a:off x="1049832" y="199466"/>
            <a:ext cx="2083435" cy="1244600"/>
          </a:xfrm>
          <a:prstGeom prst="rect">
            <a:avLst/>
          </a:prstGeom>
        </p:spPr>
        <p:txBody>
          <a:bodyPr vert="horz" wrap="square" lIns="0" tIns="12065" rIns="0" bIns="0" rtlCol="0">
            <a:spAutoFit/>
          </a:bodyPr>
          <a:lstStyle/>
          <a:p>
            <a:pPr marL="320040" marR="5080" indent="-307975">
              <a:lnSpc>
                <a:spcPct val="100000"/>
              </a:lnSpc>
              <a:spcBef>
                <a:spcPts val="95"/>
              </a:spcBef>
            </a:pPr>
            <a:r>
              <a:rPr sz="4000" spc="-5" dirty="0"/>
              <a:t>Muse</a:t>
            </a:r>
            <a:r>
              <a:rPr sz="4000" spc="-25" dirty="0"/>
              <a:t>u</a:t>
            </a:r>
            <a:r>
              <a:rPr sz="4000" spc="-5" dirty="0"/>
              <a:t>m  Berlin</a:t>
            </a:r>
            <a:endParaRPr sz="4000"/>
          </a:p>
        </p:txBody>
      </p:sp>
      <p:sp>
        <p:nvSpPr>
          <p:cNvPr id="24" name="object 24"/>
          <p:cNvSpPr txBox="1"/>
          <p:nvPr/>
        </p:nvSpPr>
        <p:spPr>
          <a:xfrm>
            <a:off x="330200" y="1426590"/>
            <a:ext cx="3462020" cy="2769235"/>
          </a:xfrm>
          <a:prstGeom prst="rect">
            <a:avLst/>
          </a:prstGeom>
        </p:spPr>
        <p:txBody>
          <a:bodyPr vert="horz" wrap="square" lIns="0" tIns="12700" rIns="0" bIns="0" rtlCol="0">
            <a:spAutoFit/>
          </a:bodyPr>
          <a:lstStyle/>
          <a:p>
            <a:pPr marL="12700" marR="572770">
              <a:lnSpc>
                <a:spcPct val="100000"/>
              </a:lnSpc>
              <a:spcBef>
                <a:spcPts val="100"/>
              </a:spcBef>
            </a:pPr>
            <a:r>
              <a:rPr sz="1800" spc="-5" dirty="0">
                <a:latin typeface="Arial MT"/>
                <a:cs typeface="Arial MT"/>
              </a:rPr>
              <a:t>This geometry is intended </a:t>
            </a:r>
            <a:r>
              <a:rPr sz="1800" dirty="0">
                <a:latin typeface="Arial MT"/>
                <a:cs typeface="Arial MT"/>
              </a:rPr>
              <a:t>to </a:t>
            </a:r>
            <a:r>
              <a:rPr sz="1800" spc="-490" dirty="0">
                <a:latin typeface="Arial MT"/>
                <a:cs typeface="Arial MT"/>
              </a:rPr>
              <a:t> </a:t>
            </a:r>
            <a:r>
              <a:rPr sz="1800" spc="-5" dirty="0">
                <a:latin typeface="Arial MT"/>
                <a:cs typeface="Arial MT"/>
              </a:rPr>
              <a:t>make</a:t>
            </a:r>
            <a:r>
              <a:rPr sz="1800" spc="-30" dirty="0">
                <a:latin typeface="Arial MT"/>
                <a:cs typeface="Arial MT"/>
              </a:rPr>
              <a:t> </a:t>
            </a:r>
            <a:r>
              <a:rPr sz="1800" spc="-10" dirty="0">
                <a:latin typeface="Arial MT"/>
                <a:cs typeface="Arial MT"/>
              </a:rPr>
              <a:t>you</a:t>
            </a:r>
            <a:r>
              <a:rPr sz="1800" spc="20" dirty="0">
                <a:latin typeface="Arial MT"/>
                <a:cs typeface="Arial MT"/>
              </a:rPr>
              <a:t> </a:t>
            </a:r>
            <a:r>
              <a:rPr sz="1800" spc="-5" dirty="0">
                <a:latin typeface="Arial MT"/>
                <a:cs typeface="Arial MT"/>
              </a:rPr>
              <a:t>feel</a:t>
            </a:r>
            <a:r>
              <a:rPr sz="1800" spc="-10" dirty="0">
                <a:latin typeface="Arial MT"/>
                <a:cs typeface="Arial MT"/>
              </a:rPr>
              <a:t> </a:t>
            </a:r>
            <a:r>
              <a:rPr sz="1800" spc="-5" dirty="0">
                <a:latin typeface="Arial MT"/>
                <a:cs typeface="Arial MT"/>
              </a:rPr>
              <a:t>physcially</a:t>
            </a:r>
            <a:r>
              <a:rPr sz="1800" spc="40" dirty="0">
                <a:latin typeface="Arial MT"/>
                <a:cs typeface="Arial MT"/>
              </a:rPr>
              <a:t> </a:t>
            </a:r>
            <a:r>
              <a:rPr sz="1800" spc="-10" dirty="0">
                <a:latin typeface="Arial MT"/>
                <a:cs typeface="Arial MT"/>
              </a:rPr>
              <a:t>ill</a:t>
            </a:r>
            <a:endParaRPr sz="1800">
              <a:latin typeface="Arial MT"/>
              <a:cs typeface="Arial MT"/>
            </a:endParaRPr>
          </a:p>
          <a:p>
            <a:pPr marL="13970" marR="16510" indent="-1905">
              <a:lnSpc>
                <a:spcPct val="100000"/>
              </a:lnSpc>
            </a:pPr>
            <a:r>
              <a:rPr sz="1800" spc="-5" dirty="0">
                <a:latin typeface="Arial MT"/>
                <a:cs typeface="Arial MT"/>
              </a:rPr>
              <a:t>and recreates the terrible purpose </a:t>
            </a:r>
            <a:r>
              <a:rPr sz="1800" spc="-490" dirty="0">
                <a:latin typeface="Arial MT"/>
                <a:cs typeface="Arial MT"/>
              </a:rPr>
              <a:t> </a:t>
            </a:r>
            <a:r>
              <a:rPr sz="1800" spc="-5" dirty="0">
                <a:latin typeface="Arial MT"/>
                <a:cs typeface="Arial MT"/>
              </a:rPr>
              <a:t>behind</a:t>
            </a:r>
            <a:r>
              <a:rPr sz="1800" dirty="0">
                <a:latin typeface="Arial MT"/>
                <a:cs typeface="Arial MT"/>
              </a:rPr>
              <a:t> the</a:t>
            </a:r>
            <a:r>
              <a:rPr sz="1800" spc="-15" dirty="0">
                <a:latin typeface="Arial MT"/>
                <a:cs typeface="Arial MT"/>
              </a:rPr>
              <a:t> </a:t>
            </a:r>
            <a:r>
              <a:rPr sz="1800" spc="-5" dirty="0">
                <a:latin typeface="Arial MT"/>
                <a:cs typeface="Arial MT"/>
              </a:rPr>
              <a:t>camps</a:t>
            </a:r>
            <a:endParaRPr sz="1800">
              <a:latin typeface="Arial MT"/>
              <a:cs typeface="Arial MT"/>
            </a:endParaRPr>
          </a:p>
          <a:p>
            <a:pPr marL="12700" marR="53975">
              <a:lnSpc>
                <a:spcPct val="100000"/>
              </a:lnSpc>
            </a:pPr>
            <a:r>
              <a:rPr sz="1800" spc="-5" dirty="0">
                <a:latin typeface="Arial MT"/>
                <a:cs typeface="Arial MT"/>
              </a:rPr>
              <a:t>Libeskind</a:t>
            </a:r>
            <a:r>
              <a:rPr sz="1800" spc="5" dirty="0">
                <a:latin typeface="Arial MT"/>
                <a:cs typeface="Arial MT"/>
              </a:rPr>
              <a:t> </a:t>
            </a:r>
            <a:r>
              <a:rPr sz="1800" spc="-5" dirty="0">
                <a:latin typeface="Arial MT"/>
                <a:cs typeface="Arial MT"/>
              </a:rPr>
              <a:t>creates a dialogue </a:t>
            </a:r>
            <a:r>
              <a:rPr sz="1800" dirty="0">
                <a:latin typeface="Arial MT"/>
                <a:cs typeface="Arial MT"/>
              </a:rPr>
              <a:t> </a:t>
            </a:r>
            <a:r>
              <a:rPr sz="1800" spc="-10" dirty="0">
                <a:latin typeface="Arial MT"/>
                <a:cs typeface="Arial MT"/>
              </a:rPr>
              <a:t>between </a:t>
            </a:r>
            <a:r>
              <a:rPr sz="1800" dirty="0">
                <a:latin typeface="Arial MT"/>
                <a:cs typeface="Arial MT"/>
              </a:rPr>
              <a:t>the </a:t>
            </a:r>
            <a:r>
              <a:rPr sz="1800" spc="-5" dirty="0">
                <a:latin typeface="Arial MT"/>
                <a:cs typeface="Arial MT"/>
              </a:rPr>
              <a:t>past and </a:t>
            </a:r>
            <a:r>
              <a:rPr sz="1800" dirty="0">
                <a:latin typeface="Arial MT"/>
                <a:cs typeface="Arial MT"/>
              </a:rPr>
              <a:t>the </a:t>
            </a:r>
            <a:r>
              <a:rPr sz="1800" spc="-5" dirty="0">
                <a:latin typeface="Arial MT"/>
                <a:cs typeface="Arial MT"/>
              </a:rPr>
              <a:t>present </a:t>
            </a:r>
            <a:r>
              <a:rPr sz="1800" spc="-490" dirty="0">
                <a:latin typeface="Arial MT"/>
                <a:cs typeface="Arial MT"/>
              </a:rPr>
              <a:t> </a:t>
            </a:r>
            <a:r>
              <a:rPr sz="1800" dirty="0">
                <a:latin typeface="Arial MT"/>
                <a:cs typeface="Arial MT"/>
              </a:rPr>
              <a:t>of</a:t>
            </a:r>
            <a:r>
              <a:rPr sz="1800" spc="-15" dirty="0">
                <a:latin typeface="Arial MT"/>
                <a:cs typeface="Arial MT"/>
              </a:rPr>
              <a:t> </a:t>
            </a:r>
            <a:r>
              <a:rPr sz="1800" spc="-5" dirty="0">
                <a:latin typeface="Arial MT"/>
                <a:cs typeface="Arial MT"/>
              </a:rPr>
              <a:t>the</a:t>
            </a:r>
            <a:r>
              <a:rPr sz="1800" spc="-10" dirty="0">
                <a:latin typeface="Arial MT"/>
                <a:cs typeface="Arial MT"/>
              </a:rPr>
              <a:t> </a:t>
            </a:r>
            <a:r>
              <a:rPr sz="1800" spc="-5" dirty="0">
                <a:latin typeface="Arial MT"/>
                <a:cs typeface="Arial MT"/>
              </a:rPr>
              <a:t>Holocaust,</a:t>
            </a:r>
            <a:r>
              <a:rPr sz="1800" spc="10" dirty="0">
                <a:latin typeface="Arial MT"/>
                <a:cs typeface="Arial MT"/>
              </a:rPr>
              <a:t> </a:t>
            </a:r>
            <a:r>
              <a:rPr sz="1800" spc="-5" dirty="0">
                <a:latin typeface="Arial MT"/>
                <a:cs typeface="Arial MT"/>
              </a:rPr>
              <a:t>and</a:t>
            </a:r>
            <a:endParaRPr sz="1800">
              <a:latin typeface="Arial MT"/>
              <a:cs typeface="Arial MT"/>
            </a:endParaRPr>
          </a:p>
          <a:p>
            <a:pPr marL="12700">
              <a:lnSpc>
                <a:spcPct val="100000"/>
              </a:lnSpc>
              <a:spcBef>
                <a:spcPts val="5"/>
              </a:spcBef>
            </a:pPr>
            <a:r>
              <a:rPr sz="1800" spc="-5" dirty="0">
                <a:latin typeface="Arial MT"/>
                <a:cs typeface="Arial MT"/>
              </a:rPr>
              <a:t>Most</a:t>
            </a:r>
            <a:r>
              <a:rPr sz="1800" spc="-20" dirty="0">
                <a:latin typeface="Arial MT"/>
                <a:cs typeface="Arial MT"/>
              </a:rPr>
              <a:t> importantly,</a:t>
            </a:r>
            <a:r>
              <a:rPr sz="1800" spc="25" dirty="0">
                <a:latin typeface="Arial MT"/>
                <a:cs typeface="Arial MT"/>
              </a:rPr>
              <a:t> </a:t>
            </a:r>
            <a:r>
              <a:rPr sz="1800" spc="-5" dirty="0">
                <a:latin typeface="Arial MT"/>
                <a:cs typeface="Arial MT"/>
              </a:rPr>
              <a:t>LIbeskind</a:t>
            </a:r>
            <a:r>
              <a:rPr sz="1800" spc="15" dirty="0">
                <a:latin typeface="Arial MT"/>
                <a:cs typeface="Arial MT"/>
              </a:rPr>
              <a:t> </a:t>
            </a:r>
            <a:r>
              <a:rPr sz="1800" spc="-5" dirty="0">
                <a:latin typeface="Arial MT"/>
                <a:cs typeface="Arial MT"/>
              </a:rPr>
              <a:t>poses</a:t>
            </a:r>
            <a:endParaRPr sz="1800">
              <a:latin typeface="Arial MT"/>
              <a:cs typeface="Arial MT"/>
            </a:endParaRPr>
          </a:p>
          <a:p>
            <a:pPr marL="13970" marR="485140" indent="-1905">
              <a:lnSpc>
                <a:spcPct val="100000"/>
              </a:lnSpc>
            </a:pPr>
            <a:r>
              <a:rPr sz="1800" spc="-5" dirty="0">
                <a:latin typeface="Arial MT"/>
                <a:cs typeface="Arial MT"/>
              </a:rPr>
              <a:t>the</a:t>
            </a:r>
            <a:r>
              <a:rPr sz="1800" spc="-25" dirty="0">
                <a:latin typeface="Arial MT"/>
                <a:cs typeface="Arial MT"/>
              </a:rPr>
              <a:t> </a:t>
            </a:r>
            <a:r>
              <a:rPr sz="1800" spc="-5" dirty="0">
                <a:latin typeface="Arial MT"/>
                <a:cs typeface="Arial MT"/>
              </a:rPr>
              <a:t>question,</a:t>
            </a:r>
            <a:r>
              <a:rPr sz="1800" spc="5" dirty="0">
                <a:latin typeface="Arial MT"/>
                <a:cs typeface="Arial MT"/>
              </a:rPr>
              <a:t> </a:t>
            </a:r>
            <a:r>
              <a:rPr sz="1800" spc="-5" dirty="0">
                <a:latin typeface="Arial MT"/>
                <a:cs typeface="Arial MT"/>
              </a:rPr>
              <a:t>how</a:t>
            </a:r>
            <a:r>
              <a:rPr sz="1800" spc="5" dirty="0">
                <a:latin typeface="Arial MT"/>
                <a:cs typeface="Arial MT"/>
              </a:rPr>
              <a:t> </a:t>
            </a:r>
            <a:r>
              <a:rPr sz="1800" spc="-5" dirty="0">
                <a:latin typeface="Arial MT"/>
                <a:cs typeface="Arial MT"/>
              </a:rPr>
              <a:t>do</a:t>
            </a:r>
            <a:r>
              <a:rPr sz="1800" spc="-15" dirty="0">
                <a:latin typeface="Arial MT"/>
                <a:cs typeface="Arial MT"/>
              </a:rPr>
              <a:t> </a:t>
            </a:r>
            <a:r>
              <a:rPr sz="1800" spc="-25" dirty="0">
                <a:latin typeface="Arial MT"/>
                <a:cs typeface="Arial MT"/>
              </a:rPr>
              <a:t>we</a:t>
            </a:r>
            <a:r>
              <a:rPr sz="1800" spc="25" dirty="0">
                <a:latin typeface="Arial MT"/>
                <a:cs typeface="Arial MT"/>
              </a:rPr>
              <a:t> </a:t>
            </a:r>
            <a:r>
              <a:rPr sz="1800" spc="-5" dirty="0">
                <a:latin typeface="Arial MT"/>
                <a:cs typeface="Arial MT"/>
              </a:rPr>
              <a:t>deal </a:t>
            </a:r>
            <a:r>
              <a:rPr sz="1800" spc="-484" dirty="0">
                <a:latin typeface="Arial MT"/>
                <a:cs typeface="Arial MT"/>
              </a:rPr>
              <a:t> </a:t>
            </a:r>
            <a:r>
              <a:rPr sz="1800" spc="-15" dirty="0">
                <a:latin typeface="Arial MT"/>
                <a:cs typeface="Arial MT"/>
              </a:rPr>
              <a:t>with</a:t>
            </a:r>
            <a:r>
              <a:rPr sz="1800" spc="5"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scars</a:t>
            </a:r>
            <a:r>
              <a:rPr sz="1800" spc="-10" dirty="0">
                <a:latin typeface="Arial MT"/>
                <a:cs typeface="Arial MT"/>
              </a:rPr>
              <a:t> </a:t>
            </a:r>
            <a:r>
              <a:rPr sz="1800" dirty="0">
                <a:latin typeface="Arial MT"/>
                <a:cs typeface="Arial MT"/>
              </a:rPr>
              <a:t>from</a:t>
            </a:r>
            <a:r>
              <a:rPr sz="1800" spc="-10" dirty="0">
                <a:latin typeface="Arial MT"/>
                <a:cs typeface="Arial MT"/>
              </a:rPr>
              <a:t> </a:t>
            </a:r>
            <a:r>
              <a:rPr sz="1800" dirty="0">
                <a:latin typeface="Arial MT"/>
                <a:cs typeface="Arial MT"/>
              </a:rPr>
              <a:t>the</a:t>
            </a:r>
            <a:r>
              <a:rPr sz="1800" spc="-20" dirty="0">
                <a:latin typeface="Arial MT"/>
                <a:cs typeface="Arial MT"/>
              </a:rPr>
              <a:t> </a:t>
            </a:r>
            <a:r>
              <a:rPr sz="1800" spc="-5" dirty="0">
                <a:latin typeface="Arial MT"/>
                <a:cs typeface="Arial MT"/>
              </a:rPr>
              <a:t>past?</a:t>
            </a:r>
            <a:endParaRPr sz="18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8667"/>
            <a:ext cx="9144000" cy="6839330"/>
          </a:xfrm>
          <a:prstGeom prst="rect">
            <a:avLst/>
          </a:prstGeom>
        </p:spPr>
      </p:pic>
      <p:sp>
        <p:nvSpPr>
          <p:cNvPr id="3" name="object 3"/>
          <p:cNvSpPr txBox="1">
            <a:spLocks noGrp="1"/>
          </p:cNvSpPr>
          <p:nvPr>
            <p:ph type="title"/>
          </p:nvPr>
        </p:nvSpPr>
        <p:spPr>
          <a:xfrm>
            <a:off x="166216" y="349377"/>
            <a:ext cx="8215783" cy="1243289"/>
          </a:xfrm>
          <a:prstGeom prst="rect">
            <a:avLst/>
          </a:prstGeom>
        </p:spPr>
        <p:txBody>
          <a:bodyPr vert="horz" wrap="square" lIns="0" tIns="12065" rIns="0" bIns="0" rtlCol="0">
            <a:spAutoFit/>
          </a:bodyPr>
          <a:lstStyle/>
          <a:p>
            <a:pPr marL="12700">
              <a:spcBef>
                <a:spcPts val="95"/>
              </a:spcBef>
            </a:pPr>
            <a:r>
              <a:rPr sz="4000" spc="-5" dirty="0">
                <a:solidFill>
                  <a:srgbClr val="FFFFFF"/>
                </a:solidFill>
                <a:latin typeface="Adobe Garamond Pro" panose="02020502060506020403" pitchFamily="18" charset="0"/>
              </a:rPr>
              <a:t>Frank</a:t>
            </a:r>
            <a:r>
              <a:rPr sz="4000" spc="-20" dirty="0">
                <a:solidFill>
                  <a:srgbClr val="FFFFFF"/>
                </a:solidFill>
                <a:latin typeface="Adobe Garamond Pro" panose="02020502060506020403" pitchFamily="18" charset="0"/>
              </a:rPr>
              <a:t> </a:t>
            </a:r>
            <a:r>
              <a:rPr sz="4000" spc="-5" dirty="0">
                <a:solidFill>
                  <a:srgbClr val="FFFFFF"/>
                </a:solidFill>
                <a:latin typeface="Adobe Garamond Pro" panose="02020502060506020403" pitchFamily="18" charset="0"/>
              </a:rPr>
              <a:t>Lloyd</a:t>
            </a:r>
            <a:r>
              <a:rPr sz="4000" spc="-20" dirty="0">
                <a:solidFill>
                  <a:srgbClr val="FFFFFF"/>
                </a:solidFill>
                <a:latin typeface="Adobe Garamond Pro" panose="02020502060506020403" pitchFamily="18" charset="0"/>
              </a:rPr>
              <a:t> </a:t>
            </a:r>
            <a:r>
              <a:rPr sz="4000" spc="-15" dirty="0">
                <a:solidFill>
                  <a:srgbClr val="FFFFFF"/>
                </a:solidFill>
                <a:latin typeface="Adobe Garamond Pro" panose="02020502060506020403" pitchFamily="18" charset="0"/>
              </a:rPr>
              <a:t>Wright</a:t>
            </a:r>
            <a:r>
              <a:rPr sz="4000" spc="-5" dirty="0">
                <a:solidFill>
                  <a:srgbClr val="FFFFFF"/>
                </a:solidFill>
                <a:latin typeface="Adobe Garamond Pro" panose="02020502060506020403" pitchFamily="18" charset="0"/>
              </a:rPr>
              <a:t> </a:t>
            </a:r>
            <a:r>
              <a:rPr sz="4000" spc="-5" dirty="0" smtClean="0">
                <a:solidFill>
                  <a:srgbClr val="FFFFFF"/>
                </a:solidFill>
                <a:latin typeface="Adobe Garamond Pro" panose="02020502060506020403" pitchFamily="18" charset="0"/>
              </a:rPr>
              <a:t>on</a:t>
            </a:r>
            <a:r>
              <a:rPr lang="en-US" sz="4000" spc="-5" dirty="0" smtClean="0">
                <a:solidFill>
                  <a:srgbClr val="FFFFFF"/>
                </a:solidFill>
                <a:latin typeface="Adobe Garamond Pro" panose="02020502060506020403" pitchFamily="18" charset="0"/>
              </a:rPr>
              <a:t> </a:t>
            </a:r>
            <a:r>
              <a:rPr lang="en-US" sz="4000" spc="-5" dirty="0">
                <a:solidFill>
                  <a:srgbClr val="FFFFFF"/>
                </a:solidFill>
                <a:latin typeface="Adobe Garamond Pro" panose="02020502060506020403" pitchFamily="18" charset="0"/>
              </a:rPr>
              <a:t>Architecture</a:t>
            </a:r>
            <a:r>
              <a:rPr lang="en-US" sz="4000" dirty="0">
                <a:latin typeface="Adobe Garamond Pro Bold" panose="02020702060506020403" pitchFamily="18" charset="0"/>
              </a:rPr>
              <a:t/>
            </a:r>
            <a:br>
              <a:rPr lang="en-US" sz="4000" dirty="0">
                <a:latin typeface="Adobe Garamond Pro Bold" panose="02020702060506020403" pitchFamily="18" charset="0"/>
              </a:rPr>
            </a:br>
            <a:endParaRPr sz="4000" dirty="0">
              <a:latin typeface="Adobe Garamond Pro" panose="02020502060506020403" pitchFamily="18" charset="0"/>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latin typeface="Adobe Garamond Pro" panose="02020502060506020403" pitchFamily="18" charset="0"/>
              </a:rPr>
              <a:t>What</a:t>
            </a:r>
            <a:r>
              <a:rPr spc="-15" dirty="0">
                <a:latin typeface="Adobe Garamond Pro" panose="02020502060506020403" pitchFamily="18" charset="0"/>
              </a:rPr>
              <a:t> </a:t>
            </a:r>
            <a:r>
              <a:rPr spc="-5" dirty="0">
                <a:latin typeface="Adobe Garamond Pro" panose="02020502060506020403" pitchFamily="18" charset="0"/>
              </a:rPr>
              <a:t>is</a:t>
            </a:r>
            <a:r>
              <a:rPr dirty="0">
                <a:latin typeface="Adobe Garamond Pro" panose="02020502060506020403" pitchFamily="18" charset="0"/>
              </a:rPr>
              <a:t> architecture </a:t>
            </a:r>
            <a:r>
              <a:rPr spc="-5" dirty="0">
                <a:latin typeface="Adobe Garamond Pro" panose="02020502060506020403" pitchFamily="18" charset="0"/>
              </a:rPr>
              <a:t>anyway?</a:t>
            </a:r>
            <a:r>
              <a:rPr spc="25" dirty="0">
                <a:latin typeface="Adobe Garamond Pro" panose="02020502060506020403" pitchFamily="18" charset="0"/>
              </a:rPr>
              <a:t> </a:t>
            </a:r>
            <a:r>
              <a:rPr spc="-5" dirty="0">
                <a:latin typeface="Adobe Garamond Pro" panose="02020502060506020403" pitchFamily="18" charset="0"/>
              </a:rPr>
              <a:t>Is</a:t>
            </a:r>
            <a:r>
              <a:rPr spc="5" dirty="0">
                <a:latin typeface="Adobe Garamond Pro" panose="02020502060506020403" pitchFamily="18" charset="0"/>
              </a:rPr>
              <a:t> </a:t>
            </a:r>
            <a:r>
              <a:rPr dirty="0">
                <a:latin typeface="Adobe Garamond Pro" panose="02020502060506020403" pitchFamily="18" charset="0"/>
              </a:rPr>
              <a:t>it</a:t>
            </a:r>
            <a:r>
              <a:rPr spc="-15" dirty="0">
                <a:latin typeface="Adobe Garamond Pro" panose="02020502060506020403" pitchFamily="18" charset="0"/>
              </a:rPr>
              <a:t> </a:t>
            </a:r>
            <a:r>
              <a:rPr spc="-5" dirty="0">
                <a:latin typeface="Adobe Garamond Pro" panose="02020502060506020403" pitchFamily="18" charset="0"/>
              </a:rPr>
              <a:t>the</a:t>
            </a:r>
            <a:r>
              <a:rPr dirty="0">
                <a:latin typeface="Adobe Garamond Pro" panose="02020502060506020403" pitchFamily="18" charset="0"/>
              </a:rPr>
              <a:t> </a:t>
            </a:r>
            <a:r>
              <a:rPr spc="-5" dirty="0">
                <a:latin typeface="Adobe Garamond Pro" panose="02020502060506020403" pitchFamily="18" charset="0"/>
              </a:rPr>
              <a:t>vast</a:t>
            </a:r>
            <a:r>
              <a:rPr dirty="0">
                <a:latin typeface="Adobe Garamond Pro" panose="02020502060506020403" pitchFamily="18" charset="0"/>
              </a:rPr>
              <a:t> collection</a:t>
            </a:r>
            <a:r>
              <a:rPr spc="-15" dirty="0">
                <a:latin typeface="Adobe Garamond Pro" panose="02020502060506020403" pitchFamily="18" charset="0"/>
              </a:rPr>
              <a:t> </a:t>
            </a:r>
            <a:r>
              <a:rPr dirty="0">
                <a:latin typeface="Adobe Garamond Pro" panose="02020502060506020403" pitchFamily="18" charset="0"/>
              </a:rPr>
              <a:t>of</a:t>
            </a:r>
            <a:r>
              <a:rPr spc="-15" dirty="0">
                <a:latin typeface="Adobe Garamond Pro" panose="02020502060506020403" pitchFamily="18" charset="0"/>
              </a:rPr>
              <a:t> </a:t>
            </a:r>
            <a:r>
              <a:rPr spc="-5" dirty="0">
                <a:latin typeface="Adobe Garamond Pro" panose="02020502060506020403" pitchFamily="18" charset="0"/>
              </a:rPr>
              <a:t>the </a:t>
            </a:r>
            <a:r>
              <a:rPr spc="-650" dirty="0">
                <a:latin typeface="Adobe Garamond Pro" panose="02020502060506020403" pitchFamily="18" charset="0"/>
              </a:rPr>
              <a:t> </a:t>
            </a:r>
            <a:r>
              <a:rPr spc="-5" dirty="0">
                <a:latin typeface="Adobe Garamond Pro" panose="02020502060506020403" pitchFamily="18" charset="0"/>
              </a:rPr>
              <a:t>various </a:t>
            </a:r>
            <a:r>
              <a:rPr dirty="0">
                <a:latin typeface="Adobe Garamond Pro" panose="02020502060506020403" pitchFamily="18" charset="0"/>
              </a:rPr>
              <a:t>buildings which </a:t>
            </a:r>
            <a:r>
              <a:rPr spc="-5" dirty="0">
                <a:latin typeface="Adobe Garamond Pro" panose="02020502060506020403" pitchFamily="18" charset="0"/>
              </a:rPr>
              <a:t>have been </a:t>
            </a:r>
            <a:r>
              <a:rPr dirty="0">
                <a:latin typeface="Adobe Garamond Pro" panose="02020502060506020403" pitchFamily="18" charset="0"/>
              </a:rPr>
              <a:t>built to </a:t>
            </a:r>
            <a:r>
              <a:rPr spc="-5" dirty="0">
                <a:latin typeface="Adobe Garamond Pro" panose="02020502060506020403" pitchFamily="18" charset="0"/>
              </a:rPr>
              <a:t>please the </a:t>
            </a:r>
            <a:r>
              <a:rPr dirty="0">
                <a:latin typeface="Adobe Garamond Pro" panose="02020502060506020403" pitchFamily="18" charset="0"/>
              </a:rPr>
              <a:t> </a:t>
            </a:r>
            <a:r>
              <a:rPr spc="-5" dirty="0">
                <a:latin typeface="Adobe Garamond Pro" panose="02020502060506020403" pitchFamily="18" charset="0"/>
              </a:rPr>
              <a:t>varying</a:t>
            </a:r>
            <a:r>
              <a:rPr spc="25" dirty="0">
                <a:latin typeface="Adobe Garamond Pro" panose="02020502060506020403" pitchFamily="18" charset="0"/>
              </a:rPr>
              <a:t> </a:t>
            </a:r>
            <a:r>
              <a:rPr dirty="0">
                <a:latin typeface="Adobe Garamond Pro" panose="02020502060506020403" pitchFamily="18" charset="0"/>
              </a:rPr>
              <a:t>taste</a:t>
            </a:r>
            <a:r>
              <a:rPr spc="-10" dirty="0">
                <a:latin typeface="Adobe Garamond Pro" panose="02020502060506020403" pitchFamily="18" charset="0"/>
              </a:rPr>
              <a:t> </a:t>
            </a:r>
            <a:r>
              <a:rPr dirty="0">
                <a:latin typeface="Adobe Garamond Pro" panose="02020502060506020403" pitchFamily="18" charset="0"/>
              </a:rPr>
              <a:t>of</a:t>
            </a:r>
            <a:r>
              <a:rPr spc="-10" dirty="0">
                <a:latin typeface="Adobe Garamond Pro" panose="02020502060506020403" pitchFamily="18" charset="0"/>
              </a:rPr>
              <a:t> </a:t>
            </a:r>
            <a:r>
              <a:rPr spc="-5" dirty="0">
                <a:latin typeface="Adobe Garamond Pro" panose="02020502060506020403" pitchFamily="18" charset="0"/>
              </a:rPr>
              <a:t>the</a:t>
            </a:r>
            <a:r>
              <a:rPr spc="10" dirty="0">
                <a:latin typeface="Adobe Garamond Pro" panose="02020502060506020403" pitchFamily="18" charset="0"/>
              </a:rPr>
              <a:t> </a:t>
            </a:r>
            <a:r>
              <a:rPr spc="-5" dirty="0">
                <a:latin typeface="Adobe Garamond Pro" panose="02020502060506020403" pitchFamily="18" charset="0"/>
              </a:rPr>
              <a:t>various lords</a:t>
            </a:r>
            <a:r>
              <a:rPr spc="10" dirty="0">
                <a:latin typeface="Adobe Garamond Pro" panose="02020502060506020403" pitchFamily="18" charset="0"/>
              </a:rPr>
              <a:t> </a:t>
            </a:r>
            <a:r>
              <a:rPr spc="-10" dirty="0">
                <a:latin typeface="Adobe Garamond Pro" panose="02020502060506020403" pitchFamily="18" charset="0"/>
              </a:rPr>
              <a:t>of</a:t>
            </a:r>
            <a:r>
              <a:rPr spc="5" dirty="0">
                <a:latin typeface="Adobe Garamond Pro" panose="02020502060506020403" pitchFamily="18" charset="0"/>
              </a:rPr>
              <a:t> </a:t>
            </a:r>
            <a:r>
              <a:rPr spc="-5" dirty="0">
                <a:latin typeface="Adobe Garamond Pro" panose="02020502060506020403" pitchFamily="18" charset="0"/>
              </a:rPr>
              <a:t>mankind? I</a:t>
            </a:r>
            <a:r>
              <a:rPr spc="-10" dirty="0">
                <a:latin typeface="Adobe Garamond Pro" panose="02020502060506020403" pitchFamily="18" charset="0"/>
              </a:rPr>
              <a:t> </a:t>
            </a:r>
            <a:r>
              <a:rPr dirty="0">
                <a:latin typeface="Adobe Garamond Pro" panose="02020502060506020403" pitchFamily="18" charset="0"/>
              </a:rPr>
              <a:t>think</a:t>
            </a:r>
            <a:r>
              <a:rPr spc="-50" dirty="0">
                <a:latin typeface="Adobe Garamond Pro" panose="02020502060506020403" pitchFamily="18" charset="0"/>
              </a:rPr>
              <a:t> </a:t>
            </a:r>
            <a:r>
              <a:rPr spc="-5" dirty="0">
                <a:latin typeface="Adobe Garamond Pro" panose="02020502060506020403" pitchFamily="18" charset="0"/>
              </a:rPr>
              <a:t>not.</a:t>
            </a:r>
          </a:p>
          <a:p>
            <a:pPr marL="12700" marR="70485">
              <a:lnSpc>
                <a:spcPct val="100200"/>
              </a:lnSpc>
              <a:spcBef>
                <a:spcPts val="650"/>
              </a:spcBef>
            </a:pPr>
            <a:r>
              <a:rPr spc="-5" dirty="0">
                <a:latin typeface="Adobe Garamond Pro" panose="02020502060506020403" pitchFamily="18" charset="0"/>
              </a:rPr>
              <a:t>No, </a:t>
            </a:r>
            <a:r>
              <a:rPr dirty="0">
                <a:latin typeface="Adobe Garamond Pro" panose="02020502060506020403" pitchFamily="18" charset="0"/>
              </a:rPr>
              <a:t>I </a:t>
            </a:r>
            <a:r>
              <a:rPr spc="-5" dirty="0">
                <a:latin typeface="Adobe Garamond Pro" panose="02020502060506020403" pitchFamily="18" charset="0"/>
              </a:rPr>
              <a:t>know </a:t>
            </a:r>
            <a:r>
              <a:rPr dirty="0">
                <a:latin typeface="Adobe Garamond Pro" panose="02020502060506020403" pitchFamily="18" charset="0"/>
              </a:rPr>
              <a:t>that architecture </a:t>
            </a:r>
            <a:r>
              <a:rPr spc="-10" dirty="0">
                <a:latin typeface="Adobe Garamond Pro" panose="02020502060506020403" pitchFamily="18" charset="0"/>
              </a:rPr>
              <a:t>is </a:t>
            </a:r>
            <a:r>
              <a:rPr sz="2800" u="heavy" dirty="0">
                <a:solidFill>
                  <a:srgbClr val="FF0000"/>
                </a:solidFill>
                <a:uFill>
                  <a:solidFill>
                    <a:srgbClr val="FF0000"/>
                  </a:solidFill>
                </a:uFill>
                <a:latin typeface="Adobe Garamond Pro" panose="02020502060506020403" pitchFamily="18" charset="0"/>
              </a:rPr>
              <a:t>life</a:t>
            </a:r>
            <a:r>
              <a:rPr dirty="0">
                <a:latin typeface="Adobe Garamond Pro" panose="02020502060506020403" pitchFamily="18" charset="0"/>
              </a:rPr>
              <a:t>; </a:t>
            </a:r>
            <a:r>
              <a:rPr spc="-5" dirty="0">
                <a:latin typeface="Adobe Garamond Pro" panose="02020502060506020403" pitchFamily="18" charset="0"/>
              </a:rPr>
              <a:t>or at least </a:t>
            </a:r>
            <a:r>
              <a:rPr dirty="0">
                <a:latin typeface="Adobe Garamond Pro" panose="02020502060506020403" pitchFamily="18" charset="0"/>
              </a:rPr>
              <a:t>it is </a:t>
            </a:r>
            <a:r>
              <a:rPr spc="-5" dirty="0">
                <a:latin typeface="Adobe Garamond Pro" panose="02020502060506020403" pitchFamily="18" charset="0"/>
              </a:rPr>
              <a:t>life </a:t>
            </a:r>
            <a:r>
              <a:rPr dirty="0">
                <a:latin typeface="Adobe Garamond Pro" panose="02020502060506020403" pitchFamily="18" charset="0"/>
              </a:rPr>
              <a:t>itself </a:t>
            </a:r>
            <a:r>
              <a:rPr spc="-655" dirty="0">
                <a:latin typeface="Adobe Garamond Pro" panose="02020502060506020403" pitchFamily="18" charset="0"/>
              </a:rPr>
              <a:t> </a:t>
            </a:r>
            <a:r>
              <a:rPr dirty="0">
                <a:latin typeface="Adobe Garamond Pro" panose="02020502060506020403" pitchFamily="18" charset="0"/>
              </a:rPr>
              <a:t>taking </a:t>
            </a:r>
            <a:r>
              <a:rPr spc="-5" dirty="0">
                <a:latin typeface="Adobe Garamond Pro" panose="02020502060506020403" pitchFamily="18" charset="0"/>
              </a:rPr>
              <a:t>form </a:t>
            </a:r>
            <a:r>
              <a:rPr dirty="0">
                <a:latin typeface="Adobe Garamond Pro" panose="02020502060506020403" pitchFamily="18" charset="0"/>
              </a:rPr>
              <a:t>and </a:t>
            </a:r>
            <a:r>
              <a:rPr spc="-5" dirty="0">
                <a:latin typeface="Adobe Garamond Pro" panose="02020502060506020403" pitchFamily="18" charset="0"/>
              </a:rPr>
              <a:t>therefore </a:t>
            </a:r>
            <a:r>
              <a:rPr dirty="0">
                <a:latin typeface="Adobe Garamond Pro" panose="02020502060506020403" pitchFamily="18" charset="0"/>
              </a:rPr>
              <a:t>it </a:t>
            </a:r>
            <a:r>
              <a:rPr spc="-5" dirty="0">
                <a:latin typeface="Adobe Garamond Pro" panose="02020502060506020403" pitchFamily="18" charset="0"/>
              </a:rPr>
              <a:t>is </a:t>
            </a:r>
            <a:r>
              <a:rPr i="1" spc="-5" dirty="0">
                <a:solidFill>
                  <a:srgbClr val="FFC000"/>
                </a:solidFill>
                <a:latin typeface="Adobe Garamond Pro" panose="02020502060506020403" pitchFamily="18" charset="0"/>
              </a:rPr>
              <a:t>the truest </a:t>
            </a:r>
            <a:r>
              <a:rPr i="1" dirty="0">
                <a:solidFill>
                  <a:srgbClr val="FFC000"/>
                </a:solidFill>
                <a:latin typeface="Adobe Garamond Pro" panose="02020502060506020403" pitchFamily="18" charset="0"/>
              </a:rPr>
              <a:t>record of </a:t>
            </a:r>
            <a:r>
              <a:rPr i="1" spc="-5" dirty="0">
                <a:solidFill>
                  <a:srgbClr val="FFC000"/>
                </a:solidFill>
                <a:latin typeface="Adobe Garamond Pro" panose="02020502060506020403" pitchFamily="18" charset="0"/>
              </a:rPr>
              <a:t>life </a:t>
            </a:r>
            <a:r>
              <a:rPr spc="-5" dirty="0">
                <a:latin typeface="Adobe Garamond Pro" panose="02020502060506020403" pitchFamily="18" charset="0"/>
              </a:rPr>
              <a:t>as </a:t>
            </a:r>
            <a:r>
              <a:rPr dirty="0">
                <a:latin typeface="Adobe Garamond Pro" panose="02020502060506020403" pitchFamily="18" charset="0"/>
              </a:rPr>
              <a:t>it </a:t>
            </a:r>
            <a:r>
              <a:rPr spc="5" dirty="0">
                <a:latin typeface="Adobe Garamond Pro" panose="02020502060506020403" pitchFamily="18" charset="0"/>
              </a:rPr>
              <a:t> was</a:t>
            </a:r>
            <a:r>
              <a:rPr dirty="0">
                <a:latin typeface="Adobe Garamond Pro" panose="02020502060506020403" pitchFamily="18" charset="0"/>
              </a:rPr>
              <a:t> lived</a:t>
            </a:r>
            <a:r>
              <a:rPr spc="30" dirty="0">
                <a:latin typeface="Adobe Garamond Pro" panose="02020502060506020403" pitchFamily="18" charset="0"/>
              </a:rPr>
              <a:t> </a:t>
            </a:r>
            <a:r>
              <a:rPr dirty="0">
                <a:latin typeface="Adobe Garamond Pro" panose="02020502060506020403" pitchFamily="18" charset="0"/>
              </a:rPr>
              <a:t>in</a:t>
            </a:r>
            <a:r>
              <a:rPr spc="25" dirty="0">
                <a:latin typeface="Adobe Garamond Pro" panose="02020502060506020403" pitchFamily="18" charset="0"/>
              </a:rPr>
              <a:t> </a:t>
            </a:r>
            <a:r>
              <a:rPr dirty="0">
                <a:latin typeface="Adobe Garamond Pro" panose="02020502060506020403" pitchFamily="18" charset="0"/>
              </a:rPr>
              <a:t>the</a:t>
            </a:r>
            <a:r>
              <a:rPr spc="45" dirty="0">
                <a:latin typeface="Adobe Garamond Pro" panose="02020502060506020403" pitchFamily="18" charset="0"/>
              </a:rPr>
              <a:t> </a:t>
            </a:r>
            <a:r>
              <a:rPr dirty="0">
                <a:latin typeface="Adobe Garamond Pro" panose="02020502060506020403" pitchFamily="18" charset="0"/>
              </a:rPr>
              <a:t>world</a:t>
            </a:r>
            <a:r>
              <a:rPr spc="5" dirty="0">
                <a:latin typeface="Adobe Garamond Pro" panose="02020502060506020403" pitchFamily="18" charset="0"/>
              </a:rPr>
              <a:t> </a:t>
            </a:r>
            <a:r>
              <a:rPr spc="-25" dirty="0">
                <a:latin typeface="Adobe Garamond Pro" panose="02020502060506020403" pitchFamily="18" charset="0"/>
              </a:rPr>
              <a:t>yesterday,</a:t>
            </a:r>
            <a:r>
              <a:rPr spc="85" dirty="0">
                <a:latin typeface="Adobe Garamond Pro" panose="02020502060506020403" pitchFamily="18" charset="0"/>
              </a:rPr>
              <a:t> </a:t>
            </a:r>
            <a:r>
              <a:rPr dirty="0">
                <a:latin typeface="Adobe Garamond Pro" panose="02020502060506020403" pitchFamily="18" charset="0"/>
              </a:rPr>
              <a:t>as</a:t>
            </a:r>
            <a:r>
              <a:rPr spc="45" dirty="0">
                <a:latin typeface="Adobe Garamond Pro" panose="02020502060506020403" pitchFamily="18" charset="0"/>
              </a:rPr>
              <a:t> </a:t>
            </a:r>
            <a:r>
              <a:rPr dirty="0">
                <a:latin typeface="Adobe Garamond Pro" panose="02020502060506020403" pitchFamily="18" charset="0"/>
              </a:rPr>
              <a:t>it</a:t>
            </a:r>
            <a:r>
              <a:rPr spc="30" dirty="0">
                <a:latin typeface="Adobe Garamond Pro" panose="02020502060506020403" pitchFamily="18" charset="0"/>
              </a:rPr>
              <a:t> </a:t>
            </a:r>
            <a:r>
              <a:rPr dirty="0">
                <a:latin typeface="Adobe Garamond Pro" panose="02020502060506020403" pitchFamily="18" charset="0"/>
              </a:rPr>
              <a:t>is</a:t>
            </a:r>
            <a:r>
              <a:rPr spc="45" dirty="0">
                <a:latin typeface="Adobe Garamond Pro" panose="02020502060506020403" pitchFamily="18" charset="0"/>
              </a:rPr>
              <a:t> </a:t>
            </a:r>
            <a:r>
              <a:rPr dirty="0">
                <a:latin typeface="Adobe Garamond Pro" panose="02020502060506020403" pitchFamily="18" charset="0"/>
              </a:rPr>
              <a:t>lived</a:t>
            </a:r>
            <a:r>
              <a:rPr spc="20" dirty="0">
                <a:latin typeface="Adobe Garamond Pro" panose="02020502060506020403" pitchFamily="18" charset="0"/>
              </a:rPr>
              <a:t> </a:t>
            </a:r>
            <a:r>
              <a:rPr dirty="0">
                <a:latin typeface="Adobe Garamond Pro" panose="02020502060506020403" pitchFamily="18" charset="0"/>
              </a:rPr>
              <a:t>today</a:t>
            </a:r>
            <a:r>
              <a:rPr spc="45" dirty="0">
                <a:latin typeface="Adobe Garamond Pro" panose="02020502060506020403" pitchFamily="18" charset="0"/>
              </a:rPr>
              <a:t> </a:t>
            </a:r>
            <a:r>
              <a:rPr dirty="0">
                <a:latin typeface="Adobe Garamond Pro" panose="02020502060506020403" pitchFamily="18" charset="0"/>
              </a:rPr>
              <a:t>or </a:t>
            </a:r>
            <a:r>
              <a:rPr spc="5" dirty="0">
                <a:latin typeface="Adobe Garamond Pro" panose="02020502060506020403" pitchFamily="18" charset="0"/>
              </a:rPr>
              <a:t> </a:t>
            </a:r>
            <a:r>
              <a:rPr spc="-5" dirty="0">
                <a:latin typeface="Adobe Garamond Pro" panose="02020502060506020403" pitchFamily="18" charset="0"/>
              </a:rPr>
              <a:t>ever</a:t>
            </a:r>
            <a:r>
              <a:rPr dirty="0">
                <a:latin typeface="Adobe Garamond Pro" panose="02020502060506020403" pitchFamily="18" charset="0"/>
              </a:rPr>
              <a:t> </a:t>
            </a:r>
            <a:r>
              <a:rPr spc="5" dirty="0">
                <a:latin typeface="Adobe Garamond Pro" panose="02020502060506020403" pitchFamily="18" charset="0"/>
              </a:rPr>
              <a:t>will</a:t>
            </a:r>
            <a:r>
              <a:rPr spc="-55" dirty="0">
                <a:latin typeface="Adobe Garamond Pro" panose="02020502060506020403" pitchFamily="18" charset="0"/>
              </a:rPr>
              <a:t> </a:t>
            </a:r>
            <a:r>
              <a:rPr spc="-5" dirty="0">
                <a:latin typeface="Adobe Garamond Pro" panose="02020502060506020403" pitchFamily="18" charset="0"/>
              </a:rPr>
              <a:t>be</a:t>
            </a:r>
            <a:r>
              <a:rPr spc="-10" dirty="0">
                <a:latin typeface="Adobe Garamond Pro" panose="02020502060506020403" pitchFamily="18" charset="0"/>
              </a:rPr>
              <a:t> </a:t>
            </a:r>
            <a:r>
              <a:rPr dirty="0">
                <a:latin typeface="Adobe Garamond Pro" panose="02020502060506020403" pitchFamily="18" charset="0"/>
              </a:rPr>
              <a:t>lived.</a:t>
            </a:r>
            <a:r>
              <a:rPr spc="-20" dirty="0">
                <a:latin typeface="Adobe Garamond Pro" panose="02020502060506020403" pitchFamily="18" charset="0"/>
              </a:rPr>
              <a:t> </a:t>
            </a:r>
            <a:r>
              <a:rPr dirty="0">
                <a:latin typeface="Adobe Garamond Pro" panose="02020502060506020403" pitchFamily="18" charset="0"/>
              </a:rPr>
              <a:t>So</a:t>
            </a:r>
            <a:r>
              <a:rPr spc="-10" dirty="0">
                <a:latin typeface="Adobe Garamond Pro" panose="02020502060506020403" pitchFamily="18" charset="0"/>
              </a:rPr>
              <a:t> </a:t>
            </a:r>
            <a:r>
              <a:rPr dirty="0">
                <a:latin typeface="Adobe Garamond Pro" panose="02020502060506020403" pitchFamily="18" charset="0"/>
              </a:rPr>
              <a:t>architecture I</a:t>
            </a:r>
            <a:r>
              <a:rPr spc="5" dirty="0">
                <a:latin typeface="Adobe Garamond Pro" panose="02020502060506020403" pitchFamily="18" charset="0"/>
              </a:rPr>
              <a:t> </a:t>
            </a:r>
            <a:r>
              <a:rPr spc="-5" dirty="0">
                <a:latin typeface="Adobe Garamond Pro" panose="02020502060506020403" pitchFamily="18" charset="0"/>
              </a:rPr>
              <a:t>know</a:t>
            </a:r>
            <a:r>
              <a:rPr spc="-15" dirty="0">
                <a:latin typeface="Adobe Garamond Pro" panose="02020502060506020403" pitchFamily="18" charset="0"/>
              </a:rPr>
              <a:t> </a:t>
            </a:r>
            <a:r>
              <a:rPr dirty="0">
                <a:latin typeface="Adobe Garamond Pro" panose="02020502060506020403" pitchFamily="18" charset="0"/>
              </a:rPr>
              <a:t>to </a:t>
            </a:r>
            <a:r>
              <a:rPr spc="-5" dirty="0">
                <a:latin typeface="Adobe Garamond Pro" panose="02020502060506020403" pitchFamily="18" charset="0"/>
              </a:rPr>
              <a:t>be a</a:t>
            </a:r>
            <a:r>
              <a:rPr spc="-40" dirty="0">
                <a:latin typeface="Adobe Garamond Pro" panose="02020502060506020403" pitchFamily="18" charset="0"/>
              </a:rPr>
              <a:t> </a:t>
            </a:r>
            <a:r>
              <a:rPr u="heavy" dirty="0">
                <a:solidFill>
                  <a:srgbClr val="FF0000"/>
                </a:solidFill>
                <a:uFill>
                  <a:solidFill>
                    <a:srgbClr val="FF0000"/>
                  </a:solidFill>
                </a:uFill>
                <a:latin typeface="Adobe Garamond Pro" panose="02020502060506020403" pitchFamily="18" charset="0"/>
              </a:rPr>
              <a:t>Great</a:t>
            </a:r>
            <a:endParaRPr sz="2800" dirty="0">
              <a:latin typeface="Adobe Garamond Pro" panose="02020502060506020403" pitchFamily="18" charset="0"/>
            </a:endParaRPr>
          </a:p>
          <a:p>
            <a:pPr marL="349250">
              <a:lnSpc>
                <a:spcPct val="100000"/>
              </a:lnSpc>
            </a:pPr>
            <a:r>
              <a:rPr u="heavy" spc="-5" dirty="0">
                <a:solidFill>
                  <a:srgbClr val="FF0000"/>
                </a:solidFill>
                <a:uFill>
                  <a:solidFill>
                    <a:srgbClr val="FF0000"/>
                  </a:solidFill>
                </a:uFill>
                <a:latin typeface="Adobe Garamond Pro" panose="02020502060506020403" pitchFamily="18" charset="0"/>
              </a:rPr>
              <a:t>Spirit</a:t>
            </a:r>
          </a:p>
          <a:p>
            <a:pPr marL="12700" marR="267970">
              <a:lnSpc>
                <a:spcPct val="100000"/>
              </a:lnSpc>
              <a:spcBef>
                <a:spcPts val="575"/>
              </a:spcBef>
            </a:pPr>
            <a:r>
              <a:rPr dirty="0">
                <a:latin typeface="Adobe Garamond Pro" panose="02020502060506020403" pitchFamily="18" charset="0"/>
              </a:rPr>
              <a:t>Architecture is that </a:t>
            </a:r>
            <a:r>
              <a:rPr spc="-5" dirty="0">
                <a:latin typeface="Adobe Garamond Pro" panose="02020502060506020403" pitchFamily="18" charset="0"/>
              </a:rPr>
              <a:t>great living </a:t>
            </a:r>
            <a:r>
              <a:rPr dirty="0">
                <a:latin typeface="Adobe Garamond Pro" panose="02020502060506020403" pitchFamily="18" charset="0"/>
              </a:rPr>
              <a:t>creative spirit </a:t>
            </a:r>
            <a:r>
              <a:rPr spc="-5" dirty="0">
                <a:latin typeface="Adobe Garamond Pro" panose="02020502060506020403" pitchFamily="18" charset="0"/>
              </a:rPr>
              <a:t>which </a:t>
            </a:r>
            <a:r>
              <a:rPr dirty="0">
                <a:latin typeface="Adobe Garamond Pro" panose="02020502060506020403" pitchFamily="18" charset="0"/>
              </a:rPr>
              <a:t>from </a:t>
            </a:r>
            <a:r>
              <a:rPr spc="-655" dirty="0">
                <a:latin typeface="Adobe Garamond Pro" panose="02020502060506020403" pitchFamily="18" charset="0"/>
              </a:rPr>
              <a:t> </a:t>
            </a:r>
            <a:r>
              <a:rPr dirty="0">
                <a:latin typeface="Adobe Garamond Pro" panose="02020502060506020403" pitchFamily="18" charset="0"/>
              </a:rPr>
              <a:t>generation to generation, from age to </a:t>
            </a:r>
            <a:r>
              <a:rPr spc="-5" dirty="0">
                <a:latin typeface="Adobe Garamond Pro" panose="02020502060506020403" pitchFamily="18" charset="0"/>
              </a:rPr>
              <a:t>age, proceeds, </a:t>
            </a:r>
            <a:r>
              <a:rPr dirty="0">
                <a:latin typeface="Adobe Garamond Pro" panose="02020502060506020403" pitchFamily="18" charset="0"/>
              </a:rPr>
              <a:t> persists,</a:t>
            </a:r>
            <a:r>
              <a:rPr spc="-10" dirty="0">
                <a:latin typeface="Adobe Garamond Pro" panose="02020502060506020403" pitchFamily="18" charset="0"/>
              </a:rPr>
              <a:t> </a:t>
            </a:r>
            <a:r>
              <a:rPr spc="-5" dirty="0">
                <a:latin typeface="Adobe Garamond Pro" panose="02020502060506020403" pitchFamily="18" charset="0"/>
              </a:rPr>
              <a:t>creates,</a:t>
            </a:r>
            <a:r>
              <a:rPr spc="20" dirty="0">
                <a:latin typeface="Adobe Garamond Pro" panose="02020502060506020403" pitchFamily="18" charset="0"/>
              </a:rPr>
              <a:t> </a:t>
            </a:r>
            <a:r>
              <a:rPr spc="-5" dirty="0">
                <a:latin typeface="Adobe Garamond Pro" panose="02020502060506020403" pitchFamily="18" charset="0"/>
              </a:rPr>
              <a:t>according </a:t>
            </a:r>
            <a:r>
              <a:rPr dirty="0">
                <a:latin typeface="Adobe Garamond Pro" panose="02020502060506020403" pitchFamily="18" charset="0"/>
              </a:rPr>
              <a:t>to</a:t>
            </a:r>
            <a:r>
              <a:rPr spc="5" dirty="0">
                <a:latin typeface="Adobe Garamond Pro" panose="02020502060506020403" pitchFamily="18" charset="0"/>
              </a:rPr>
              <a:t> </a:t>
            </a:r>
            <a:r>
              <a:rPr spc="-5" dirty="0">
                <a:latin typeface="Adobe Garamond Pro" panose="02020502060506020403" pitchFamily="18" charset="0"/>
              </a:rPr>
              <a:t>the</a:t>
            </a:r>
            <a:r>
              <a:rPr spc="10" dirty="0">
                <a:latin typeface="Adobe Garamond Pro" panose="02020502060506020403" pitchFamily="18" charset="0"/>
              </a:rPr>
              <a:t> </a:t>
            </a:r>
            <a:r>
              <a:rPr spc="-5" dirty="0">
                <a:latin typeface="Adobe Garamond Pro" panose="02020502060506020403" pitchFamily="18" charset="0"/>
              </a:rPr>
              <a:t>nature</a:t>
            </a:r>
            <a:r>
              <a:rPr spc="10" dirty="0">
                <a:latin typeface="Adobe Garamond Pro" panose="02020502060506020403" pitchFamily="18" charset="0"/>
              </a:rPr>
              <a:t> </a:t>
            </a:r>
            <a:r>
              <a:rPr dirty="0">
                <a:latin typeface="Adobe Garamond Pro" panose="02020502060506020403" pitchFamily="18" charset="0"/>
              </a:rPr>
              <a:t>of</a:t>
            </a:r>
            <a:r>
              <a:rPr spc="-10" dirty="0">
                <a:latin typeface="Adobe Garamond Pro" panose="02020502060506020403" pitchFamily="18" charset="0"/>
              </a:rPr>
              <a:t> </a:t>
            </a:r>
            <a:r>
              <a:rPr spc="-5" dirty="0">
                <a:latin typeface="Adobe Garamond Pro" panose="02020502060506020403" pitchFamily="18" charset="0"/>
              </a:rPr>
              <a:t>man,</a:t>
            </a:r>
            <a:r>
              <a:rPr spc="10" dirty="0">
                <a:latin typeface="Adobe Garamond Pro" panose="02020502060506020403" pitchFamily="18" charset="0"/>
              </a:rPr>
              <a:t> </a:t>
            </a:r>
            <a:r>
              <a:rPr spc="-5" dirty="0">
                <a:latin typeface="Adobe Garamond Pro" panose="02020502060506020403" pitchFamily="18" charset="0"/>
              </a:rPr>
              <a:t>and</a:t>
            </a:r>
            <a:r>
              <a:rPr spc="10" dirty="0">
                <a:latin typeface="Adobe Garamond Pro" panose="02020502060506020403" pitchFamily="18" charset="0"/>
              </a:rPr>
              <a:t> </a:t>
            </a:r>
            <a:r>
              <a:rPr dirty="0">
                <a:latin typeface="Adobe Garamond Pro" panose="02020502060506020403" pitchFamily="18" charset="0"/>
              </a:rPr>
              <a:t>his </a:t>
            </a:r>
            <a:r>
              <a:rPr spc="-655" dirty="0">
                <a:latin typeface="Adobe Garamond Pro" panose="02020502060506020403" pitchFamily="18" charset="0"/>
              </a:rPr>
              <a:t> </a:t>
            </a:r>
            <a:r>
              <a:rPr dirty="0">
                <a:latin typeface="Adobe Garamond Pro" panose="02020502060506020403" pitchFamily="18" charset="0"/>
              </a:rPr>
              <a:t>circumstances </a:t>
            </a:r>
            <a:r>
              <a:rPr spc="-5" dirty="0">
                <a:latin typeface="Adobe Garamond Pro" panose="02020502060506020403" pitchFamily="18" charset="0"/>
              </a:rPr>
              <a:t>as</a:t>
            </a:r>
            <a:r>
              <a:rPr dirty="0">
                <a:latin typeface="Adobe Garamond Pro" panose="02020502060506020403" pitchFamily="18" charset="0"/>
              </a:rPr>
              <a:t> they </a:t>
            </a:r>
            <a:r>
              <a:rPr spc="-5" dirty="0">
                <a:latin typeface="Adobe Garamond Pro" panose="02020502060506020403" pitchFamily="18" charset="0"/>
              </a:rPr>
              <a:t>change.</a:t>
            </a:r>
            <a:r>
              <a:rPr dirty="0">
                <a:latin typeface="Adobe Garamond Pro" panose="02020502060506020403" pitchFamily="18" charset="0"/>
              </a:rPr>
              <a:t> That </a:t>
            </a:r>
            <a:r>
              <a:rPr spc="-5" dirty="0">
                <a:latin typeface="Adobe Garamond Pro" panose="02020502060506020403" pitchFamily="18" charset="0"/>
              </a:rPr>
              <a:t>is</a:t>
            </a:r>
            <a:r>
              <a:rPr spc="-20" dirty="0">
                <a:latin typeface="Adobe Garamond Pro" panose="02020502060506020403" pitchFamily="18" charset="0"/>
              </a:rPr>
              <a:t> </a:t>
            </a:r>
            <a:r>
              <a:rPr spc="-5" dirty="0">
                <a:latin typeface="Adobe Garamond Pro" panose="02020502060506020403" pitchFamily="18" charset="0"/>
              </a:rPr>
              <a:t>really</a:t>
            </a:r>
            <a:r>
              <a:rPr dirty="0">
                <a:latin typeface="Adobe Garamond Pro" panose="02020502060506020403" pitchFamily="18" charset="0"/>
              </a:rPr>
              <a:t> architecture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6679" y="440369"/>
            <a:ext cx="8328659" cy="2360930"/>
            <a:chOff x="106679" y="440369"/>
            <a:chExt cx="8328659" cy="2360930"/>
          </a:xfrm>
        </p:grpSpPr>
        <p:pic>
          <p:nvPicPr>
            <p:cNvPr id="3" name="object 3"/>
            <p:cNvPicPr/>
            <p:nvPr/>
          </p:nvPicPr>
          <p:blipFill>
            <a:blip r:embed="rId2" cstate="print"/>
            <a:stretch>
              <a:fillRect/>
            </a:stretch>
          </p:blipFill>
          <p:spPr>
            <a:xfrm>
              <a:off x="247436" y="440369"/>
              <a:ext cx="4777422" cy="345086"/>
            </a:xfrm>
            <a:prstGeom prst="rect">
              <a:avLst/>
            </a:prstGeom>
          </p:spPr>
        </p:pic>
        <p:pic>
          <p:nvPicPr>
            <p:cNvPr id="4" name="object 4"/>
            <p:cNvPicPr/>
            <p:nvPr/>
          </p:nvPicPr>
          <p:blipFill>
            <a:blip r:embed="rId3" cstate="print"/>
            <a:stretch>
              <a:fillRect/>
            </a:stretch>
          </p:blipFill>
          <p:spPr>
            <a:xfrm>
              <a:off x="106679" y="765047"/>
              <a:ext cx="7895844" cy="338327"/>
            </a:xfrm>
            <a:prstGeom prst="rect">
              <a:avLst/>
            </a:prstGeom>
          </p:spPr>
        </p:pic>
        <p:pic>
          <p:nvPicPr>
            <p:cNvPr id="5" name="object 5"/>
            <p:cNvPicPr/>
            <p:nvPr/>
          </p:nvPicPr>
          <p:blipFill>
            <a:blip r:embed="rId4" cstate="print"/>
            <a:stretch>
              <a:fillRect/>
            </a:stretch>
          </p:blipFill>
          <p:spPr>
            <a:xfrm>
              <a:off x="106679" y="1008887"/>
              <a:ext cx="1600200" cy="338327"/>
            </a:xfrm>
            <a:prstGeom prst="rect">
              <a:avLst/>
            </a:prstGeom>
          </p:spPr>
        </p:pic>
        <p:pic>
          <p:nvPicPr>
            <p:cNvPr id="6" name="object 6"/>
            <p:cNvPicPr/>
            <p:nvPr/>
          </p:nvPicPr>
          <p:blipFill>
            <a:blip r:embed="rId5" cstate="print"/>
            <a:stretch>
              <a:fillRect/>
            </a:stretch>
          </p:blipFill>
          <p:spPr>
            <a:xfrm>
              <a:off x="1426463" y="1008887"/>
              <a:ext cx="505968" cy="338327"/>
            </a:xfrm>
            <a:prstGeom prst="rect">
              <a:avLst/>
            </a:prstGeom>
          </p:spPr>
        </p:pic>
        <p:pic>
          <p:nvPicPr>
            <p:cNvPr id="7" name="object 7"/>
            <p:cNvPicPr/>
            <p:nvPr/>
          </p:nvPicPr>
          <p:blipFill>
            <a:blip r:embed="rId6" cstate="print"/>
            <a:stretch>
              <a:fillRect/>
            </a:stretch>
          </p:blipFill>
          <p:spPr>
            <a:xfrm>
              <a:off x="1652015" y="1008887"/>
              <a:ext cx="6502908" cy="338327"/>
            </a:xfrm>
            <a:prstGeom prst="rect">
              <a:avLst/>
            </a:prstGeom>
          </p:spPr>
        </p:pic>
        <p:pic>
          <p:nvPicPr>
            <p:cNvPr id="8" name="object 8"/>
            <p:cNvPicPr/>
            <p:nvPr/>
          </p:nvPicPr>
          <p:blipFill>
            <a:blip r:embed="rId7" cstate="print"/>
            <a:stretch>
              <a:fillRect/>
            </a:stretch>
          </p:blipFill>
          <p:spPr>
            <a:xfrm>
              <a:off x="106679" y="1252727"/>
              <a:ext cx="8118348" cy="338327"/>
            </a:xfrm>
            <a:prstGeom prst="rect">
              <a:avLst/>
            </a:prstGeom>
          </p:spPr>
        </p:pic>
        <p:pic>
          <p:nvPicPr>
            <p:cNvPr id="9" name="object 9"/>
            <p:cNvPicPr/>
            <p:nvPr/>
          </p:nvPicPr>
          <p:blipFill>
            <a:blip r:embed="rId8" cstate="print"/>
            <a:stretch>
              <a:fillRect/>
            </a:stretch>
          </p:blipFill>
          <p:spPr>
            <a:xfrm>
              <a:off x="106679" y="1496567"/>
              <a:ext cx="4195572" cy="338327"/>
            </a:xfrm>
            <a:prstGeom prst="rect">
              <a:avLst/>
            </a:prstGeom>
          </p:spPr>
        </p:pic>
        <p:pic>
          <p:nvPicPr>
            <p:cNvPr id="10" name="object 10"/>
            <p:cNvPicPr/>
            <p:nvPr/>
          </p:nvPicPr>
          <p:blipFill>
            <a:blip r:embed="rId9" cstate="print"/>
            <a:stretch>
              <a:fillRect/>
            </a:stretch>
          </p:blipFill>
          <p:spPr>
            <a:xfrm>
              <a:off x="4021835" y="1496567"/>
              <a:ext cx="347472" cy="338327"/>
            </a:xfrm>
            <a:prstGeom prst="rect">
              <a:avLst/>
            </a:prstGeom>
          </p:spPr>
        </p:pic>
        <p:pic>
          <p:nvPicPr>
            <p:cNvPr id="11" name="object 11"/>
            <p:cNvPicPr/>
            <p:nvPr/>
          </p:nvPicPr>
          <p:blipFill>
            <a:blip r:embed="rId10" cstate="print"/>
            <a:stretch>
              <a:fillRect/>
            </a:stretch>
          </p:blipFill>
          <p:spPr>
            <a:xfrm>
              <a:off x="4088891" y="1496567"/>
              <a:ext cx="3614927" cy="338327"/>
            </a:xfrm>
            <a:prstGeom prst="rect">
              <a:avLst/>
            </a:prstGeom>
          </p:spPr>
        </p:pic>
        <p:pic>
          <p:nvPicPr>
            <p:cNvPr id="12" name="object 12"/>
            <p:cNvPicPr/>
            <p:nvPr/>
          </p:nvPicPr>
          <p:blipFill>
            <a:blip r:embed="rId11" cstate="print"/>
            <a:stretch>
              <a:fillRect/>
            </a:stretch>
          </p:blipFill>
          <p:spPr>
            <a:xfrm>
              <a:off x="7423403" y="1496567"/>
              <a:ext cx="1011936" cy="338327"/>
            </a:xfrm>
            <a:prstGeom prst="rect">
              <a:avLst/>
            </a:prstGeom>
          </p:spPr>
        </p:pic>
        <p:pic>
          <p:nvPicPr>
            <p:cNvPr id="13" name="object 13"/>
            <p:cNvPicPr/>
            <p:nvPr/>
          </p:nvPicPr>
          <p:blipFill>
            <a:blip r:embed="rId12" cstate="print"/>
            <a:stretch>
              <a:fillRect/>
            </a:stretch>
          </p:blipFill>
          <p:spPr>
            <a:xfrm>
              <a:off x="106679" y="1740408"/>
              <a:ext cx="7886700" cy="338327"/>
            </a:xfrm>
            <a:prstGeom prst="rect">
              <a:avLst/>
            </a:prstGeom>
          </p:spPr>
        </p:pic>
        <p:pic>
          <p:nvPicPr>
            <p:cNvPr id="14" name="object 14"/>
            <p:cNvPicPr/>
            <p:nvPr/>
          </p:nvPicPr>
          <p:blipFill>
            <a:blip r:embed="rId13" cstate="print"/>
            <a:stretch>
              <a:fillRect/>
            </a:stretch>
          </p:blipFill>
          <p:spPr>
            <a:xfrm>
              <a:off x="106679" y="1984247"/>
              <a:ext cx="6365748" cy="338327"/>
            </a:xfrm>
            <a:prstGeom prst="rect">
              <a:avLst/>
            </a:prstGeom>
          </p:spPr>
        </p:pic>
        <p:pic>
          <p:nvPicPr>
            <p:cNvPr id="15" name="object 15"/>
            <p:cNvPicPr/>
            <p:nvPr/>
          </p:nvPicPr>
          <p:blipFill>
            <a:blip r:embed="rId14" cstate="print"/>
            <a:stretch>
              <a:fillRect/>
            </a:stretch>
          </p:blipFill>
          <p:spPr>
            <a:xfrm>
              <a:off x="2833115" y="2228087"/>
              <a:ext cx="5335524" cy="338327"/>
            </a:xfrm>
            <a:prstGeom prst="rect">
              <a:avLst/>
            </a:prstGeom>
          </p:spPr>
        </p:pic>
        <p:pic>
          <p:nvPicPr>
            <p:cNvPr id="16" name="object 16"/>
            <p:cNvPicPr/>
            <p:nvPr/>
          </p:nvPicPr>
          <p:blipFill>
            <a:blip r:embed="rId15" cstate="print"/>
            <a:stretch>
              <a:fillRect/>
            </a:stretch>
          </p:blipFill>
          <p:spPr>
            <a:xfrm>
              <a:off x="241445" y="2584703"/>
              <a:ext cx="2055720" cy="216153"/>
            </a:xfrm>
            <a:prstGeom prst="rect">
              <a:avLst/>
            </a:prstGeom>
          </p:spPr>
        </p:pic>
      </p:grpSp>
      <p:sp>
        <p:nvSpPr>
          <p:cNvPr id="17" name="object 17"/>
          <p:cNvSpPr txBox="1">
            <a:spLocks noGrp="1"/>
          </p:cNvSpPr>
          <p:nvPr>
            <p:ph type="title"/>
          </p:nvPr>
        </p:nvSpPr>
        <p:spPr>
          <a:xfrm>
            <a:off x="221691" y="316433"/>
            <a:ext cx="8114665" cy="2472055"/>
          </a:xfrm>
          <a:prstGeom prst="rect">
            <a:avLst/>
          </a:prstGeom>
        </p:spPr>
        <p:txBody>
          <a:bodyPr vert="horz" wrap="square" lIns="0" tIns="13335" rIns="0" bIns="0" rtlCol="0">
            <a:spAutoFit/>
          </a:bodyPr>
          <a:lstStyle/>
          <a:p>
            <a:pPr marL="13970">
              <a:lnSpc>
                <a:spcPct val="100000"/>
              </a:lnSpc>
              <a:spcBef>
                <a:spcPts val="105"/>
              </a:spcBef>
            </a:pPr>
            <a:r>
              <a:rPr sz="3200" dirty="0"/>
              <a:t>SYDNEY</a:t>
            </a:r>
            <a:r>
              <a:rPr sz="3200" spc="-95" dirty="0"/>
              <a:t> </a:t>
            </a:r>
            <a:r>
              <a:rPr sz="3200" dirty="0"/>
              <a:t>OPERA</a:t>
            </a:r>
            <a:r>
              <a:rPr sz="3200" spc="-150" dirty="0"/>
              <a:t> </a:t>
            </a:r>
            <a:r>
              <a:rPr sz="3200" dirty="0"/>
              <a:t>HOUSE</a:t>
            </a:r>
            <a:endParaRPr sz="3200"/>
          </a:p>
          <a:p>
            <a:pPr marL="12700" marR="5080">
              <a:lnSpc>
                <a:spcPct val="100000"/>
              </a:lnSpc>
              <a:spcBef>
                <a:spcPts val="50"/>
              </a:spcBef>
            </a:pPr>
            <a:r>
              <a:rPr sz="1600" b="0" spc="-5" dirty="0">
                <a:latin typeface="Arial MT"/>
                <a:cs typeface="Arial MT"/>
              </a:rPr>
              <a:t>The</a:t>
            </a:r>
            <a:r>
              <a:rPr sz="1600" b="0" dirty="0">
                <a:latin typeface="Arial MT"/>
                <a:cs typeface="Arial MT"/>
              </a:rPr>
              <a:t> </a:t>
            </a:r>
            <a:r>
              <a:rPr sz="1600" b="0" spc="-10" dirty="0">
                <a:latin typeface="Arial MT"/>
                <a:cs typeface="Arial MT"/>
              </a:rPr>
              <a:t>Sydney</a:t>
            </a:r>
            <a:r>
              <a:rPr sz="1600" b="0" spc="20" dirty="0">
                <a:latin typeface="Arial MT"/>
                <a:cs typeface="Arial MT"/>
              </a:rPr>
              <a:t> </a:t>
            </a:r>
            <a:r>
              <a:rPr sz="1600" b="0" spc="-5" dirty="0">
                <a:latin typeface="Arial MT"/>
                <a:cs typeface="Arial MT"/>
              </a:rPr>
              <a:t>Opera</a:t>
            </a:r>
            <a:r>
              <a:rPr sz="1600" b="0" spc="20" dirty="0">
                <a:latin typeface="Arial MT"/>
                <a:cs typeface="Arial MT"/>
              </a:rPr>
              <a:t> </a:t>
            </a:r>
            <a:r>
              <a:rPr sz="1600" b="0" spc="-5" dirty="0">
                <a:latin typeface="Arial MT"/>
                <a:cs typeface="Arial MT"/>
              </a:rPr>
              <a:t>House</a:t>
            </a:r>
            <a:r>
              <a:rPr sz="1600" b="0" dirty="0">
                <a:latin typeface="Arial MT"/>
                <a:cs typeface="Arial MT"/>
              </a:rPr>
              <a:t> </a:t>
            </a:r>
            <a:r>
              <a:rPr sz="1600" b="0" spc="-5" dirty="0">
                <a:latin typeface="Arial MT"/>
                <a:cs typeface="Arial MT"/>
              </a:rPr>
              <a:t>is a</a:t>
            </a:r>
            <a:r>
              <a:rPr sz="1600" b="0" spc="15" dirty="0">
                <a:latin typeface="Arial MT"/>
                <a:cs typeface="Arial MT"/>
              </a:rPr>
              <a:t> </a:t>
            </a:r>
            <a:r>
              <a:rPr sz="1600" b="0" spc="-5" dirty="0">
                <a:latin typeface="Arial MT"/>
                <a:cs typeface="Arial MT"/>
              </a:rPr>
              <a:t>masterpiece</a:t>
            </a:r>
            <a:r>
              <a:rPr sz="1600" b="0" dirty="0">
                <a:latin typeface="Arial MT"/>
                <a:cs typeface="Arial MT"/>
              </a:rPr>
              <a:t> </a:t>
            </a:r>
            <a:r>
              <a:rPr sz="1600" b="0" spc="-5" dirty="0">
                <a:latin typeface="Arial MT"/>
                <a:cs typeface="Arial MT"/>
              </a:rPr>
              <a:t>of</a:t>
            </a:r>
            <a:r>
              <a:rPr sz="1600" b="0" spc="15" dirty="0">
                <a:latin typeface="Arial MT"/>
                <a:cs typeface="Arial MT"/>
              </a:rPr>
              <a:t> </a:t>
            </a:r>
            <a:r>
              <a:rPr sz="1600" b="0" spc="-5" dirty="0">
                <a:latin typeface="Arial MT"/>
                <a:cs typeface="Arial MT"/>
              </a:rPr>
              <a:t>late</a:t>
            </a:r>
            <a:r>
              <a:rPr sz="1600" b="0" spc="15" dirty="0">
                <a:latin typeface="Arial MT"/>
                <a:cs typeface="Arial MT"/>
              </a:rPr>
              <a:t> </a:t>
            </a:r>
            <a:r>
              <a:rPr sz="1600" b="0" spc="-5" dirty="0">
                <a:latin typeface="Arial MT"/>
                <a:cs typeface="Arial MT"/>
              </a:rPr>
              <a:t>modern</a:t>
            </a:r>
            <a:r>
              <a:rPr sz="1600" b="0" spc="15" dirty="0">
                <a:latin typeface="Arial MT"/>
                <a:cs typeface="Arial MT"/>
              </a:rPr>
              <a:t> </a:t>
            </a:r>
            <a:r>
              <a:rPr sz="1600" b="0" spc="-5" dirty="0">
                <a:latin typeface="Arial MT"/>
                <a:cs typeface="Arial MT"/>
              </a:rPr>
              <a:t>architecture</a:t>
            </a:r>
            <a:r>
              <a:rPr sz="1600" b="0" spc="10" dirty="0">
                <a:latin typeface="Arial MT"/>
                <a:cs typeface="Arial MT"/>
              </a:rPr>
              <a:t> </a:t>
            </a:r>
            <a:r>
              <a:rPr sz="1600" b="0" spc="-5" dirty="0">
                <a:latin typeface="Arial MT"/>
                <a:cs typeface="Arial MT"/>
              </a:rPr>
              <a:t>and</a:t>
            </a:r>
            <a:r>
              <a:rPr sz="1600" b="0" spc="15" dirty="0">
                <a:latin typeface="Arial MT"/>
                <a:cs typeface="Arial MT"/>
              </a:rPr>
              <a:t> </a:t>
            </a:r>
            <a:r>
              <a:rPr sz="1600" b="0" spc="-5" dirty="0">
                <a:latin typeface="Arial MT"/>
                <a:cs typeface="Arial MT"/>
              </a:rPr>
              <a:t>an</a:t>
            </a:r>
            <a:r>
              <a:rPr sz="1600" b="0" spc="5" dirty="0">
                <a:latin typeface="Arial MT"/>
                <a:cs typeface="Arial MT"/>
              </a:rPr>
              <a:t> </a:t>
            </a:r>
            <a:r>
              <a:rPr sz="1600" b="0" spc="-5" dirty="0">
                <a:latin typeface="Arial MT"/>
                <a:cs typeface="Arial MT"/>
              </a:rPr>
              <a:t>iconic </a:t>
            </a:r>
            <a:r>
              <a:rPr sz="1600" b="0" dirty="0">
                <a:latin typeface="Arial MT"/>
                <a:cs typeface="Arial MT"/>
              </a:rPr>
              <a:t> </a:t>
            </a:r>
            <a:r>
              <a:rPr sz="1600" b="0" spc="-5" dirty="0">
                <a:latin typeface="Arial MT"/>
                <a:cs typeface="Arial MT"/>
              </a:rPr>
              <a:t>building</a:t>
            </a:r>
            <a:r>
              <a:rPr sz="1600" b="0" spc="-35" dirty="0">
                <a:latin typeface="Arial MT"/>
                <a:cs typeface="Arial MT"/>
              </a:rPr>
              <a:t> </a:t>
            </a:r>
            <a:r>
              <a:rPr sz="1600" b="0" spc="-5" dirty="0">
                <a:latin typeface="Arial MT"/>
                <a:cs typeface="Arial MT"/>
              </a:rPr>
              <a:t>of</a:t>
            </a:r>
            <a:r>
              <a:rPr sz="1600" b="0" spc="15" dirty="0">
                <a:latin typeface="Arial MT"/>
                <a:cs typeface="Arial MT"/>
              </a:rPr>
              <a:t> </a:t>
            </a:r>
            <a:r>
              <a:rPr sz="1600" b="0" spc="-5" dirty="0">
                <a:latin typeface="Arial MT"/>
                <a:cs typeface="Arial MT"/>
              </a:rPr>
              <a:t>the</a:t>
            </a:r>
            <a:r>
              <a:rPr sz="1600" b="0" spc="25" dirty="0">
                <a:latin typeface="Arial MT"/>
                <a:cs typeface="Arial MT"/>
              </a:rPr>
              <a:t> </a:t>
            </a:r>
            <a:r>
              <a:rPr sz="1600" b="0" spc="-5" dirty="0">
                <a:latin typeface="Arial MT"/>
                <a:cs typeface="Arial MT"/>
              </a:rPr>
              <a:t>20th</a:t>
            </a:r>
            <a:r>
              <a:rPr sz="1600" b="0" spc="20" dirty="0">
                <a:latin typeface="Arial MT"/>
                <a:cs typeface="Arial MT"/>
              </a:rPr>
              <a:t> </a:t>
            </a:r>
            <a:r>
              <a:rPr sz="1600" b="0" spc="-20" dirty="0">
                <a:latin typeface="Arial MT"/>
                <a:cs typeface="Arial MT"/>
              </a:rPr>
              <a:t>century.</a:t>
            </a:r>
            <a:r>
              <a:rPr sz="1600" b="0" spc="35" dirty="0">
                <a:latin typeface="Arial MT"/>
                <a:cs typeface="Arial MT"/>
              </a:rPr>
              <a:t> </a:t>
            </a:r>
            <a:r>
              <a:rPr sz="1600" b="0" spc="-5" dirty="0">
                <a:latin typeface="Arial MT"/>
                <a:cs typeface="Arial MT"/>
              </a:rPr>
              <a:t>It</a:t>
            </a:r>
            <a:r>
              <a:rPr sz="1600" b="0" spc="25" dirty="0">
                <a:latin typeface="Arial MT"/>
                <a:cs typeface="Arial MT"/>
              </a:rPr>
              <a:t> </a:t>
            </a:r>
            <a:r>
              <a:rPr sz="1600" b="0" spc="-5" dirty="0">
                <a:latin typeface="Arial MT"/>
                <a:cs typeface="Arial MT"/>
              </a:rPr>
              <a:t>is</a:t>
            </a:r>
            <a:r>
              <a:rPr sz="1600" b="0" dirty="0">
                <a:latin typeface="Arial MT"/>
                <a:cs typeface="Arial MT"/>
              </a:rPr>
              <a:t> </a:t>
            </a:r>
            <a:r>
              <a:rPr sz="1600" b="0" spc="-5" dirty="0">
                <a:latin typeface="Arial MT"/>
                <a:cs typeface="Arial MT"/>
              </a:rPr>
              <a:t>admired</a:t>
            </a:r>
            <a:r>
              <a:rPr sz="1600" b="0" spc="10" dirty="0">
                <a:latin typeface="Arial MT"/>
                <a:cs typeface="Arial MT"/>
              </a:rPr>
              <a:t> </a:t>
            </a:r>
            <a:r>
              <a:rPr sz="1600" b="0" spc="-5" dirty="0">
                <a:latin typeface="Arial MT"/>
                <a:cs typeface="Arial MT"/>
              </a:rPr>
              <a:t>internationally</a:t>
            </a:r>
            <a:r>
              <a:rPr sz="1600" b="0" spc="-15" dirty="0">
                <a:latin typeface="Arial MT"/>
                <a:cs typeface="Arial MT"/>
              </a:rPr>
              <a:t> </a:t>
            </a:r>
            <a:r>
              <a:rPr sz="1600" b="0" spc="-5" dirty="0">
                <a:latin typeface="Arial MT"/>
                <a:cs typeface="Arial MT"/>
              </a:rPr>
              <a:t>and</a:t>
            </a:r>
            <a:r>
              <a:rPr sz="1600" b="0" dirty="0">
                <a:latin typeface="Arial MT"/>
                <a:cs typeface="Arial MT"/>
              </a:rPr>
              <a:t> </a:t>
            </a:r>
            <a:r>
              <a:rPr sz="1600" b="0" spc="-5" dirty="0">
                <a:latin typeface="Arial MT"/>
                <a:cs typeface="Arial MT"/>
              </a:rPr>
              <a:t>treasured</a:t>
            </a:r>
            <a:r>
              <a:rPr sz="1600" b="0" spc="25" dirty="0">
                <a:latin typeface="Arial MT"/>
                <a:cs typeface="Arial MT"/>
              </a:rPr>
              <a:t> </a:t>
            </a:r>
            <a:r>
              <a:rPr sz="1600" b="0" spc="-5" dirty="0">
                <a:latin typeface="Arial MT"/>
                <a:cs typeface="Arial MT"/>
              </a:rPr>
              <a:t>by</a:t>
            </a:r>
            <a:r>
              <a:rPr sz="1600" b="0" spc="20"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people</a:t>
            </a:r>
            <a:r>
              <a:rPr sz="1600" b="0" spc="-10" dirty="0">
                <a:latin typeface="Arial MT"/>
                <a:cs typeface="Arial MT"/>
              </a:rPr>
              <a:t> </a:t>
            </a:r>
            <a:r>
              <a:rPr sz="1600" b="0" spc="-5" dirty="0">
                <a:latin typeface="Arial MT"/>
                <a:cs typeface="Arial MT"/>
              </a:rPr>
              <a:t>of </a:t>
            </a:r>
            <a:r>
              <a:rPr sz="1600" b="0" dirty="0">
                <a:latin typeface="Arial MT"/>
                <a:cs typeface="Arial MT"/>
              </a:rPr>
              <a:t> </a:t>
            </a:r>
            <a:r>
              <a:rPr sz="1600" b="0" spc="-5" dirty="0">
                <a:latin typeface="Arial MT"/>
                <a:cs typeface="Arial MT"/>
              </a:rPr>
              <a:t>Australia.</a:t>
            </a:r>
            <a:r>
              <a:rPr sz="1600" b="0" spc="-10" dirty="0">
                <a:latin typeface="Arial MT"/>
                <a:cs typeface="Arial MT"/>
              </a:rPr>
              <a:t> </a:t>
            </a:r>
            <a:r>
              <a:rPr sz="1600" b="0" spc="-5" dirty="0">
                <a:latin typeface="Arial MT"/>
                <a:cs typeface="Arial MT"/>
              </a:rPr>
              <a:t>Created</a:t>
            </a:r>
            <a:r>
              <a:rPr sz="1600" b="0" spc="15" dirty="0">
                <a:latin typeface="Arial MT"/>
                <a:cs typeface="Arial MT"/>
              </a:rPr>
              <a:t> </a:t>
            </a:r>
            <a:r>
              <a:rPr sz="1600" b="0" spc="-5" dirty="0">
                <a:latin typeface="Arial MT"/>
                <a:cs typeface="Arial MT"/>
              </a:rPr>
              <a:t>by</a:t>
            </a:r>
            <a:r>
              <a:rPr sz="1600" b="0" spc="10" dirty="0">
                <a:latin typeface="Arial MT"/>
                <a:cs typeface="Arial MT"/>
              </a:rPr>
              <a:t> </a:t>
            </a:r>
            <a:r>
              <a:rPr sz="1600" b="0" spc="-5" dirty="0">
                <a:latin typeface="Arial MT"/>
                <a:cs typeface="Arial MT"/>
              </a:rPr>
              <a:t>an</a:t>
            </a:r>
            <a:r>
              <a:rPr sz="1600" b="0" spc="15" dirty="0">
                <a:latin typeface="Arial MT"/>
                <a:cs typeface="Arial MT"/>
              </a:rPr>
              <a:t> </a:t>
            </a:r>
            <a:r>
              <a:rPr sz="1600" b="0" spc="-5" dirty="0">
                <a:latin typeface="Arial MT"/>
                <a:cs typeface="Arial MT"/>
              </a:rPr>
              <a:t>architect</a:t>
            </a:r>
            <a:r>
              <a:rPr sz="1600" b="0" spc="5" dirty="0">
                <a:latin typeface="Arial MT"/>
                <a:cs typeface="Arial MT"/>
              </a:rPr>
              <a:t> </a:t>
            </a:r>
            <a:r>
              <a:rPr sz="1600" b="0" spc="-10" dirty="0">
                <a:latin typeface="Arial MT"/>
                <a:cs typeface="Arial MT"/>
              </a:rPr>
              <a:t>who</a:t>
            </a:r>
            <a:r>
              <a:rPr sz="1600" b="0" spc="30" dirty="0">
                <a:latin typeface="Arial MT"/>
                <a:cs typeface="Arial MT"/>
              </a:rPr>
              <a:t> </a:t>
            </a:r>
            <a:r>
              <a:rPr sz="1600" b="0" spc="-5" dirty="0">
                <a:latin typeface="Arial MT"/>
                <a:cs typeface="Arial MT"/>
              </a:rPr>
              <a:t>had</a:t>
            </a:r>
            <a:r>
              <a:rPr sz="1600" b="0" dirty="0">
                <a:latin typeface="Arial MT"/>
                <a:cs typeface="Arial MT"/>
              </a:rPr>
              <a:t> </a:t>
            </a:r>
            <a:r>
              <a:rPr sz="1600" b="0" spc="-5" dirty="0">
                <a:latin typeface="Arial MT"/>
                <a:cs typeface="Arial MT"/>
              </a:rPr>
              <a:t>been</a:t>
            </a:r>
            <a:r>
              <a:rPr sz="1600" b="0" spc="10" dirty="0">
                <a:latin typeface="Arial MT"/>
                <a:cs typeface="Arial MT"/>
              </a:rPr>
              <a:t> </a:t>
            </a:r>
            <a:r>
              <a:rPr sz="1600" b="0" spc="-5" dirty="0">
                <a:latin typeface="Arial MT"/>
                <a:cs typeface="Arial MT"/>
              </a:rPr>
              <a:t>an</a:t>
            </a:r>
            <a:r>
              <a:rPr sz="1600" b="0" spc="20" dirty="0">
                <a:latin typeface="Arial MT"/>
                <a:cs typeface="Arial MT"/>
              </a:rPr>
              <a:t> </a:t>
            </a:r>
            <a:r>
              <a:rPr sz="1600" b="0" spc="-5" dirty="0">
                <a:latin typeface="Arial MT"/>
                <a:cs typeface="Arial MT"/>
              </a:rPr>
              <a:t>avid</a:t>
            </a:r>
            <a:r>
              <a:rPr sz="1600" b="0" spc="-10" dirty="0">
                <a:latin typeface="Arial MT"/>
                <a:cs typeface="Arial MT"/>
              </a:rPr>
              <a:t> </a:t>
            </a:r>
            <a:r>
              <a:rPr sz="1600" b="0" spc="-5" dirty="0">
                <a:latin typeface="Arial MT"/>
                <a:cs typeface="Arial MT"/>
              </a:rPr>
              <a:t>sailor</a:t>
            </a:r>
            <a:r>
              <a:rPr sz="1600" b="0" spc="-10" dirty="0">
                <a:latin typeface="Arial MT"/>
                <a:cs typeface="Arial MT"/>
              </a:rPr>
              <a:t> </a:t>
            </a:r>
            <a:r>
              <a:rPr sz="1600" b="0" spc="-5" dirty="0">
                <a:latin typeface="Arial MT"/>
                <a:cs typeface="Arial MT"/>
              </a:rPr>
              <a:t>and</a:t>
            </a:r>
            <a:r>
              <a:rPr sz="1600" b="0" spc="20" dirty="0">
                <a:latin typeface="Arial MT"/>
                <a:cs typeface="Arial MT"/>
              </a:rPr>
              <a:t> </a:t>
            </a:r>
            <a:r>
              <a:rPr sz="1600" b="0" spc="-5" dirty="0">
                <a:latin typeface="Arial MT"/>
                <a:cs typeface="Arial MT"/>
              </a:rPr>
              <a:t>understood</a:t>
            </a:r>
            <a:r>
              <a:rPr sz="1600" b="0" spc="15" dirty="0">
                <a:latin typeface="Arial MT"/>
                <a:cs typeface="Arial MT"/>
              </a:rPr>
              <a:t> </a:t>
            </a:r>
            <a:r>
              <a:rPr sz="1600" b="0" spc="-5" dirty="0">
                <a:latin typeface="Arial MT"/>
                <a:cs typeface="Arial MT"/>
              </a:rPr>
              <a:t>the</a:t>
            </a:r>
            <a:r>
              <a:rPr sz="1600" b="0" spc="20" dirty="0">
                <a:latin typeface="Arial MT"/>
                <a:cs typeface="Arial MT"/>
              </a:rPr>
              <a:t> </a:t>
            </a:r>
            <a:r>
              <a:rPr sz="1600" b="0" spc="-5" dirty="0">
                <a:latin typeface="Arial MT"/>
                <a:cs typeface="Arial MT"/>
              </a:rPr>
              <a:t>sea, </a:t>
            </a:r>
            <a:r>
              <a:rPr sz="1600" b="0" dirty="0">
                <a:latin typeface="Arial MT"/>
                <a:cs typeface="Arial MT"/>
              </a:rPr>
              <a:t> </a:t>
            </a:r>
            <a:r>
              <a:rPr sz="1600" b="0" spc="-5" dirty="0">
                <a:latin typeface="Arial MT"/>
                <a:cs typeface="Arial MT"/>
              </a:rPr>
              <a:t>the</a:t>
            </a:r>
            <a:r>
              <a:rPr sz="1600" b="0" dirty="0">
                <a:latin typeface="Arial MT"/>
                <a:cs typeface="Arial MT"/>
              </a:rPr>
              <a:t> </a:t>
            </a:r>
            <a:r>
              <a:rPr sz="1600" b="0" spc="-10" dirty="0">
                <a:latin typeface="Arial MT"/>
                <a:cs typeface="Arial MT"/>
              </a:rPr>
              <a:t>Sydney</a:t>
            </a:r>
            <a:r>
              <a:rPr sz="1600" b="0" spc="25" dirty="0">
                <a:latin typeface="Arial MT"/>
                <a:cs typeface="Arial MT"/>
              </a:rPr>
              <a:t> </a:t>
            </a:r>
            <a:r>
              <a:rPr sz="1600" b="0" spc="-5" dirty="0">
                <a:latin typeface="Arial MT"/>
                <a:cs typeface="Arial MT"/>
              </a:rPr>
              <a:t>Opera</a:t>
            </a:r>
            <a:r>
              <a:rPr sz="1600" b="0" spc="40" dirty="0">
                <a:latin typeface="Arial MT"/>
                <a:cs typeface="Arial MT"/>
              </a:rPr>
              <a:t> </a:t>
            </a:r>
            <a:r>
              <a:rPr sz="1600" b="0" spc="-5" dirty="0">
                <a:latin typeface="Arial MT"/>
                <a:cs typeface="Arial MT"/>
              </a:rPr>
              <a:t>House</a:t>
            </a:r>
            <a:r>
              <a:rPr sz="1600" b="0" spc="-10" dirty="0">
                <a:latin typeface="Arial MT"/>
                <a:cs typeface="Arial MT"/>
              </a:rPr>
              <a:t> </a:t>
            </a:r>
            <a:r>
              <a:rPr sz="1600" b="0" spc="-5" dirty="0">
                <a:latin typeface="Arial MT"/>
                <a:cs typeface="Arial MT"/>
              </a:rPr>
              <a:t>inhabits</a:t>
            </a:r>
            <a:r>
              <a:rPr sz="1600" b="0"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world-famous</a:t>
            </a:r>
            <a:r>
              <a:rPr sz="1600" b="0" spc="50" dirty="0">
                <a:latin typeface="Arial MT"/>
                <a:cs typeface="Arial MT"/>
              </a:rPr>
              <a:t> </a:t>
            </a:r>
            <a:r>
              <a:rPr sz="1600" b="0" spc="-5" dirty="0">
                <a:latin typeface="Arial MT"/>
                <a:cs typeface="Arial MT"/>
              </a:rPr>
              <a:t>maritime</a:t>
            </a:r>
            <a:r>
              <a:rPr sz="1600" b="0" spc="20" dirty="0">
                <a:latin typeface="Arial MT"/>
                <a:cs typeface="Arial MT"/>
              </a:rPr>
              <a:t> </a:t>
            </a:r>
            <a:r>
              <a:rPr sz="1600" b="0" spc="-5" dirty="0">
                <a:latin typeface="Arial MT"/>
                <a:cs typeface="Arial MT"/>
              </a:rPr>
              <a:t>location</a:t>
            </a:r>
            <a:r>
              <a:rPr sz="1600" b="0" spc="-15" dirty="0">
                <a:latin typeface="Arial MT"/>
                <a:cs typeface="Arial MT"/>
              </a:rPr>
              <a:t> </a:t>
            </a:r>
            <a:r>
              <a:rPr sz="1600" b="0" spc="-5" dirty="0">
                <a:latin typeface="Arial MT"/>
                <a:cs typeface="Arial MT"/>
              </a:rPr>
              <a:t>on</a:t>
            </a:r>
            <a:r>
              <a:rPr sz="1600" b="0" spc="15" dirty="0">
                <a:latin typeface="Arial MT"/>
                <a:cs typeface="Arial MT"/>
              </a:rPr>
              <a:t> </a:t>
            </a:r>
            <a:r>
              <a:rPr sz="1600" b="0" spc="-5" dirty="0">
                <a:latin typeface="Arial MT"/>
                <a:cs typeface="Arial MT"/>
              </a:rPr>
              <a:t>Sydney</a:t>
            </a:r>
            <a:r>
              <a:rPr sz="1600" b="0" spc="45" dirty="0">
                <a:latin typeface="Arial MT"/>
                <a:cs typeface="Arial MT"/>
              </a:rPr>
              <a:t> </a:t>
            </a:r>
            <a:r>
              <a:rPr sz="1600" b="0" spc="-5" dirty="0">
                <a:latin typeface="Arial MT"/>
                <a:cs typeface="Arial MT"/>
              </a:rPr>
              <a:t>Harbour </a:t>
            </a:r>
            <a:r>
              <a:rPr sz="1600" b="0" spc="-430" dirty="0">
                <a:latin typeface="Arial MT"/>
                <a:cs typeface="Arial MT"/>
              </a:rPr>
              <a:t> </a:t>
            </a:r>
            <a:r>
              <a:rPr sz="1600" b="0" spc="-10" dirty="0">
                <a:latin typeface="Arial MT"/>
                <a:cs typeface="Arial MT"/>
              </a:rPr>
              <a:t>with</a:t>
            </a:r>
            <a:r>
              <a:rPr sz="1600" b="0" dirty="0">
                <a:latin typeface="Arial MT"/>
                <a:cs typeface="Arial MT"/>
              </a:rPr>
              <a:t> </a:t>
            </a:r>
            <a:r>
              <a:rPr sz="1600" b="0" spc="-5" dirty="0">
                <a:latin typeface="Arial MT"/>
                <a:cs typeface="Arial MT"/>
              </a:rPr>
              <a:t>such</a:t>
            </a:r>
            <a:r>
              <a:rPr sz="1600" b="0" dirty="0">
                <a:latin typeface="Arial MT"/>
                <a:cs typeface="Arial MT"/>
              </a:rPr>
              <a:t> </a:t>
            </a:r>
            <a:r>
              <a:rPr sz="1600" b="0" spc="-5" dirty="0">
                <a:latin typeface="Arial MT"/>
                <a:cs typeface="Arial MT"/>
              </a:rPr>
              <a:t>grace</a:t>
            </a:r>
            <a:r>
              <a:rPr sz="1600" b="0" spc="15" dirty="0">
                <a:latin typeface="Arial MT"/>
                <a:cs typeface="Arial MT"/>
              </a:rPr>
              <a:t> </a:t>
            </a:r>
            <a:r>
              <a:rPr sz="1600" b="0" spc="-5" dirty="0">
                <a:latin typeface="Arial MT"/>
                <a:cs typeface="Arial MT"/>
              </a:rPr>
              <a:t>that</a:t>
            </a:r>
            <a:r>
              <a:rPr sz="1600" b="0" spc="20" dirty="0">
                <a:latin typeface="Arial MT"/>
                <a:cs typeface="Arial MT"/>
              </a:rPr>
              <a:t> </a:t>
            </a:r>
            <a:r>
              <a:rPr sz="1600" b="0" spc="-5" dirty="0">
                <a:latin typeface="Arial MT"/>
                <a:cs typeface="Arial MT"/>
              </a:rPr>
              <a:t>it</a:t>
            </a:r>
            <a:r>
              <a:rPr sz="1600" b="0" dirty="0">
                <a:latin typeface="Arial MT"/>
                <a:cs typeface="Arial MT"/>
              </a:rPr>
              <a:t> </a:t>
            </a:r>
            <a:r>
              <a:rPr sz="1600" b="0" spc="-5" dirty="0">
                <a:latin typeface="Arial MT"/>
                <a:cs typeface="Arial MT"/>
              </a:rPr>
              <a:t>appears</a:t>
            </a:r>
            <a:r>
              <a:rPr sz="1600" b="0" spc="25" dirty="0">
                <a:latin typeface="Arial MT"/>
                <a:cs typeface="Arial MT"/>
              </a:rPr>
              <a:t> </a:t>
            </a:r>
            <a:r>
              <a:rPr sz="1600" b="0" spc="-5" dirty="0">
                <a:latin typeface="Arial MT"/>
                <a:cs typeface="Arial MT"/>
              </a:rPr>
              <a:t>that</a:t>
            </a:r>
            <a:r>
              <a:rPr sz="1600" b="0" spc="15"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building</a:t>
            </a:r>
            <a:r>
              <a:rPr sz="1600" b="0" spc="-20" dirty="0">
                <a:latin typeface="Arial MT"/>
                <a:cs typeface="Arial MT"/>
              </a:rPr>
              <a:t> </a:t>
            </a:r>
            <a:r>
              <a:rPr sz="1600" b="0" spc="-5" dirty="0">
                <a:latin typeface="Arial MT"/>
                <a:cs typeface="Arial MT"/>
              </a:rPr>
              <a:t>belongs</a:t>
            </a:r>
            <a:r>
              <a:rPr sz="1600" b="0" dirty="0">
                <a:latin typeface="Arial MT"/>
                <a:cs typeface="Arial MT"/>
              </a:rPr>
              <a:t> </a:t>
            </a:r>
            <a:r>
              <a:rPr sz="1600" b="0" spc="-5" dirty="0">
                <a:latin typeface="Arial MT"/>
                <a:cs typeface="Arial MT"/>
              </a:rPr>
              <a:t>there</a:t>
            </a:r>
            <a:r>
              <a:rPr sz="1600" b="0" spc="20" dirty="0">
                <a:latin typeface="Arial MT"/>
                <a:cs typeface="Arial MT"/>
              </a:rPr>
              <a:t> </a:t>
            </a:r>
            <a:r>
              <a:rPr sz="1600" b="0" spc="-20" dirty="0">
                <a:latin typeface="Arial MT"/>
                <a:cs typeface="Arial MT"/>
              </a:rPr>
              <a:t>naturally.</a:t>
            </a:r>
            <a:r>
              <a:rPr sz="1600" b="0" dirty="0">
                <a:latin typeface="Arial MT"/>
                <a:cs typeface="Arial MT"/>
              </a:rPr>
              <a:t> </a:t>
            </a:r>
            <a:r>
              <a:rPr sz="1600" b="0" spc="-5" dirty="0">
                <a:latin typeface="Arial MT"/>
                <a:cs typeface="Arial MT"/>
              </a:rPr>
              <a:t>The</a:t>
            </a:r>
            <a:r>
              <a:rPr sz="1600" b="0" spc="5" dirty="0">
                <a:latin typeface="Arial MT"/>
                <a:cs typeface="Arial MT"/>
              </a:rPr>
              <a:t> </a:t>
            </a:r>
            <a:r>
              <a:rPr sz="1600" b="0" spc="-5" dirty="0">
                <a:latin typeface="Arial MT"/>
                <a:cs typeface="Arial MT"/>
              </a:rPr>
              <a:t>massive </a:t>
            </a:r>
            <a:r>
              <a:rPr sz="1600" b="0" dirty="0">
                <a:latin typeface="Arial MT"/>
                <a:cs typeface="Arial MT"/>
              </a:rPr>
              <a:t> </a:t>
            </a:r>
            <a:r>
              <a:rPr sz="1600" b="0" spc="-5" dirty="0">
                <a:latin typeface="Arial MT"/>
                <a:cs typeface="Arial MT"/>
              </a:rPr>
              <a:t>concrete</a:t>
            </a:r>
            <a:r>
              <a:rPr sz="1600" b="0" dirty="0">
                <a:latin typeface="Arial MT"/>
                <a:cs typeface="Arial MT"/>
              </a:rPr>
              <a:t> </a:t>
            </a:r>
            <a:r>
              <a:rPr sz="1600" b="0" spc="-5" dirty="0">
                <a:latin typeface="Arial MT"/>
                <a:cs typeface="Arial MT"/>
              </a:rPr>
              <a:t>sculptural</a:t>
            </a:r>
            <a:r>
              <a:rPr sz="1600" b="0" spc="-10" dirty="0">
                <a:latin typeface="Arial MT"/>
                <a:cs typeface="Arial MT"/>
              </a:rPr>
              <a:t> </a:t>
            </a:r>
            <a:r>
              <a:rPr sz="1600" b="0" spc="-5" dirty="0">
                <a:latin typeface="Arial MT"/>
                <a:cs typeface="Arial MT"/>
              </a:rPr>
              <a:t>shells</a:t>
            </a:r>
            <a:r>
              <a:rPr sz="1600" b="0" spc="-20" dirty="0">
                <a:latin typeface="Arial MT"/>
                <a:cs typeface="Arial MT"/>
              </a:rPr>
              <a:t> </a:t>
            </a:r>
            <a:r>
              <a:rPr sz="1600" b="0" spc="-5" dirty="0">
                <a:latin typeface="Arial MT"/>
                <a:cs typeface="Arial MT"/>
              </a:rPr>
              <a:t>that</a:t>
            </a:r>
            <a:r>
              <a:rPr sz="1600" b="0" spc="20" dirty="0">
                <a:latin typeface="Arial MT"/>
                <a:cs typeface="Arial MT"/>
              </a:rPr>
              <a:t> </a:t>
            </a:r>
            <a:r>
              <a:rPr sz="1600" b="0" spc="-5" dirty="0">
                <a:latin typeface="Arial MT"/>
                <a:cs typeface="Arial MT"/>
              </a:rPr>
              <a:t>form</a:t>
            </a:r>
            <a:r>
              <a:rPr sz="1600" b="0" spc="25" dirty="0">
                <a:latin typeface="Arial MT"/>
                <a:cs typeface="Arial MT"/>
              </a:rPr>
              <a:t> </a:t>
            </a:r>
            <a:r>
              <a:rPr sz="1600" b="0" spc="-5" dirty="0">
                <a:latin typeface="Arial MT"/>
                <a:cs typeface="Arial MT"/>
              </a:rPr>
              <a:t>the</a:t>
            </a:r>
            <a:r>
              <a:rPr sz="1600" b="0" spc="15" dirty="0">
                <a:latin typeface="Arial MT"/>
                <a:cs typeface="Arial MT"/>
              </a:rPr>
              <a:t> </a:t>
            </a:r>
            <a:r>
              <a:rPr sz="1600" b="0" spc="-10" dirty="0">
                <a:latin typeface="Arial MT"/>
                <a:cs typeface="Arial MT"/>
              </a:rPr>
              <a:t>Sydney</a:t>
            </a:r>
            <a:r>
              <a:rPr sz="1600" b="0" spc="15" dirty="0">
                <a:latin typeface="Arial MT"/>
                <a:cs typeface="Arial MT"/>
              </a:rPr>
              <a:t> </a:t>
            </a:r>
            <a:r>
              <a:rPr sz="1600" b="0" spc="-10" dirty="0">
                <a:latin typeface="Arial MT"/>
                <a:cs typeface="Arial MT"/>
              </a:rPr>
              <a:t>Opera</a:t>
            </a:r>
            <a:r>
              <a:rPr sz="1600" b="0" spc="25" dirty="0">
                <a:latin typeface="Arial MT"/>
                <a:cs typeface="Arial MT"/>
              </a:rPr>
              <a:t> </a:t>
            </a:r>
            <a:r>
              <a:rPr sz="1600" b="0" spc="-10" dirty="0">
                <a:latin typeface="Arial MT"/>
                <a:cs typeface="Arial MT"/>
              </a:rPr>
              <a:t>House’s</a:t>
            </a:r>
            <a:r>
              <a:rPr sz="1600" b="0" spc="-5" dirty="0">
                <a:latin typeface="Arial MT"/>
                <a:cs typeface="Arial MT"/>
              </a:rPr>
              <a:t> roof</a:t>
            </a:r>
            <a:r>
              <a:rPr sz="1600" b="0" spc="45" dirty="0">
                <a:latin typeface="Arial MT"/>
                <a:cs typeface="Arial MT"/>
              </a:rPr>
              <a:t> </a:t>
            </a:r>
            <a:r>
              <a:rPr sz="1600" spc="-5" dirty="0">
                <a:solidFill>
                  <a:srgbClr val="FF0000"/>
                </a:solidFill>
              </a:rPr>
              <a:t>appear</a:t>
            </a:r>
            <a:r>
              <a:rPr sz="1600" spc="15" dirty="0">
                <a:solidFill>
                  <a:srgbClr val="FF0000"/>
                </a:solidFill>
              </a:rPr>
              <a:t> </a:t>
            </a:r>
            <a:r>
              <a:rPr sz="1600" spc="-5" dirty="0">
                <a:solidFill>
                  <a:srgbClr val="FF0000"/>
                </a:solidFill>
              </a:rPr>
              <a:t>like</a:t>
            </a:r>
            <a:r>
              <a:rPr sz="1600" spc="20" dirty="0">
                <a:solidFill>
                  <a:srgbClr val="FF0000"/>
                </a:solidFill>
              </a:rPr>
              <a:t> </a:t>
            </a:r>
            <a:r>
              <a:rPr sz="1600" dirty="0">
                <a:solidFill>
                  <a:srgbClr val="FF0000"/>
                </a:solidFill>
              </a:rPr>
              <a:t>billowing </a:t>
            </a:r>
            <a:r>
              <a:rPr sz="1600" spc="-430" dirty="0">
                <a:solidFill>
                  <a:srgbClr val="FF0000"/>
                </a:solidFill>
              </a:rPr>
              <a:t> </a:t>
            </a:r>
            <a:r>
              <a:rPr sz="1600" spc="-5" dirty="0">
                <a:solidFill>
                  <a:srgbClr val="FF0000"/>
                </a:solidFill>
              </a:rPr>
              <a:t>sails</a:t>
            </a:r>
            <a:r>
              <a:rPr sz="1600" dirty="0">
                <a:solidFill>
                  <a:srgbClr val="FF0000"/>
                </a:solidFill>
              </a:rPr>
              <a:t> </a:t>
            </a:r>
            <a:r>
              <a:rPr sz="1600" spc="-5" dirty="0">
                <a:solidFill>
                  <a:srgbClr val="FF0000"/>
                </a:solidFill>
              </a:rPr>
              <a:t>filled</a:t>
            </a:r>
            <a:r>
              <a:rPr sz="1600" spc="35" dirty="0">
                <a:solidFill>
                  <a:srgbClr val="FF0000"/>
                </a:solidFill>
              </a:rPr>
              <a:t> </a:t>
            </a:r>
            <a:r>
              <a:rPr sz="1600" spc="-5" dirty="0">
                <a:solidFill>
                  <a:srgbClr val="FF0000"/>
                </a:solidFill>
              </a:rPr>
              <a:t>by</a:t>
            </a:r>
            <a:r>
              <a:rPr sz="1600" spc="10" dirty="0">
                <a:solidFill>
                  <a:srgbClr val="FF0000"/>
                </a:solidFill>
              </a:rPr>
              <a:t> </a:t>
            </a:r>
            <a:r>
              <a:rPr sz="1600" spc="-10" dirty="0">
                <a:solidFill>
                  <a:srgbClr val="FF0000"/>
                </a:solidFill>
              </a:rPr>
              <a:t>the</a:t>
            </a:r>
            <a:r>
              <a:rPr sz="1600" spc="25" dirty="0">
                <a:solidFill>
                  <a:srgbClr val="FF0000"/>
                </a:solidFill>
              </a:rPr>
              <a:t> </a:t>
            </a:r>
            <a:r>
              <a:rPr sz="1600" spc="-5" dirty="0">
                <a:solidFill>
                  <a:srgbClr val="FF0000"/>
                </a:solidFill>
              </a:rPr>
              <a:t>sea</a:t>
            </a:r>
            <a:r>
              <a:rPr sz="1600" dirty="0">
                <a:solidFill>
                  <a:srgbClr val="FF0000"/>
                </a:solidFill>
              </a:rPr>
              <a:t> winds</a:t>
            </a:r>
            <a:r>
              <a:rPr sz="1600" spc="5" dirty="0">
                <a:solidFill>
                  <a:srgbClr val="FF0000"/>
                </a:solidFill>
              </a:rPr>
              <a:t> </a:t>
            </a:r>
            <a:r>
              <a:rPr sz="1600" b="0" spc="-10" dirty="0">
                <a:latin typeface="Arial MT"/>
                <a:cs typeface="Arial MT"/>
              </a:rPr>
              <a:t>with</a:t>
            </a:r>
            <a:r>
              <a:rPr sz="1600" b="0" spc="15" dirty="0">
                <a:latin typeface="Arial MT"/>
                <a:cs typeface="Arial MT"/>
              </a:rPr>
              <a:t> </a:t>
            </a:r>
            <a:r>
              <a:rPr sz="1600" b="0" spc="-5" dirty="0">
                <a:latin typeface="Arial MT"/>
                <a:cs typeface="Arial MT"/>
              </a:rPr>
              <a:t>the</a:t>
            </a:r>
            <a:r>
              <a:rPr sz="1600" b="0" dirty="0">
                <a:latin typeface="Arial MT"/>
                <a:cs typeface="Arial MT"/>
              </a:rPr>
              <a:t> </a:t>
            </a:r>
            <a:r>
              <a:rPr sz="1600" b="0" spc="-5" dirty="0">
                <a:latin typeface="Arial MT"/>
                <a:cs typeface="Arial MT"/>
              </a:rPr>
              <a:t>sunlight</a:t>
            </a:r>
            <a:r>
              <a:rPr sz="1600" b="0" spc="-10" dirty="0">
                <a:latin typeface="Arial MT"/>
                <a:cs typeface="Arial MT"/>
              </a:rPr>
              <a:t> </a:t>
            </a:r>
            <a:r>
              <a:rPr sz="1600" b="0" spc="-5" dirty="0">
                <a:latin typeface="Arial MT"/>
                <a:cs typeface="Arial MT"/>
              </a:rPr>
              <a:t>and</a:t>
            </a:r>
            <a:r>
              <a:rPr sz="1600" b="0" spc="15" dirty="0">
                <a:latin typeface="Arial MT"/>
                <a:cs typeface="Arial MT"/>
              </a:rPr>
              <a:t> </a:t>
            </a:r>
            <a:r>
              <a:rPr sz="1600" b="0" spc="-5" dirty="0">
                <a:latin typeface="Arial MT"/>
                <a:cs typeface="Arial MT"/>
              </a:rPr>
              <a:t>cloud</a:t>
            </a:r>
            <a:r>
              <a:rPr sz="1600" b="0" spc="-10" dirty="0">
                <a:latin typeface="Arial MT"/>
                <a:cs typeface="Arial MT"/>
              </a:rPr>
              <a:t> </a:t>
            </a:r>
            <a:r>
              <a:rPr sz="1600" b="0" spc="-5" dirty="0">
                <a:latin typeface="Arial MT"/>
                <a:cs typeface="Arial MT"/>
              </a:rPr>
              <a:t>shadows</a:t>
            </a:r>
            <a:r>
              <a:rPr sz="1600" b="0" spc="10" dirty="0">
                <a:latin typeface="Arial MT"/>
                <a:cs typeface="Arial MT"/>
              </a:rPr>
              <a:t> </a:t>
            </a:r>
            <a:r>
              <a:rPr sz="1600" b="0" spc="-5" dirty="0">
                <a:latin typeface="Arial MT"/>
                <a:cs typeface="Arial MT"/>
              </a:rPr>
              <a:t>playing</a:t>
            </a:r>
            <a:r>
              <a:rPr sz="1600" b="0" spc="15" dirty="0">
                <a:latin typeface="Arial MT"/>
                <a:cs typeface="Arial MT"/>
              </a:rPr>
              <a:t> </a:t>
            </a:r>
            <a:r>
              <a:rPr sz="1600" b="0" spc="-5" dirty="0">
                <a:latin typeface="Arial MT"/>
                <a:cs typeface="Arial MT"/>
              </a:rPr>
              <a:t>across</a:t>
            </a:r>
            <a:r>
              <a:rPr sz="1600" b="0" spc="10" dirty="0">
                <a:latin typeface="Arial MT"/>
                <a:cs typeface="Arial MT"/>
              </a:rPr>
              <a:t> </a:t>
            </a:r>
            <a:r>
              <a:rPr sz="1600" b="0" spc="-5" dirty="0">
                <a:latin typeface="Arial MT"/>
                <a:cs typeface="Arial MT"/>
              </a:rPr>
              <a:t>their </a:t>
            </a:r>
            <a:r>
              <a:rPr sz="1600" b="0" dirty="0">
                <a:latin typeface="Arial MT"/>
                <a:cs typeface="Arial MT"/>
              </a:rPr>
              <a:t> </a:t>
            </a:r>
            <a:r>
              <a:rPr sz="1600" b="0" spc="-5" dirty="0">
                <a:latin typeface="Arial MT"/>
                <a:cs typeface="Arial MT"/>
              </a:rPr>
              <a:t>shining</a:t>
            </a:r>
            <a:r>
              <a:rPr sz="1600" b="0" spc="-45" dirty="0">
                <a:latin typeface="Arial MT"/>
                <a:cs typeface="Arial MT"/>
              </a:rPr>
              <a:t> </a:t>
            </a:r>
            <a:r>
              <a:rPr sz="1600" b="0" spc="-5" dirty="0">
                <a:latin typeface="Arial MT"/>
                <a:cs typeface="Arial MT"/>
              </a:rPr>
              <a:t>white</a:t>
            </a:r>
            <a:r>
              <a:rPr sz="1600" b="0" spc="10" dirty="0">
                <a:latin typeface="Arial MT"/>
                <a:cs typeface="Arial MT"/>
              </a:rPr>
              <a:t> </a:t>
            </a:r>
            <a:r>
              <a:rPr sz="1600" b="0" spc="-5" dirty="0">
                <a:latin typeface="Arial MT"/>
                <a:cs typeface="Arial MT"/>
              </a:rPr>
              <a:t>surfaces.</a:t>
            </a:r>
            <a:endParaRPr sz="1600">
              <a:latin typeface="Arial MT"/>
              <a:cs typeface="Arial MT"/>
            </a:endParaRPr>
          </a:p>
        </p:txBody>
      </p:sp>
      <p:pic>
        <p:nvPicPr>
          <p:cNvPr id="18" name="object 18"/>
          <p:cNvPicPr/>
          <p:nvPr/>
        </p:nvPicPr>
        <p:blipFill>
          <a:blip r:embed="rId16" cstate="print"/>
          <a:stretch>
            <a:fillRect/>
          </a:stretch>
        </p:blipFill>
        <p:spPr>
          <a:xfrm>
            <a:off x="3851909" y="2913501"/>
            <a:ext cx="4465968" cy="1883615"/>
          </a:xfrm>
          <a:prstGeom prst="rect">
            <a:avLst/>
          </a:prstGeom>
        </p:spPr>
      </p:pic>
      <p:pic>
        <p:nvPicPr>
          <p:cNvPr id="19" name="object 19"/>
          <p:cNvPicPr/>
          <p:nvPr/>
        </p:nvPicPr>
        <p:blipFill>
          <a:blip r:embed="rId17" cstate="print"/>
          <a:stretch>
            <a:fillRect/>
          </a:stretch>
        </p:blipFill>
        <p:spPr>
          <a:xfrm>
            <a:off x="971600" y="2996945"/>
            <a:ext cx="2710433" cy="1800224"/>
          </a:xfrm>
          <a:prstGeom prst="rect">
            <a:avLst/>
          </a:prstGeom>
        </p:spPr>
      </p:pic>
      <p:grpSp>
        <p:nvGrpSpPr>
          <p:cNvPr id="20" name="object 20"/>
          <p:cNvGrpSpPr/>
          <p:nvPr/>
        </p:nvGrpSpPr>
        <p:grpSpPr>
          <a:xfrm>
            <a:off x="502919" y="4963667"/>
            <a:ext cx="7894955" cy="713740"/>
            <a:chOff x="502919" y="4963667"/>
            <a:chExt cx="7894955" cy="713740"/>
          </a:xfrm>
        </p:grpSpPr>
        <p:pic>
          <p:nvPicPr>
            <p:cNvPr id="21" name="object 21"/>
            <p:cNvPicPr/>
            <p:nvPr/>
          </p:nvPicPr>
          <p:blipFill>
            <a:blip r:embed="rId18" cstate="print"/>
            <a:stretch>
              <a:fillRect/>
            </a:stretch>
          </p:blipFill>
          <p:spPr>
            <a:xfrm>
              <a:off x="636238" y="4963667"/>
              <a:ext cx="7761046" cy="216154"/>
            </a:xfrm>
            <a:prstGeom prst="rect">
              <a:avLst/>
            </a:prstGeom>
          </p:spPr>
        </p:pic>
        <p:pic>
          <p:nvPicPr>
            <p:cNvPr id="22" name="object 22"/>
            <p:cNvPicPr/>
            <p:nvPr/>
          </p:nvPicPr>
          <p:blipFill>
            <a:blip r:embed="rId19" cstate="print"/>
            <a:stretch>
              <a:fillRect/>
            </a:stretch>
          </p:blipFill>
          <p:spPr>
            <a:xfrm>
              <a:off x="502919" y="5094731"/>
              <a:ext cx="763524" cy="338328"/>
            </a:xfrm>
            <a:prstGeom prst="rect">
              <a:avLst/>
            </a:prstGeom>
          </p:spPr>
        </p:pic>
        <p:pic>
          <p:nvPicPr>
            <p:cNvPr id="23" name="object 23"/>
            <p:cNvPicPr/>
            <p:nvPr/>
          </p:nvPicPr>
          <p:blipFill>
            <a:blip r:embed="rId9" cstate="print"/>
            <a:stretch>
              <a:fillRect/>
            </a:stretch>
          </p:blipFill>
          <p:spPr>
            <a:xfrm>
              <a:off x="986027" y="5094731"/>
              <a:ext cx="347472" cy="338328"/>
            </a:xfrm>
            <a:prstGeom prst="rect">
              <a:avLst/>
            </a:prstGeom>
          </p:spPr>
        </p:pic>
        <p:pic>
          <p:nvPicPr>
            <p:cNvPr id="24" name="object 24"/>
            <p:cNvPicPr/>
            <p:nvPr/>
          </p:nvPicPr>
          <p:blipFill>
            <a:blip r:embed="rId20" cstate="print"/>
            <a:stretch>
              <a:fillRect/>
            </a:stretch>
          </p:blipFill>
          <p:spPr>
            <a:xfrm>
              <a:off x="1053083" y="5094731"/>
              <a:ext cx="7109459" cy="338328"/>
            </a:xfrm>
            <a:prstGeom prst="rect">
              <a:avLst/>
            </a:prstGeom>
          </p:spPr>
        </p:pic>
        <p:pic>
          <p:nvPicPr>
            <p:cNvPr id="25" name="object 25"/>
            <p:cNvPicPr/>
            <p:nvPr/>
          </p:nvPicPr>
          <p:blipFill>
            <a:blip r:embed="rId21" cstate="print"/>
            <a:stretch>
              <a:fillRect/>
            </a:stretch>
          </p:blipFill>
          <p:spPr>
            <a:xfrm>
              <a:off x="502919" y="5338571"/>
              <a:ext cx="3329940" cy="338328"/>
            </a:xfrm>
            <a:prstGeom prst="rect">
              <a:avLst/>
            </a:prstGeom>
          </p:spPr>
        </p:pic>
      </p:grpSp>
      <p:sp>
        <p:nvSpPr>
          <p:cNvPr id="26" name="object 26"/>
          <p:cNvSpPr txBox="1"/>
          <p:nvPr/>
        </p:nvSpPr>
        <p:spPr>
          <a:xfrm>
            <a:off x="618540" y="4898897"/>
            <a:ext cx="7767955" cy="100076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MT"/>
                <a:cs typeface="Arial MT"/>
              </a:rPr>
              <a:t>The</a:t>
            </a:r>
            <a:r>
              <a:rPr sz="1600" dirty="0">
                <a:latin typeface="Arial MT"/>
                <a:cs typeface="Arial MT"/>
              </a:rPr>
              <a:t> </a:t>
            </a:r>
            <a:r>
              <a:rPr sz="1600" spc="-10" dirty="0">
                <a:latin typeface="Arial MT"/>
                <a:cs typeface="Arial MT"/>
              </a:rPr>
              <a:t>Sydney</a:t>
            </a:r>
            <a:r>
              <a:rPr sz="1600" spc="20" dirty="0">
                <a:latin typeface="Arial MT"/>
                <a:cs typeface="Arial MT"/>
              </a:rPr>
              <a:t> </a:t>
            </a:r>
            <a:r>
              <a:rPr sz="1600" spc="-5" dirty="0">
                <a:latin typeface="Arial MT"/>
                <a:cs typeface="Arial MT"/>
              </a:rPr>
              <a:t>Opera</a:t>
            </a:r>
            <a:r>
              <a:rPr sz="1600" spc="25" dirty="0">
                <a:latin typeface="Arial MT"/>
                <a:cs typeface="Arial MT"/>
              </a:rPr>
              <a:t> </a:t>
            </a:r>
            <a:r>
              <a:rPr sz="1600" spc="-5" dirty="0">
                <a:latin typeface="Arial MT"/>
                <a:cs typeface="Arial MT"/>
              </a:rPr>
              <a:t>House</a:t>
            </a:r>
            <a:r>
              <a:rPr sz="1600" dirty="0">
                <a:latin typeface="Arial MT"/>
                <a:cs typeface="Arial MT"/>
              </a:rPr>
              <a:t> </a:t>
            </a:r>
            <a:r>
              <a:rPr sz="1600" spc="-5" dirty="0">
                <a:latin typeface="Arial MT"/>
                <a:cs typeface="Arial MT"/>
              </a:rPr>
              <a:t>is</a:t>
            </a:r>
            <a:r>
              <a:rPr sz="1600" dirty="0">
                <a:latin typeface="Arial MT"/>
                <a:cs typeface="Arial MT"/>
              </a:rPr>
              <a:t> </a:t>
            </a:r>
            <a:r>
              <a:rPr sz="1600" spc="-5" dirty="0">
                <a:latin typeface="Arial MT"/>
                <a:cs typeface="Arial MT"/>
              </a:rPr>
              <a:t>unique</a:t>
            </a:r>
            <a:r>
              <a:rPr sz="1600" dirty="0">
                <a:latin typeface="Arial MT"/>
                <a:cs typeface="Arial MT"/>
              </a:rPr>
              <a:t> </a:t>
            </a:r>
            <a:r>
              <a:rPr sz="1600" spc="-5" dirty="0">
                <a:latin typeface="Arial MT"/>
                <a:cs typeface="Arial MT"/>
              </a:rPr>
              <a:t>as</a:t>
            </a:r>
            <a:r>
              <a:rPr sz="1600" spc="10" dirty="0">
                <a:latin typeface="Arial MT"/>
                <a:cs typeface="Arial MT"/>
              </a:rPr>
              <a:t> </a:t>
            </a:r>
            <a:r>
              <a:rPr sz="1600" spc="-5" dirty="0">
                <a:latin typeface="Arial MT"/>
                <a:cs typeface="Arial MT"/>
              </a:rPr>
              <a:t>a</a:t>
            </a:r>
            <a:r>
              <a:rPr sz="1600" spc="20" dirty="0">
                <a:latin typeface="Arial MT"/>
                <a:cs typeface="Arial MT"/>
              </a:rPr>
              <a:t> </a:t>
            </a:r>
            <a:r>
              <a:rPr sz="1600" spc="-5" dirty="0">
                <a:latin typeface="Arial MT"/>
                <a:cs typeface="Arial MT"/>
              </a:rPr>
              <a:t>great</a:t>
            </a:r>
            <a:r>
              <a:rPr sz="1600" spc="10" dirty="0">
                <a:latin typeface="Arial MT"/>
                <a:cs typeface="Arial MT"/>
              </a:rPr>
              <a:t> </a:t>
            </a:r>
            <a:r>
              <a:rPr sz="1600" spc="-5" dirty="0">
                <a:latin typeface="Arial MT"/>
                <a:cs typeface="Arial MT"/>
              </a:rPr>
              <a:t>building</a:t>
            </a:r>
            <a:r>
              <a:rPr sz="1600" spc="-15" dirty="0">
                <a:latin typeface="Arial MT"/>
                <a:cs typeface="Arial MT"/>
              </a:rPr>
              <a:t> </a:t>
            </a:r>
            <a:r>
              <a:rPr sz="1600" spc="-5" dirty="0">
                <a:latin typeface="Arial MT"/>
                <a:cs typeface="Arial MT"/>
              </a:rPr>
              <a:t>of</a:t>
            </a:r>
            <a:r>
              <a:rPr sz="1600" spc="15" dirty="0">
                <a:latin typeface="Arial MT"/>
                <a:cs typeface="Arial MT"/>
              </a:rPr>
              <a:t> </a:t>
            </a:r>
            <a:r>
              <a:rPr sz="1600" spc="-5" dirty="0">
                <a:latin typeface="Arial MT"/>
                <a:cs typeface="Arial MT"/>
              </a:rPr>
              <a:t>the</a:t>
            </a:r>
            <a:r>
              <a:rPr sz="1600" spc="20" dirty="0">
                <a:latin typeface="Arial MT"/>
                <a:cs typeface="Arial MT"/>
              </a:rPr>
              <a:t> </a:t>
            </a:r>
            <a:r>
              <a:rPr sz="1600" spc="-10" dirty="0">
                <a:latin typeface="Arial MT"/>
                <a:cs typeface="Arial MT"/>
              </a:rPr>
              <a:t>world</a:t>
            </a:r>
            <a:r>
              <a:rPr sz="1600" spc="15" dirty="0">
                <a:latin typeface="Arial MT"/>
                <a:cs typeface="Arial MT"/>
              </a:rPr>
              <a:t> </a:t>
            </a:r>
            <a:r>
              <a:rPr sz="1600" spc="-5" dirty="0">
                <a:latin typeface="Arial MT"/>
                <a:cs typeface="Arial MT"/>
              </a:rPr>
              <a:t>that</a:t>
            </a:r>
            <a:r>
              <a:rPr sz="1600" spc="15" dirty="0">
                <a:latin typeface="Arial MT"/>
                <a:cs typeface="Arial MT"/>
              </a:rPr>
              <a:t> </a:t>
            </a:r>
            <a:r>
              <a:rPr sz="1600" spc="-5" dirty="0">
                <a:latin typeface="Arial MT"/>
                <a:cs typeface="Arial MT"/>
              </a:rPr>
              <a:t>functions</a:t>
            </a:r>
            <a:r>
              <a:rPr sz="1600" spc="15" dirty="0">
                <a:latin typeface="Arial MT"/>
                <a:cs typeface="Arial MT"/>
              </a:rPr>
              <a:t> </a:t>
            </a:r>
            <a:r>
              <a:rPr sz="1600" spc="-5" dirty="0">
                <a:latin typeface="Arial MT"/>
                <a:cs typeface="Arial MT"/>
              </a:rPr>
              <a:t>as</a:t>
            </a:r>
            <a:r>
              <a:rPr sz="1600" spc="5" dirty="0">
                <a:latin typeface="Arial MT"/>
                <a:cs typeface="Arial MT"/>
              </a:rPr>
              <a:t> </a:t>
            </a:r>
            <a:r>
              <a:rPr sz="1600" spc="-5" dirty="0">
                <a:latin typeface="Arial MT"/>
                <a:cs typeface="Arial MT"/>
              </a:rPr>
              <a:t>a </a:t>
            </a:r>
            <a:r>
              <a:rPr sz="1600" spc="-430" dirty="0">
                <a:latin typeface="Arial MT"/>
                <a:cs typeface="Arial MT"/>
              </a:rPr>
              <a:t> </a:t>
            </a:r>
            <a:r>
              <a:rPr sz="1600" spc="-5" dirty="0">
                <a:latin typeface="Arial MT"/>
                <a:cs typeface="Arial MT"/>
              </a:rPr>
              <a:t>world-class</a:t>
            </a:r>
            <a:r>
              <a:rPr sz="1600" spc="-10" dirty="0">
                <a:latin typeface="Arial MT"/>
                <a:cs typeface="Arial MT"/>
              </a:rPr>
              <a:t> </a:t>
            </a:r>
            <a:r>
              <a:rPr sz="1600" spc="-5" dirty="0">
                <a:latin typeface="Arial MT"/>
                <a:cs typeface="Arial MT"/>
              </a:rPr>
              <a:t>performing</a:t>
            </a:r>
            <a:r>
              <a:rPr sz="1600" spc="30" dirty="0">
                <a:latin typeface="Arial MT"/>
                <a:cs typeface="Arial MT"/>
              </a:rPr>
              <a:t> </a:t>
            </a:r>
            <a:r>
              <a:rPr sz="1600" spc="-5" dirty="0">
                <a:latin typeface="Arial MT"/>
                <a:cs typeface="Arial MT"/>
              </a:rPr>
              <a:t>arts</a:t>
            </a:r>
            <a:r>
              <a:rPr sz="1600" spc="25" dirty="0">
                <a:latin typeface="Arial MT"/>
                <a:cs typeface="Arial MT"/>
              </a:rPr>
              <a:t> </a:t>
            </a:r>
            <a:r>
              <a:rPr sz="1600" spc="-5" dirty="0">
                <a:latin typeface="Arial MT"/>
                <a:cs typeface="Arial MT"/>
              </a:rPr>
              <a:t>centre,</a:t>
            </a:r>
            <a:r>
              <a:rPr sz="1600" spc="10" dirty="0">
                <a:latin typeface="Arial MT"/>
                <a:cs typeface="Arial MT"/>
              </a:rPr>
              <a:t> </a:t>
            </a:r>
            <a:r>
              <a:rPr sz="1600" spc="-5" dirty="0">
                <a:latin typeface="Arial MT"/>
                <a:cs typeface="Arial MT"/>
              </a:rPr>
              <a:t>a</a:t>
            </a:r>
            <a:r>
              <a:rPr sz="1600" spc="15" dirty="0">
                <a:latin typeface="Arial MT"/>
                <a:cs typeface="Arial MT"/>
              </a:rPr>
              <a:t> </a:t>
            </a:r>
            <a:r>
              <a:rPr sz="1600" spc="-5" dirty="0">
                <a:latin typeface="Arial MT"/>
                <a:cs typeface="Arial MT"/>
              </a:rPr>
              <a:t>great</a:t>
            </a:r>
            <a:r>
              <a:rPr sz="1600" spc="20" dirty="0">
                <a:latin typeface="Arial MT"/>
                <a:cs typeface="Arial MT"/>
              </a:rPr>
              <a:t> </a:t>
            </a:r>
            <a:r>
              <a:rPr sz="1600" spc="-5" dirty="0">
                <a:latin typeface="Arial MT"/>
                <a:cs typeface="Arial MT"/>
              </a:rPr>
              <a:t>urban</a:t>
            </a:r>
            <a:r>
              <a:rPr sz="1600" spc="10" dirty="0">
                <a:latin typeface="Arial MT"/>
                <a:cs typeface="Arial MT"/>
              </a:rPr>
              <a:t> </a:t>
            </a:r>
            <a:r>
              <a:rPr sz="1600" spc="-5" dirty="0">
                <a:latin typeface="Arial MT"/>
                <a:cs typeface="Arial MT"/>
              </a:rPr>
              <a:t>sculpture</a:t>
            </a:r>
            <a:r>
              <a:rPr sz="1600" dirty="0">
                <a:latin typeface="Arial MT"/>
                <a:cs typeface="Arial MT"/>
              </a:rPr>
              <a:t> </a:t>
            </a:r>
            <a:r>
              <a:rPr sz="1600" spc="-5" dirty="0">
                <a:latin typeface="Arial MT"/>
                <a:cs typeface="Arial MT"/>
              </a:rPr>
              <a:t>and</a:t>
            </a:r>
            <a:r>
              <a:rPr sz="1600" dirty="0">
                <a:latin typeface="Arial MT"/>
                <a:cs typeface="Arial MT"/>
              </a:rPr>
              <a:t> </a:t>
            </a:r>
            <a:r>
              <a:rPr sz="1600" spc="-5" dirty="0">
                <a:latin typeface="Arial MT"/>
                <a:cs typeface="Arial MT"/>
              </a:rPr>
              <a:t>a</a:t>
            </a:r>
            <a:r>
              <a:rPr sz="1600" spc="15" dirty="0">
                <a:latin typeface="Arial MT"/>
                <a:cs typeface="Arial MT"/>
              </a:rPr>
              <a:t> </a:t>
            </a:r>
            <a:r>
              <a:rPr sz="1600" spc="-5" dirty="0">
                <a:latin typeface="Arial MT"/>
                <a:cs typeface="Arial MT"/>
              </a:rPr>
              <a:t>public</a:t>
            </a:r>
            <a:r>
              <a:rPr sz="1600" spc="-15" dirty="0">
                <a:latin typeface="Arial MT"/>
                <a:cs typeface="Arial MT"/>
              </a:rPr>
              <a:t> </a:t>
            </a:r>
            <a:r>
              <a:rPr sz="1600" spc="-5" dirty="0">
                <a:latin typeface="Arial MT"/>
                <a:cs typeface="Arial MT"/>
              </a:rPr>
              <a:t>venue</a:t>
            </a:r>
            <a:r>
              <a:rPr sz="1600" dirty="0">
                <a:latin typeface="Arial MT"/>
                <a:cs typeface="Arial MT"/>
              </a:rPr>
              <a:t> </a:t>
            </a:r>
            <a:r>
              <a:rPr sz="1600" spc="-5" dirty="0">
                <a:latin typeface="Arial MT"/>
                <a:cs typeface="Arial MT"/>
              </a:rPr>
              <a:t>for </a:t>
            </a:r>
            <a:r>
              <a:rPr sz="1600" dirty="0">
                <a:latin typeface="Arial MT"/>
                <a:cs typeface="Arial MT"/>
              </a:rPr>
              <a:t> </a:t>
            </a:r>
            <a:r>
              <a:rPr sz="1600" spc="-5" dirty="0">
                <a:latin typeface="Arial MT"/>
                <a:cs typeface="Arial MT"/>
              </a:rPr>
              <a:t>community</a:t>
            </a:r>
            <a:r>
              <a:rPr sz="1600" spc="-10" dirty="0">
                <a:latin typeface="Arial MT"/>
                <a:cs typeface="Arial MT"/>
              </a:rPr>
              <a:t> </a:t>
            </a:r>
            <a:r>
              <a:rPr sz="1600" spc="-5" dirty="0">
                <a:latin typeface="Arial MT"/>
                <a:cs typeface="Arial MT"/>
              </a:rPr>
              <a:t>activities</a:t>
            </a:r>
            <a:r>
              <a:rPr sz="1600" spc="-15" dirty="0">
                <a:latin typeface="Arial MT"/>
                <a:cs typeface="Arial MT"/>
              </a:rPr>
              <a:t> </a:t>
            </a:r>
            <a:r>
              <a:rPr sz="1600" spc="-5" dirty="0">
                <a:latin typeface="Arial MT"/>
                <a:cs typeface="Arial MT"/>
              </a:rPr>
              <a:t>and</a:t>
            </a:r>
            <a:r>
              <a:rPr sz="1600" spc="15" dirty="0">
                <a:latin typeface="Arial MT"/>
                <a:cs typeface="Arial MT"/>
              </a:rPr>
              <a:t> </a:t>
            </a:r>
            <a:r>
              <a:rPr sz="1600" spc="-5" dirty="0">
                <a:latin typeface="Arial MT"/>
                <a:cs typeface="Arial MT"/>
              </a:rPr>
              <a:t>tourism.</a:t>
            </a:r>
            <a:r>
              <a:rPr sz="1600" spc="40" dirty="0">
                <a:latin typeface="Arial MT"/>
                <a:cs typeface="Arial MT"/>
              </a:rPr>
              <a:t> </a:t>
            </a:r>
            <a:r>
              <a:rPr sz="1600" b="1" spc="-5" dirty="0">
                <a:latin typeface="Arial"/>
                <a:cs typeface="Arial"/>
              </a:rPr>
              <a:t>This</a:t>
            </a:r>
            <a:r>
              <a:rPr sz="1600" b="1" spc="25" dirty="0">
                <a:latin typeface="Arial"/>
                <a:cs typeface="Arial"/>
              </a:rPr>
              <a:t> </a:t>
            </a:r>
            <a:r>
              <a:rPr sz="1600" b="1" spc="-5" dirty="0">
                <a:latin typeface="Arial"/>
                <a:cs typeface="Arial"/>
              </a:rPr>
              <a:t>monumental</a:t>
            </a:r>
            <a:r>
              <a:rPr sz="1600" b="1" spc="45" dirty="0">
                <a:latin typeface="Arial"/>
                <a:cs typeface="Arial"/>
              </a:rPr>
              <a:t> </a:t>
            </a:r>
            <a:r>
              <a:rPr sz="1600" b="1" spc="-5" dirty="0">
                <a:latin typeface="Arial"/>
                <a:cs typeface="Arial"/>
              </a:rPr>
              <a:t>building</a:t>
            </a:r>
            <a:r>
              <a:rPr sz="1600" b="1" spc="35" dirty="0">
                <a:latin typeface="Arial"/>
                <a:cs typeface="Arial"/>
              </a:rPr>
              <a:t> </a:t>
            </a:r>
            <a:r>
              <a:rPr sz="1600" b="1" spc="-5" dirty="0">
                <a:latin typeface="Arial"/>
                <a:cs typeface="Arial"/>
              </a:rPr>
              <a:t>has</a:t>
            </a:r>
            <a:r>
              <a:rPr sz="1600" b="1" spc="10" dirty="0">
                <a:latin typeface="Arial"/>
                <a:cs typeface="Arial"/>
              </a:rPr>
              <a:t> </a:t>
            </a:r>
            <a:r>
              <a:rPr sz="1600" b="1" spc="-5" dirty="0">
                <a:latin typeface="Arial"/>
                <a:cs typeface="Arial"/>
              </a:rPr>
              <a:t>become</a:t>
            </a:r>
            <a:r>
              <a:rPr sz="1600" b="1" spc="10" dirty="0">
                <a:latin typeface="Arial"/>
                <a:cs typeface="Arial"/>
              </a:rPr>
              <a:t> </a:t>
            </a:r>
            <a:r>
              <a:rPr sz="1600" b="1" spc="-5" dirty="0">
                <a:latin typeface="Arial"/>
                <a:cs typeface="Arial"/>
              </a:rPr>
              <a:t>a</a:t>
            </a:r>
            <a:r>
              <a:rPr sz="1600" b="1" spc="15" dirty="0">
                <a:latin typeface="Arial"/>
                <a:cs typeface="Arial"/>
              </a:rPr>
              <a:t> </a:t>
            </a:r>
            <a:r>
              <a:rPr sz="1600" b="1" spc="-15" dirty="0">
                <a:latin typeface="Arial"/>
                <a:cs typeface="Arial"/>
              </a:rPr>
              <a:t>symbol </a:t>
            </a:r>
            <a:r>
              <a:rPr sz="1600" b="1" spc="-430" dirty="0">
                <a:latin typeface="Arial"/>
                <a:cs typeface="Arial"/>
              </a:rPr>
              <a:t> </a:t>
            </a:r>
            <a:r>
              <a:rPr sz="1600" b="1" spc="-5" dirty="0">
                <a:latin typeface="Arial"/>
                <a:cs typeface="Arial"/>
              </a:rPr>
              <a:t>of</a:t>
            </a:r>
            <a:r>
              <a:rPr sz="1600" b="1" dirty="0">
                <a:latin typeface="Arial"/>
                <a:cs typeface="Arial"/>
              </a:rPr>
              <a:t> </a:t>
            </a:r>
            <a:r>
              <a:rPr sz="1600" b="1" spc="-5" dirty="0">
                <a:latin typeface="Arial"/>
                <a:cs typeface="Arial"/>
              </a:rPr>
              <a:t>its</a:t>
            </a:r>
            <a:r>
              <a:rPr sz="1600" b="1" dirty="0">
                <a:latin typeface="Arial"/>
                <a:cs typeface="Arial"/>
              </a:rPr>
              <a:t> </a:t>
            </a:r>
            <a:r>
              <a:rPr sz="1600" b="1" spc="-5" dirty="0">
                <a:latin typeface="Arial"/>
                <a:cs typeface="Arial"/>
              </a:rPr>
              <a:t>city</a:t>
            </a:r>
            <a:r>
              <a:rPr sz="1600" b="1" spc="20" dirty="0">
                <a:latin typeface="Arial"/>
                <a:cs typeface="Arial"/>
              </a:rPr>
              <a:t> </a:t>
            </a:r>
            <a:r>
              <a:rPr sz="1600" b="1" spc="-5" dirty="0">
                <a:latin typeface="Arial"/>
                <a:cs typeface="Arial"/>
              </a:rPr>
              <a:t>and</a:t>
            </a:r>
            <a:r>
              <a:rPr sz="1600" b="1" dirty="0">
                <a:latin typeface="Arial"/>
                <a:cs typeface="Arial"/>
              </a:rPr>
              <a:t> </a:t>
            </a:r>
            <a:r>
              <a:rPr sz="1600" b="1" spc="-5" dirty="0">
                <a:latin typeface="Arial"/>
                <a:cs typeface="Arial"/>
              </a:rPr>
              <a:t>the</a:t>
            </a:r>
            <a:r>
              <a:rPr sz="1600" b="1" spc="-40" dirty="0">
                <a:latin typeface="Arial"/>
                <a:cs typeface="Arial"/>
              </a:rPr>
              <a:t> </a:t>
            </a:r>
            <a:r>
              <a:rPr sz="1600" b="1" spc="-10" dirty="0">
                <a:latin typeface="Arial"/>
                <a:cs typeface="Arial"/>
              </a:rPr>
              <a:t>Australian</a:t>
            </a:r>
            <a:r>
              <a:rPr sz="1600" b="1" spc="40" dirty="0">
                <a:latin typeface="Arial"/>
                <a:cs typeface="Arial"/>
              </a:rPr>
              <a:t> </a:t>
            </a:r>
            <a:r>
              <a:rPr sz="1600" b="1" spc="-5" dirty="0">
                <a:latin typeface="Arial"/>
                <a:cs typeface="Arial"/>
              </a:rPr>
              <a:t>nation.</a:t>
            </a:r>
            <a:endParaRPr sz="1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63759" y="773050"/>
            <a:ext cx="3947900" cy="5773287"/>
          </a:xfrm>
          <a:prstGeom prst="rect">
            <a:avLst/>
          </a:prstGeom>
        </p:spPr>
      </p:pic>
      <p:grpSp>
        <p:nvGrpSpPr>
          <p:cNvPr id="3" name="object 3"/>
          <p:cNvGrpSpPr/>
          <p:nvPr/>
        </p:nvGrpSpPr>
        <p:grpSpPr>
          <a:xfrm>
            <a:off x="382188" y="65531"/>
            <a:ext cx="5381625" cy="820419"/>
            <a:chOff x="382188" y="65531"/>
            <a:chExt cx="5381625" cy="820419"/>
          </a:xfrm>
        </p:grpSpPr>
        <p:pic>
          <p:nvPicPr>
            <p:cNvPr id="4" name="object 4"/>
            <p:cNvPicPr/>
            <p:nvPr/>
          </p:nvPicPr>
          <p:blipFill>
            <a:blip r:embed="rId3" cstate="print"/>
            <a:stretch>
              <a:fillRect/>
            </a:stretch>
          </p:blipFill>
          <p:spPr>
            <a:xfrm>
              <a:off x="382188" y="361081"/>
              <a:ext cx="979079" cy="514828"/>
            </a:xfrm>
            <a:prstGeom prst="rect">
              <a:avLst/>
            </a:prstGeom>
          </p:spPr>
        </p:pic>
        <p:pic>
          <p:nvPicPr>
            <p:cNvPr id="5" name="object 5"/>
            <p:cNvPicPr/>
            <p:nvPr/>
          </p:nvPicPr>
          <p:blipFill>
            <a:blip r:embed="rId4" cstate="print"/>
            <a:stretch>
              <a:fillRect/>
            </a:stretch>
          </p:blipFill>
          <p:spPr>
            <a:xfrm>
              <a:off x="1167383" y="65531"/>
              <a:ext cx="4596384" cy="819911"/>
            </a:xfrm>
            <a:prstGeom prst="rect">
              <a:avLst/>
            </a:prstGeom>
          </p:spPr>
        </p:pic>
      </p:grpSp>
      <p:sp>
        <p:nvSpPr>
          <p:cNvPr id="6" name="object 6"/>
          <p:cNvSpPr txBox="1">
            <a:spLocks noGrp="1"/>
          </p:cNvSpPr>
          <p:nvPr>
            <p:ph type="title"/>
          </p:nvPr>
        </p:nvSpPr>
        <p:spPr>
          <a:xfrm>
            <a:off x="331724" y="201548"/>
            <a:ext cx="5092700" cy="635000"/>
          </a:xfrm>
          <a:prstGeom prst="rect">
            <a:avLst/>
          </a:prstGeom>
        </p:spPr>
        <p:txBody>
          <a:bodyPr vert="horz" wrap="square" lIns="0" tIns="12065" rIns="0" bIns="0" rtlCol="0">
            <a:spAutoFit/>
          </a:bodyPr>
          <a:lstStyle/>
          <a:p>
            <a:pPr marL="12700">
              <a:lnSpc>
                <a:spcPct val="100000"/>
              </a:lnSpc>
              <a:spcBef>
                <a:spcPts val="95"/>
              </a:spcBef>
            </a:pPr>
            <a:r>
              <a:rPr sz="4000" spc="-5" dirty="0"/>
              <a:t>Burj</a:t>
            </a:r>
            <a:r>
              <a:rPr sz="4000" spc="-165" dirty="0"/>
              <a:t> </a:t>
            </a:r>
            <a:r>
              <a:rPr sz="4000" spc="-5" dirty="0"/>
              <a:t>Al</a:t>
            </a:r>
            <a:r>
              <a:rPr sz="4000" spc="-150" dirty="0"/>
              <a:t> </a:t>
            </a:r>
            <a:r>
              <a:rPr sz="4000" spc="-5" dirty="0"/>
              <a:t>Arab</a:t>
            </a:r>
            <a:r>
              <a:rPr sz="4000" dirty="0"/>
              <a:t> </a:t>
            </a:r>
            <a:r>
              <a:rPr sz="4000" spc="-5" dirty="0"/>
              <a:t>in</a:t>
            </a:r>
            <a:r>
              <a:rPr sz="4000" spc="-10" dirty="0"/>
              <a:t> Dubai</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2416" y="1267967"/>
            <a:ext cx="8101965" cy="4904740"/>
            <a:chOff x="1042416" y="1267967"/>
            <a:chExt cx="8101965" cy="4904740"/>
          </a:xfrm>
        </p:grpSpPr>
        <p:pic>
          <p:nvPicPr>
            <p:cNvPr id="3" name="object 3"/>
            <p:cNvPicPr/>
            <p:nvPr/>
          </p:nvPicPr>
          <p:blipFill>
            <a:blip r:embed="rId2" cstate="print"/>
            <a:stretch>
              <a:fillRect/>
            </a:stretch>
          </p:blipFill>
          <p:spPr>
            <a:xfrm>
              <a:off x="1156618" y="4974267"/>
              <a:ext cx="7987381" cy="1198000"/>
            </a:xfrm>
            <a:prstGeom prst="rect">
              <a:avLst/>
            </a:prstGeom>
          </p:spPr>
        </p:pic>
        <p:pic>
          <p:nvPicPr>
            <p:cNvPr id="4" name="object 4"/>
            <p:cNvPicPr/>
            <p:nvPr/>
          </p:nvPicPr>
          <p:blipFill>
            <a:blip r:embed="rId3" cstate="print"/>
            <a:stretch>
              <a:fillRect/>
            </a:stretch>
          </p:blipFill>
          <p:spPr>
            <a:xfrm>
              <a:off x="1042416" y="1267967"/>
              <a:ext cx="6705600" cy="4866132"/>
            </a:xfrm>
            <a:prstGeom prst="rect">
              <a:avLst/>
            </a:prstGeom>
          </p:spPr>
        </p:pic>
      </p:grpSp>
      <p:grpSp>
        <p:nvGrpSpPr>
          <p:cNvPr id="5" name="object 5"/>
          <p:cNvGrpSpPr/>
          <p:nvPr/>
        </p:nvGrpSpPr>
        <p:grpSpPr>
          <a:xfrm>
            <a:off x="473963" y="353071"/>
            <a:ext cx="8214359" cy="823594"/>
            <a:chOff x="473963" y="353071"/>
            <a:chExt cx="8214359" cy="823594"/>
          </a:xfrm>
        </p:grpSpPr>
        <p:pic>
          <p:nvPicPr>
            <p:cNvPr id="6" name="object 6"/>
            <p:cNvPicPr/>
            <p:nvPr/>
          </p:nvPicPr>
          <p:blipFill>
            <a:blip r:embed="rId4" cstate="print"/>
            <a:stretch>
              <a:fillRect/>
            </a:stretch>
          </p:blipFill>
          <p:spPr>
            <a:xfrm>
              <a:off x="642548" y="353071"/>
              <a:ext cx="4746122" cy="514828"/>
            </a:xfrm>
            <a:prstGeom prst="rect">
              <a:avLst/>
            </a:prstGeom>
          </p:spPr>
        </p:pic>
        <p:pic>
          <p:nvPicPr>
            <p:cNvPr id="7" name="object 7"/>
            <p:cNvPicPr/>
            <p:nvPr/>
          </p:nvPicPr>
          <p:blipFill>
            <a:blip r:embed="rId5" cstate="print"/>
            <a:stretch>
              <a:fillRect/>
            </a:stretch>
          </p:blipFill>
          <p:spPr>
            <a:xfrm>
              <a:off x="473963" y="755904"/>
              <a:ext cx="8214359" cy="420624"/>
            </a:xfrm>
            <a:prstGeom prst="rect">
              <a:avLst/>
            </a:prstGeom>
          </p:spPr>
        </p:pic>
      </p:grpSp>
      <p:sp>
        <p:nvSpPr>
          <p:cNvPr id="8" name="object 8"/>
          <p:cNvSpPr txBox="1">
            <a:spLocks noGrp="1"/>
          </p:cNvSpPr>
          <p:nvPr>
            <p:ph type="title"/>
          </p:nvPr>
        </p:nvSpPr>
        <p:spPr>
          <a:xfrm>
            <a:off x="620064" y="203073"/>
            <a:ext cx="7821295" cy="946785"/>
          </a:xfrm>
          <a:prstGeom prst="rect">
            <a:avLst/>
          </a:prstGeom>
        </p:spPr>
        <p:txBody>
          <a:bodyPr vert="horz" wrap="square" lIns="0" tIns="12065" rIns="0" bIns="0" rtlCol="0">
            <a:spAutoFit/>
          </a:bodyPr>
          <a:lstStyle/>
          <a:p>
            <a:pPr marL="12700">
              <a:lnSpc>
                <a:spcPct val="100000"/>
              </a:lnSpc>
              <a:spcBef>
                <a:spcPts val="95"/>
              </a:spcBef>
            </a:pPr>
            <a:r>
              <a:rPr sz="4000" spc="-5" dirty="0"/>
              <a:t>The</a:t>
            </a:r>
            <a:r>
              <a:rPr sz="4000" spc="-185" dirty="0"/>
              <a:t> </a:t>
            </a:r>
            <a:r>
              <a:rPr sz="4000" spc="-5" dirty="0"/>
              <a:t>Arc</a:t>
            </a:r>
            <a:r>
              <a:rPr sz="4000" spc="-10" dirty="0"/>
              <a:t> </a:t>
            </a:r>
            <a:r>
              <a:rPr sz="4000" spc="-5" dirty="0"/>
              <a:t>de</a:t>
            </a:r>
            <a:r>
              <a:rPr sz="4000" spc="-15" dirty="0"/>
              <a:t> </a:t>
            </a:r>
            <a:r>
              <a:rPr sz="4000" spc="-35" dirty="0"/>
              <a:t>Triumph</a:t>
            </a:r>
            <a:endParaRPr sz="4000"/>
          </a:p>
          <a:p>
            <a:pPr marL="12700">
              <a:lnSpc>
                <a:spcPct val="100000"/>
              </a:lnSpc>
              <a:spcBef>
                <a:spcPts val="55"/>
              </a:spcBef>
            </a:pPr>
            <a:r>
              <a:rPr sz="2000" dirty="0"/>
              <a:t>a</a:t>
            </a:r>
            <a:r>
              <a:rPr sz="2000" spc="-15" dirty="0"/>
              <a:t> </a:t>
            </a:r>
            <a:r>
              <a:rPr sz="2000" spc="-10" dirty="0"/>
              <a:t>symbol</a:t>
            </a:r>
            <a:r>
              <a:rPr sz="2000" spc="15" dirty="0"/>
              <a:t> </a:t>
            </a:r>
            <a:r>
              <a:rPr sz="2000" dirty="0"/>
              <a:t>of</a:t>
            </a:r>
            <a:r>
              <a:rPr sz="2000" spc="-15" dirty="0"/>
              <a:t> </a:t>
            </a:r>
            <a:r>
              <a:rPr sz="2000" spc="-5" dirty="0"/>
              <a:t>victory</a:t>
            </a:r>
            <a:r>
              <a:rPr sz="2000" dirty="0"/>
              <a:t> and</a:t>
            </a:r>
            <a:r>
              <a:rPr sz="2000" spc="-10" dirty="0"/>
              <a:t> </a:t>
            </a:r>
            <a:r>
              <a:rPr sz="2000" dirty="0"/>
              <a:t>progress</a:t>
            </a:r>
            <a:r>
              <a:rPr sz="2000" spc="-15" dirty="0"/>
              <a:t> </a:t>
            </a:r>
            <a:r>
              <a:rPr sz="2000" dirty="0"/>
              <a:t>going</a:t>
            </a:r>
            <a:r>
              <a:rPr sz="2000" spc="5" dirty="0"/>
              <a:t> </a:t>
            </a:r>
            <a:r>
              <a:rPr sz="2000" dirty="0"/>
              <a:t>back</a:t>
            </a:r>
            <a:r>
              <a:rPr sz="2000" spc="-15" dirty="0"/>
              <a:t> </a:t>
            </a:r>
            <a:r>
              <a:rPr sz="2000" dirty="0"/>
              <a:t>thousands</a:t>
            </a:r>
            <a:r>
              <a:rPr sz="2000" spc="-30" dirty="0"/>
              <a:t> </a:t>
            </a:r>
            <a:r>
              <a:rPr sz="2000" dirty="0"/>
              <a:t>of</a:t>
            </a:r>
            <a:r>
              <a:rPr sz="2000" spc="-10" dirty="0"/>
              <a:t> years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8667"/>
            <a:ext cx="9144000" cy="6839330"/>
          </a:xfrm>
          <a:prstGeom prst="rect">
            <a:avLst/>
          </a:prstGeom>
        </p:spPr>
      </p:pic>
      <p:sp>
        <p:nvSpPr>
          <p:cNvPr id="3" name="object 3"/>
          <p:cNvSpPr txBox="1">
            <a:spLocks noGrp="1"/>
          </p:cNvSpPr>
          <p:nvPr>
            <p:ph type="title"/>
          </p:nvPr>
        </p:nvSpPr>
        <p:spPr>
          <a:xfrm>
            <a:off x="403961" y="1193800"/>
            <a:ext cx="3485515" cy="635000"/>
          </a:xfrm>
          <a:prstGeom prst="rect">
            <a:avLst/>
          </a:prstGeom>
        </p:spPr>
        <p:txBody>
          <a:bodyPr vert="horz" wrap="square" lIns="0" tIns="12065" rIns="0" bIns="0" rtlCol="0">
            <a:spAutoFit/>
          </a:bodyPr>
          <a:lstStyle/>
          <a:p>
            <a:pPr marL="12700">
              <a:lnSpc>
                <a:spcPct val="100000"/>
              </a:lnSpc>
              <a:spcBef>
                <a:spcPts val="95"/>
              </a:spcBef>
            </a:pPr>
            <a:r>
              <a:rPr sz="4000" spc="-15" dirty="0">
                <a:solidFill>
                  <a:srgbClr val="FFFFFF"/>
                </a:solidFill>
                <a:latin typeface="Adobe Garamond Pro" panose="02020502060506020403" pitchFamily="18" charset="0"/>
              </a:rPr>
              <a:t>Vincent</a:t>
            </a:r>
            <a:r>
              <a:rPr sz="4000" spc="-65" dirty="0">
                <a:solidFill>
                  <a:srgbClr val="FFFFFF"/>
                </a:solidFill>
                <a:latin typeface="Adobe Garamond Pro" panose="02020502060506020403" pitchFamily="18" charset="0"/>
              </a:rPr>
              <a:t> </a:t>
            </a:r>
            <a:r>
              <a:rPr sz="4000" spc="-5" dirty="0">
                <a:solidFill>
                  <a:srgbClr val="FFFFFF"/>
                </a:solidFill>
                <a:latin typeface="Adobe Garamond Pro" panose="02020502060506020403" pitchFamily="18" charset="0"/>
              </a:rPr>
              <a:t>Scully</a:t>
            </a:r>
            <a:endParaRPr sz="4000" dirty="0">
              <a:latin typeface="Adobe Garamond Pro" panose="02020502060506020403" pitchFamily="18" charset="0"/>
            </a:endParaRPr>
          </a:p>
        </p:txBody>
      </p:sp>
      <p:sp>
        <p:nvSpPr>
          <p:cNvPr id="4" name="object 4"/>
          <p:cNvSpPr txBox="1"/>
          <p:nvPr/>
        </p:nvSpPr>
        <p:spPr>
          <a:xfrm>
            <a:off x="391261" y="1920783"/>
            <a:ext cx="8653145" cy="3489417"/>
          </a:xfrm>
          <a:prstGeom prst="rect">
            <a:avLst/>
          </a:prstGeom>
        </p:spPr>
        <p:txBody>
          <a:bodyPr vert="horz" wrap="square" lIns="0" tIns="12700" rIns="0" bIns="0" rtlCol="0">
            <a:spAutoFit/>
          </a:bodyPr>
          <a:lstStyle/>
          <a:p>
            <a:pPr marL="25400">
              <a:lnSpc>
                <a:spcPct val="100000"/>
              </a:lnSpc>
              <a:spcBef>
                <a:spcPts val="100"/>
              </a:spcBef>
            </a:pPr>
            <a:r>
              <a:rPr sz="2400" b="1" dirty="0">
                <a:solidFill>
                  <a:srgbClr val="FFFFFF"/>
                </a:solidFill>
                <a:latin typeface="Adobe Garamond Pro" panose="02020502060506020403" pitchFamily="18" charset="0"/>
                <a:cs typeface="Arial"/>
              </a:rPr>
              <a:t>Architecture</a:t>
            </a:r>
            <a:r>
              <a:rPr sz="2400" b="1" spc="-7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is</a:t>
            </a:r>
            <a:r>
              <a:rPr sz="2400" b="1" spc="-80"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a</a:t>
            </a:r>
            <a:r>
              <a:rPr sz="2400" b="1" spc="-7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continuing</a:t>
            </a:r>
            <a:r>
              <a:rPr sz="2400" b="1" spc="-1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dialogue</a:t>
            </a:r>
            <a:r>
              <a:rPr sz="2400" b="1" spc="-9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between</a:t>
            </a:r>
            <a:r>
              <a:rPr sz="2400" b="1" spc="-1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generations</a:t>
            </a:r>
            <a:r>
              <a:rPr sz="2400" b="1" spc="-50" dirty="0">
                <a:solidFill>
                  <a:srgbClr val="FFFFFF"/>
                </a:solidFill>
                <a:latin typeface="Adobe Garamond Pro" panose="02020502060506020403" pitchFamily="18" charset="0"/>
                <a:cs typeface="Arial"/>
              </a:rPr>
              <a:t> </a:t>
            </a:r>
            <a:r>
              <a:rPr sz="2400" dirty="0">
                <a:solidFill>
                  <a:srgbClr val="FFFFFF"/>
                </a:solidFill>
                <a:latin typeface="Adobe Garamond Pro" panose="02020502060506020403" pitchFamily="18" charset="0"/>
                <a:cs typeface="Arial MT"/>
              </a:rPr>
              <a:t>-</a:t>
            </a:r>
            <a:endParaRPr sz="2400" dirty="0">
              <a:latin typeface="Adobe Garamond Pro" panose="02020502060506020403" pitchFamily="18" charset="0"/>
              <a:cs typeface="Arial MT"/>
            </a:endParaRPr>
          </a:p>
          <a:p>
            <a:pPr marL="25400">
              <a:lnSpc>
                <a:spcPct val="100000"/>
              </a:lnSpc>
            </a:pPr>
            <a:r>
              <a:rPr sz="2400" b="1" dirty="0">
                <a:solidFill>
                  <a:srgbClr val="FFFFFF"/>
                </a:solidFill>
                <a:latin typeface="Adobe Garamond Pro" panose="02020502060506020403" pitchFamily="18" charset="0"/>
                <a:cs typeface="Arial"/>
              </a:rPr>
              <a:t>which</a:t>
            </a:r>
            <a:r>
              <a:rPr sz="2400" b="1" spc="-5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creates</a:t>
            </a:r>
            <a:r>
              <a:rPr sz="2400" b="1" spc="1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an</a:t>
            </a:r>
            <a:r>
              <a:rPr sz="2400" b="1" spc="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environment</a:t>
            </a:r>
            <a:r>
              <a:rPr sz="2400" b="1"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across</a:t>
            </a:r>
            <a:r>
              <a:rPr sz="2400" b="1" spc="1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time.</a:t>
            </a:r>
            <a:endParaRPr sz="2400" dirty="0">
              <a:latin typeface="Adobe Garamond Pro" panose="02020502060506020403" pitchFamily="18" charset="0"/>
              <a:cs typeface="Arial"/>
            </a:endParaRPr>
          </a:p>
          <a:p>
            <a:pPr marL="25400">
              <a:lnSpc>
                <a:spcPct val="100000"/>
              </a:lnSpc>
              <a:spcBef>
                <a:spcPts val="620"/>
              </a:spcBef>
            </a:pPr>
            <a:r>
              <a:rPr sz="4000" b="1" spc="-5" dirty="0">
                <a:solidFill>
                  <a:srgbClr val="FFFFFF"/>
                </a:solidFill>
                <a:latin typeface="Adobe Garamond Pro" panose="02020502060506020403" pitchFamily="18" charset="0"/>
                <a:cs typeface="Arial"/>
              </a:rPr>
              <a:t>Mies</a:t>
            </a:r>
            <a:r>
              <a:rPr sz="4000" b="1" spc="-20" dirty="0">
                <a:solidFill>
                  <a:srgbClr val="FFFFFF"/>
                </a:solidFill>
                <a:latin typeface="Adobe Garamond Pro" panose="02020502060506020403" pitchFamily="18" charset="0"/>
                <a:cs typeface="Arial"/>
              </a:rPr>
              <a:t> </a:t>
            </a:r>
            <a:r>
              <a:rPr sz="4000" b="1" spc="-5" dirty="0">
                <a:solidFill>
                  <a:srgbClr val="FFFFFF"/>
                </a:solidFill>
                <a:latin typeface="Adobe Garamond Pro" panose="02020502060506020403" pitchFamily="18" charset="0"/>
                <a:cs typeface="Arial"/>
              </a:rPr>
              <a:t>van der </a:t>
            </a:r>
            <a:r>
              <a:rPr sz="4000" b="1" spc="-15" dirty="0">
                <a:solidFill>
                  <a:srgbClr val="FFFFFF"/>
                </a:solidFill>
                <a:latin typeface="Adobe Garamond Pro" panose="02020502060506020403" pitchFamily="18" charset="0"/>
                <a:cs typeface="Arial"/>
              </a:rPr>
              <a:t>Rohe</a:t>
            </a:r>
            <a:endParaRPr sz="4000" dirty="0">
              <a:latin typeface="Adobe Garamond Pro" panose="02020502060506020403" pitchFamily="18" charset="0"/>
              <a:cs typeface="Arial"/>
            </a:endParaRPr>
          </a:p>
          <a:p>
            <a:pPr marL="25400" marR="1242695">
              <a:lnSpc>
                <a:spcPct val="100000"/>
              </a:lnSpc>
              <a:spcBef>
                <a:spcPts val="55"/>
              </a:spcBef>
            </a:pPr>
            <a:r>
              <a:rPr sz="2400" b="1" spc="-5" dirty="0">
                <a:solidFill>
                  <a:srgbClr val="FFFFFF"/>
                </a:solidFill>
                <a:latin typeface="Adobe Garamond Pro" panose="02020502060506020403" pitchFamily="18" charset="0"/>
                <a:cs typeface="Arial"/>
              </a:rPr>
              <a:t>“Architecture</a:t>
            </a:r>
            <a:r>
              <a:rPr sz="2400" b="1" spc="-1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is the</a:t>
            </a:r>
            <a:r>
              <a:rPr sz="2400" b="1" spc="-2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will</a:t>
            </a:r>
            <a:r>
              <a:rPr sz="2400" b="1" spc="-50"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of</a:t>
            </a:r>
            <a:r>
              <a:rPr sz="2400" b="1" spc="-2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an epoch</a:t>
            </a:r>
            <a:r>
              <a:rPr sz="2400" b="1" spc="-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translated</a:t>
            </a:r>
            <a:r>
              <a:rPr sz="2400" b="1" dirty="0">
                <a:solidFill>
                  <a:srgbClr val="FFFFFF"/>
                </a:solidFill>
                <a:latin typeface="Adobe Garamond Pro" panose="02020502060506020403" pitchFamily="18" charset="0"/>
                <a:cs typeface="Arial"/>
              </a:rPr>
              <a:t> into </a:t>
            </a:r>
            <a:r>
              <a:rPr sz="2400" b="1" spc="-655" dirty="0">
                <a:solidFill>
                  <a:srgbClr val="FFFFFF"/>
                </a:solidFill>
                <a:latin typeface="Adobe Garamond Pro" panose="02020502060506020403" pitchFamily="18" charset="0"/>
                <a:cs typeface="Arial"/>
              </a:rPr>
              <a:t> </a:t>
            </a:r>
            <a:r>
              <a:rPr sz="2400" b="1" spc="-10" dirty="0">
                <a:solidFill>
                  <a:srgbClr val="FFFFFF"/>
                </a:solidFill>
                <a:latin typeface="Adobe Garamond Pro" panose="02020502060506020403" pitchFamily="18" charset="0"/>
                <a:cs typeface="Arial"/>
              </a:rPr>
              <a:t>space</a:t>
            </a:r>
            <a:endParaRPr sz="2400" dirty="0">
              <a:latin typeface="Adobe Garamond Pro" panose="02020502060506020403" pitchFamily="18" charset="0"/>
              <a:cs typeface="Arial"/>
            </a:endParaRPr>
          </a:p>
          <a:p>
            <a:pPr marL="25400">
              <a:lnSpc>
                <a:spcPts val="4285"/>
              </a:lnSpc>
            </a:pPr>
            <a:r>
              <a:rPr sz="4000" b="1" spc="-5" dirty="0">
                <a:solidFill>
                  <a:srgbClr val="FFFFFF"/>
                </a:solidFill>
                <a:latin typeface="Adobe Garamond Pro" panose="02020502060506020403" pitchFamily="18" charset="0"/>
                <a:cs typeface="Arial"/>
              </a:rPr>
              <a:t>Philip</a:t>
            </a:r>
            <a:r>
              <a:rPr sz="4000" b="1" spc="-50" dirty="0">
                <a:solidFill>
                  <a:srgbClr val="FFFFFF"/>
                </a:solidFill>
                <a:latin typeface="Adobe Garamond Pro" panose="02020502060506020403" pitchFamily="18" charset="0"/>
                <a:cs typeface="Arial"/>
              </a:rPr>
              <a:t> </a:t>
            </a:r>
            <a:r>
              <a:rPr sz="4000" b="1" spc="-10" dirty="0">
                <a:solidFill>
                  <a:srgbClr val="FFFFFF"/>
                </a:solidFill>
                <a:latin typeface="Adobe Garamond Pro" panose="02020502060506020403" pitchFamily="18" charset="0"/>
                <a:cs typeface="Arial"/>
              </a:rPr>
              <a:t>Johnson</a:t>
            </a:r>
            <a:endParaRPr sz="4000" dirty="0">
              <a:latin typeface="Adobe Garamond Pro" panose="02020502060506020403" pitchFamily="18" charset="0"/>
              <a:cs typeface="Arial"/>
            </a:endParaRPr>
          </a:p>
          <a:p>
            <a:pPr marL="25400">
              <a:lnSpc>
                <a:spcPct val="100000"/>
              </a:lnSpc>
              <a:spcBef>
                <a:spcPts val="50"/>
              </a:spcBef>
            </a:pPr>
            <a:r>
              <a:rPr sz="2400" b="1" spc="-5" dirty="0">
                <a:solidFill>
                  <a:srgbClr val="FFFFFF"/>
                </a:solidFill>
                <a:latin typeface="Adobe Garamond Pro" panose="02020502060506020403" pitchFamily="18" charset="0"/>
                <a:cs typeface="Arial"/>
              </a:rPr>
              <a:t>“All</a:t>
            </a:r>
            <a:r>
              <a:rPr sz="2400" b="1" spc="-2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architecture</a:t>
            </a:r>
            <a:r>
              <a:rPr sz="2400" b="1" spc="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is</a:t>
            </a:r>
            <a:r>
              <a:rPr sz="2400" b="1" spc="5" dirty="0">
                <a:solidFill>
                  <a:srgbClr val="FFFFFF"/>
                </a:solidFill>
                <a:latin typeface="Adobe Garamond Pro" panose="02020502060506020403" pitchFamily="18" charset="0"/>
                <a:cs typeface="Arial"/>
              </a:rPr>
              <a:t> </a:t>
            </a:r>
            <a:r>
              <a:rPr sz="2400" b="1" spc="-20" dirty="0">
                <a:solidFill>
                  <a:srgbClr val="FFFFFF"/>
                </a:solidFill>
                <a:latin typeface="Adobe Garamond Pro" panose="02020502060506020403" pitchFamily="18" charset="0"/>
                <a:cs typeface="Arial"/>
              </a:rPr>
              <a:t>shelter,</a:t>
            </a:r>
            <a:r>
              <a:rPr sz="2400" b="1" spc="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all</a:t>
            </a:r>
            <a:r>
              <a:rPr sz="2400" b="1" spc="-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great</a:t>
            </a:r>
            <a:r>
              <a:rPr sz="2400" b="1" spc="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architecture</a:t>
            </a:r>
            <a:r>
              <a:rPr sz="2400" b="1" spc="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is</a:t>
            </a:r>
            <a:r>
              <a:rPr sz="2400" b="1" spc="5"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the</a:t>
            </a:r>
            <a:endParaRPr sz="2400" dirty="0">
              <a:latin typeface="Adobe Garamond Pro" panose="02020502060506020403" pitchFamily="18" charset="0"/>
              <a:cs typeface="Arial"/>
            </a:endParaRPr>
          </a:p>
          <a:p>
            <a:pPr marL="25400">
              <a:lnSpc>
                <a:spcPts val="2870"/>
              </a:lnSpc>
            </a:pPr>
            <a:r>
              <a:rPr sz="2400" b="1" spc="-5" dirty="0">
                <a:solidFill>
                  <a:srgbClr val="FFFFFF"/>
                </a:solidFill>
                <a:latin typeface="Adobe Garamond Pro" panose="02020502060506020403" pitchFamily="18" charset="0"/>
                <a:cs typeface="Arial"/>
              </a:rPr>
              <a:t>design</a:t>
            </a:r>
            <a:r>
              <a:rPr sz="2400" b="1" spc="-20"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of</a:t>
            </a:r>
            <a:r>
              <a:rPr sz="2400" b="1" spc="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space</a:t>
            </a:r>
            <a:r>
              <a:rPr sz="2400" b="1" spc="10" dirty="0">
                <a:solidFill>
                  <a:srgbClr val="FFFFFF"/>
                </a:solidFill>
                <a:latin typeface="Adobe Garamond Pro" panose="02020502060506020403" pitchFamily="18" charset="0"/>
                <a:cs typeface="Arial"/>
              </a:rPr>
              <a:t> </a:t>
            </a:r>
            <a:r>
              <a:rPr sz="2400" b="1" dirty="0">
                <a:solidFill>
                  <a:srgbClr val="FFFFFF"/>
                </a:solidFill>
                <a:latin typeface="Adobe Garamond Pro" panose="02020502060506020403" pitchFamily="18" charset="0"/>
                <a:cs typeface="Arial"/>
              </a:rPr>
              <a:t>that</a:t>
            </a:r>
            <a:r>
              <a:rPr sz="2400" b="1" spc="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contains,</a:t>
            </a:r>
            <a:r>
              <a:rPr sz="2400" b="1" spc="-1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cuddles,</a:t>
            </a:r>
            <a:r>
              <a:rPr sz="2400" b="1" spc="-15"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exalts,</a:t>
            </a:r>
            <a:r>
              <a:rPr sz="2400" b="1" spc="10" dirty="0">
                <a:solidFill>
                  <a:srgbClr val="FFFFFF"/>
                </a:solidFill>
                <a:latin typeface="Adobe Garamond Pro" panose="02020502060506020403" pitchFamily="18" charset="0"/>
                <a:cs typeface="Arial"/>
              </a:rPr>
              <a:t> </a:t>
            </a:r>
            <a:r>
              <a:rPr sz="2400" b="1" spc="-5" dirty="0">
                <a:solidFill>
                  <a:srgbClr val="FFFFFF"/>
                </a:solidFill>
                <a:latin typeface="Adobe Garamond Pro" panose="02020502060506020403" pitchFamily="18" charset="0"/>
                <a:cs typeface="Arial"/>
              </a:rPr>
              <a:t>or</a:t>
            </a:r>
            <a:endParaRPr sz="2400" dirty="0">
              <a:latin typeface="Adobe Garamond Pro" panose="02020502060506020403" pitchFamily="18" charset="0"/>
              <a:cs typeface="Arial"/>
            </a:endParaRPr>
          </a:p>
          <a:p>
            <a:pPr marL="25400">
              <a:lnSpc>
                <a:spcPts val="2560"/>
              </a:lnSpc>
            </a:pPr>
            <a:r>
              <a:rPr sz="2800" b="1" spc="-5" dirty="0" smtClean="0">
                <a:solidFill>
                  <a:srgbClr val="FFC000"/>
                </a:solidFill>
                <a:latin typeface="Adobe Garamond Pro" panose="02020502060506020403" pitchFamily="18" charset="0"/>
                <a:cs typeface="Arial"/>
              </a:rPr>
              <a:t>stimulates</a:t>
            </a:r>
            <a:endParaRPr sz="2800" dirty="0">
              <a:latin typeface="Adobe Garamond Pro" panose="02020502060506020403" pitchFamily="18"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37463" y="629539"/>
            <a:ext cx="8113395" cy="2979661"/>
          </a:xfrm>
          <a:prstGeom prst="rect">
            <a:avLst/>
          </a:prstGeom>
        </p:spPr>
        <p:txBody>
          <a:bodyPr vert="horz" wrap="square" lIns="0" tIns="116839" rIns="0" bIns="0" rtlCol="0">
            <a:spAutoFit/>
          </a:bodyPr>
          <a:lstStyle/>
          <a:p>
            <a:pPr marL="12700" marR="5080">
              <a:lnSpc>
                <a:spcPct val="85700"/>
              </a:lnSpc>
              <a:spcBef>
                <a:spcPts val="919"/>
              </a:spcBef>
            </a:pPr>
            <a:r>
              <a:rPr lang="en-US" sz="3600" b="1" u="sng" spc="-5" dirty="0" smtClean="0">
                <a:latin typeface="Arial"/>
                <a:cs typeface="Arial"/>
              </a:rPr>
              <a:t>Architecture is not about decoration</a:t>
            </a:r>
            <a:endParaRPr sz="3600" u="sng" dirty="0">
              <a:latin typeface="Arial"/>
              <a:cs typeface="Arial"/>
            </a:endParaRPr>
          </a:p>
          <a:p>
            <a:pPr>
              <a:lnSpc>
                <a:spcPct val="100000"/>
              </a:lnSpc>
              <a:spcBef>
                <a:spcPts val="10"/>
              </a:spcBef>
            </a:pPr>
            <a:endParaRPr sz="3500" dirty="0">
              <a:latin typeface="Arial"/>
              <a:cs typeface="Arial"/>
            </a:endParaRPr>
          </a:p>
          <a:p>
            <a:pPr marL="12700" marR="324485">
              <a:lnSpc>
                <a:spcPct val="100000"/>
              </a:lnSpc>
            </a:pPr>
            <a:r>
              <a:rPr sz="2400" b="1" dirty="0">
                <a:latin typeface="Arial"/>
                <a:cs typeface="Arial"/>
              </a:rPr>
              <a:t>it</a:t>
            </a:r>
            <a:r>
              <a:rPr sz="2400" b="1" spc="-30" dirty="0">
                <a:latin typeface="Arial"/>
                <a:cs typeface="Arial"/>
              </a:rPr>
              <a:t> </a:t>
            </a:r>
            <a:r>
              <a:rPr sz="2400" b="1" spc="-5" dirty="0">
                <a:latin typeface="Arial"/>
                <a:cs typeface="Arial"/>
              </a:rPr>
              <a:t>is</a:t>
            </a:r>
            <a:r>
              <a:rPr sz="2400" b="1" spc="5" dirty="0">
                <a:latin typeface="Arial"/>
                <a:cs typeface="Arial"/>
              </a:rPr>
              <a:t> </a:t>
            </a:r>
            <a:r>
              <a:rPr sz="2400" b="1" spc="-5" dirty="0">
                <a:latin typeface="Arial"/>
                <a:cs typeface="Arial"/>
              </a:rPr>
              <a:t>true </a:t>
            </a:r>
            <a:r>
              <a:rPr sz="2400" b="1" dirty="0">
                <a:latin typeface="Arial"/>
                <a:cs typeface="Arial"/>
              </a:rPr>
              <a:t>that</a:t>
            </a:r>
            <a:r>
              <a:rPr sz="2400" b="1" spc="5" dirty="0">
                <a:latin typeface="Arial"/>
                <a:cs typeface="Arial"/>
              </a:rPr>
              <a:t> </a:t>
            </a:r>
            <a:r>
              <a:rPr sz="2400" b="1" spc="-5" dirty="0">
                <a:latin typeface="Arial"/>
                <a:cs typeface="Arial"/>
              </a:rPr>
              <a:t>many</a:t>
            </a:r>
            <a:r>
              <a:rPr sz="2400" b="1" dirty="0">
                <a:latin typeface="Arial"/>
                <a:cs typeface="Arial"/>
              </a:rPr>
              <a:t> </a:t>
            </a:r>
            <a:r>
              <a:rPr sz="2400" b="1" spc="-5" dirty="0">
                <a:latin typeface="Arial"/>
                <a:cs typeface="Arial"/>
              </a:rPr>
              <a:t>architects</a:t>
            </a:r>
            <a:r>
              <a:rPr sz="2400" b="1" spc="10" dirty="0">
                <a:latin typeface="Arial"/>
                <a:cs typeface="Arial"/>
              </a:rPr>
              <a:t> </a:t>
            </a:r>
            <a:r>
              <a:rPr sz="2400" b="1" dirty="0">
                <a:latin typeface="Arial"/>
                <a:cs typeface="Arial"/>
              </a:rPr>
              <a:t>often</a:t>
            </a:r>
            <a:r>
              <a:rPr sz="2400" b="1" spc="-10" dirty="0">
                <a:latin typeface="Arial"/>
                <a:cs typeface="Arial"/>
              </a:rPr>
              <a:t> </a:t>
            </a:r>
            <a:r>
              <a:rPr sz="2400" b="1" spc="-5" dirty="0">
                <a:latin typeface="Arial"/>
                <a:cs typeface="Arial"/>
              </a:rPr>
              <a:t>treat</a:t>
            </a:r>
            <a:r>
              <a:rPr sz="2400" b="1" spc="5" dirty="0">
                <a:latin typeface="Arial"/>
                <a:cs typeface="Arial"/>
              </a:rPr>
              <a:t> </a:t>
            </a:r>
            <a:r>
              <a:rPr sz="2400" b="1" dirty="0">
                <a:latin typeface="Arial"/>
                <a:cs typeface="Arial"/>
              </a:rPr>
              <a:t>their</a:t>
            </a:r>
            <a:r>
              <a:rPr sz="2400" b="1" spc="-15" dirty="0">
                <a:latin typeface="Arial"/>
                <a:cs typeface="Arial"/>
              </a:rPr>
              <a:t> </a:t>
            </a:r>
            <a:r>
              <a:rPr sz="2400" b="1" spc="5" dirty="0">
                <a:latin typeface="Arial"/>
                <a:cs typeface="Arial"/>
              </a:rPr>
              <a:t>work</a:t>
            </a:r>
            <a:r>
              <a:rPr sz="2400" b="1" spc="-30" dirty="0">
                <a:latin typeface="Arial"/>
                <a:cs typeface="Arial"/>
              </a:rPr>
              <a:t> </a:t>
            </a:r>
            <a:r>
              <a:rPr sz="2400" b="1" spc="-5" dirty="0">
                <a:latin typeface="Arial"/>
                <a:cs typeface="Arial"/>
              </a:rPr>
              <a:t>as </a:t>
            </a:r>
            <a:r>
              <a:rPr sz="2400" b="1" spc="-655" dirty="0">
                <a:latin typeface="Arial"/>
                <a:cs typeface="Arial"/>
              </a:rPr>
              <a:t> </a:t>
            </a:r>
            <a:r>
              <a:rPr sz="2400" b="1" spc="-5" dirty="0">
                <a:latin typeface="Arial"/>
                <a:cs typeface="Arial"/>
              </a:rPr>
              <a:t>just applying candy </a:t>
            </a:r>
            <a:r>
              <a:rPr sz="2400" b="1" dirty="0">
                <a:latin typeface="Arial"/>
                <a:cs typeface="Arial"/>
              </a:rPr>
              <a:t>floss </a:t>
            </a:r>
            <a:r>
              <a:rPr sz="2400" b="1" spc="-5" dirty="0">
                <a:latin typeface="Arial"/>
                <a:cs typeface="Arial"/>
              </a:rPr>
              <a:t>to a </a:t>
            </a:r>
            <a:r>
              <a:rPr sz="2400" b="1" dirty="0">
                <a:latin typeface="Arial"/>
                <a:cs typeface="Arial"/>
              </a:rPr>
              <a:t>box, </a:t>
            </a:r>
            <a:r>
              <a:rPr sz="2400" b="1" spc="-5" dirty="0">
                <a:latin typeface="Arial"/>
                <a:cs typeface="Arial"/>
              </a:rPr>
              <a:t>but </a:t>
            </a:r>
            <a:r>
              <a:rPr sz="2400" b="1" spc="5" dirty="0">
                <a:latin typeface="Arial"/>
                <a:cs typeface="Arial"/>
              </a:rPr>
              <a:t>while </a:t>
            </a:r>
            <a:r>
              <a:rPr sz="2400" b="1" spc="-5" dirty="0">
                <a:latin typeface="Arial"/>
                <a:cs typeface="Arial"/>
              </a:rPr>
              <a:t>this may </a:t>
            </a:r>
            <a:r>
              <a:rPr sz="2400" b="1" spc="-655" dirty="0">
                <a:latin typeface="Arial"/>
                <a:cs typeface="Arial"/>
              </a:rPr>
              <a:t> </a:t>
            </a:r>
            <a:r>
              <a:rPr sz="2400" b="1" spc="-5" dirty="0">
                <a:latin typeface="Arial"/>
                <a:cs typeface="Arial"/>
              </a:rPr>
              <a:t>occasionally produce </a:t>
            </a:r>
            <a:r>
              <a:rPr sz="2400" b="1" dirty="0">
                <a:latin typeface="Arial"/>
                <a:cs typeface="Arial"/>
              </a:rPr>
              <a:t>what </a:t>
            </a:r>
            <a:r>
              <a:rPr sz="2400" b="1" spc="-5" dirty="0">
                <a:latin typeface="Arial"/>
                <a:cs typeface="Arial"/>
              </a:rPr>
              <a:t>might be called </a:t>
            </a:r>
            <a:r>
              <a:rPr sz="2400" b="1" dirty="0">
                <a:solidFill>
                  <a:srgbClr val="FF0000"/>
                </a:solidFill>
                <a:latin typeface="Arial"/>
                <a:cs typeface="Arial"/>
              </a:rPr>
              <a:t>'good </a:t>
            </a:r>
            <a:r>
              <a:rPr sz="2400" b="1" spc="5" dirty="0">
                <a:solidFill>
                  <a:srgbClr val="FF0000"/>
                </a:solidFill>
                <a:latin typeface="Arial"/>
                <a:cs typeface="Arial"/>
              </a:rPr>
              <a:t> </a:t>
            </a:r>
            <a:r>
              <a:rPr sz="2400" b="1" dirty="0">
                <a:solidFill>
                  <a:srgbClr val="FF0000"/>
                </a:solidFill>
                <a:latin typeface="Arial"/>
                <a:cs typeface="Arial"/>
              </a:rPr>
              <a:t>craft</a:t>
            </a:r>
            <a:r>
              <a:rPr sz="2400" b="1" dirty="0">
                <a:latin typeface="Arial"/>
                <a:cs typeface="Arial"/>
              </a:rPr>
              <a:t>,' it </a:t>
            </a:r>
            <a:r>
              <a:rPr sz="2400" b="1" spc="-5" dirty="0">
                <a:latin typeface="Arial"/>
                <a:cs typeface="Arial"/>
              </a:rPr>
              <a:t>is more usually </a:t>
            </a:r>
            <a:r>
              <a:rPr sz="2400" b="1" dirty="0">
                <a:latin typeface="Arial"/>
                <a:cs typeface="Arial"/>
              </a:rPr>
              <a:t>just bad </a:t>
            </a:r>
            <a:r>
              <a:rPr sz="2400" b="1" spc="-5" dirty="0">
                <a:latin typeface="Arial"/>
                <a:cs typeface="Arial"/>
              </a:rPr>
              <a:t>architecture, and </a:t>
            </a:r>
            <a:r>
              <a:rPr sz="2400" b="1" dirty="0">
                <a:latin typeface="Arial"/>
                <a:cs typeface="Arial"/>
              </a:rPr>
              <a:t> </a:t>
            </a:r>
            <a:r>
              <a:rPr sz="2400" b="1" spc="-5" dirty="0">
                <a:latin typeface="Arial"/>
                <a:cs typeface="Arial"/>
              </a:rPr>
              <a:t>certainly</a:t>
            </a:r>
            <a:r>
              <a:rPr sz="2400" b="1" spc="-35" dirty="0">
                <a:latin typeface="Arial"/>
                <a:cs typeface="Arial"/>
              </a:rPr>
              <a:t> </a:t>
            </a:r>
            <a:r>
              <a:rPr sz="2400" b="1" dirty="0">
                <a:latin typeface="Arial"/>
                <a:cs typeface="Arial"/>
              </a:rPr>
              <a:t>not </a:t>
            </a:r>
            <a:r>
              <a:rPr sz="2400" b="1" spc="-5" dirty="0">
                <a:latin typeface="Arial"/>
                <a:cs typeface="Arial"/>
              </a:rPr>
              <a:t>good</a:t>
            </a:r>
            <a:r>
              <a:rPr sz="2400" b="1" spc="-25" dirty="0">
                <a:latin typeface="Arial"/>
                <a:cs typeface="Arial"/>
              </a:rPr>
              <a:t> </a:t>
            </a:r>
            <a:r>
              <a:rPr sz="2400" b="1" spc="-5" dirty="0">
                <a:latin typeface="Arial"/>
                <a:cs typeface="Arial"/>
              </a:rPr>
              <a:t>art.</a:t>
            </a:r>
            <a:endParaRPr sz="2400" dirty="0">
              <a:latin typeface="Arial"/>
              <a:cs typeface="Arial"/>
            </a:endParaRPr>
          </a:p>
        </p:txBody>
      </p:sp>
      <p:pic>
        <p:nvPicPr>
          <p:cNvPr id="7" name="object 7"/>
          <p:cNvPicPr/>
          <p:nvPr/>
        </p:nvPicPr>
        <p:blipFill>
          <a:blip r:embed="rId2" cstate="print"/>
          <a:stretch>
            <a:fillRect/>
          </a:stretch>
        </p:blipFill>
        <p:spPr>
          <a:xfrm>
            <a:off x="827582" y="4077068"/>
            <a:ext cx="3337560" cy="2503170"/>
          </a:xfrm>
          <a:prstGeom prst="rect">
            <a:avLst/>
          </a:prstGeom>
        </p:spPr>
      </p:pic>
      <p:pic>
        <p:nvPicPr>
          <p:cNvPr id="8" name="object 8"/>
          <p:cNvPicPr/>
          <p:nvPr/>
        </p:nvPicPr>
        <p:blipFill>
          <a:blip r:embed="rId3" cstate="print"/>
          <a:stretch>
            <a:fillRect/>
          </a:stretch>
        </p:blipFill>
        <p:spPr>
          <a:xfrm>
            <a:off x="4427982" y="3933050"/>
            <a:ext cx="3810000" cy="2676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32269" y="3140976"/>
            <a:ext cx="2162937" cy="1197343"/>
          </a:xfrm>
          <a:prstGeom prst="rect">
            <a:avLst/>
          </a:prstGeom>
        </p:spPr>
      </p:pic>
      <p:pic>
        <p:nvPicPr>
          <p:cNvPr id="3" name="object 3"/>
          <p:cNvPicPr/>
          <p:nvPr/>
        </p:nvPicPr>
        <p:blipFill>
          <a:blip r:embed="rId3" cstate="print"/>
          <a:stretch>
            <a:fillRect/>
          </a:stretch>
        </p:blipFill>
        <p:spPr>
          <a:xfrm>
            <a:off x="6732269" y="188595"/>
            <a:ext cx="2160270" cy="2884042"/>
          </a:xfrm>
          <a:prstGeom prst="rect">
            <a:avLst/>
          </a:prstGeom>
        </p:spPr>
      </p:pic>
      <p:pic>
        <p:nvPicPr>
          <p:cNvPr id="13" name="object 13"/>
          <p:cNvPicPr/>
          <p:nvPr/>
        </p:nvPicPr>
        <p:blipFill>
          <a:blip r:embed="rId4" cstate="print"/>
          <a:stretch>
            <a:fillRect/>
          </a:stretch>
        </p:blipFill>
        <p:spPr>
          <a:xfrm>
            <a:off x="6516243" y="4725123"/>
            <a:ext cx="2376297" cy="1818893"/>
          </a:xfrm>
          <a:prstGeom prst="rect">
            <a:avLst/>
          </a:prstGeom>
        </p:spPr>
      </p:pic>
      <p:sp>
        <p:nvSpPr>
          <p:cNvPr id="14" name="object 14"/>
          <p:cNvSpPr txBox="1"/>
          <p:nvPr/>
        </p:nvSpPr>
        <p:spPr>
          <a:xfrm>
            <a:off x="220218" y="1475962"/>
            <a:ext cx="6296025" cy="5068054"/>
          </a:xfrm>
          <a:prstGeom prst="rect">
            <a:avLst/>
          </a:prstGeom>
        </p:spPr>
        <p:txBody>
          <a:bodyPr vert="horz" wrap="square" lIns="0" tIns="12700" rIns="0" bIns="0" rtlCol="0">
            <a:spAutoFit/>
          </a:bodyPr>
          <a:lstStyle/>
          <a:p>
            <a:pPr marL="12700" marR="5080">
              <a:lnSpc>
                <a:spcPct val="100000"/>
              </a:lnSpc>
              <a:spcBef>
                <a:spcPts val="100"/>
              </a:spcBef>
            </a:pPr>
            <a:r>
              <a:rPr lang="en-US" sz="2400" b="1" spc="-5" dirty="0">
                <a:latin typeface="Adobe Garamond Pro" panose="02020502060506020403" pitchFamily="18" charset="0"/>
                <a:cs typeface="Arial"/>
              </a:rPr>
              <a:t>A</a:t>
            </a:r>
            <a:r>
              <a:rPr sz="2400" b="1" spc="-5" dirty="0" smtClean="0">
                <a:latin typeface="Adobe Garamond Pro" panose="02020502060506020403" pitchFamily="18" charset="0"/>
                <a:cs typeface="Arial"/>
              </a:rPr>
              <a:t>rchitecture </a:t>
            </a:r>
            <a:r>
              <a:rPr sz="2400" b="1" spc="-5" dirty="0">
                <a:latin typeface="Adobe Garamond Pro" panose="02020502060506020403" pitchFamily="18" charset="0"/>
                <a:cs typeface="Arial"/>
              </a:rPr>
              <a:t>does</a:t>
            </a:r>
            <a:r>
              <a:rPr sz="2400" b="1" dirty="0">
                <a:latin typeface="Adobe Garamond Pro" panose="02020502060506020403" pitchFamily="18" charset="0"/>
                <a:cs typeface="Arial"/>
              </a:rPr>
              <a:t> not </a:t>
            </a:r>
            <a:r>
              <a:rPr sz="2400" b="1" spc="-5" dirty="0">
                <a:latin typeface="Adobe Garamond Pro" panose="02020502060506020403" pitchFamily="18" charset="0"/>
                <a:cs typeface="Arial"/>
              </a:rPr>
              <a:t>do</a:t>
            </a:r>
            <a:r>
              <a:rPr sz="2400" b="1" spc="-10" dirty="0">
                <a:latin typeface="Adobe Garamond Pro" panose="02020502060506020403" pitchFamily="18" charset="0"/>
                <a:cs typeface="Arial"/>
              </a:rPr>
              <a:t> </a:t>
            </a:r>
            <a:r>
              <a:rPr sz="2400" b="1" dirty="0">
                <a:latin typeface="Adobe Garamond Pro" panose="02020502060506020403" pitchFamily="18" charset="0"/>
                <a:cs typeface="Arial"/>
              </a:rPr>
              <a:t>literal </a:t>
            </a:r>
            <a:r>
              <a:rPr sz="2400" b="1" spc="5" dirty="0">
                <a:latin typeface="Adobe Garamond Pro" panose="02020502060506020403" pitchFamily="18" charset="0"/>
                <a:cs typeface="Arial"/>
              </a:rPr>
              <a:t> </a:t>
            </a:r>
            <a:r>
              <a:rPr sz="2400" b="1" spc="-5" dirty="0">
                <a:latin typeface="Adobe Garamond Pro" panose="02020502060506020403" pitchFamily="18" charset="0"/>
                <a:cs typeface="Arial"/>
              </a:rPr>
              <a:t>representation</a:t>
            </a:r>
            <a:r>
              <a:rPr sz="2400" b="1" dirty="0">
                <a:latin typeface="Adobe Garamond Pro" panose="02020502060506020403" pitchFamily="18" charset="0"/>
                <a:cs typeface="Arial"/>
              </a:rPr>
              <a:t> </a:t>
            </a:r>
            <a:r>
              <a:rPr sz="2400" b="1" spc="5" dirty="0">
                <a:latin typeface="Adobe Garamond Pro" panose="02020502060506020403" pitchFamily="18" charset="0"/>
                <a:cs typeface="Arial"/>
              </a:rPr>
              <a:t>well</a:t>
            </a:r>
            <a:r>
              <a:rPr sz="2400" b="1" spc="-45" dirty="0">
                <a:latin typeface="Adobe Garamond Pro" panose="02020502060506020403" pitchFamily="18" charset="0"/>
                <a:cs typeface="Arial"/>
              </a:rPr>
              <a:t> </a:t>
            </a:r>
            <a:r>
              <a:rPr sz="2400" b="1" spc="-5" dirty="0">
                <a:latin typeface="Adobe Garamond Pro" panose="02020502060506020403" pitchFamily="18" charset="0"/>
                <a:cs typeface="Arial"/>
              </a:rPr>
              <a:t>unless</a:t>
            </a:r>
            <a:r>
              <a:rPr sz="2400" b="1" spc="10" dirty="0">
                <a:latin typeface="Adobe Garamond Pro" panose="02020502060506020403" pitchFamily="18" charset="0"/>
                <a:cs typeface="Arial"/>
              </a:rPr>
              <a:t> </a:t>
            </a:r>
            <a:r>
              <a:rPr sz="2400" b="1" spc="-15" dirty="0">
                <a:latin typeface="Adobe Garamond Pro" panose="02020502060506020403" pitchFamily="18" charset="0"/>
                <a:cs typeface="Arial"/>
              </a:rPr>
              <a:t>you</a:t>
            </a:r>
            <a:r>
              <a:rPr sz="2400" b="1" spc="20" dirty="0">
                <a:latin typeface="Adobe Garamond Pro" panose="02020502060506020403" pitchFamily="18" charset="0"/>
                <a:cs typeface="Arial"/>
              </a:rPr>
              <a:t> </a:t>
            </a:r>
            <a:r>
              <a:rPr sz="2400" b="1" spc="-5" dirty="0">
                <a:latin typeface="Adobe Garamond Pro" panose="02020502060506020403" pitchFamily="18" charset="0"/>
                <a:cs typeface="Arial"/>
              </a:rPr>
              <a:t>simply view </a:t>
            </a:r>
            <a:r>
              <a:rPr sz="2400" b="1" spc="-650" dirty="0">
                <a:latin typeface="Adobe Garamond Pro" panose="02020502060506020403" pitchFamily="18" charset="0"/>
                <a:cs typeface="Arial"/>
              </a:rPr>
              <a:t> </a:t>
            </a:r>
            <a:r>
              <a:rPr sz="2400" b="1" spc="-5" dirty="0">
                <a:latin typeface="Adobe Garamond Pro" panose="02020502060506020403" pitchFamily="18" charset="0"/>
                <a:cs typeface="Arial"/>
              </a:rPr>
              <a:t>architecture</a:t>
            </a:r>
            <a:r>
              <a:rPr sz="2400" b="1" spc="-20" dirty="0">
                <a:latin typeface="Adobe Garamond Pro" panose="02020502060506020403" pitchFamily="18" charset="0"/>
                <a:cs typeface="Arial"/>
              </a:rPr>
              <a:t> </a:t>
            </a:r>
            <a:r>
              <a:rPr sz="2400" b="1" dirty="0">
                <a:latin typeface="Adobe Garamond Pro" panose="02020502060506020403" pitchFamily="18" charset="0"/>
                <a:cs typeface="Arial"/>
              </a:rPr>
              <a:t>as</a:t>
            </a:r>
            <a:r>
              <a:rPr sz="2400" b="1" spc="-15" dirty="0">
                <a:latin typeface="Adobe Garamond Pro" panose="02020502060506020403" pitchFamily="18" charset="0"/>
                <a:cs typeface="Arial"/>
              </a:rPr>
              <a:t> </a:t>
            </a:r>
            <a:r>
              <a:rPr sz="2400" b="1" dirty="0">
                <a:latin typeface="Adobe Garamond Pro" panose="02020502060506020403" pitchFamily="18" charset="0"/>
                <a:cs typeface="Arial"/>
              </a:rPr>
              <a:t>a</a:t>
            </a:r>
            <a:r>
              <a:rPr sz="2400" b="1" spc="-10" dirty="0">
                <a:latin typeface="Adobe Garamond Pro" panose="02020502060506020403" pitchFamily="18" charset="0"/>
                <a:cs typeface="Arial"/>
              </a:rPr>
              <a:t> </a:t>
            </a:r>
            <a:r>
              <a:rPr sz="2400" b="1" dirty="0">
                <a:latin typeface="Adobe Garamond Pro" panose="02020502060506020403" pitchFamily="18" charset="0"/>
                <a:cs typeface="Arial"/>
              </a:rPr>
              <a:t>signboard.</a:t>
            </a:r>
            <a:r>
              <a:rPr sz="2400" b="1" spc="-125" dirty="0">
                <a:latin typeface="Adobe Garamond Pro" panose="02020502060506020403" pitchFamily="18" charset="0"/>
                <a:cs typeface="Arial"/>
              </a:rPr>
              <a:t> </a:t>
            </a:r>
            <a:r>
              <a:rPr sz="2400" b="1" dirty="0">
                <a:latin typeface="Adobe Garamond Pro" panose="02020502060506020403" pitchFamily="18" charset="0"/>
                <a:cs typeface="Arial"/>
              </a:rPr>
              <a:t>Architecture</a:t>
            </a:r>
            <a:r>
              <a:rPr sz="2400" b="1" spc="-5" dirty="0">
                <a:latin typeface="Adobe Garamond Pro" panose="02020502060506020403" pitchFamily="18" charset="0"/>
                <a:cs typeface="Arial"/>
              </a:rPr>
              <a:t> </a:t>
            </a:r>
            <a:r>
              <a:rPr sz="2400" b="1" dirty="0">
                <a:latin typeface="Adobe Garamond Pro" panose="02020502060506020403" pitchFamily="18" charset="0"/>
                <a:cs typeface="Arial"/>
              </a:rPr>
              <a:t>is </a:t>
            </a:r>
            <a:r>
              <a:rPr sz="2400" b="1" spc="-650" dirty="0">
                <a:latin typeface="Adobe Garamond Pro" panose="02020502060506020403" pitchFamily="18" charset="0"/>
                <a:cs typeface="Arial"/>
              </a:rPr>
              <a:t> </a:t>
            </a:r>
            <a:r>
              <a:rPr sz="2400" b="1" dirty="0">
                <a:latin typeface="Adobe Garamond Pro" panose="02020502060506020403" pitchFamily="18" charset="0"/>
                <a:cs typeface="Arial"/>
              </a:rPr>
              <a:t>in </a:t>
            </a:r>
            <a:r>
              <a:rPr sz="2400" b="1" spc="-5" dirty="0">
                <a:latin typeface="Adobe Garamond Pro" panose="02020502060506020403" pitchFamily="18" charset="0"/>
                <a:cs typeface="Arial"/>
              </a:rPr>
              <a:t>fact closer </a:t>
            </a:r>
            <a:r>
              <a:rPr sz="2400" b="1" dirty="0">
                <a:latin typeface="Adobe Garamond Pro" panose="02020502060506020403" pitchFamily="18" charset="0"/>
                <a:cs typeface="Arial"/>
              </a:rPr>
              <a:t>to </a:t>
            </a:r>
            <a:r>
              <a:rPr sz="2400" b="1" dirty="0">
                <a:solidFill>
                  <a:srgbClr val="C00000"/>
                </a:solidFill>
                <a:latin typeface="Adobe Garamond Pro" panose="02020502060506020403" pitchFamily="18" charset="0"/>
                <a:cs typeface="Arial"/>
              </a:rPr>
              <a:t>Aristotle's </a:t>
            </a:r>
            <a:r>
              <a:rPr sz="2400" b="1" spc="-5" dirty="0">
                <a:solidFill>
                  <a:srgbClr val="C00000"/>
                </a:solidFill>
                <a:latin typeface="Adobe Garamond Pro" panose="02020502060506020403" pitchFamily="18" charset="0"/>
                <a:cs typeface="Arial"/>
              </a:rPr>
              <a:t>concept </a:t>
            </a:r>
            <a:r>
              <a:rPr sz="2400" b="1" dirty="0">
                <a:latin typeface="Adobe Garamond Pro" panose="02020502060506020403" pitchFamily="18" charset="0"/>
                <a:cs typeface="Arial"/>
              </a:rPr>
              <a:t>of </a:t>
            </a:r>
            <a:r>
              <a:rPr sz="2400" b="1" spc="5" dirty="0">
                <a:latin typeface="Adobe Garamond Pro" panose="02020502060506020403" pitchFamily="18" charset="0"/>
                <a:cs typeface="Arial"/>
              </a:rPr>
              <a:t> </a:t>
            </a:r>
            <a:r>
              <a:rPr sz="2400" b="1" spc="-5" dirty="0">
                <a:latin typeface="Adobe Garamond Pro" panose="02020502060506020403" pitchFamily="18" charset="0"/>
                <a:cs typeface="Arial"/>
              </a:rPr>
              <a:t>mimesis:</a:t>
            </a:r>
            <a:r>
              <a:rPr sz="2400" b="1" spc="-15" dirty="0">
                <a:latin typeface="Adobe Garamond Pro" panose="02020502060506020403" pitchFamily="18" charset="0"/>
                <a:cs typeface="Arial"/>
              </a:rPr>
              <a:t> </a:t>
            </a:r>
            <a:r>
              <a:rPr sz="2400" b="1" spc="-5" dirty="0">
                <a:latin typeface="Adobe Garamond Pro" panose="02020502060506020403" pitchFamily="18" charset="0"/>
                <a:cs typeface="Arial"/>
              </a:rPr>
              <a:t>as</a:t>
            </a:r>
            <a:r>
              <a:rPr sz="2400" b="1" spc="5" dirty="0">
                <a:latin typeface="Adobe Garamond Pro" panose="02020502060506020403" pitchFamily="18" charset="0"/>
                <a:cs typeface="Arial"/>
              </a:rPr>
              <a:t> </a:t>
            </a:r>
            <a:r>
              <a:rPr sz="2400" b="1" spc="-10" dirty="0">
                <a:latin typeface="Adobe Garamond Pro" panose="02020502060506020403" pitchFamily="18" charset="0"/>
                <a:cs typeface="Arial"/>
              </a:rPr>
              <a:t>Wright</a:t>
            </a:r>
            <a:r>
              <a:rPr sz="2400" b="1" spc="-15" dirty="0">
                <a:latin typeface="Adobe Garamond Pro" panose="02020502060506020403" pitchFamily="18" charset="0"/>
                <a:cs typeface="Arial"/>
              </a:rPr>
              <a:t> </a:t>
            </a:r>
            <a:r>
              <a:rPr sz="2400" b="1" spc="-5" dirty="0">
                <a:latin typeface="Adobe Garamond Pro" panose="02020502060506020403" pitchFamily="18" charset="0"/>
                <a:cs typeface="Arial"/>
              </a:rPr>
              <a:t>said:</a:t>
            </a:r>
            <a:r>
              <a:rPr sz="2400" b="1" spc="10" dirty="0">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architecture </a:t>
            </a:r>
            <a:r>
              <a:rPr sz="2400" b="1"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involves</a:t>
            </a:r>
            <a:r>
              <a:rPr sz="2400" b="1" spc="-20"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"making</a:t>
            </a:r>
            <a:r>
              <a:rPr sz="2400" b="1" spc="5"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human</a:t>
            </a:r>
            <a:r>
              <a:rPr sz="2400" b="1" spc="10" dirty="0">
                <a:solidFill>
                  <a:srgbClr val="C00000"/>
                </a:solidFill>
                <a:latin typeface="Adobe Garamond Pro" panose="02020502060506020403" pitchFamily="18" charset="0"/>
                <a:cs typeface="Arial"/>
              </a:rPr>
              <a:t> </a:t>
            </a:r>
            <a:r>
              <a:rPr sz="2400" b="1" dirty="0">
                <a:solidFill>
                  <a:srgbClr val="C00000"/>
                </a:solidFill>
                <a:latin typeface="Adobe Garamond Pro" panose="02020502060506020403" pitchFamily="18" charset="0"/>
                <a:cs typeface="Arial"/>
              </a:rPr>
              <a:t>life</a:t>
            </a:r>
            <a:r>
              <a:rPr sz="2400" b="1" spc="-25"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more</a:t>
            </a:r>
            <a:r>
              <a:rPr sz="2400" b="1" spc="10"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natural, </a:t>
            </a:r>
            <a:r>
              <a:rPr sz="2400" b="1"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and</a:t>
            </a:r>
            <a:r>
              <a:rPr sz="2400" b="1" spc="-30"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nature</a:t>
            </a:r>
            <a:r>
              <a:rPr sz="2400" b="1"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more</a:t>
            </a:r>
            <a:r>
              <a:rPr sz="2400" b="1" dirty="0">
                <a:solidFill>
                  <a:srgbClr val="C00000"/>
                </a:solidFill>
                <a:latin typeface="Adobe Garamond Pro" panose="02020502060506020403" pitchFamily="18" charset="0"/>
                <a:cs typeface="Arial"/>
              </a:rPr>
              <a:t> </a:t>
            </a:r>
            <a:r>
              <a:rPr sz="2400" b="1" spc="-5" dirty="0">
                <a:solidFill>
                  <a:srgbClr val="C00000"/>
                </a:solidFill>
                <a:latin typeface="Adobe Garamond Pro" panose="02020502060506020403" pitchFamily="18" charset="0"/>
                <a:cs typeface="Arial"/>
              </a:rPr>
              <a:t>humane."</a:t>
            </a:r>
            <a:endParaRPr sz="2400" dirty="0">
              <a:latin typeface="Adobe Garamond Pro" panose="02020502060506020403" pitchFamily="18" charset="0"/>
              <a:cs typeface="Arial"/>
            </a:endParaRPr>
          </a:p>
          <a:p>
            <a:pPr>
              <a:lnSpc>
                <a:spcPct val="100000"/>
              </a:lnSpc>
            </a:pPr>
            <a:endParaRPr sz="2700" dirty="0">
              <a:latin typeface="Adobe Garamond Pro" panose="02020502060506020403" pitchFamily="18" charset="0"/>
              <a:cs typeface="Arial"/>
            </a:endParaRPr>
          </a:p>
          <a:p>
            <a:pPr marL="12700" marR="212725">
              <a:lnSpc>
                <a:spcPct val="100000"/>
              </a:lnSpc>
              <a:spcBef>
                <a:spcPts val="2145"/>
              </a:spcBef>
            </a:pPr>
            <a:r>
              <a:rPr sz="2000" b="1" dirty="0">
                <a:latin typeface="Adobe Garamond Pro" panose="02020502060506020403" pitchFamily="18" charset="0"/>
                <a:cs typeface="Arial"/>
              </a:rPr>
              <a:t>The </a:t>
            </a:r>
            <a:r>
              <a:rPr sz="2000" b="1" spc="-5" dirty="0">
                <a:latin typeface="Adobe Garamond Pro" panose="02020502060506020403" pitchFamily="18" charset="0"/>
                <a:cs typeface="Arial"/>
              </a:rPr>
              <a:t>Egyptian </a:t>
            </a:r>
            <a:r>
              <a:rPr sz="2000" b="1" dirty="0">
                <a:latin typeface="Adobe Garamond Pro" panose="02020502060506020403" pitchFamily="18" charset="0"/>
                <a:cs typeface="Arial"/>
              </a:rPr>
              <a:t>Stepped </a:t>
            </a:r>
            <a:r>
              <a:rPr sz="2000" b="1" spc="-10" dirty="0">
                <a:latin typeface="Adobe Garamond Pro" panose="02020502060506020403" pitchFamily="18" charset="0"/>
                <a:cs typeface="Arial"/>
              </a:rPr>
              <a:t>Pyramid </a:t>
            </a:r>
            <a:r>
              <a:rPr sz="2000" b="1" dirty="0">
                <a:latin typeface="Adobe Garamond Pro" panose="02020502060506020403" pitchFamily="18" charset="0"/>
                <a:cs typeface="Arial"/>
              </a:rPr>
              <a:t>at Saqqara. Not a </a:t>
            </a:r>
            <a:r>
              <a:rPr sz="2000" b="1" spc="5" dirty="0">
                <a:latin typeface="Adobe Garamond Pro" panose="02020502060506020403" pitchFamily="18" charset="0"/>
                <a:cs typeface="Arial"/>
              </a:rPr>
              <a:t> </a:t>
            </a:r>
            <a:r>
              <a:rPr sz="2000" b="1" dirty="0">
                <a:latin typeface="Adobe Garamond Pro" panose="02020502060506020403" pitchFamily="18" charset="0"/>
                <a:cs typeface="Arial"/>
              </a:rPr>
              <a:t>place</a:t>
            </a:r>
            <a:r>
              <a:rPr sz="2000" b="1" spc="-35" dirty="0">
                <a:latin typeface="Adobe Garamond Pro" panose="02020502060506020403" pitchFamily="18" charset="0"/>
                <a:cs typeface="Arial"/>
              </a:rPr>
              <a:t> </a:t>
            </a:r>
            <a:r>
              <a:rPr sz="2000" b="1" spc="5" dirty="0">
                <a:latin typeface="Adobe Garamond Pro" panose="02020502060506020403" pitchFamily="18" charset="0"/>
                <a:cs typeface="Arial"/>
              </a:rPr>
              <a:t>where</a:t>
            </a:r>
            <a:r>
              <a:rPr sz="2000" b="1" spc="-55" dirty="0">
                <a:latin typeface="Adobe Garamond Pro" panose="02020502060506020403" pitchFamily="18" charset="0"/>
                <a:cs typeface="Arial"/>
              </a:rPr>
              <a:t> </a:t>
            </a:r>
            <a:r>
              <a:rPr sz="2000" b="1" spc="-5" dirty="0">
                <a:latin typeface="Adobe Garamond Pro" panose="02020502060506020403" pitchFamily="18" charset="0"/>
                <a:cs typeface="Arial"/>
              </a:rPr>
              <a:t>you'd</a:t>
            </a:r>
            <a:r>
              <a:rPr sz="2000" b="1" dirty="0">
                <a:latin typeface="Adobe Garamond Pro" panose="02020502060506020403" pitchFamily="18" charset="0"/>
                <a:cs typeface="Arial"/>
              </a:rPr>
              <a:t> </a:t>
            </a:r>
            <a:r>
              <a:rPr sz="2000" b="1" spc="10" dirty="0">
                <a:latin typeface="Adobe Garamond Pro" panose="02020502060506020403" pitchFamily="18" charset="0"/>
                <a:cs typeface="Arial"/>
              </a:rPr>
              <a:t>want</a:t>
            </a:r>
            <a:r>
              <a:rPr sz="2000" b="1" spc="-60" dirty="0">
                <a:latin typeface="Adobe Garamond Pro" panose="02020502060506020403" pitchFamily="18" charset="0"/>
                <a:cs typeface="Arial"/>
              </a:rPr>
              <a:t> </a:t>
            </a:r>
            <a:r>
              <a:rPr sz="2000" b="1" dirty="0">
                <a:latin typeface="Adobe Garamond Pro" panose="02020502060506020403" pitchFamily="18" charset="0"/>
                <a:cs typeface="Arial"/>
              </a:rPr>
              <a:t>to</a:t>
            </a:r>
            <a:r>
              <a:rPr sz="2000" b="1" spc="-20" dirty="0">
                <a:latin typeface="Adobe Garamond Pro" panose="02020502060506020403" pitchFamily="18" charset="0"/>
                <a:cs typeface="Arial"/>
              </a:rPr>
              <a:t> </a:t>
            </a:r>
            <a:r>
              <a:rPr sz="2000" b="1" spc="-10" dirty="0">
                <a:latin typeface="Adobe Garamond Pro" panose="02020502060506020403" pitchFamily="18" charset="0"/>
                <a:cs typeface="Arial"/>
              </a:rPr>
              <a:t>live</a:t>
            </a:r>
            <a:r>
              <a:rPr sz="2000" b="1" spc="20" dirty="0">
                <a:latin typeface="Adobe Garamond Pro" panose="02020502060506020403" pitchFamily="18" charset="0"/>
                <a:cs typeface="Arial"/>
              </a:rPr>
              <a:t> </a:t>
            </a:r>
            <a:r>
              <a:rPr sz="2000" b="1" dirty="0">
                <a:latin typeface="Adobe Garamond Pro" panose="02020502060506020403" pitchFamily="18" charset="0"/>
                <a:cs typeface="Arial"/>
              </a:rPr>
              <a:t>-</a:t>
            </a:r>
            <a:r>
              <a:rPr sz="2000" b="1" spc="-20" dirty="0">
                <a:latin typeface="Adobe Garamond Pro" panose="02020502060506020403" pitchFamily="18" charset="0"/>
                <a:cs typeface="Arial"/>
              </a:rPr>
              <a:t> </a:t>
            </a:r>
            <a:r>
              <a:rPr sz="2000" b="1" dirty="0">
                <a:latin typeface="Adobe Garamond Pro" panose="02020502060506020403" pitchFamily="18" charset="0"/>
                <a:cs typeface="Arial"/>
              </a:rPr>
              <a:t>but of</a:t>
            </a:r>
            <a:r>
              <a:rPr sz="2000" b="1" spc="-20" dirty="0">
                <a:latin typeface="Adobe Garamond Pro" panose="02020502060506020403" pitchFamily="18" charset="0"/>
                <a:cs typeface="Arial"/>
              </a:rPr>
              <a:t> </a:t>
            </a:r>
            <a:r>
              <a:rPr sz="2000" b="1" dirty="0">
                <a:latin typeface="Adobe Garamond Pro" panose="02020502060506020403" pitchFamily="18" charset="0"/>
                <a:cs typeface="Arial"/>
              </a:rPr>
              <a:t>course,</a:t>
            </a:r>
            <a:r>
              <a:rPr sz="2000" b="1" spc="-30" dirty="0">
                <a:latin typeface="Adobe Garamond Pro" panose="02020502060506020403" pitchFamily="18" charset="0"/>
                <a:cs typeface="Arial"/>
              </a:rPr>
              <a:t> </a:t>
            </a:r>
            <a:r>
              <a:rPr sz="2000" b="1" dirty="0">
                <a:latin typeface="Adobe Garamond Pro" panose="02020502060506020403" pitchFamily="18" charset="0"/>
                <a:cs typeface="Arial"/>
              </a:rPr>
              <a:t>this </a:t>
            </a:r>
            <a:r>
              <a:rPr sz="2000" b="1" spc="-545" dirty="0">
                <a:latin typeface="Adobe Garamond Pro" panose="02020502060506020403" pitchFamily="18" charset="0"/>
                <a:cs typeface="Arial"/>
              </a:rPr>
              <a:t> </a:t>
            </a:r>
            <a:r>
              <a:rPr sz="2000" b="1" spc="5" dirty="0">
                <a:latin typeface="Adobe Garamond Pro" panose="02020502060506020403" pitchFamily="18" charset="0"/>
                <a:cs typeface="Arial"/>
              </a:rPr>
              <a:t>wasn't </a:t>
            </a:r>
            <a:r>
              <a:rPr sz="2000" b="1" dirty="0">
                <a:latin typeface="Adobe Garamond Pro" panose="02020502060506020403" pitchFamily="18" charset="0"/>
                <a:cs typeface="Arial"/>
              </a:rPr>
              <a:t>a </a:t>
            </a:r>
            <a:r>
              <a:rPr sz="2000" b="1" spc="-5" dirty="0">
                <a:latin typeface="Adobe Garamond Pro" panose="02020502060506020403" pitchFamily="18" charset="0"/>
                <a:cs typeface="Arial"/>
              </a:rPr>
              <a:t>place </a:t>
            </a:r>
            <a:r>
              <a:rPr sz="2000" b="1" dirty="0">
                <a:latin typeface="Adobe Garamond Pro" panose="02020502060506020403" pitchFamily="18" charset="0"/>
                <a:cs typeface="Arial"/>
              </a:rPr>
              <a:t>to </a:t>
            </a:r>
            <a:r>
              <a:rPr sz="2000" b="1" spc="-5" dirty="0">
                <a:latin typeface="Adobe Garamond Pro" panose="02020502060506020403" pitchFamily="18" charset="0"/>
                <a:cs typeface="Arial"/>
              </a:rPr>
              <a:t>live.. </a:t>
            </a:r>
            <a:r>
              <a:rPr sz="2000" b="1" dirty="0">
                <a:solidFill>
                  <a:srgbClr val="C00000"/>
                </a:solidFill>
                <a:latin typeface="Adobe Garamond Pro" panose="02020502060506020403" pitchFamily="18" charset="0"/>
                <a:cs typeface="Arial"/>
              </a:rPr>
              <a:t>This </a:t>
            </a:r>
            <a:r>
              <a:rPr sz="2000" b="1" spc="15" dirty="0">
                <a:solidFill>
                  <a:srgbClr val="C00000"/>
                </a:solidFill>
                <a:latin typeface="Adobe Garamond Pro" panose="02020502060506020403" pitchFamily="18" charset="0"/>
                <a:cs typeface="Arial"/>
              </a:rPr>
              <a:t>was </a:t>
            </a:r>
            <a:r>
              <a:rPr sz="2000" b="1" dirty="0">
                <a:solidFill>
                  <a:srgbClr val="C00000"/>
                </a:solidFill>
                <a:latin typeface="Adobe Garamond Pro" panose="02020502060506020403" pitchFamily="18" charset="0"/>
                <a:cs typeface="Arial"/>
              </a:rPr>
              <a:t>a </a:t>
            </a:r>
            <a:r>
              <a:rPr sz="2000" b="1" spc="-5" dirty="0">
                <a:solidFill>
                  <a:srgbClr val="C00000"/>
                </a:solidFill>
                <a:latin typeface="Adobe Garamond Pro" panose="02020502060506020403" pitchFamily="18" charset="0"/>
                <a:cs typeface="Arial"/>
              </a:rPr>
              <a:t>place </a:t>
            </a:r>
            <a:r>
              <a:rPr sz="2000" b="1" dirty="0">
                <a:solidFill>
                  <a:srgbClr val="C00000"/>
                </a:solidFill>
                <a:latin typeface="Adobe Garamond Pro" panose="02020502060506020403" pitchFamily="18" charset="0"/>
                <a:cs typeface="Arial"/>
              </a:rPr>
              <a:t>to die</a:t>
            </a:r>
            <a:r>
              <a:rPr sz="2000" b="1" dirty="0">
                <a:latin typeface="Adobe Garamond Pro" panose="02020502060506020403" pitchFamily="18" charset="0"/>
                <a:cs typeface="Arial"/>
              </a:rPr>
              <a:t>, or </a:t>
            </a:r>
            <a:r>
              <a:rPr sz="2000" b="1" spc="5" dirty="0">
                <a:latin typeface="Adobe Garamond Pro" panose="02020502060506020403" pitchFamily="18" charset="0"/>
                <a:cs typeface="Arial"/>
              </a:rPr>
              <a:t> </a:t>
            </a:r>
            <a:r>
              <a:rPr sz="2000" b="1" dirty="0">
                <a:latin typeface="Adobe Garamond Pro" panose="02020502060506020403" pitchFamily="18" charset="0"/>
                <a:cs typeface="Arial"/>
              </a:rPr>
              <a:t>at</a:t>
            </a:r>
            <a:r>
              <a:rPr sz="2000" b="1" spc="-30" dirty="0">
                <a:latin typeface="Adobe Garamond Pro" panose="02020502060506020403" pitchFamily="18" charset="0"/>
                <a:cs typeface="Arial"/>
              </a:rPr>
              <a:t> </a:t>
            </a:r>
            <a:r>
              <a:rPr sz="2000" b="1" dirty="0">
                <a:latin typeface="Adobe Garamond Pro" panose="02020502060506020403" pitchFamily="18" charset="0"/>
                <a:cs typeface="Arial"/>
              </a:rPr>
              <a:t>least</a:t>
            </a:r>
            <a:r>
              <a:rPr sz="2000" b="1" spc="-25" dirty="0">
                <a:latin typeface="Adobe Garamond Pro" panose="02020502060506020403" pitchFamily="18" charset="0"/>
                <a:cs typeface="Arial"/>
              </a:rPr>
              <a:t> </a:t>
            </a:r>
            <a:r>
              <a:rPr sz="2000" b="1" dirty="0">
                <a:latin typeface="Adobe Garamond Pro" panose="02020502060506020403" pitchFamily="18" charset="0"/>
                <a:cs typeface="Arial"/>
              </a:rPr>
              <a:t>in</a:t>
            </a:r>
            <a:r>
              <a:rPr sz="2000" b="1" spc="-30" dirty="0">
                <a:latin typeface="Adobe Garamond Pro" panose="02020502060506020403" pitchFamily="18" charset="0"/>
                <a:cs typeface="Arial"/>
              </a:rPr>
              <a:t> </a:t>
            </a:r>
            <a:r>
              <a:rPr sz="2000" b="1" spc="5" dirty="0">
                <a:latin typeface="Adobe Garamond Pro" panose="02020502060506020403" pitchFamily="18" charset="0"/>
                <a:cs typeface="Arial"/>
              </a:rPr>
              <a:t>which</a:t>
            </a:r>
            <a:r>
              <a:rPr sz="2000" b="1" spc="-55" dirty="0">
                <a:latin typeface="Adobe Garamond Pro" panose="02020502060506020403" pitchFamily="18" charset="0"/>
                <a:cs typeface="Arial"/>
              </a:rPr>
              <a:t> </a:t>
            </a:r>
            <a:r>
              <a:rPr sz="2000" b="1" dirty="0">
                <a:latin typeface="Adobe Garamond Pro" panose="02020502060506020403" pitchFamily="18" charset="0"/>
                <a:cs typeface="Arial"/>
              </a:rPr>
              <a:t>to</a:t>
            </a:r>
            <a:r>
              <a:rPr sz="2000" b="1" spc="-15" dirty="0">
                <a:latin typeface="Adobe Garamond Pro" panose="02020502060506020403" pitchFamily="18" charset="0"/>
                <a:cs typeface="Arial"/>
              </a:rPr>
              <a:t> </a:t>
            </a:r>
            <a:r>
              <a:rPr sz="2000" b="1" dirty="0">
                <a:latin typeface="Adobe Garamond Pro" panose="02020502060506020403" pitchFamily="18" charset="0"/>
                <a:cs typeface="Arial"/>
              </a:rPr>
              <a:t>spend</a:t>
            </a:r>
            <a:r>
              <a:rPr sz="2000" b="1" spc="-5" dirty="0">
                <a:latin typeface="Adobe Garamond Pro" panose="02020502060506020403" pitchFamily="18" charset="0"/>
                <a:cs typeface="Arial"/>
              </a:rPr>
              <a:t> </a:t>
            </a:r>
            <a:r>
              <a:rPr sz="2000" b="1" dirty="0">
                <a:latin typeface="Adobe Garamond Pro" panose="02020502060506020403" pitchFamily="18" charset="0"/>
                <a:cs typeface="Arial"/>
              </a:rPr>
              <a:t>eternity</a:t>
            </a:r>
            <a:r>
              <a:rPr sz="2000" b="1" spc="-30" dirty="0">
                <a:latin typeface="Adobe Garamond Pro" panose="02020502060506020403" pitchFamily="18" charset="0"/>
                <a:cs typeface="Arial"/>
              </a:rPr>
              <a:t> </a:t>
            </a:r>
            <a:r>
              <a:rPr sz="2000" b="1" dirty="0">
                <a:latin typeface="Adobe Garamond Pro" panose="02020502060506020403" pitchFamily="18" charset="0"/>
                <a:cs typeface="Arial"/>
              </a:rPr>
              <a:t>as</a:t>
            </a:r>
            <a:r>
              <a:rPr sz="2000" b="1" spc="-20" dirty="0">
                <a:latin typeface="Adobe Garamond Pro" panose="02020502060506020403" pitchFamily="18" charset="0"/>
                <a:cs typeface="Arial"/>
              </a:rPr>
              <a:t> </a:t>
            </a:r>
            <a:r>
              <a:rPr sz="2000" b="1" dirty="0">
                <a:latin typeface="Adobe Garamond Pro" panose="02020502060506020403" pitchFamily="18" charset="0"/>
                <a:cs typeface="Arial"/>
              </a:rPr>
              <a:t>a</a:t>
            </a:r>
            <a:r>
              <a:rPr sz="2000" b="1" spc="-5" dirty="0">
                <a:latin typeface="Adobe Garamond Pro" panose="02020502060506020403" pitchFamily="18" charset="0"/>
                <a:cs typeface="Arial"/>
              </a:rPr>
              <a:t> </a:t>
            </a:r>
            <a:r>
              <a:rPr sz="2000" b="1" dirty="0">
                <a:latin typeface="Adobe Garamond Pro" panose="02020502060506020403" pitchFamily="18" charset="0"/>
                <a:cs typeface="Arial"/>
              </a:rPr>
              <a:t>corpse.</a:t>
            </a:r>
            <a:endParaRPr sz="2000" dirty="0">
              <a:latin typeface="Adobe Garamond Pro" panose="02020502060506020403" pitchFamily="18" charset="0"/>
              <a:cs typeface="Arial"/>
            </a:endParaRPr>
          </a:p>
          <a:p>
            <a:pPr marL="12700" marR="405130">
              <a:lnSpc>
                <a:spcPct val="100000"/>
              </a:lnSpc>
            </a:pPr>
            <a:r>
              <a:rPr sz="2000" b="1" dirty="0">
                <a:latin typeface="Adobe Garamond Pro" panose="02020502060506020403" pitchFamily="18" charset="0"/>
                <a:cs typeface="Arial"/>
              </a:rPr>
              <a:t>For thousands of </a:t>
            </a:r>
            <a:r>
              <a:rPr sz="2000" b="1" spc="-10" dirty="0">
                <a:latin typeface="Adobe Garamond Pro" panose="02020502060506020403" pitchFamily="18" charset="0"/>
                <a:cs typeface="Arial"/>
              </a:rPr>
              <a:t>years </a:t>
            </a:r>
            <a:r>
              <a:rPr sz="2000" b="1" dirty="0">
                <a:latin typeface="Adobe Garamond Pro" panose="02020502060506020403" pitchFamily="18" charset="0"/>
                <a:cs typeface="Arial"/>
              </a:rPr>
              <a:t>the </a:t>
            </a:r>
            <a:r>
              <a:rPr sz="2000" b="1" spc="-5" dirty="0">
                <a:latin typeface="Adobe Garamond Pro" panose="02020502060506020403" pitchFamily="18" charset="0"/>
                <a:cs typeface="Arial"/>
              </a:rPr>
              <a:t>Egyptians </a:t>
            </a:r>
            <a:r>
              <a:rPr sz="2000" b="1" dirty="0">
                <a:latin typeface="Adobe Garamond Pro" panose="02020502060506020403" pitchFamily="18" charset="0"/>
                <a:cs typeface="Arial"/>
              </a:rPr>
              <a:t>performed </a:t>
            </a:r>
            <a:r>
              <a:rPr sz="2000" b="1" spc="-550" dirty="0">
                <a:latin typeface="Adobe Garamond Pro" panose="02020502060506020403" pitchFamily="18" charset="0"/>
                <a:cs typeface="Arial"/>
              </a:rPr>
              <a:t> </a:t>
            </a:r>
            <a:r>
              <a:rPr sz="2000" b="1" dirty="0">
                <a:latin typeface="Adobe Garamond Pro" panose="02020502060506020403" pitchFamily="18" charset="0"/>
                <a:cs typeface="Arial"/>
              </a:rPr>
              <a:t>prodigious feats to celebrate death. They </a:t>
            </a:r>
            <a:r>
              <a:rPr sz="2000" b="1" spc="-5" dirty="0">
                <a:latin typeface="Adobe Garamond Pro" panose="02020502060506020403" pitchFamily="18" charset="0"/>
                <a:cs typeface="Arial"/>
              </a:rPr>
              <a:t>did </a:t>
            </a:r>
            <a:r>
              <a:rPr sz="2000" b="1" dirty="0">
                <a:latin typeface="Adobe Garamond Pro" panose="02020502060506020403" pitchFamily="18" charset="0"/>
                <a:cs typeface="Arial"/>
              </a:rPr>
              <a:t>it </a:t>
            </a:r>
            <a:r>
              <a:rPr sz="2000" b="1" spc="5" dirty="0">
                <a:latin typeface="Adobe Garamond Pro" panose="02020502060506020403" pitchFamily="18" charset="0"/>
                <a:cs typeface="Arial"/>
              </a:rPr>
              <a:t> </a:t>
            </a:r>
            <a:r>
              <a:rPr sz="2000" b="1" spc="-5" dirty="0">
                <a:latin typeface="Adobe Garamond Pro" panose="02020502060506020403" pitchFamily="18" charset="0"/>
                <a:cs typeface="Arial"/>
              </a:rPr>
              <a:t>very</a:t>
            </a:r>
            <a:r>
              <a:rPr sz="2000" b="1" spc="-35" dirty="0">
                <a:latin typeface="Adobe Garamond Pro" panose="02020502060506020403" pitchFamily="18" charset="0"/>
                <a:cs typeface="Arial"/>
              </a:rPr>
              <a:t> </a:t>
            </a:r>
            <a:r>
              <a:rPr sz="2000" b="1" spc="5" dirty="0">
                <a:latin typeface="Adobe Garamond Pro" panose="02020502060506020403" pitchFamily="18" charset="0"/>
                <a:cs typeface="Arial"/>
              </a:rPr>
              <a:t>well.</a:t>
            </a:r>
            <a:endParaRPr sz="2000" dirty="0">
              <a:latin typeface="Adobe Garamond Pro" panose="02020502060506020403" pitchFamily="18" charset="0"/>
              <a:cs typeface="Arial"/>
            </a:endParaRPr>
          </a:p>
        </p:txBody>
      </p:sp>
      <p:sp>
        <p:nvSpPr>
          <p:cNvPr id="16" name="TextBox 15"/>
          <p:cNvSpPr txBox="1"/>
          <p:nvPr/>
        </p:nvSpPr>
        <p:spPr>
          <a:xfrm>
            <a:off x="381000" y="-76438"/>
            <a:ext cx="5486400" cy="1600438"/>
          </a:xfrm>
          <a:prstGeom prst="rect">
            <a:avLst/>
          </a:prstGeom>
          <a:noFill/>
        </p:spPr>
        <p:txBody>
          <a:bodyPr wrap="square" rtlCol="0">
            <a:spAutoFit/>
          </a:bodyPr>
          <a:lstStyle/>
          <a:p>
            <a:r>
              <a:rPr lang="en-US" sz="4000" b="1" u="sng" spc="-5" dirty="0">
                <a:latin typeface="Adobe Garamond Pro" panose="02020502060506020403" pitchFamily="18" charset="0"/>
                <a:cs typeface="Arial"/>
              </a:rPr>
              <a:t>Architecture is not about </a:t>
            </a:r>
            <a:r>
              <a:rPr lang="en-US" sz="4000" b="1" u="sng" spc="-5" dirty="0" smtClean="0">
                <a:latin typeface="Adobe Garamond Pro" panose="02020502060506020403" pitchFamily="18" charset="0"/>
                <a:cs typeface="Arial"/>
              </a:rPr>
              <a:t>representation</a:t>
            </a:r>
            <a:endParaRPr lang="en-US" sz="4000" u="sng" dirty="0">
              <a:latin typeface="Adobe Garamond Pro" panose="02020502060506020403" pitchFamily="18" charset="0"/>
              <a:cs typeface="Aria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9596" y="1874507"/>
            <a:ext cx="4206240" cy="1859483"/>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Adobe Garamond Pro" panose="02020502060506020403" pitchFamily="18" charset="0"/>
                <a:cs typeface="Arial"/>
              </a:rPr>
              <a:t>Architecture</a:t>
            </a:r>
            <a:r>
              <a:rPr sz="2400" b="1" spc="-40" dirty="0">
                <a:latin typeface="Adobe Garamond Pro" panose="02020502060506020403" pitchFamily="18" charset="0"/>
                <a:cs typeface="Arial"/>
              </a:rPr>
              <a:t> </a:t>
            </a:r>
            <a:r>
              <a:rPr sz="2400" b="1" dirty="0">
                <a:latin typeface="Adobe Garamond Pro" panose="02020502060506020403" pitchFamily="18" charset="0"/>
                <a:cs typeface="Arial"/>
              </a:rPr>
              <a:t>is</a:t>
            </a:r>
            <a:r>
              <a:rPr sz="2400" b="1" spc="-30" dirty="0">
                <a:latin typeface="Adobe Garamond Pro" panose="02020502060506020403" pitchFamily="18" charset="0"/>
                <a:cs typeface="Arial"/>
              </a:rPr>
              <a:t> </a:t>
            </a:r>
            <a:r>
              <a:rPr sz="2400" b="1" dirty="0">
                <a:latin typeface="Adobe Garamond Pro" panose="02020502060506020403" pitchFamily="18" charset="0"/>
                <a:cs typeface="Arial"/>
              </a:rPr>
              <a:t>often</a:t>
            </a:r>
            <a:r>
              <a:rPr sz="2400" b="1" spc="-40" dirty="0">
                <a:latin typeface="Adobe Garamond Pro" panose="02020502060506020403" pitchFamily="18" charset="0"/>
                <a:cs typeface="Arial"/>
              </a:rPr>
              <a:t> </a:t>
            </a:r>
            <a:r>
              <a:rPr sz="2400" b="1" spc="-5" dirty="0">
                <a:latin typeface="Adobe Garamond Pro" panose="02020502060506020403" pitchFamily="18" charset="0"/>
                <a:cs typeface="Arial"/>
              </a:rPr>
              <a:t>thought </a:t>
            </a:r>
            <a:r>
              <a:rPr sz="2400" b="1" spc="-650" dirty="0">
                <a:latin typeface="Adobe Garamond Pro" panose="02020502060506020403" pitchFamily="18" charset="0"/>
                <a:cs typeface="Arial"/>
              </a:rPr>
              <a:t> </a:t>
            </a:r>
            <a:r>
              <a:rPr sz="2400" b="1" dirty="0">
                <a:latin typeface="Adobe Garamond Pro" panose="02020502060506020403" pitchFamily="18" charset="0"/>
                <a:cs typeface="Arial"/>
              </a:rPr>
              <a:t>of</a:t>
            </a:r>
            <a:r>
              <a:rPr sz="2400" b="1" spc="60" dirty="0">
                <a:latin typeface="Adobe Garamond Pro" panose="02020502060506020403" pitchFamily="18" charset="0"/>
                <a:cs typeface="Arial"/>
              </a:rPr>
              <a:t> </a:t>
            </a:r>
            <a:r>
              <a:rPr sz="2400" b="1" spc="-5" dirty="0">
                <a:latin typeface="Adobe Garamond Pro" panose="02020502060506020403" pitchFamily="18" charset="0"/>
                <a:cs typeface="Arial"/>
              </a:rPr>
              <a:t>as</a:t>
            </a:r>
            <a:r>
              <a:rPr sz="2400" b="1" spc="80" dirty="0">
                <a:latin typeface="Adobe Garamond Pro" panose="02020502060506020403" pitchFamily="18" charset="0"/>
                <a:cs typeface="Arial"/>
              </a:rPr>
              <a:t> </a:t>
            </a:r>
            <a:r>
              <a:rPr sz="2400" b="1" dirty="0">
                <a:latin typeface="Adobe Garamond Pro" panose="02020502060506020403" pitchFamily="18" charset="0"/>
                <a:cs typeface="Arial"/>
              </a:rPr>
              <a:t>just</a:t>
            </a:r>
            <a:r>
              <a:rPr sz="2400" b="1" spc="70" dirty="0">
                <a:latin typeface="Adobe Garamond Pro" panose="02020502060506020403" pitchFamily="18" charset="0"/>
                <a:cs typeface="Arial"/>
              </a:rPr>
              <a:t> </a:t>
            </a:r>
            <a:r>
              <a:rPr sz="2400" b="1" spc="-5" dirty="0">
                <a:latin typeface="Adobe Garamond Pro" panose="02020502060506020403" pitchFamily="18" charset="0"/>
                <a:cs typeface="Arial"/>
              </a:rPr>
              <a:t>so</a:t>
            </a:r>
            <a:r>
              <a:rPr sz="2400" b="1" spc="80" dirty="0">
                <a:latin typeface="Adobe Garamond Pro" panose="02020502060506020403" pitchFamily="18" charset="0"/>
                <a:cs typeface="Arial"/>
              </a:rPr>
              <a:t> </a:t>
            </a:r>
            <a:r>
              <a:rPr sz="2400" b="1" spc="-5" dirty="0">
                <a:latin typeface="Adobe Garamond Pro" panose="02020502060506020403" pitchFamily="18" charset="0"/>
                <a:cs typeface="Arial"/>
              </a:rPr>
              <a:t>many </a:t>
            </a:r>
            <a:r>
              <a:rPr sz="2400" b="1" dirty="0">
                <a:latin typeface="Adobe Garamond Pro" panose="02020502060506020403" pitchFamily="18" charset="0"/>
                <a:cs typeface="Arial"/>
              </a:rPr>
              <a:t> </a:t>
            </a:r>
            <a:r>
              <a:rPr sz="2400" b="1" spc="-5" dirty="0">
                <a:latin typeface="Adobe Garamond Pro" panose="02020502060506020403" pitchFamily="18" charset="0"/>
                <a:cs typeface="Arial"/>
              </a:rPr>
              <a:t>elevations </a:t>
            </a:r>
            <a:r>
              <a:rPr sz="2400" b="1" dirty="0">
                <a:latin typeface="Adobe Garamond Pro" panose="02020502060506020403" pitchFamily="18" charset="0"/>
                <a:cs typeface="Arial"/>
              </a:rPr>
              <a:t>and </a:t>
            </a:r>
            <a:r>
              <a:rPr sz="2400" b="1" spc="-5" dirty="0">
                <a:latin typeface="Adobe Garamond Pro" panose="02020502060506020403" pitchFamily="18" charset="0"/>
                <a:cs typeface="Arial"/>
              </a:rPr>
              <a:t>so many </a:t>
            </a:r>
            <a:r>
              <a:rPr sz="2400" b="1" dirty="0">
                <a:latin typeface="Adobe Garamond Pro" panose="02020502060506020403" pitchFamily="18" charset="0"/>
                <a:cs typeface="Arial"/>
              </a:rPr>
              <a:t> 'architectural</a:t>
            </a:r>
            <a:r>
              <a:rPr sz="2400" b="1" spc="35" dirty="0">
                <a:latin typeface="Adobe Garamond Pro" panose="02020502060506020403" pitchFamily="18" charset="0"/>
                <a:cs typeface="Arial"/>
              </a:rPr>
              <a:t> </a:t>
            </a:r>
            <a:r>
              <a:rPr sz="2400" b="1" spc="-5" dirty="0">
                <a:latin typeface="Adobe Garamond Pro" panose="02020502060506020403" pitchFamily="18" charset="0"/>
                <a:cs typeface="Arial"/>
              </a:rPr>
              <a:t>features,'</a:t>
            </a:r>
            <a:r>
              <a:rPr sz="2400" b="1" spc="60" dirty="0">
                <a:latin typeface="Adobe Garamond Pro" panose="02020502060506020403" pitchFamily="18" charset="0"/>
                <a:cs typeface="Arial"/>
              </a:rPr>
              <a:t> </a:t>
            </a:r>
            <a:r>
              <a:rPr sz="2400" b="1" dirty="0">
                <a:latin typeface="Adobe Garamond Pro" panose="02020502060506020403" pitchFamily="18" charset="0"/>
                <a:cs typeface="Arial"/>
              </a:rPr>
              <a:t>but </a:t>
            </a:r>
            <a:r>
              <a:rPr sz="2400" b="1" spc="5" dirty="0">
                <a:latin typeface="Adobe Garamond Pro" panose="02020502060506020403" pitchFamily="18" charset="0"/>
                <a:cs typeface="Arial"/>
              </a:rPr>
              <a:t> </a:t>
            </a:r>
            <a:r>
              <a:rPr sz="2400" b="1" dirty="0">
                <a:latin typeface="Adobe Garamond Pro" panose="02020502060506020403" pitchFamily="18" charset="0"/>
                <a:cs typeface="Arial"/>
              </a:rPr>
              <a:t>to </a:t>
            </a:r>
            <a:r>
              <a:rPr sz="2400" b="1" spc="-5" dirty="0">
                <a:latin typeface="Adobe Garamond Pro" panose="02020502060506020403" pitchFamily="18" charset="0"/>
                <a:cs typeface="Arial"/>
              </a:rPr>
              <a:t>think </a:t>
            </a:r>
            <a:r>
              <a:rPr sz="2400" b="1" dirty="0">
                <a:latin typeface="Adobe Garamond Pro" panose="02020502060506020403" pitchFamily="18" charset="0"/>
                <a:cs typeface="Arial"/>
              </a:rPr>
              <a:t>in </a:t>
            </a:r>
            <a:r>
              <a:rPr sz="2400" b="1" spc="-5" dirty="0">
                <a:latin typeface="Adobe Garamond Pro" panose="02020502060506020403" pitchFamily="18" charset="0"/>
                <a:cs typeface="Arial"/>
              </a:rPr>
              <a:t>these terms is </a:t>
            </a:r>
            <a:r>
              <a:rPr sz="2400" b="1" dirty="0">
                <a:latin typeface="Adobe Garamond Pro" panose="02020502060506020403" pitchFamily="18" charset="0"/>
                <a:cs typeface="Arial"/>
              </a:rPr>
              <a:t>to </a:t>
            </a:r>
            <a:r>
              <a:rPr sz="2400" b="1" spc="5" dirty="0">
                <a:latin typeface="Adobe Garamond Pro" panose="02020502060506020403" pitchFamily="18" charset="0"/>
                <a:cs typeface="Arial"/>
              </a:rPr>
              <a:t> </a:t>
            </a:r>
            <a:r>
              <a:rPr sz="2400" b="1" spc="-5" dirty="0">
                <a:latin typeface="Adobe Garamond Pro" panose="02020502060506020403" pitchFamily="18" charset="0"/>
                <a:cs typeface="Arial"/>
              </a:rPr>
              <a:t>miss</a:t>
            </a:r>
            <a:r>
              <a:rPr sz="2400" b="1" spc="-30" dirty="0">
                <a:latin typeface="Adobe Garamond Pro" panose="02020502060506020403" pitchFamily="18" charset="0"/>
                <a:cs typeface="Arial"/>
              </a:rPr>
              <a:t> </a:t>
            </a:r>
            <a:r>
              <a:rPr sz="2400" b="1" spc="-5" dirty="0">
                <a:latin typeface="Adobe Garamond Pro" panose="02020502060506020403" pitchFamily="18" charset="0"/>
                <a:cs typeface="Arial"/>
              </a:rPr>
              <a:t>the</a:t>
            </a:r>
            <a:r>
              <a:rPr sz="2400" b="1" dirty="0">
                <a:latin typeface="Adobe Garamond Pro" panose="02020502060506020403" pitchFamily="18" charset="0"/>
                <a:cs typeface="Arial"/>
              </a:rPr>
              <a:t> </a:t>
            </a:r>
            <a:r>
              <a:rPr sz="2400" b="1" spc="-5" dirty="0">
                <a:latin typeface="Adobe Garamond Pro" panose="02020502060506020403" pitchFamily="18" charset="0"/>
                <a:cs typeface="Arial"/>
              </a:rPr>
              <a:t>essence</a:t>
            </a:r>
            <a:r>
              <a:rPr sz="2400" b="1" spc="15" dirty="0">
                <a:latin typeface="Adobe Garamond Pro" panose="02020502060506020403" pitchFamily="18" charset="0"/>
                <a:cs typeface="Arial"/>
              </a:rPr>
              <a:t> </a:t>
            </a:r>
            <a:r>
              <a:rPr sz="2400" b="1" dirty="0">
                <a:latin typeface="Adobe Garamond Pro" panose="02020502060506020403" pitchFamily="18" charset="0"/>
                <a:cs typeface="Arial"/>
              </a:rPr>
              <a:t>of </a:t>
            </a:r>
            <a:r>
              <a:rPr sz="2400" b="1" spc="5" dirty="0">
                <a:latin typeface="Adobe Garamond Pro" panose="02020502060506020403" pitchFamily="18" charset="0"/>
                <a:cs typeface="Arial"/>
              </a:rPr>
              <a:t> </a:t>
            </a:r>
            <a:r>
              <a:rPr sz="2400" b="1" spc="-5" dirty="0">
                <a:latin typeface="Adobe Garamond Pro" panose="02020502060506020403" pitchFamily="18" charset="0"/>
                <a:cs typeface="Arial"/>
              </a:rPr>
              <a:t>architecture</a:t>
            </a:r>
            <a:r>
              <a:rPr sz="2400" b="1" spc="-5" dirty="0">
                <a:latin typeface="Arial"/>
                <a:cs typeface="Arial"/>
              </a:rPr>
              <a:t>.</a:t>
            </a:r>
            <a:endParaRPr sz="2400" dirty="0">
              <a:latin typeface="Arial"/>
              <a:cs typeface="Arial"/>
            </a:endParaRPr>
          </a:p>
        </p:txBody>
      </p:sp>
      <p:grpSp>
        <p:nvGrpSpPr>
          <p:cNvPr id="5" name="object 5"/>
          <p:cNvGrpSpPr/>
          <p:nvPr/>
        </p:nvGrpSpPr>
        <p:grpSpPr>
          <a:xfrm>
            <a:off x="606551" y="4822963"/>
            <a:ext cx="6852284" cy="1753235"/>
            <a:chOff x="606551" y="4822963"/>
            <a:chExt cx="6852284" cy="1753235"/>
          </a:xfrm>
        </p:grpSpPr>
        <p:pic>
          <p:nvPicPr>
            <p:cNvPr id="6" name="object 6"/>
            <p:cNvPicPr/>
            <p:nvPr/>
          </p:nvPicPr>
          <p:blipFill>
            <a:blip r:embed="rId2" cstate="print"/>
            <a:stretch>
              <a:fillRect/>
            </a:stretch>
          </p:blipFill>
          <p:spPr>
            <a:xfrm>
              <a:off x="930476" y="4822963"/>
              <a:ext cx="5792539" cy="419489"/>
            </a:xfrm>
            <a:prstGeom prst="rect">
              <a:avLst/>
            </a:prstGeom>
          </p:spPr>
        </p:pic>
        <p:pic>
          <p:nvPicPr>
            <p:cNvPr id="7" name="object 7"/>
            <p:cNvPicPr/>
            <p:nvPr/>
          </p:nvPicPr>
          <p:blipFill>
            <a:blip r:embed="rId3" cstate="print"/>
            <a:stretch>
              <a:fillRect/>
            </a:stretch>
          </p:blipFill>
          <p:spPr>
            <a:xfrm>
              <a:off x="606551" y="5146547"/>
              <a:ext cx="6682740" cy="819911"/>
            </a:xfrm>
            <a:prstGeom prst="rect">
              <a:avLst/>
            </a:prstGeom>
          </p:spPr>
        </p:pic>
        <p:pic>
          <p:nvPicPr>
            <p:cNvPr id="8" name="object 8"/>
            <p:cNvPicPr/>
            <p:nvPr/>
          </p:nvPicPr>
          <p:blipFill>
            <a:blip r:embed="rId4" cstate="print"/>
            <a:stretch>
              <a:fillRect/>
            </a:stretch>
          </p:blipFill>
          <p:spPr>
            <a:xfrm>
              <a:off x="6621780" y="5146547"/>
              <a:ext cx="836676" cy="819911"/>
            </a:xfrm>
            <a:prstGeom prst="rect">
              <a:avLst/>
            </a:prstGeom>
          </p:spPr>
        </p:pic>
        <p:pic>
          <p:nvPicPr>
            <p:cNvPr id="9" name="object 9"/>
            <p:cNvPicPr/>
            <p:nvPr/>
          </p:nvPicPr>
          <p:blipFill>
            <a:blip r:embed="rId5" cstate="print"/>
            <a:stretch>
              <a:fillRect/>
            </a:stretch>
          </p:blipFill>
          <p:spPr>
            <a:xfrm>
              <a:off x="606551" y="5756147"/>
              <a:ext cx="4049267" cy="819912"/>
            </a:xfrm>
            <a:prstGeom prst="rect">
              <a:avLst/>
            </a:prstGeom>
          </p:spPr>
        </p:pic>
      </p:grpSp>
      <p:sp>
        <p:nvSpPr>
          <p:cNvPr id="10" name="object 10"/>
          <p:cNvSpPr txBox="1"/>
          <p:nvPr/>
        </p:nvSpPr>
        <p:spPr>
          <a:xfrm>
            <a:off x="908100" y="4673295"/>
            <a:ext cx="6210935" cy="1854200"/>
          </a:xfrm>
          <a:prstGeom prst="rect">
            <a:avLst/>
          </a:prstGeom>
        </p:spPr>
        <p:txBody>
          <a:bodyPr vert="horz" wrap="square" lIns="0" tIns="12065" rIns="0" bIns="0" rtlCol="0">
            <a:spAutoFit/>
          </a:bodyPr>
          <a:lstStyle/>
          <a:p>
            <a:pPr marL="12700" marR="5080">
              <a:lnSpc>
                <a:spcPct val="100000"/>
              </a:lnSpc>
              <a:spcBef>
                <a:spcPts val="95"/>
              </a:spcBef>
            </a:pPr>
            <a:r>
              <a:rPr sz="4000" b="1" spc="-10" dirty="0">
                <a:latin typeface="Arial"/>
                <a:cs typeface="Arial"/>
              </a:rPr>
              <a:t>The </a:t>
            </a:r>
            <a:r>
              <a:rPr sz="4000" b="1" spc="-5" dirty="0">
                <a:latin typeface="Arial"/>
                <a:cs typeface="Arial"/>
              </a:rPr>
              <a:t>stuff</a:t>
            </a:r>
            <a:r>
              <a:rPr sz="4000" b="1" spc="15" dirty="0">
                <a:latin typeface="Arial"/>
                <a:cs typeface="Arial"/>
              </a:rPr>
              <a:t> </a:t>
            </a:r>
            <a:r>
              <a:rPr sz="4000" b="1" spc="-5" dirty="0">
                <a:latin typeface="Arial"/>
                <a:cs typeface="Arial"/>
              </a:rPr>
              <a:t>with which</a:t>
            </a:r>
            <a:r>
              <a:rPr sz="4000" b="1" spc="-10" dirty="0">
                <a:latin typeface="Arial"/>
                <a:cs typeface="Arial"/>
              </a:rPr>
              <a:t> </a:t>
            </a:r>
            <a:r>
              <a:rPr sz="4000" b="1" spc="-5" dirty="0">
                <a:latin typeface="Arial"/>
                <a:cs typeface="Arial"/>
              </a:rPr>
              <a:t>the </a:t>
            </a:r>
            <a:r>
              <a:rPr sz="4000" b="1" dirty="0">
                <a:latin typeface="Arial"/>
                <a:cs typeface="Arial"/>
              </a:rPr>
              <a:t> </a:t>
            </a:r>
            <a:r>
              <a:rPr sz="4000" b="1" spc="-5" dirty="0">
                <a:latin typeface="Arial"/>
                <a:cs typeface="Arial"/>
              </a:rPr>
              <a:t>architect</a:t>
            </a:r>
            <a:r>
              <a:rPr sz="4000" b="1" dirty="0">
                <a:latin typeface="Arial"/>
                <a:cs typeface="Arial"/>
              </a:rPr>
              <a:t> </a:t>
            </a:r>
            <a:r>
              <a:rPr sz="4000" b="1" spc="-5" dirty="0">
                <a:latin typeface="Arial"/>
                <a:cs typeface="Arial"/>
              </a:rPr>
              <a:t>works</a:t>
            </a:r>
            <a:r>
              <a:rPr sz="4000" b="1" spc="10" dirty="0">
                <a:latin typeface="Arial"/>
                <a:cs typeface="Arial"/>
              </a:rPr>
              <a:t> </a:t>
            </a:r>
            <a:r>
              <a:rPr sz="4000" b="1" spc="-5" dirty="0">
                <a:latin typeface="Arial"/>
                <a:cs typeface="Arial"/>
              </a:rPr>
              <a:t>is </a:t>
            </a:r>
            <a:r>
              <a:rPr sz="4000" b="1" spc="-10" dirty="0">
                <a:latin typeface="Arial"/>
                <a:cs typeface="Arial"/>
              </a:rPr>
              <a:t>space</a:t>
            </a:r>
            <a:r>
              <a:rPr sz="4000" b="1" spc="30" dirty="0">
                <a:latin typeface="Arial"/>
                <a:cs typeface="Arial"/>
              </a:rPr>
              <a:t> </a:t>
            </a:r>
            <a:r>
              <a:rPr sz="4000" b="1" spc="-5" dirty="0">
                <a:latin typeface="Arial"/>
                <a:cs typeface="Arial"/>
              </a:rPr>
              <a:t>- </a:t>
            </a:r>
            <a:r>
              <a:rPr sz="4000" b="1" spc="-1095" dirty="0">
                <a:latin typeface="Arial"/>
                <a:cs typeface="Arial"/>
              </a:rPr>
              <a:t> </a:t>
            </a:r>
            <a:r>
              <a:rPr sz="4000" b="1" spc="-10" dirty="0">
                <a:latin typeface="Arial"/>
                <a:cs typeface="Arial"/>
              </a:rPr>
              <a:t>human</a:t>
            </a:r>
            <a:r>
              <a:rPr sz="4000" b="1" spc="-5" dirty="0">
                <a:latin typeface="Arial"/>
                <a:cs typeface="Arial"/>
              </a:rPr>
              <a:t> space.</a:t>
            </a:r>
            <a:endParaRPr sz="4000" dirty="0">
              <a:latin typeface="Arial"/>
              <a:cs typeface="Arial"/>
            </a:endParaRPr>
          </a:p>
        </p:txBody>
      </p:sp>
      <p:pic>
        <p:nvPicPr>
          <p:cNvPr id="11" name="object 11"/>
          <p:cNvPicPr/>
          <p:nvPr/>
        </p:nvPicPr>
        <p:blipFill>
          <a:blip r:embed="rId6" cstate="print"/>
          <a:stretch>
            <a:fillRect/>
          </a:stretch>
        </p:blipFill>
        <p:spPr>
          <a:xfrm>
            <a:off x="4939672" y="1035184"/>
            <a:ext cx="3803515" cy="2755003"/>
          </a:xfrm>
          <a:prstGeom prst="rect">
            <a:avLst/>
          </a:prstGeom>
        </p:spPr>
      </p:pic>
      <p:sp>
        <p:nvSpPr>
          <p:cNvPr id="13" name="TextBox 12"/>
          <p:cNvSpPr txBox="1"/>
          <p:nvPr/>
        </p:nvSpPr>
        <p:spPr>
          <a:xfrm>
            <a:off x="547827" y="381000"/>
            <a:ext cx="4024173" cy="1754326"/>
          </a:xfrm>
          <a:prstGeom prst="rect">
            <a:avLst/>
          </a:prstGeom>
          <a:noFill/>
        </p:spPr>
        <p:txBody>
          <a:bodyPr wrap="square" rtlCol="0">
            <a:spAutoFit/>
          </a:bodyPr>
          <a:lstStyle/>
          <a:p>
            <a:r>
              <a:rPr lang="en-US" sz="3600" b="1" u="sng" spc="-5" dirty="0">
                <a:latin typeface="Adobe Garamond Pro" panose="02020502060506020403" pitchFamily="18" charset="0"/>
                <a:cs typeface="Arial"/>
              </a:rPr>
              <a:t>Architecture is not </a:t>
            </a:r>
            <a:r>
              <a:rPr lang="en-US" sz="3600" b="1" u="sng" spc="-5" dirty="0" smtClean="0">
                <a:latin typeface="Adobe Garamond Pro" panose="02020502060506020403" pitchFamily="18" charset="0"/>
                <a:cs typeface="Arial"/>
              </a:rPr>
              <a:t>only about brick</a:t>
            </a:r>
            <a:endParaRPr lang="en-US" sz="3600" b="1" u="sng" dirty="0">
              <a:latin typeface="Adobe Garamond Pro" panose="02020502060506020403" pitchFamily="18" charset="0"/>
              <a:cs typeface="Arial"/>
            </a:endParaRPr>
          </a:p>
          <a:p>
            <a:endParaRPr lang="en-US" sz="3600" b="1" dirty="0">
              <a:latin typeface="Adobe Garamond Pro" panose="020205020605060204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2976" y="454743"/>
            <a:ext cx="7736036" cy="503452"/>
          </a:xfrm>
          <a:prstGeom prst="rect">
            <a:avLst/>
          </a:prstGeom>
        </p:spPr>
      </p:pic>
      <p:sp>
        <p:nvSpPr>
          <p:cNvPr id="3" name="object 3"/>
          <p:cNvSpPr txBox="1">
            <a:spLocks noGrp="1"/>
          </p:cNvSpPr>
          <p:nvPr>
            <p:ph type="title"/>
          </p:nvPr>
        </p:nvSpPr>
        <p:spPr>
          <a:xfrm>
            <a:off x="330200" y="276809"/>
            <a:ext cx="5416550" cy="757555"/>
          </a:xfrm>
          <a:prstGeom prst="rect">
            <a:avLst/>
          </a:prstGeom>
        </p:spPr>
        <p:txBody>
          <a:bodyPr vert="horz" wrap="square" lIns="0" tIns="12700" rIns="0" bIns="0" rtlCol="0">
            <a:spAutoFit/>
          </a:bodyPr>
          <a:lstStyle/>
          <a:p>
            <a:pPr marL="12700">
              <a:lnSpc>
                <a:spcPct val="100000"/>
              </a:lnSpc>
              <a:spcBef>
                <a:spcPts val="100"/>
              </a:spcBef>
            </a:pPr>
            <a:r>
              <a:rPr sz="4800" spc="-5" dirty="0"/>
              <a:t>Architecture</a:t>
            </a:r>
            <a:r>
              <a:rPr sz="4800" spc="15" dirty="0"/>
              <a:t> </a:t>
            </a:r>
            <a:r>
              <a:rPr sz="4800" dirty="0"/>
              <a:t>is</a:t>
            </a:r>
            <a:r>
              <a:rPr sz="4800" spc="-20" dirty="0"/>
              <a:t> </a:t>
            </a:r>
            <a:r>
              <a:rPr sz="4800" dirty="0"/>
              <a:t>not</a:t>
            </a:r>
            <a:endParaRPr sz="4800"/>
          </a:p>
        </p:txBody>
      </p:sp>
      <p:sp>
        <p:nvSpPr>
          <p:cNvPr id="4" name="object 4"/>
          <p:cNvSpPr txBox="1"/>
          <p:nvPr/>
        </p:nvSpPr>
        <p:spPr>
          <a:xfrm>
            <a:off x="5906037" y="347283"/>
            <a:ext cx="2167255" cy="681990"/>
          </a:xfrm>
          <a:prstGeom prst="rect">
            <a:avLst/>
          </a:prstGeom>
        </p:spPr>
        <p:txBody>
          <a:bodyPr vert="horz" wrap="square" lIns="0" tIns="0" rIns="0" bIns="0" rtlCol="0">
            <a:spAutoFit/>
          </a:bodyPr>
          <a:lstStyle/>
          <a:p>
            <a:pPr>
              <a:lnSpc>
                <a:spcPts val="5305"/>
              </a:lnSpc>
            </a:pPr>
            <a:r>
              <a:rPr sz="4800" b="1" dirty="0">
                <a:latin typeface="Arial"/>
                <a:cs typeface="Arial"/>
              </a:rPr>
              <a:t>fas</a:t>
            </a:r>
            <a:r>
              <a:rPr sz="4800" b="1" spc="-15" dirty="0">
                <a:latin typeface="Arial"/>
                <a:cs typeface="Arial"/>
              </a:rPr>
              <a:t>h</a:t>
            </a:r>
            <a:r>
              <a:rPr sz="4800" b="1" dirty="0">
                <a:latin typeface="Arial"/>
                <a:cs typeface="Arial"/>
              </a:rPr>
              <a:t>ion</a:t>
            </a:r>
            <a:endParaRPr sz="4800">
              <a:latin typeface="Arial"/>
              <a:cs typeface="Arial"/>
            </a:endParaRPr>
          </a:p>
        </p:txBody>
      </p:sp>
      <p:pic>
        <p:nvPicPr>
          <p:cNvPr id="5" name="object 5"/>
          <p:cNvPicPr/>
          <p:nvPr/>
        </p:nvPicPr>
        <p:blipFill>
          <a:blip r:embed="rId3" cstate="print"/>
          <a:stretch>
            <a:fillRect/>
          </a:stretch>
        </p:blipFill>
        <p:spPr>
          <a:xfrm>
            <a:off x="5868161" y="3429012"/>
            <a:ext cx="2827655" cy="2708910"/>
          </a:xfrm>
          <a:prstGeom prst="rect">
            <a:avLst/>
          </a:prstGeom>
        </p:spPr>
      </p:pic>
      <p:grpSp>
        <p:nvGrpSpPr>
          <p:cNvPr id="6" name="object 6"/>
          <p:cNvGrpSpPr/>
          <p:nvPr/>
        </p:nvGrpSpPr>
        <p:grpSpPr>
          <a:xfrm>
            <a:off x="242278" y="353949"/>
            <a:ext cx="8434705" cy="5811520"/>
            <a:chOff x="242278" y="353949"/>
            <a:chExt cx="8434705" cy="5811520"/>
          </a:xfrm>
        </p:grpSpPr>
        <p:pic>
          <p:nvPicPr>
            <p:cNvPr id="7" name="object 7"/>
            <p:cNvPicPr/>
            <p:nvPr/>
          </p:nvPicPr>
          <p:blipFill>
            <a:blip r:embed="rId4" cstate="print"/>
            <a:stretch>
              <a:fillRect/>
            </a:stretch>
          </p:blipFill>
          <p:spPr>
            <a:xfrm>
              <a:off x="5868161" y="353949"/>
              <a:ext cx="2808351" cy="2808351"/>
            </a:xfrm>
            <a:prstGeom prst="rect">
              <a:avLst/>
            </a:prstGeom>
          </p:spPr>
        </p:pic>
        <p:pic>
          <p:nvPicPr>
            <p:cNvPr id="8" name="object 8"/>
            <p:cNvPicPr/>
            <p:nvPr/>
          </p:nvPicPr>
          <p:blipFill>
            <a:blip r:embed="rId5" cstate="print"/>
            <a:stretch>
              <a:fillRect/>
            </a:stretch>
          </p:blipFill>
          <p:spPr>
            <a:xfrm>
              <a:off x="242278" y="1783900"/>
              <a:ext cx="5275799" cy="317226"/>
            </a:xfrm>
            <a:prstGeom prst="rect">
              <a:avLst/>
            </a:prstGeom>
          </p:spPr>
        </p:pic>
        <p:pic>
          <p:nvPicPr>
            <p:cNvPr id="9" name="object 9"/>
            <p:cNvPicPr/>
            <p:nvPr/>
          </p:nvPicPr>
          <p:blipFill>
            <a:blip r:embed="rId6" cstate="print"/>
            <a:stretch>
              <a:fillRect/>
            </a:stretch>
          </p:blipFill>
          <p:spPr>
            <a:xfrm>
              <a:off x="467537" y="2183853"/>
              <a:ext cx="5238750" cy="3981450"/>
            </a:xfrm>
            <a:prstGeom prst="rect">
              <a:avLst/>
            </a:prstGeom>
          </p:spPr>
        </p:pic>
        <p:pic>
          <p:nvPicPr>
            <p:cNvPr id="10" name="object 10"/>
            <p:cNvPicPr/>
            <p:nvPr/>
          </p:nvPicPr>
          <p:blipFill>
            <a:blip r:embed="rId7" cstate="print"/>
            <a:stretch>
              <a:fillRect/>
            </a:stretch>
          </p:blipFill>
          <p:spPr>
            <a:xfrm>
              <a:off x="1642871" y="1976627"/>
              <a:ext cx="2474976" cy="499872"/>
            </a:xfrm>
            <a:prstGeom prst="rect">
              <a:avLst/>
            </a:prstGeom>
          </p:spPr>
        </p:pic>
      </p:grpSp>
      <p:sp>
        <p:nvSpPr>
          <p:cNvPr id="11" name="object 11"/>
          <p:cNvSpPr txBox="1"/>
          <p:nvPr/>
        </p:nvSpPr>
        <p:spPr>
          <a:xfrm>
            <a:off x="229920" y="958088"/>
            <a:ext cx="5273040" cy="1489075"/>
          </a:xfrm>
          <a:prstGeom prst="rect">
            <a:avLst/>
          </a:prstGeom>
        </p:spPr>
        <p:txBody>
          <a:bodyPr vert="horz" wrap="square" lIns="0" tIns="12700" rIns="0" bIns="0" rtlCol="0">
            <a:spAutoFit/>
          </a:bodyPr>
          <a:lstStyle/>
          <a:p>
            <a:pPr marL="545465" marR="532765" algn="ctr">
              <a:lnSpc>
                <a:spcPct val="100000"/>
              </a:lnSpc>
              <a:spcBef>
                <a:spcPts val="100"/>
              </a:spcBef>
            </a:pPr>
            <a:r>
              <a:rPr sz="2400" b="1" spc="-65" dirty="0">
                <a:latin typeface="Arial"/>
                <a:cs typeface="Arial"/>
              </a:rPr>
              <a:t>You</a:t>
            </a:r>
            <a:r>
              <a:rPr sz="2400" b="1" spc="-35" dirty="0">
                <a:latin typeface="Arial"/>
                <a:cs typeface="Arial"/>
              </a:rPr>
              <a:t> </a:t>
            </a:r>
            <a:r>
              <a:rPr sz="2400" b="1" spc="-5" dirty="0">
                <a:latin typeface="Arial"/>
                <a:cs typeface="Arial"/>
              </a:rPr>
              <a:t>can’t apply</a:t>
            </a:r>
            <a:r>
              <a:rPr sz="2400" b="1" spc="-25" dirty="0">
                <a:latin typeface="Arial"/>
                <a:cs typeface="Arial"/>
              </a:rPr>
              <a:t> </a:t>
            </a:r>
            <a:r>
              <a:rPr sz="2400" b="1" spc="-10" dirty="0">
                <a:latin typeface="Arial"/>
                <a:cs typeface="Arial"/>
              </a:rPr>
              <a:t>anything</a:t>
            </a:r>
            <a:r>
              <a:rPr sz="2400" b="1" spc="5" dirty="0">
                <a:latin typeface="Arial"/>
                <a:cs typeface="Arial"/>
              </a:rPr>
              <a:t> </a:t>
            </a:r>
            <a:r>
              <a:rPr sz="2400" b="1" spc="-5" dirty="0">
                <a:latin typeface="Arial"/>
                <a:cs typeface="Arial"/>
              </a:rPr>
              <a:t>any </a:t>
            </a:r>
            <a:r>
              <a:rPr sz="2400" b="1" spc="-655" dirty="0">
                <a:latin typeface="Arial"/>
                <a:cs typeface="Arial"/>
              </a:rPr>
              <a:t> </a:t>
            </a:r>
            <a:r>
              <a:rPr sz="2400" b="1" dirty="0">
                <a:latin typeface="Arial"/>
                <a:cs typeface="Arial"/>
              </a:rPr>
              <a:t>where…</a:t>
            </a:r>
            <a:endParaRPr sz="2400">
              <a:latin typeface="Arial"/>
              <a:cs typeface="Arial"/>
            </a:endParaRPr>
          </a:p>
          <a:p>
            <a:pPr marL="12065" marR="5080" algn="ctr">
              <a:lnSpc>
                <a:spcPct val="100000"/>
              </a:lnSpc>
            </a:pPr>
            <a:r>
              <a:rPr sz="2400" b="1" spc="-30" dirty="0">
                <a:solidFill>
                  <a:srgbClr val="C00000"/>
                </a:solidFill>
                <a:latin typeface="Arial"/>
                <a:cs typeface="Arial"/>
              </a:rPr>
              <a:t>We</a:t>
            </a:r>
            <a:r>
              <a:rPr sz="2400" b="1" spc="-20" dirty="0">
                <a:solidFill>
                  <a:srgbClr val="C00000"/>
                </a:solidFill>
                <a:latin typeface="Arial"/>
                <a:cs typeface="Arial"/>
              </a:rPr>
              <a:t> </a:t>
            </a:r>
            <a:r>
              <a:rPr sz="2400" b="1" spc="-5" dirty="0">
                <a:solidFill>
                  <a:srgbClr val="C00000"/>
                </a:solidFill>
                <a:latin typeface="Arial"/>
                <a:cs typeface="Arial"/>
              </a:rPr>
              <a:t>should</a:t>
            </a:r>
            <a:r>
              <a:rPr sz="2400" b="1" spc="-30" dirty="0">
                <a:solidFill>
                  <a:srgbClr val="C00000"/>
                </a:solidFill>
                <a:latin typeface="Arial"/>
                <a:cs typeface="Arial"/>
              </a:rPr>
              <a:t> </a:t>
            </a:r>
            <a:r>
              <a:rPr sz="2400" b="1" dirty="0">
                <a:solidFill>
                  <a:srgbClr val="C00000"/>
                </a:solidFill>
                <a:latin typeface="Arial"/>
                <a:cs typeface="Arial"/>
              </a:rPr>
              <a:t>only</a:t>
            </a:r>
            <a:r>
              <a:rPr sz="2400" b="1" spc="-25" dirty="0">
                <a:solidFill>
                  <a:srgbClr val="C00000"/>
                </a:solidFill>
                <a:latin typeface="Arial"/>
                <a:cs typeface="Arial"/>
              </a:rPr>
              <a:t> </a:t>
            </a:r>
            <a:r>
              <a:rPr sz="2400" b="1" spc="-5" dirty="0">
                <a:solidFill>
                  <a:srgbClr val="C00000"/>
                </a:solidFill>
                <a:latin typeface="Arial"/>
                <a:cs typeface="Arial"/>
              </a:rPr>
              <a:t>apply</a:t>
            </a:r>
            <a:r>
              <a:rPr sz="2400" b="1" spc="-15" dirty="0">
                <a:solidFill>
                  <a:srgbClr val="C00000"/>
                </a:solidFill>
                <a:latin typeface="Arial"/>
                <a:cs typeface="Arial"/>
              </a:rPr>
              <a:t> </a:t>
            </a:r>
            <a:r>
              <a:rPr sz="2400" b="1" dirty="0">
                <a:solidFill>
                  <a:srgbClr val="C00000"/>
                </a:solidFill>
                <a:latin typeface="Arial"/>
                <a:cs typeface="Arial"/>
              </a:rPr>
              <a:t>things</a:t>
            </a:r>
            <a:r>
              <a:rPr sz="2400" b="1" spc="-40" dirty="0">
                <a:solidFill>
                  <a:srgbClr val="C00000"/>
                </a:solidFill>
                <a:latin typeface="Arial"/>
                <a:cs typeface="Arial"/>
              </a:rPr>
              <a:t> </a:t>
            </a:r>
            <a:r>
              <a:rPr sz="2400" b="1" spc="5" dirty="0">
                <a:solidFill>
                  <a:srgbClr val="C00000"/>
                </a:solidFill>
                <a:latin typeface="Arial"/>
                <a:cs typeface="Arial"/>
              </a:rPr>
              <a:t>when</a:t>
            </a:r>
            <a:r>
              <a:rPr sz="2400" b="1" spc="-60" dirty="0">
                <a:solidFill>
                  <a:srgbClr val="C00000"/>
                </a:solidFill>
                <a:latin typeface="Arial"/>
                <a:cs typeface="Arial"/>
              </a:rPr>
              <a:t> </a:t>
            </a:r>
            <a:r>
              <a:rPr sz="2400" b="1" dirty="0">
                <a:solidFill>
                  <a:srgbClr val="C00000"/>
                </a:solidFill>
                <a:latin typeface="Arial"/>
                <a:cs typeface="Arial"/>
              </a:rPr>
              <a:t>it </a:t>
            </a:r>
            <a:r>
              <a:rPr sz="2400" b="1" spc="-650" dirty="0">
                <a:solidFill>
                  <a:srgbClr val="C00000"/>
                </a:solidFill>
                <a:latin typeface="Arial"/>
                <a:cs typeface="Arial"/>
              </a:rPr>
              <a:t> </a:t>
            </a:r>
            <a:r>
              <a:rPr sz="2400" b="1" spc="-5" dirty="0">
                <a:solidFill>
                  <a:srgbClr val="C00000"/>
                </a:solidFill>
                <a:latin typeface="Arial"/>
                <a:cs typeface="Arial"/>
              </a:rPr>
              <a:t>makes sense.</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sp>
        <p:nvSpPr>
          <p:cNvPr id="3" name="object 3"/>
          <p:cNvSpPr txBox="1"/>
          <p:nvPr/>
        </p:nvSpPr>
        <p:spPr>
          <a:xfrm>
            <a:off x="620064" y="572769"/>
            <a:ext cx="8030845" cy="6427470"/>
          </a:xfrm>
          <a:prstGeom prst="rect">
            <a:avLst/>
          </a:prstGeom>
        </p:spPr>
        <p:txBody>
          <a:bodyPr vert="horz" wrap="square" lIns="0" tIns="12065" rIns="0" bIns="0" rtlCol="0">
            <a:spAutoFit/>
          </a:bodyPr>
          <a:lstStyle/>
          <a:p>
            <a:pPr marL="12700">
              <a:lnSpc>
                <a:spcPct val="100000"/>
              </a:lnSpc>
              <a:spcBef>
                <a:spcPts val="95"/>
              </a:spcBef>
            </a:pPr>
            <a:r>
              <a:rPr sz="2800" b="1" u="heavy" spc="-5" dirty="0">
                <a:uFill>
                  <a:solidFill>
                    <a:srgbClr val="000000"/>
                  </a:solidFill>
                </a:uFill>
                <a:latin typeface="Arial"/>
                <a:cs typeface="Arial"/>
              </a:rPr>
              <a:t>Architecture</a:t>
            </a:r>
            <a:r>
              <a:rPr sz="2800" b="1" spc="30" dirty="0">
                <a:latin typeface="Arial"/>
                <a:cs typeface="Arial"/>
              </a:rPr>
              <a:t> </a:t>
            </a:r>
            <a:r>
              <a:rPr sz="2800" b="1" spc="-5" dirty="0">
                <a:latin typeface="Arial"/>
                <a:cs typeface="Arial"/>
              </a:rPr>
              <a:t>does</a:t>
            </a:r>
            <a:r>
              <a:rPr sz="2800" b="1" spc="15" dirty="0">
                <a:latin typeface="Arial"/>
                <a:cs typeface="Arial"/>
              </a:rPr>
              <a:t> </a:t>
            </a:r>
            <a:r>
              <a:rPr sz="2800" b="1" spc="-5" dirty="0">
                <a:latin typeface="Arial"/>
                <a:cs typeface="Arial"/>
              </a:rPr>
              <a:t>what</a:t>
            </a:r>
            <a:r>
              <a:rPr sz="2800" b="1" spc="10" dirty="0">
                <a:latin typeface="Arial"/>
                <a:cs typeface="Arial"/>
              </a:rPr>
              <a:t> </a:t>
            </a:r>
            <a:r>
              <a:rPr sz="2800" b="1" spc="-5" dirty="0">
                <a:latin typeface="Arial"/>
                <a:cs typeface="Arial"/>
              </a:rPr>
              <a:t>no</a:t>
            </a:r>
            <a:r>
              <a:rPr sz="2800" b="1" dirty="0">
                <a:latin typeface="Arial"/>
                <a:cs typeface="Arial"/>
              </a:rPr>
              <a:t> </a:t>
            </a:r>
            <a:r>
              <a:rPr sz="2800" b="1" spc="-5" dirty="0">
                <a:latin typeface="Arial"/>
                <a:cs typeface="Arial"/>
              </a:rPr>
              <a:t>other</a:t>
            </a:r>
            <a:r>
              <a:rPr sz="2800" b="1" spc="15" dirty="0">
                <a:latin typeface="Arial"/>
                <a:cs typeface="Arial"/>
              </a:rPr>
              <a:t> </a:t>
            </a:r>
            <a:r>
              <a:rPr sz="2800" b="1" spc="-5" dirty="0">
                <a:latin typeface="Arial"/>
                <a:cs typeface="Arial"/>
              </a:rPr>
              <a:t>art</a:t>
            </a:r>
            <a:r>
              <a:rPr sz="2800" b="1" dirty="0">
                <a:latin typeface="Arial"/>
                <a:cs typeface="Arial"/>
              </a:rPr>
              <a:t> </a:t>
            </a:r>
            <a:r>
              <a:rPr sz="2800" b="1" spc="-5" dirty="0">
                <a:latin typeface="Arial"/>
                <a:cs typeface="Arial"/>
              </a:rPr>
              <a:t>can</a:t>
            </a:r>
            <a:r>
              <a:rPr sz="2800" b="1" spc="10" dirty="0">
                <a:latin typeface="Arial"/>
                <a:cs typeface="Arial"/>
              </a:rPr>
              <a:t> </a:t>
            </a:r>
            <a:r>
              <a:rPr sz="2800" b="1" spc="-10" dirty="0">
                <a:latin typeface="Arial"/>
                <a:cs typeface="Arial"/>
              </a:rPr>
              <a:t>do:</a:t>
            </a:r>
            <a:endParaRPr sz="2800">
              <a:latin typeface="Arial"/>
              <a:cs typeface="Arial"/>
            </a:endParaRPr>
          </a:p>
          <a:p>
            <a:pPr marL="12700" marR="26670">
              <a:lnSpc>
                <a:spcPct val="100000"/>
              </a:lnSpc>
            </a:pPr>
            <a:r>
              <a:rPr sz="2800" b="1" spc="-5" dirty="0">
                <a:latin typeface="Arial"/>
                <a:cs typeface="Arial"/>
              </a:rPr>
              <a:t>All</a:t>
            </a:r>
            <a:r>
              <a:rPr sz="2800" b="1" spc="-20" dirty="0">
                <a:latin typeface="Arial"/>
                <a:cs typeface="Arial"/>
              </a:rPr>
              <a:t> </a:t>
            </a:r>
            <a:r>
              <a:rPr sz="2800" b="1" spc="-5" dirty="0">
                <a:latin typeface="Arial"/>
                <a:cs typeface="Arial"/>
              </a:rPr>
              <a:t>other</a:t>
            </a:r>
            <a:r>
              <a:rPr sz="2800" b="1" spc="20" dirty="0">
                <a:latin typeface="Arial"/>
                <a:cs typeface="Arial"/>
              </a:rPr>
              <a:t> </a:t>
            </a:r>
            <a:r>
              <a:rPr sz="2800" b="1" spc="-5" dirty="0">
                <a:latin typeface="Arial"/>
                <a:cs typeface="Arial"/>
              </a:rPr>
              <a:t>art</a:t>
            </a:r>
            <a:r>
              <a:rPr sz="2800" b="1" dirty="0">
                <a:latin typeface="Arial"/>
                <a:cs typeface="Arial"/>
              </a:rPr>
              <a:t> </a:t>
            </a:r>
            <a:r>
              <a:rPr sz="2800" b="1" spc="-5" dirty="0">
                <a:latin typeface="Arial"/>
                <a:cs typeface="Arial"/>
              </a:rPr>
              <a:t>forms</a:t>
            </a:r>
            <a:r>
              <a:rPr sz="2800" b="1" spc="15" dirty="0">
                <a:latin typeface="Arial"/>
                <a:cs typeface="Arial"/>
              </a:rPr>
              <a:t> </a:t>
            </a:r>
            <a:r>
              <a:rPr sz="2800" b="1" spc="-5" dirty="0">
                <a:latin typeface="Arial"/>
                <a:cs typeface="Arial"/>
              </a:rPr>
              <a:t>recreate</a:t>
            </a:r>
            <a:r>
              <a:rPr sz="2800" b="1" spc="10" dirty="0">
                <a:latin typeface="Arial"/>
                <a:cs typeface="Arial"/>
              </a:rPr>
              <a:t> </a:t>
            </a:r>
            <a:r>
              <a:rPr sz="2800" b="1" spc="-5" dirty="0">
                <a:latin typeface="Arial"/>
                <a:cs typeface="Arial"/>
              </a:rPr>
              <a:t>some</a:t>
            </a:r>
            <a:r>
              <a:rPr sz="2800" b="1" spc="20" dirty="0">
                <a:latin typeface="Arial"/>
                <a:cs typeface="Arial"/>
              </a:rPr>
              <a:t> </a:t>
            </a:r>
            <a:r>
              <a:rPr sz="2800" b="1" spc="-5" dirty="0">
                <a:latin typeface="Arial"/>
                <a:cs typeface="Arial"/>
              </a:rPr>
              <a:t>portion</a:t>
            </a:r>
            <a:r>
              <a:rPr sz="2800" b="1" spc="10" dirty="0">
                <a:latin typeface="Arial"/>
                <a:cs typeface="Arial"/>
              </a:rPr>
              <a:t> </a:t>
            </a:r>
            <a:r>
              <a:rPr sz="2800" b="1" spc="-5" dirty="0">
                <a:latin typeface="Arial"/>
                <a:cs typeface="Arial"/>
              </a:rPr>
              <a:t>of</a:t>
            </a:r>
            <a:r>
              <a:rPr sz="2800" b="1" spc="10" dirty="0">
                <a:latin typeface="Arial"/>
                <a:cs typeface="Arial"/>
              </a:rPr>
              <a:t> </a:t>
            </a:r>
            <a:r>
              <a:rPr sz="2800" b="1" spc="-5" dirty="0">
                <a:latin typeface="Arial"/>
                <a:cs typeface="Arial"/>
              </a:rPr>
              <a:t>the </a:t>
            </a:r>
            <a:r>
              <a:rPr sz="2800" b="1" spc="-760" dirty="0">
                <a:latin typeface="Arial"/>
                <a:cs typeface="Arial"/>
              </a:rPr>
              <a:t> </a:t>
            </a:r>
            <a:r>
              <a:rPr sz="2800" b="1" spc="-5" dirty="0">
                <a:latin typeface="Arial"/>
                <a:cs typeface="Arial"/>
              </a:rPr>
              <a:t>world</a:t>
            </a:r>
            <a:r>
              <a:rPr sz="2800" b="1" spc="-25" dirty="0">
                <a:latin typeface="Arial"/>
                <a:cs typeface="Arial"/>
              </a:rPr>
              <a:t> </a:t>
            </a:r>
            <a:r>
              <a:rPr sz="2800" b="1" spc="-5" dirty="0">
                <a:latin typeface="Arial"/>
                <a:cs typeface="Arial"/>
              </a:rPr>
              <a:t>-</a:t>
            </a:r>
            <a:r>
              <a:rPr sz="2800" b="1" spc="5" dirty="0">
                <a:latin typeface="Arial"/>
                <a:cs typeface="Arial"/>
              </a:rPr>
              <a:t> </a:t>
            </a:r>
            <a:r>
              <a:rPr sz="2800" b="1" spc="-5" dirty="0">
                <a:latin typeface="Arial"/>
                <a:cs typeface="Arial"/>
              </a:rPr>
              <a:t>a single</a:t>
            </a:r>
            <a:r>
              <a:rPr sz="2800" b="1" spc="10" dirty="0">
                <a:latin typeface="Arial"/>
                <a:cs typeface="Arial"/>
              </a:rPr>
              <a:t> </a:t>
            </a:r>
            <a:r>
              <a:rPr sz="2800" b="1" spc="-5" dirty="0">
                <a:latin typeface="Arial"/>
                <a:cs typeface="Arial"/>
              </a:rPr>
              <a:t>human</a:t>
            </a:r>
            <a:r>
              <a:rPr sz="2800" b="1" spc="20" dirty="0">
                <a:latin typeface="Arial"/>
                <a:cs typeface="Arial"/>
              </a:rPr>
              <a:t> </a:t>
            </a:r>
            <a:r>
              <a:rPr sz="2800" b="1" spc="-5" dirty="0">
                <a:latin typeface="Arial"/>
                <a:cs typeface="Arial"/>
              </a:rPr>
              <a:t>figure, or a</a:t>
            </a:r>
            <a:r>
              <a:rPr sz="2800" b="1" spc="10" dirty="0">
                <a:latin typeface="Arial"/>
                <a:cs typeface="Arial"/>
              </a:rPr>
              <a:t> </a:t>
            </a:r>
            <a:r>
              <a:rPr sz="2800" b="1" dirty="0">
                <a:latin typeface="Arial"/>
                <a:cs typeface="Arial"/>
              </a:rPr>
              <a:t>two- </a:t>
            </a:r>
            <a:r>
              <a:rPr sz="2800" b="1" spc="5" dirty="0">
                <a:latin typeface="Arial"/>
                <a:cs typeface="Arial"/>
              </a:rPr>
              <a:t> </a:t>
            </a:r>
            <a:r>
              <a:rPr sz="2800" b="1" spc="-5" dirty="0">
                <a:latin typeface="Arial"/>
                <a:cs typeface="Arial"/>
              </a:rPr>
              <a:t>dimensional</a:t>
            </a:r>
            <a:r>
              <a:rPr sz="2800" b="1" spc="5" dirty="0">
                <a:latin typeface="Arial"/>
                <a:cs typeface="Arial"/>
              </a:rPr>
              <a:t> </a:t>
            </a:r>
            <a:r>
              <a:rPr sz="2800" b="1" spc="-5" dirty="0">
                <a:latin typeface="Arial"/>
                <a:cs typeface="Arial"/>
              </a:rPr>
              <a:t>scene</a:t>
            </a:r>
            <a:r>
              <a:rPr sz="2800" b="1" spc="5" dirty="0">
                <a:latin typeface="Arial"/>
                <a:cs typeface="Arial"/>
              </a:rPr>
              <a:t> </a:t>
            </a:r>
            <a:r>
              <a:rPr sz="2800" b="1" spc="-5" dirty="0">
                <a:latin typeface="Arial"/>
                <a:cs typeface="Arial"/>
              </a:rPr>
              <a:t>on</a:t>
            </a:r>
            <a:r>
              <a:rPr sz="2800" b="1" dirty="0">
                <a:latin typeface="Arial"/>
                <a:cs typeface="Arial"/>
              </a:rPr>
              <a:t> </a:t>
            </a:r>
            <a:r>
              <a:rPr sz="2800" b="1" spc="-5" dirty="0">
                <a:latin typeface="Arial"/>
                <a:cs typeface="Arial"/>
              </a:rPr>
              <a:t>a</a:t>
            </a:r>
            <a:r>
              <a:rPr sz="2800" b="1" dirty="0">
                <a:latin typeface="Arial"/>
                <a:cs typeface="Arial"/>
              </a:rPr>
              <a:t> canvas.</a:t>
            </a:r>
            <a:endParaRPr sz="2800">
              <a:latin typeface="Arial"/>
              <a:cs typeface="Arial"/>
            </a:endParaRPr>
          </a:p>
          <a:p>
            <a:pPr marL="12700" marR="461645">
              <a:lnSpc>
                <a:spcPct val="100000"/>
              </a:lnSpc>
            </a:pPr>
            <a:r>
              <a:rPr sz="2800" b="1" u="heavy" spc="-5" dirty="0">
                <a:uFill>
                  <a:solidFill>
                    <a:srgbClr val="000000"/>
                  </a:solidFill>
                </a:uFill>
                <a:latin typeface="Arial"/>
                <a:cs typeface="Arial"/>
              </a:rPr>
              <a:t>Only</a:t>
            </a:r>
            <a:r>
              <a:rPr sz="2800" b="1" u="heavy" spc="-15" dirty="0">
                <a:uFill>
                  <a:solidFill>
                    <a:srgbClr val="000000"/>
                  </a:solidFill>
                </a:uFill>
                <a:latin typeface="Arial"/>
                <a:cs typeface="Arial"/>
              </a:rPr>
              <a:t> </a:t>
            </a:r>
            <a:r>
              <a:rPr sz="2800" b="1" u="heavy" spc="-5" dirty="0">
                <a:uFill>
                  <a:solidFill>
                    <a:srgbClr val="000000"/>
                  </a:solidFill>
                </a:uFill>
                <a:latin typeface="Arial"/>
                <a:cs typeface="Arial"/>
              </a:rPr>
              <a:t>architecture</a:t>
            </a:r>
            <a:r>
              <a:rPr sz="2800" b="1" u="heavy" spc="15" dirty="0">
                <a:uFill>
                  <a:solidFill>
                    <a:srgbClr val="000000"/>
                  </a:solidFill>
                </a:uFill>
                <a:latin typeface="Arial"/>
                <a:cs typeface="Arial"/>
              </a:rPr>
              <a:t> </a:t>
            </a:r>
            <a:r>
              <a:rPr sz="2800" b="1" u="heavy" spc="-5" dirty="0">
                <a:uFill>
                  <a:solidFill>
                    <a:srgbClr val="000000"/>
                  </a:solidFill>
                </a:uFill>
                <a:latin typeface="Arial"/>
                <a:cs typeface="Arial"/>
              </a:rPr>
              <a:t>can</a:t>
            </a:r>
            <a:r>
              <a:rPr sz="2800" b="1" u="heavy" spc="5" dirty="0">
                <a:uFill>
                  <a:solidFill>
                    <a:srgbClr val="000000"/>
                  </a:solidFill>
                </a:uFill>
                <a:latin typeface="Arial"/>
                <a:cs typeface="Arial"/>
              </a:rPr>
              <a:t> </a:t>
            </a:r>
            <a:r>
              <a:rPr sz="2800" b="1" u="heavy" spc="-5" dirty="0">
                <a:uFill>
                  <a:solidFill>
                    <a:srgbClr val="000000"/>
                  </a:solidFill>
                </a:uFill>
                <a:latin typeface="Arial"/>
                <a:cs typeface="Arial"/>
              </a:rPr>
              <a:t>create</a:t>
            </a:r>
            <a:r>
              <a:rPr sz="2800" b="1" u="heavy" spc="5" dirty="0">
                <a:uFill>
                  <a:solidFill>
                    <a:srgbClr val="000000"/>
                  </a:solidFill>
                </a:uFill>
                <a:latin typeface="Arial"/>
                <a:cs typeface="Arial"/>
              </a:rPr>
              <a:t> </a:t>
            </a:r>
            <a:r>
              <a:rPr sz="2800" b="1" u="heavy" spc="-5" dirty="0">
                <a:uFill>
                  <a:solidFill>
                    <a:srgbClr val="000000"/>
                  </a:solidFill>
                </a:uFill>
                <a:latin typeface="Arial"/>
                <a:cs typeface="Arial"/>
              </a:rPr>
              <a:t>a</a:t>
            </a:r>
            <a:r>
              <a:rPr sz="2800" b="1" u="heavy" spc="10" dirty="0">
                <a:uFill>
                  <a:solidFill>
                    <a:srgbClr val="000000"/>
                  </a:solidFill>
                </a:uFill>
                <a:latin typeface="Arial"/>
                <a:cs typeface="Arial"/>
              </a:rPr>
              <a:t> </a:t>
            </a:r>
            <a:r>
              <a:rPr sz="2800" b="1" u="heavy" spc="-5" dirty="0">
                <a:uFill>
                  <a:solidFill>
                    <a:srgbClr val="000000"/>
                  </a:solidFill>
                </a:uFill>
                <a:latin typeface="Arial"/>
                <a:cs typeface="Arial"/>
              </a:rPr>
              <a:t>total </a:t>
            </a:r>
            <a:r>
              <a:rPr sz="2800" b="1" dirty="0">
                <a:latin typeface="Arial"/>
                <a:cs typeface="Arial"/>
              </a:rPr>
              <a:t> </a:t>
            </a:r>
            <a:r>
              <a:rPr sz="2800" b="1" u="heavy" spc="-5" dirty="0">
                <a:uFill>
                  <a:solidFill>
                    <a:srgbClr val="000000"/>
                  </a:solidFill>
                </a:uFill>
                <a:latin typeface="Arial"/>
                <a:cs typeface="Arial"/>
              </a:rPr>
              <a:t>environment</a:t>
            </a:r>
            <a:r>
              <a:rPr sz="2800" b="1" spc="-5" dirty="0">
                <a:latin typeface="Arial"/>
                <a:cs typeface="Arial"/>
              </a:rPr>
              <a:t>,</a:t>
            </a:r>
            <a:r>
              <a:rPr sz="2800" b="1" spc="15" dirty="0">
                <a:latin typeface="Arial"/>
                <a:cs typeface="Arial"/>
              </a:rPr>
              <a:t> </a:t>
            </a:r>
            <a:r>
              <a:rPr sz="2800" b="1" spc="-10" dirty="0">
                <a:latin typeface="Arial"/>
                <a:cs typeface="Arial"/>
              </a:rPr>
              <a:t>one</a:t>
            </a:r>
            <a:r>
              <a:rPr sz="2800" b="1" spc="20" dirty="0">
                <a:latin typeface="Arial"/>
                <a:cs typeface="Arial"/>
              </a:rPr>
              <a:t> </a:t>
            </a:r>
            <a:r>
              <a:rPr sz="2800" b="1" spc="-5" dirty="0">
                <a:latin typeface="Arial"/>
                <a:cs typeface="Arial"/>
              </a:rPr>
              <a:t>that</a:t>
            </a:r>
            <a:r>
              <a:rPr sz="2800" b="1" spc="20" dirty="0">
                <a:latin typeface="Arial"/>
                <a:cs typeface="Arial"/>
              </a:rPr>
              <a:t> </a:t>
            </a:r>
            <a:r>
              <a:rPr sz="2800" b="1" spc="-5" dirty="0">
                <a:latin typeface="Arial"/>
                <a:cs typeface="Arial"/>
              </a:rPr>
              <a:t>literally surrounds</a:t>
            </a:r>
            <a:r>
              <a:rPr sz="2800" b="1" spc="30" dirty="0">
                <a:latin typeface="Arial"/>
                <a:cs typeface="Arial"/>
              </a:rPr>
              <a:t> </a:t>
            </a:r>
            <a:r>
              <a:rPr sz="2800" b="1" spc="-5" dirty="0">
                <a:latin typeface="Arial"/>
                <a:cs typeface="Arial"/>
              </a:rPr>
              <a:t>the </a:t>
            </a:r>
            <a:r>
              <a:rPr sz="2800" b="1" spc="-765" dirty="0">
                <a:latin typeface="Arial"/>
                <a:cs typeface="Arial"/>
              </a:rPr>
              <a:t> </a:t>
            </a:r>
            <a:r>
              <a:rPr sz="2800" b="1" spc="-25" dirty="0">
                <a:latin typeface="Arial"/>
                <a:cs typeface="Arial"/>
              </a:rPr>
              <a:t>viewer.</a:t>
            </a:r>
            <a:endParaRPr sz="2800">
              <a:latin typeface="Arial"/>
              <a:cs typeface="Arial"/>
            </a:endParaRPr>
          </a:p>
          <a:p>
            <a:pPr marL="12700" marR="5080">
              <a:lnSpc>
                <a:spcPct val="100000"/>
              </a:lnSpc>
              <a:spcBef>
                <a:spcPts val="5"/>
              </a:spcBef>
            </a:pPr>
            <a:r>
              <a:rPr sz="2800" b="1" spc="-5" dirty="0">
                <a:latin typeface="Arial"/>
                <a:cs typeface="Arial"/>
              </a:rPr>
              <a:t>Architecture</a:t>
            </a:r>
            <a:r>
              <a:rPr sz="2800" b="1" spc="25" dirty="0">
                <a:latin typeface="Arial"/>
                <a:cs typeface="Arial"/>
              </a:rPr>
              <a:t> </a:t>
            </a:r>
            <a:r>
              <a:rPr sz="2800" b="1" spc="-5" dirty="0">
                <a:latin typeface="Arial"/>
                <a:cs typeface="Arial"/>
              </a:rPr>
              <a:t>creates</a:t>
            </a:r>
            <a:r>
              <a:rPr sz="2800" b="1" spc="5" dirty="0">
                <a:latin typeface="Arial"/>
                <a:cs typeface="Arial"/>
              </a:rPr>
              <a:t> </a:t>
            </a:r>
            <a:r>
              <a:rPr sz="2800" b="1" spc="-5" dirty="0">
                <a:latin typeface="Arial"/>
                <a:cs typeface="Arial"/>
              </a:rPr>
              <a:t>a</a:t>
            </a:r>
            <a:r>
              <a:rPr sz="2800" b="1" spc="5" dirty="0">
                <a:latin typeface="Arial"/>
                <a:cs typeface="Arial"/>
              </a:rPr>
              <a:t> </a:t>
            </a:r>
            <a:r>
              <a:rPr sz="2800" b="1" spc="-5" dirty="0">
                <a:latin typeface="Arial"/>
                <a:cs typeface="Arial"/>
              </a:rPr>
              <a:t>man-made,</a:t>
            </a:r>
            <a:r>
              <a:rPr sz="2800" b="1" spc="25" dirty="0">
                <a:latin typeface="Arial"/>
                <a:cs typeface="Arial"/>
              </a:rPr>
              <a:t> </a:t>
            </a:r>
            <a:r>
              <a:rPr sz="2800" b="1" dirty="0">
                <a:latin typeface="Arial"/>
                <a:cs typeface="Arial"/>
              </a:rPr>
              <a:t>idealized </a:t>
            </a:r>
            <a:r>
              <a:rPr sz="2800" b="1" spc="5" dirty="0">
                <a:latin typeface="Arial"/>
                <a:cs typeface="Arial"/>
              </a:rPr>
              <a:t> </a:t>
            </a:r>
            <a:r>
              <a:rPr sz="2800" b="1" spc="-5" dirty="0">
                <a:latin typeface="Arial"/>
                <a:cs typeface="Arial"/>
              </a:rPr>
              <a:t>world</a:t>
            </a:r>
            <a:r>
              <a:rPr sz="2800" b="1" spc="-15" dirty="0">
                <a:latin typeface="Arial"/>
                <a:cs typeface="Arial"/>
              </a:rPr>
              <a:t> </a:t>
            </a:r>
            <a:r>
              <a:rPr sz="2800" b="1" spc="-5" dirty="0">
                <a:latin typeface="Arial"/>
                <a:cs typeface="Arial"/>
              </a:rPr>
              <a:t>-</a:t>
            </a:r>
            <a:r>
              <a:rPr sz="2800" b="1" spc="10" dirty="0">
                <a:latin typeface="Arial"/>
                <a:cs typeface="Arial"/>
              </a:rPr>
              <a:t> </a:t>
            </a:r>
            <a:r>
              <a:rPr sz="2800" b="1" spc="-5" dirty="0">
                <a:latin typeface="Arial"/>
                <a:cs typeface="Arial"/>
              </a:rPr>
              <a:t>an</a:t>
            </a:r>
            <a:r>
              <a:rPr sz="2800" b="1" spc="15" dirty="0">
                <a:latin typeface="Arial"/>
                <a:cs typeface="Arial"/>
              </a:rPr>
              <a:t> </a:t>
            </a:r>
            <a:r>
              <a:rPr sz="2800" b="1" spc="-5" dirty="0">
                <a:latin typeface="Arial"/>
                <a:cs typeface="Arial"/>
              </a:rPr>
              <a:t>environment</a:t>
            </a:r>
            <a:r>
              <a:rPr sz="2800" b="1" spc="25" dirty="0">
                <a:latin typeface="Arial"/>
                <a:cs typeface="Arial"/>
              </a:rPr>
              <a:t> </a:t>
            </a:r>
            <a:r>
              <a:rPr sz="2800" b="1" spc="-5" dirty="0">
                <a:latin typeface="Arial"/>
                <a:cs typeface="Arial"/>
              </a:rPr>
              <a:t>created</a:t>
            </a:r>
            <a:r>
              <a:rPr sz="2800" b="1" spc="15" dirty="0">
                <a:latin typeface="Arial"/>
                <a:cs typeface="Arial"/>
              </a:rPr>
              <a:t> </a:t>
            </a:r>
            <a:r>
              <a:rPr sz="2800" b="1" spc="-5" dirty="0">
                <a:latin typeface="Arial"/>
                <a:cs typeface="Arial"/>
              </a:rPr>
              <a:t>by</a:t>
            </a:r>
            <a:r>
              <a:rPr sz="2800" b="1" spc="15" dirty="0">
                <a:latin typeface="Arial"/>
                <a:cs typeface="Arial"/>
              </a:rPr>
              <a:t> </a:t>
            </a:r>
            <a:r>
              <a:rPr sz="2800" b="1" spc="-5" dirty="0">
                <a:latin typeface="Arial"/>
                <a:cs typeface="Arial"/>
              </a:rPr>
              <a:t>the</a:t>
            </a:r>
            <a:r>
              <a:rPr sz="2800" b="1" spc="10" dirty="0">
                <a:latin typeface="Arial"/>
                <a:cs typeface="Arial"/>
              </a:rPr>
              <a:t> </a:t>
            </a:r>
            <a:r>
              <a:rPr sz="2800" b="1" spc="-5" dirty="0">
                <a:latin typeface="Arial"/>
                <a:cs typeface="Arial"/>
              </a:rPr>
              <a:t>architect </a:t>
            </a:r>
            <a:r>
              <a:rPr sz="2800" b="1" spc="-760" dirty="0">
                <a:latin typeface="Arial"/>
                <a:cs typeface="Arial"/>
              </a:rPr>
              <a:t> </a:t>
            </a:r>
            <a:r>
              <a:rPr sz="2800" b="1" spc="-5" dirty="0">
                <a:latin typeface="Arial"/>
                <a:cs typeface="Arial"/>
              </a:rPr>
              <a:t>to</a:t>
            </a:r>
            <a:r>
              <a:rPr sz="2800" b="1" spc="-10" dirty="0">
                <a:latin typeface="Arial"/>
                <a:cs typeface="Arial"/>
              </a:rPr>
              <a:t> </a:t>
            </a:r>
            <a:r>
              <a:rPr sz="2800" b="1" spc="-5" dirty="0">
                <a:latin typeface="Arial"/>
                <a:cs typeface="Arial"/>
              </a:rPr>
              <a:t>fit</a:t>
            </a:r>
            <a:r>
              <a:rPr sz="2800" b="1" spc="5" dirty="0">
                <a:latin typeface="Arial"/>
                <a:cs typeface="Arial"/>
              </a:rPr>
              <a:t> </a:t>
            </a:r>
            <a:r>
              <a:rPr sz="2800" b="1" spc="-5" dirty="0">
                <a:latin typeface="Arial"/>
                <a:cs typeface="Arial"/>
              </a:rPr>
              <a:t>the</a:t>
            </a:r>
            <a:r>
              <a:rPr sz="2800" b="1" spc="10" dirty="0">
                <a:latin typeface="Arial"/>
                <a:cs typeface="Arial"/>
              </a:rPr>
              <a:t> </a:t>
            </a:r>
            <a:r>
              <a:rPr sz="2800" b="1" spc="-5" dirty="0">
                <a:latin typeface="Arial"/>
                <a:cs typeface="Arial"/>
              </a:rPr>
              <a:t>kind</a:t>
            </a:r>
            <a:r>
              <a:rPr sz="2800" b="1" dirty="0">
                <a:latin typeface="Arial"/>
                <a:cs typeface="Arial"/>
              </a:rPr>
              <a:t> </a:t>
            </a:r>
            <a:r>
              <a:rPr sz="2800" b="1" spc="-5" dirty="0">
                <a:latin typeface="Arial"/>
                <a:cs typeface="Arial"/>
              </a:rPr>
              <a:t>of</a:t>
            </a:r>
            <a:r>
              <a:rPr sz="2800" b="1" spc="10" dirty="0">
                <a:latin typeface="Arial"/>
                <a:cs typeface="Arial"/>
              </a:rPr>
              <a:t> </a:t>
            </a:r>
            <a:r>
              <a:rPr sz="2800" b="1" spc="-5" dirty="0">
                <a:latin typeface="Arial"/>
                <a:cs typeface="Arial"/>
              </a:rPr>
              <a:t>life</a:t>
            </a:r>
            <a:r>
              <a:rPr sz="2800" b="1" dirty="0">
                <a:latin typeface="Arial"/>
                <a:cs typeface="Arial"/>
              </a:rPr>
              <a:t> </a:t>
            </a:r>
            <a:r>
              <a:rPr sz="2800" b="1" spc="-5" dirty="0">
                <a:latin typeface="Arial"/>
                <a:cs typeface="Arial"/>
              </a:rPr>
              <a:t>he sees</a:t>
            </a:r>
            <a:r>
              <a:rPr sz="2800" b="1" spc="15" dirty="0">
                <a:latin typeface="Arial"/>
                <a:cs typeface="Arial"/>
              </a:rPr>
              <a:t> </a:t>
            </a:r>
            <a:r>
              <a:rPr sz="2800" b="1" spc="-5" dirty="0">
                <a:latin typeface="Arial"/>
                <a:cs typeface="Arial"/>
              </a:rPr>
              <a:t>as</a:t>
            </a:r>
            <a:r>
              <a:rPr sz="2800" b="1" spc="10" dirty="0">
                <a:latin typeface="Arial"/>
                <a:cs typeface="Arial"/>
              </a:rPr>
              <a:t> </a:t>
            </a:r>
            <a:r>
              <a:rPr sz="2800" b="1" spc="-5" dirty="0">
                <a:latin typeface="Arial"/>
                <a:cs typeface="Arial"/>
              </a:rPr>
              <a:t>proper</a:t>
            </a:r>
            <a:r>
              <a:rPr sz="2800" b="1" spc="15" dirty="0">
                <a:latin typeface="Arial"/>
                <a:cs typeface="Arial"/>
              </a:rPr>
              <a:t> </a:t>
            </a:r>
            <a:r>
              <a:rPr sz="2800" b="1" spc="-5" dirty="0">
                <a:latin typeface="Arial"/>
                <a:cs typeface="Arial"/>
              </a:rPr>
              <a:t>to man.</a:t>
            </a:r>
            <a:endParaRPr sz="2800">
              <a:latin typeface="Arial"/>
              <a:cs typeface="Arial"/>
            </a:endParaRPr>
          </a:p>
          <a:p>
            <a:pPr marL="12700" marR="6350">
              <a:lnSpc>
                <a:spcPct val="100000"/>
              </a:lnSpc>
            </a:pPr>
            <a:r>
              <a:rPr sz="2800" b="1" spc="-5" dirty="0">
                <a:latin typeface="Arial"/>
                <a:cs typeface="Arial"/>
              </a:rPr>
              <a:t>A</a:t>
            </a:r>
            <a:r>
              <a:rPr sz="2800" b="1" i="1" spc="-5" dirty="0">
                <a:latin typeface="Arial"/>
                <a:cs typeface="Arial"/>
              </a:rPr>
              <a:t>rchitecture</a:t>
            </a:r>
            <a:r>
              <a:rPr sz="2800" b="1" i="1" spc="30" dirty="0">
                <a:latin typeface="Arial"/>
                <a:cs typeface="Arial"/>
              </a:rPr>
              <a:t> </a:t>
            </a:r>
            <a:r>
              <a:rPr sz="2800" b="1" i="1" spc="-5" dirty="0">
                <a:latin typeface="Arial"/>
                <a:cs typeface="Arial"/>
              </a:rPr>
              <a:t>conveys</a:t>
            </a:r>
            <a:r>
              <a:rPr sz="2800" b="1" i="1" spc="25" dirty="0">
                <a:latin typeface="Arial"/>
                <a:cs typeface="Arial"/>
              </a:rPr>
              <a:t> </a:t>
            </a:r>
            <a:r>
              <a:rPr sz="2800" b="1" i="1" spc="-5" dirty="0">
                <a:latin typeface="Arial"/>
                <a:cs typeface="Arial"/>
              </a:rPr>
              <a:t>a </a:t>
            </a:r>
            <a:r>
              <a:rPr sz="2800" b="1" i="1" dirty="0">
                <a:latin typeface="Arial"/>
                <a:cs typeface="Arial"/>
              </a:rPr>
              <a:t>view</a:t>
            </a:r>
            <a:r>
              <a:rPr sz="2800" b="1" i="1" spc="-5" dirty="0">
                <a:latin typeface="Arial"/>
                <a:cs typeface="Arial"/>
              </a:rPr>
              <a:t> </a:t>
            </a:r>
            <a:r>
              <a:rPr sz="2800" b="1" i="1" spc="-10" dirty="0">
                <a:latin typeface="Arial"/>
                <a:cs typeface="Arial"/>
              </a:rPr>
              <a:t>of</a:t>
            </a:r>
            <a:r>
              <a:rPr sz="2800" b="1" i="1" spc="15" dirty="0">
                <a:latin typeface="Arial"/>
                <a:cs typeface="Arial"/>
              </a:rPr>
              <a:t> </a:t>
            </a:r>
            <a:r>
              <a:rPr sz="2800" b="1" i="1" spc="-5" dirty="0">
                <a:latin typeface="Arial"/>
                <a:cs typeface="Arial"/>
              </a:rPr>
              <a:t>man</a:t>
            </a:r>
            <a:r>
              <a:rPr sz="2800" b="1" i="1" spc="10" dirty="0">
                <a:latin typeface="Arial"/>
                <a:cs typeface="Arial"/>
              </a:rPr>
              <a:t> </a:t>
            </a:r>
            <a:r>
              <a:rPr sz="2800" b="1" i="1" dirty="0">
                <a:latin typeface="Arial"/>
                <a:cs typeface="Arial"/>
              </a:rPr>
              <a:t>indirectly</a:t>
            </a:r>
            <a:r>
              <a:rPr sz="2800" b="1" dirty="0">
                <a:latin typeface="Arial"/>
                <a:cs typeface="Arial"/>
              </a:rPr>
              <a:t>, </a:t>
            </a:r>
            <a:r>
              <a:rPr sz="2800" b="1" spc="5" dirty="0">
                <a:latin typeface="Arial"/>
                <a:cs typeface="Arial"/>
              </a:rPr>
              <a:t> </a:t>
            </a:r>
            <a:r>
              <a:rPr sz="2800" b="1" spc="-10" dirty="0">
                <a:latin typeface="Arial"/>
                <a:cs typeface="Arial"/>
              </a:rPr>
              <a:t>not</a:t>
            </a:r>
            <a:r>
              <a:rPr sz="2800" b="1" spc="-5" dirty="0">
                <a:latin typeface="Arial"/>
                <a:cs typeface="Arial"/>
              </a:rPr>
              <a:t> by</a:t>
            </a:r>
            <a:r>
              <a:rPr sz="2800" b="1" spc="15" dirty="0">
                <a:latin typeface="Arial"/>
                <a:cs typeface="Arial"/>
              </a:rPr>
              <a:t> </a:t>
            </a:r>
            <a:r>
              <a:rPr sz="2800" b="1" spc="-5" dirty="0">
                <a:latin typeface="Arial"/>
                <a:cs typeface="Arial"/>
              </a:rPr>
              <a:t>projecting</a:t>
            </a:r>
            <a:r>
              <a:rPr sz="2800" b="1" spc="15" dirty="0">
                <a:latin typeface="Arial"/>
                <a:cs typeface="Arial"/>
              </a:rPr>
              <a:t> </a:t>
            </a:r>
            <a:r>
              <a:rPr sz="2800" b="1" spc="-5" dirty="0">
                <a:latin typeface="Arial"/>
                <a:cs typeface="Arial"/>
              </a:rPr>
              <a:t>an</a:t>
            </a:r>
            <a:r>
              <a:rPr sz="2800" b="1" spc="10" dirty="0">
                <a:latin typeface="Arial"/>
                <a:cs typeface="Arial"/>
              </a:rPr>
              <a:t> </a:t>
            </a:r>
            <a:r>
              <a:rPr sz="2800" b="1" spc="-5" dirty="0">
                <a:latin typeface="Arial"/>
                <a:cs typeface="Arial"/>
              </a:rPr>
              <a:t>image</a:t>
            </a:r>
            <a:r>
              <a:rPr sz="2800" b="1" spc="5" dirty="0">
                <a:latin typeface="Arial"/>
                <a:cs typeface="Arial"/>
              </a:rPr>
              <a:t> </a:t>
            </a:r>
            <a:r>
              <a:rPr sz="2800" b="1" spc="-5" dirty="0">
                <a:latin typeface="Arial"/>
                <a:cs typeface="Arial"/>
              </a:rPr>
              <a:t>of</a:t>
            </a:r>
            <a:r>
              <a:rPr sz="2800" b="1" spc="15" dirty="0">
                <a:latin typeface="Arial"/>
                <a:cs typeface="Arial"/>
              </a:rPr>
              <a:t> </a:t>
            </a:r>
            <a:r>
              <a:rPr sz="2800" b="1" spc="-5" dirty="0">
                <a:latin typeface="Arial"/>
                <a:cs typeface="Arial"/>
              </a:rPr>
              <a:t>man</a:t>
            </a:r>
            <a:r>
              <a:rPr sz="2800" b="1" spc="10" dirty="0">
                <a:latin typeface="Arial"/>
                <a:cs typeface="Arial"/>
              </a:rPr>
              <a:t> </a:t>
            </a:r>
            <a:r>
              <a:rPr sz="2800" b="1" spc="-5" dirty="0">
                <a:latin typeface="Arial"/>
                <a:cs typeface="Arial"/>
              </a:rPr>
              <a:t>himself</a:t>
            </a:r>
            <a:r>
              <a:rPr sz="2800" b="1" dirty="0">
                <a:latin typeface="Arial"/>
                <a:cs typeface="Arial"/>
              </a:rPr>
              <a:t> </a:t>
            </a:r>
            <a:r>
              <a:rPr sz="2800" b="1" spc="-5" dirty="0">
                <a:latin typeface="Arial"/>
                <a:cs typeface="Arial"/>
              </a:rPr>
              <a:t>[as </a:t>
            </a:r>
            <a:r>
              <a:rPr sz="2800" b="1" dirty="0">
                <a:latin typeface="Arial"/>
                <a:cs typeface="Arial"/>
              </a:rPr>
              <a:t> </a:t>
            </a:r>
            <a:r>
              <a:rPr sz="2800" b="1" spc="-5" dirty="0">
                <a:latin typeface="Arial"/>
                <a:cs typeface="Arial"/>
              </a:rPr>
              <a:t>sculpture,</a:t>
            </a:r>
            <a:r>
              <a:rPr sz="2800" b="1" spc="5" dirty="0">
                <a:latin typeface="Arial"/>
                <a:cs typeface="Arial"/>
              </a:rPr>
              <a:t> </a:t>
            </a:r>
            <a:r>
              <a:rPr sz="2800" b="1" spc="-5" dirty="0">
                <a:latin typeface="Arial"/>
                <a:cs typeface="Arial"/>
              </a:rPr>
              <a:t>painting</a:t>
            </a:r>
            <a:r>
              <a:rPr sz="2800" b="1" spc="25" dirty="0">
                <a:latin typeface="Arial"/>
                <a:cs typeface="Arial"/>
              </a:rPr>
              <a:t> </a:t>
            </a:r>
            <a:r>
              <a:rPr sz="2800" b="1" spc="-5" dirty="0">
                <a:latin typeface="Arial"/>
                <a:cs typeface="Arial"/>
              </a:rPr>
              <a:t>and</a:t>
            </a:r>
            <a:r>
              <a:rPr sz="2800" b="1" spc="5" dirty="0">
                <a:latin typeface="Arial"/>
                <a:cs typeface="Arial"/>
              </a:rPr>
              <a:t> </a:t>
            </a:r>
            <a:r>
              <a:rPr sz="2800" b="1" spc="-5" dirty="0">
                <a:latin typeface="Arial"/>
                <a:cs typeface="Arial"/>
              </a:rPr>
              <a:t>literature</a:t>
            </a:r>
            <a:r>
              <a:rPr sz="2800" b="1" dirty="0">
                <a:latin typeface="Arial"/>
                <a:cs typeface="Arial"/>
              </a:rPr>
              <a:t> </a:t>
            </a:r>
            <a:r>
              <a:rPr sz="2800" b="1" spc="-5" dirty="0">
                <a:latin typeface="Arial"/>
                <a:cs typeface="Arial"/>
              </a:rPr>
              <a:t>do]</a:t>
            </a:r>
            <a:r>
              <a:rPr sz="2800" b="1" spc="20" dirty="0">
                <a:latin typeface="Arial"/>
                <a:cs typeface="Arial"/>
              </a:rPr>
              <a:t> </a:t>
            </a:r>
            <a:r>
              <a:rPr sz="2800" b="1" spc="-10" dirty="0">
                <a:latin typeface="Arial"/>
                <a:cs typeface="Arial"/>
              </a:rPr>
              <a:t>but</a:t>
            </a:r>
            <a:r>
              <a:rPr sz="2800" b="1" spc="15" dirty="0">
                <a:latin typeface="Arial"/>
                <a:cs typeface="Arial"/>
              </a:rPr>
              <a:t> </a:t>
            </a:r>
            <a:r>
              <a:rPr sz="2800" b="1" spc="-5" dirty="0">
                <a:latin typeface="Arial"/>
                <a:cs typeface="Arial"/>
              </a:rPr>
              <a:t>by </a:t>
            </a:r>
            <a:r>
              <a:rPr sz="2800" b="1" dirty="0">
                <a:latin typeface="Arial"/>
                <a:cs typeface="Arial"/>
              </a:rPr>
              <a:t> </a:t>
            </a:r>
            <a:r>
              <a:rPr sz="2800" b="1" i="1" spc="-5" dirty="0">
                <a:latin typeface="Arial"/>
                <a:cs typeface="Arial"/>
              </a:rPr>
              <a:t>projecting</a:t>
            </a:r>
            <a:r>
              <a:rPr sz="2800" b="1" i="1" spc="10" dirty="0">
                <a:latin typeface="Arial"/>
                <a:cs typeface="Arial"/>
              </a:rPr>
              <a:t> </a:t>
            </a:r>
            <a:r>
              <a:rPr sz="2800" b="1" i="1" spc="-5" dirty="0">
                <a:latin typeface="Arial"/>
                <a:cs typeface="Arial"/>
              </a:rPr>
              <a:t>a</a:t>
            </a:r>
            <a:r>
              <a:rPr sz="2800" b="1" i="1" dirty="0">
                <a:latin typeface="Arial"/>
                <a:cs typeface="Arial"/>
              </a:rPr>
              <a:t> </a:t>
            </a:r>
            <a:r>
              <a:rPr sz="2800" b="1" i="1" spc="-5" dirty="0">
                <a:latin typeface="Arial"/>
                <a:cs typeface="Arial"/>
              </a:rPr>
              <a:t>proper</a:t>
            </a:r>
            <a:r>
              <a:rPr sz="2800" b="1" i="1" spc="20" dirty="0">
                <a:latin typeface="Arial"/>
                <a:cs typeface="Arial"/>
              </a:rPr>
              <a:t> </a:t>
            </a:r>
            <a:r>
              <a:rPr sz="2800" b="1" i="1" spc="-5" dirty="0">
                <a:latin typeface="Arial"/>
                <a:cs typeface="Arial"/>
              </a:rPr>
              <a:t>environment</a:t>
            </a:r>
            <a:r>
              <a:rPr sz="2800" b="1" i="1" spc="25" dirty="0">
                <a:latin typeface="Arial"/>
                <a:cs typeface="Arial"/>
              </a:rPr>
              <a:t> </a:t>
            </a:r>
            <a:r>
              <a:rPr sz="2800" b="1" i="1" spc="-5" dirty="0">
                <a:latin typeface="Arial"/>
                <a:cs typeface="Arial"/>
              </a:rPr>
              <a:t>for</a:t>
            </a:r>
            <a:r>
              <a:rPr sz="2800" b="1" i="1" dirty="0">
                <a:latin typeface="Arial"/>
                <a:cs typeface="Arial"/>
              </a:rPr>
              <a:t> </a:t>
            </a:r>
            <a:r>
              <a:rPr sz="2800" b="1" i="1" spc="-5" dirty="0">
                <a:latin typeface="Arial"/>
                <a:cs typeface="Arial"/>
              </a:rPr>
              <a:t>man</a:t>
            </a:r>
            <a:r>
              <a:rPr sz="2800" b="1" i="1" spc="10" dirty="0">
                <a:latin typeface="Arial"/>
                <a:cs typeface="Arial"/>
              </a:rPr>
              <a:t> </a:t>
            </a:r>
            <a:r>
              <a:rPr sz="2800" b="1" i="1" spc="-5" dirty="0">
                <a:latin typeface="Arial"/>
                <a:cs typeface="Arial"/>
              </a:rPr>
              <a:t>to</a:t>
            </a:r>
            <a:r>
              <a:rPr sz="2800" b="1" i="1" spc="10" dirty="0">
                <a:latin typeface="Arial"/>
                <a:cs typeface="Arial"/>
              </a:rPr>
              <a:t> </a:t>
            </a:r>
            <a:r>
              <a:rPr sz="2800" b="1" i="1" spc="-5" dirty="0">
                <a:latin typeface="Arial"/>
                <a:cs typeface="Arial"/>
              </a:rPr>
              <a:t>live </a:t>
            </a:r>
            <a:r>
              <a:rPr sz="2800" b="1" i="1" spc="-760" dirty="0">
                <a:latin typeface="Arial"/>
                <a:cs typeface="Arial"/>
              </a:rPr>
              <a:t> </a:t>
            </a:r>
            <a:r>
              <a:rPr sz="2800" b="1" i="1" spc="-5" dirty="0">
                <a:latin typeface="Arial"/>
                <a:cs typeface="Arial"/>
              </a:rPr>
              <a:t>in</a:t>
            </a:r>
            <a:r>
              <a:rPr sz="2800" b="1" spc="-5" dirty="0">
                <a:latin typeface="Arial"/>
                <a:cs typeface="Arial"/>
              </a:rPr>
              <a:t>.</a:t>
            </a:r>
            <a:endParaRPr sz="2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grpSp>
        <p:nvGrpSpPr>
          <p:cNvPr id="3" name="object 3"/>
          <p:cNvGrpSpPr/>
          <p:nvPr/>
        </p:nvGrpSpPr>
        <p:grpSpPr>
          <a:xfrm>
            <a:off x="1034796" y="260604"/>
            <a:ext cx="7291070" cy="1819275"/>
            <a:chOff x="1034796" y="260604"/>
            <a:chExt cx="7291070" cy="1819275"/>
          </a:xfrm>
        </p:grpSpPr>
        <p:sp>
          <p:nvSpPr>
            <p:cNvPr id="4" name="object 4"/>
            <p:cNvSpPr/>
            <p:nvPr/>
          </p:nvSpPr>
          <p:spPr>
            <a:xfrm>
              <a:off x="1290320" y="1782064"/>
              <a:ext cx="6563359" cy="285115"/>
            </a:xfrm>
            <a:custGeom>
              <a:avLst/>
              <a:gdLst/>
              <a:ahLst/>
              <a:cxnLst/>
              <a:rect l="l" t="t" r="r" b="b"/>
              <a:pathLst>
                <a:path w="6563359" h="285114">
                  <a:moveTo>
                    <a:pt x="3281679" y="0"/>
                  </a:moveTo>
                  <a:lnTo>
                    <a:pt x="3281679" y="142366"/>
                  </a:lnTo>
                  <a:lnTo>
                    <a:pt x="6563359" y="142366"/>
                  </a:lnTo>
                  <a:lnTo>
                    <a:pt x="6563359" y="284861"/>
                  </a:lnTo>
                </a:path>
                <a:path w="6563359" h="285114">
                  <a:moveTo>
                    <a:pt x="3281679" y="0"/>
                  </a:moveTo>
                  <a:lnTo>
                    <a:pt x="3281679" y="142366"/>
                  </a:lnTo>
                  <a:lnTo>
                    <a:pt x="4922520" y="142366"/>
                  </a:lnTo>
                  <a:lnTo>
                    <a:pt x="4922520" y="284861"/>
                  </a:lnTo>
                </a:path>
                <a:path w="6563359" h="285114">
                  <a:moveTo>
                    <a:pt x="3281679" y="0"/>
                  </a:moveTo>
                  <a:lnTo>
                    <a:pt x="3281679" y="284861"/>
                  </a:lnTo>
                </a:path>
                <a:path w="6563359" h="285114">
                  <a:moveTo>
                    <a:pt x="3281679" y="0"/>
                  </a:moveTo>
                  <a:lnTo>
                    <a:pt x="3281679" y="142366"/>
                  </a:lnTo>
                  <a:lnTo>
                    <a:pt x="1640840" y="142366"/>
                  </a:lnTo>
                  <a:lnTo>
                    <a:pt x="1640840" y="284861"/>
                  </a:lnTo>
                </a:path>
                <a:path w="6563359" h="285114">
                  <a:moveTo>
                    <a:pt x="3281679" y="0"/>
                  </a:moveTo>
                  <a:lnTo>
                    <a:pt x="3281679" y="142366"/>
                  </a:lnTo>
                  <a:lnTo>
                    <a:pt x="0" y="142366"/>
                  </a:lnTo>
                  <a:lnTo>
                    <a:pt x="0" y="284861"/>
                  </a:lnTo>
                </a:path>
              </a:pathLst>
            </a:custGeom>
            <a:ln w="25400">
              <a:solidFill>
                <a:srgbClr val="3C6695"/>
              </a:solidFill>
            </a:ln>
          </p:spPr>
          <p:txBody>
            <a:bodyPr wrap="square" lIns="0" tIns="0" rIns="0" bIns="0" rtlCol="0"/>
            <a:lstStyle/>
            <a:p>
              <a:endParaRPr/>
            </a:p>
          </p:txBody>
        </p:sp>
        <p:sp>
          <p:nvSpPr>
            <p:cNvPr id="5" name="object 5"/>
            <p:cNvSpPr/>
            <p:nvPr/>
          </p:nvSpPr>
          <p:spPr>
            <a:xfrm>
              <a:off x="1115618" y="512635"/>
              <a:ext cx="6913245" cy="1270000"/>
            </a:xfrm>
            <a:custGeom>
              <a:avLst/>
              <a:gdLst/>
              <a:ahLst/>
              <a:cxnLst/>
              <a:rect l="l" t="t" r="r" b="b"/>
              <a:pathLst>
                <a:path w="6913245" h="1270000">
                  <a:moveTo>
                    <a:pt x="6912736" y="0"/>
                  </a:moveTo>
                  <a:lnTo>
                    <a:pt x="0" y="0"/>
                  </a:lnTo>
                  <a:lnTo>
                    <a:pt x="0" y="1269428"/>
                  </a:lnTo>
                  <a:lnTo>
                    <a:pt x="6912736" y="1269428"/>
                  </a:lnTo>
                  <a:lnTo>
                    <a:pt x="6912736" y="0"/>
                  </a:lnTo>
                  <a:close/>
                </a:path>
              </a:pathLst>
            </a:custGeom>
            <a:solidFill>
              <a:srgbClr val="4F81BC"/>
            </a:solidFill>
          </p:spPr>
          <p:txBody>
            <a:bodyPr wrap="square" lIns="0" tIns="0" rIns="0" bIns="0" rtlCol="0"/>
            <a:lstStyle/>
            <a:p>
              <a:endParaRPr/>
            </a:p>
          </p:txBody>
        </p:sp>
        <p:sp>
          <p:nvSpPr>
            <p:cNvPr id="6" name="object 6"/>
            <p:cNvSpPr/>
            <p:nvPr/>
          </p:nvSpPr>
          <p:spPr>
            <a:xfrm>
              <a:off x="1115618" y="512635"/>
              <a:ext cx="6913245" cy="1270000"/>
            </a:xfrm>
            <a:custGeom>
              <a:avLst/>
              <a:gdLst/>
              <a:ahLst/>
              <a:cxnLst/>
              <a:rect l="l" t="t" r="r" b="b"/>
              <a:pathLst>
                <a:path w="6913245" h="1270000">
                  <a:moveTo>
                    <a:pt x="0" y="1269428"/>
                  </a:moveTo>
                  <a:lnTo>
                    <a:pt x="6912736" y="1269428"/>
                  </a:lnTo>
                  <a:lnTo>
                    <a:pt x="6912736" y="0"/>
                  </a:lnTo>
                  <a:lnTo>
                    <a:pt x="0" y="0"/>
                  </a:lnTo>
                  <a:lnTo>
                    <a:pt x="0" y="1269428"/>
                  </a:lnTo>
                  <a:close/>
                </a:path>
              </a:pathLst>
            </a:custGeom>
            <a:ln w="254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034796" y="260604"/>
              <a:ext cx="7290816" cy="940308"/>
            </a:xfrm>
            <a:prstGeom prst="rect">
              <a:avLst/>
            </a:prstGeom>
          </p:spPr>
        </p:pic>
        <p:pic>
          <p:nvPicPr>
            <p:cNvPr id="8" name="object 8"/>
            <p:cNvPicPr/>
            <p:nvPr/>
          </p:nvPicPr>
          <p:blipFill>
            <a:blip r:embed="rId4" cstate="print"/>
            <a:stretch>
              <a:fillRect/>
            </a:stretch>
          </p:blipFill>
          <p:spPr>
            <a:xfrm>
              <a:off x="3499103" y="891540"/>
              <a:ext cx="2186940" cy="940308"/>
            </a:xfrm>
            <a:prstGeom prst="rect">
              <a:avLst/>
            </a:prstGeom>
          </p:spPr>
        </p:pic>
      </p:grpSp>
      <p:sp>
        <p:nvSpPr>
          <p:cNvPr id="9" name="object 9"/>
          <p:cNvSpPr txBox="1">
            <a:spLocks noGrp="1"/>
          </p:cNvSpPr>
          <p:nvPr>
            <p:ph type="title"/>
          </p:nvPr>
        </p:nvSpPr>
        <p:spPr>
          <a:xfrm>
            <a:off x="1383538" y="395732"/>
            <a:ext cx="6379210" cy="1388745"/>
          </a:xfrm>
          <a:prstGeom prst="rect">
            <a:avLst/>
          </a:prstGeom>
        </p:spPr>
        <p:txBody>
          <a:bodyPr vert="horz" wrap="square" lIns="0" tIns="117475" rIns="0" bIns="0" rtlCol="0">
            <a:spAutoFit/>
          </a:bodyPr>
          <a:lstStyle/>
          <a:p>
            <a:pPr marL="2477135" marR="5080" indent="-2465070">
              <a:lnSpc>
                <a:spcPts val="4970"/>
              </a:lnSpc>
              <a:spcBef>
                <a:spcPts val="925"/>
              </a:spcBef>
            </a:pPr>
            <a:r>
              <a:rPr sz="4800" spc="-75" dirty="0">
                <a:solidFill>
                  <a:srgbClr val="FFFFFF"/>
                </a:solidFill>
              </a:rPr>
              <a:t>Terms</a:t>
            </a:r>
            <a:r>
              <a:rPr sz="4800" spc="-30" dirty="0">
                <a:solidFill>
                  <a:srgbClr val="FFFFFF"/>
                </a:solidFill>
              </a:rPr>
              <a:t> </a:t>
            </a:r>
            <a:r>
              <a:rPr sz="4800" dirty="0">
                <a:solidFill>
                  <a:srgbClr val="FFFFFF"/>
                </a:solidFill>
              </a:rPr>
              <a:t>of</a:t>
            </a:r>
            <a:r>
              <a:rPr sz="4800" spc="-25" dirty="0">
                <a:solidFill>
                  <a:srgbClr val="FFFFFF"/>
                </a:solidFill>
              </a:rPr>
              <a:t> </a:t>
            </a:r>
            <a:r>
              <a:rPr sz="4800" spc="-5" dirty="0">
                <a:solidFill>
                  <a:srgbClr val="FFFFFF"/>
                </a:solidFill>
              </a:rPr>
              <a:t>architectural </a:t>
            </a:r>
            <a:r>
              <a:rPr sz="4800" spc="-1320" dirty="0">
                <a:solidFill>
                  <a:srgbClr val="FFFFFF"/>
                </a:solidFill>
              </a:rPr>
              <a:t> </a:t>
            </a:r>
            <a:r>
              <a:rPr sz="4800" dirty="0">
                <a:solidFill>
                  <a:srgbClr val="FFFFFF"/>
                </a:solidFill>
              </a:rPr>
              <a:t>work</a:t>
            </a:r>
            <a:endParaRPr sz="4800"/>
          </a:p>
        </p:txBody>
      </p:sp>
      <p:grpSp>
        <p:nvGrpSpPr>
          <p:cNvPr id="10" name="object 10"/>
          <p:cNvGrpSpPr/>
          <p:nvPr/>
        </p:nvGrpSpPr>
        <p:grpSpPr>
          <a:xfrm>
            <a:off x="599541" y="2054237"/>
            <a:ext cx="1381760" cy="703580"/>
            <a:chOff x="599541" y="2054237"/>
            <a:chExt cx="1381760" cy="703580"/>
          </a:xfrm>
        </p:grpSpPr>
        <p:sp>
          <p:nvSpPr>
            <p:cNvPr id="11" name="object 11"/>
            <p:cNvSpPr/>
            <p:nvPr/>
          </p:nvSpPr>
          <p:spPr>
            <a:xfrm>
              <a:off x="612241" y="2066937"/>
              <a:ext cx="1356360" cy="678180"/>
            </a:xfrm>
            <a:custGeom>
              <a:avLst/>
              <a:gdLst/>
              <a:ahLst/>
              <a:cxnLst/>
              <a:rect l="l" t="t" r="r" b="b"/>
              <a:pathLst>
                <a:path w="1356360" h="678180">
                  <a:moveTo>
                    <a:pt x="1356106" y="0"/>
                  </a:moveTo>
                  <a:lnTo>
                    <a:pt x="0" y="0"/>
                  </a:lnTo>
                  <a:lnTo>
                    <a:pt x="0" y="678040"/>
                  </a:lnTo>
                  <a:lnTo>
                    <a:pt x="1356106" y="678040"/>
                  </a:lnTo>
                  <a:lnTo>
                    <a:pt x="1356106" y="0"/>
                  </a:lnTo>
                  <a:close/>
                </a:path>
              </a:pathLst>
            </a:custGeom>
            <a:solidFill>
              <a:srgbClr val="4F81BC"/>
            </a:solidFill>
          </p:spPr>
          <p:txBody>
            <a:bodyPr wrap="square" lIns="0" tIns="0" rIns="0" bIns="0" rtlCol="0"/>
            <a:lstStyle/>
            <a:p>
              <a:endParaRPr/>
            </a:p>
          </p:txBody>
        </p:sp>
        <p:sp>
          <p:nvSpPr>
            <p:cNvPr id="12" name="object 12"/>
            <p:cNvSpPr/>
            <p:nvPr/>
          </p:nvSpPr>
          <p:spPr>
            <a:xfrm>
              <a:off x="612241" y="2066937"/>
              <a:ext cx="1356360" cy="678180"/>
            </a:xfrm>
            <a:custGeom>
              <a:avLst/>
              <a:gdLst/>
              <a:ahLst/>
              <a:cxnLst/>
              <a:rect l="l" t="t" r="r" b="b"/>
              <a:pathLst>
                <a:path w="1356360" h="678180">
                  <a:moveTo>
                    <a:pt x="0" y="678040"/>
                  </a:moveTo>
                  <a:lnTo>
                    <a:pt x="1356106" y="678040"/>
                  </a:lnTo>
                  <a:lnTo>
                    <a:pt x="1356106" y="0"/>
                  </a:lnTo>
                  <a:lnTo>
                    <a:pt x="0" y="0"/>
                  </a:lnTo>
                  <a:lnTo>
                    <a:pt x="0" y="678040"/>
                  </a:lnTo>
                  <a:close/>
                </a:path>
              </a:pathLst>
            </a:custGeom>
            <a:ln w="25399">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693420" y="2182368"/>
              <a:ext cx="1225296" cy="374903"/>
            </a:xfrm>
            <a:prstGeom prst="rect">
              <a:avLst/>
            </a:prstGeom>
          </p:spPr>
        </p:pic>
      </p:grpSp>
      <p:sp>
        <p:nvSpPr>
          <p:cNvPr id="14" name="object 14"/>
          <p:cNvSpPr txBox="1"/>
          <p:nvPr/>
        </p:nvSpPr>
        <p:spPr>
          <a:xfrm>
            <a:off x="823061" y="2234310"/>
            <a:ext cx="9404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Concept</a:t>
            </a:r>
            <a:endParaRPr sz="1800">
              <a:latin typeface="Arial"/>
              <a:cs typeface="Arial"/>
            </a:endParaRPr>
          </a:p>
        </p:txBody>
      </p:sp>
      <p:grpSp>
        <p:nvGrpSpPr>
          <p:cNvPr id="15" name="object 15"/>
          <p:cNvGrpSpPr/>
          <p:nvPr/>
        </p:nvGrpSpPr>
        <p:grpSpPr>
          <a:xfrm>
            <a:off x="2135123" y="2054237"/>
            <a:ext cx="1620520" cy="703580"/>
            <a:chOff x="2135123" y="2054237"/>
            <a:chExt cx="1620520" cy="703580"/>
          </a:xfrm>
        </p:grpSpPr>
        <p:sp>
          <p:nvSpPr>
            <p:cNvPr id="16" name="object 16"/>
            <p:cNvSpPr/>
            <p:nvPr/>
          </p:nvSpPr>
          <p:spPr>
            <a:xfrm>
              <a:off x="2253106" y="2066937"/>
              <a:ext cx="1356360" cy="678180"/>
            </a:xfrm>
            <a:custGeom>
              <a:avLst/>
              <a:gdLst/>
              <a:ahLst/>
              <a:cxnLst/>
              <a:rect l="l" t="t" r="r" b="b"/>
              <a:pathLst>
                <a:path w="1356360" h="678180">
                  <a:moveTo>
                    <a:pt x="1356106" y="0"/>
                  </a:moveTo>
                  <a:lnTo>
                    <a:pt x="0" y="0"/>
                  </a:lnTo>
                  <a:lnTo>
                    <a:pt x="0" y="678040"/>
                  </a:lnTo>
                  <a:lnTo>
                    <a:pt x="1356106" y="678040"/>
                  </a:lnTo>
                  <a:lnTo>
                    <a:pt x="1356106" y="0"/>
                  </a:lnTo>
                  <a:close/>
                </a:path>
              </a:pathLst>
            </a:custGeom>
            <a:solidFill>
              <a:srgbClr val="4F81BC"/>
            </a:solidFill>
          </p:spPr>
          <p:txBody>
            <a:bodyPr wrap="square" lIns="0" tIns="0" rIns="0" bIns="0" rtlCol="0"/>
            <a:lstStyle/>
            <a:p>
              <a:endParaRPr/>
            </a:p>
          </p:txBody>
        </p:sp>
        <p:sp>
          <p:nvSpPr>
            <p:cNvPr id="17" name="object 17"/>
            <p:cNvSpPr/>
            <p:nvPr/>
          </p:nvSpPr>
          <p:spPr>
            <a:xfrm>
              <a:off x="2253106" y="2066937"/>
              <a:ext cx="1356360" cy="678180"/>
            </a:xfrm>
            <a:custGeom>
              <a:avLst/>
              <a:gdLst/>
              <a:ahLst/>
              <a:cxnLst/>
              <a:rect l="l" t="t" r="r" b="b"/>
              <a:pathLst>
                <a:path w="1356360" h="678180">
                  <a:moveTo>
                    <a:pt x="0" y="678040"/>
                  </a:moveTo>
                  <a:lnTo>
                    <a:pt x="1356106" y="678040"/>
                  </a:lnTo>
                  <a:lnTo>
                    <a:pt x="1356106" y="0"/>
                  </a:lnTo>
                  <a:lnTo>
                    <a:pt x="0" y="0"/>
                  </a:lnTo>
                  <a:lnTo>
                    <a:pt x="0" y="678040"/>
                  </a:lnTo>
                  <a:close/>
                </a:path>
              </a:pathLst>
            </a:custGeom>
            <a:ln w="25399">
              <a:solidFill>
                <a:srgbClr val="FFFFFF"/>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2135123" y="2182368"/>
              <a:ext cx="1620012" cy="374903"/>
            </a:xfrm>
            <a:prstGeom prst="rect">
              <a:avLst/>
            </a:prstGeom>
          </p:spPr>
        </p:pic>
      </p:grpSp>
      <p:sp>
        <p:nvSpPr>
          <p:cNvPr id="19" name="object 19"/>
          <p:cNvSpPr txBox="1"/>
          <p:nvPr/>
        </p:nvSpPr>
        <p:spPr>
          <a:xfrm>
            <a:off x="2265933" y="2234310"/>
            <a:ext cx="133604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Morp</a:t>
            </a:r>
            <a:r>
              <a:rPr sz="1800" b="1" dirty="0">
                <a:solidFill>
                  <a:srgbClr val="FFFFFF"/>
                </a:solidFill>
                <a:latin typeface="Arial"/>
                <a:cs typeface="Arial"/>
              </a:rPr>
              <a:t>h</a:t>
            </a:r>
            <a:r>
              <a:rPr sz="1800" b="1" spc="-5" dirty="0">
                <a:solidFill>
                  <a:srgbClr val="FFFFFF"/>
                </a:solidFill>
                <a:latin typeface="Arial"/>
                <a:cs typeface="Arial"/>
              </a:rPr>
              <a:t>o</a:t>
            </a:r>
            <a:r>
              <a:rPr sz="1800" b="1" spc="5" dirty="0">
                <a:solidFill>
                  <a:srgbClr val="FFFFFF"/>
                </a:solidFill>
                <a:latin typeface="Arial"/>
                <a:cs typeface="Arial"/>
              </a:rPr>
              <a:t>l</a:t>
            </a:r>
            <a:r>
              <a:rPr sz="1800" b="1" spc="-5" dirty="0">
                <a:solidFill>
                  <a:srgbClr val="FFFFFF"/>
                </a:solidFill>
                <a:latin typeface="Arial"/>
                <a:cs typeface="Arial"/>
              </a:rPr>
              <a:t>o</a:t>
            </a:r>
            <a:r>
              <a:rPr sz="1800" b="1" dirty="0">
                <a:solidFill>
                  <a:srgbClr val="FFFFFF"/>
                </a:solidFill>
                <a:latin typeface="Arial"/>
                <a:cs typeface="Arial"/>
              </a:rPr>
              <a:t>g</a:t>
            </a:r>
            <a:r>
              <a:rPr sz="1800" b="1" spc="-5" dirty="0">
                <a:solidFill>
                  <a:srgbClr val="FFFFFF"/>
                </a:solidFill>
                <a:latin typeface="Arial"/>
                <a:cs typeface="Arial"/>
              </a:rPr>
              <a:t>y</a:t>
            </a:r>
            <a:endParaRPr sz="1800">
              <a:latin typeface="Arial"/>
              <a:cs typeface="Arial"/>
            </a:endParaRPr>
          </a:p>
        </p:txBody>
      </p:sp>
      <p:grpSp>
        <p:nvGrpSpPr>
          <p:cNvPr id="20" name="object 20"/>
          <p:cNvGrpSpPr/>
          <p:nvPr/>
        </p:nvGrpSpPr>
        <p:grpSpPr>
          <a:xfrm>
            <a:off x="3881246" y="2054237"/>
            <a:ext cx="1381760" cy="703580"/>
            <a:chOff x="3881246" y="2054237"/>
            <a:chExt cx="1381760" cy="703580"/>
          </a:xfrm>
        </p:grpSpPr>
        <p:sp>
          <p:nvSpPr>
            <p:cNvPr id="21" name="object 21"/>
            <p:cNvSpPr/>
            <p:nvPr/>
          </p:nvSpPr>
          <p:spPr>
            <a:xfrm>
              <a:off x="3893946" y="2066937"/>
              <a:ext cx="1356360" cy="678180"/>
            </a:xfrm>
            <a:custGeom>
              <a:avLst/>
              <a:gdLst/>
              <a:ahLst/>
              <a:cxnLst/>
              <a:rect l="l" t="t" r="r" b="b"/>
              <a:pathLst>
                <a:path w="1356360" h="678180">
                  <a:moveTo>
                    <a:pt x="1356105" y="0"/>
                  </a:moveTo>
                  <a:lnTo>
                    <a:pt x="0" y="0"/>
                  </a:lnTo>
                  <a:lnTo>
                    <a:pt x="0" y="678040"/>
                  </a:lnTo>
                  <a:lnTo>
                    <a:pt x="1356105" y="678040"/>
                  </a:lnTo>
                  <a:lnTo>
                    <a:pt x="1356105" y="0"/>
                  </a:lnTo>
                  <a:close/>
                </a:path>
              </a:pathLst>
            </a:custGeom>
            <a:solidFill>
              <a:srgbClr val="4F81BC"/>
            </a:solidFill>
          </p:spPr>
          <p:txBody>
            <a:bodyPr wrap="square" lIns="0" tIns="0" rIns="0" bIns="0" rtlCol="0"/>
            <a:lstStyle/>
            <a:p>
              <a:endParaRPr/>
            </a:p>
          </p:txBody>
        </p:sp>
        <p:sp>
          <p:nvSpPr>
            <p:cNvPr id="22" name="object 22"/>
            <p:cNvSpPr/>
            <p:nvPr/>
          </p:nvSpPr>
          <p:spPr>
            <a:xfrm>
              <a:off x="3893946" y="2066937"/>
              <a:ext cx="1356360" cy="678180"/>
            </a:xfrm>
            <a:custGeom>
              <a:avLst/>
              <a:gdLst/>
              <a:ahLst/>
              <a:cxnLst/>
              <a:rect l="l" t="t" r="r" b="b"/>
              <a:pathLst>
                <a:path w="1356360" h="678180">
                  <a:moveTo>
                    <a:pt x="0" y="678040"/>
                  </a:moveTo>
                  <a:lnTo>
                    <a:pt x="1356105" y="678040"/>
                  </a:lnTo>
                  <a:lnTo>
                    <a:pt x="1356105" y="0"/>
                  </a:lnTo>
                  <a:lnTo>
                    <a:pt x="0" y="0"/>
                  </a:lnTo>
                  <a:lnTo>
                    <a:pt x="0" y="678040"/>
                  </a:lnTo>
                  <a:close/>
                </a:path>
              </a:pathLst>
            </a:custGeom>
            <a:ln w="25400">
              <a:solidFill>
                <a:srgbClr val="FFFFFF"/>
              </a:solidFill>
            </a:ln>
          </p:spPr>
          <p:txBody>
            <a:bodyPr wrap="square" lIns="0" tIns="0" rIns="0" bIns="0" rtlCol="0"/>
            <a:lstStyle/>
            <a:p>
              <a:endParaRPr/>
            </a:p>
          </p:txBody>
        </p:sp>
        <p:pic>
          <p:nvPicPr>
            <p:cNvPr id="23" name="object 23"/>
            <p:cNvPicPr/>
            <p:nvPr/>
          </p:nvPicPr>
          <p:blipFill>
            <a:blip r:embed="rId7" cstate="print"/>
            <a:stretch>
              <a:fillRect/>
            </a:stretch>
          </p:blipFill>
          <p:spPr>
            <a:xfrm>
              <a:off x="3979163" y="2182368"/>
              <a:ext cx="1214627" cy="374903"/>
            </a:xfrm>
            <a:prstGeom prst="rect">
              <a:avLst/>
            </a:prstGeom>
          </p:spPr>
        </p:pic>
      </p:grpSp>
      <p:sp>
        <p:nvSpPr>
          <p:cNvPr id="24" name="object 24"/>
          <p:cNvSpPr txBox="1"/>
          <p:nvPr/>
        </p:nvSpPr>
        <p:spPr>
          <a:xfrm>
            <a:off x="4109720" y="2234310"/>
            <a:ext cx="9277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fu</a:t>
            </a:r>
            <a:r>
              <a:rPr sz="1800" b="1" spc="5" dirty="0">
                <a:solidFill>
                  <a:srgbClr val="FFFFFF"/>
                </a:solidFill>
                <a:latin typeface="Arial"/>
                <a:cs typeface="Arial"/>
              </a:rPr>
              <a:t>n</a:t>
            </a:r>
            <a:r>
              <a:rPr sz="1800" b="1" dirty="0">
                <a:solidFill>
                  <a:srgbClr val="FFFFFF"/>
                </a:solidFill>
                <a:latin typeface="Arial"/>
                <a:cs typeface="Arial"/>
              </a:rPr>
              <a:t>ction</a:t>
            </a:r>
            <a:endParaRPr sz="1800">
              <a:latin typeface="Arial"/>
              <a:cs typeface="Arial"/>
            </a:endParaRPr>
          </a:p>
        </p:txBody>
      </p:sp>
      <p:grpSp>
        <p:nvGrpSpPr>
          <p:cNvPr id="25" name="object 25"/>
          <p:cNvGrpSpPr/>
          <p:nvPr/>
        </p:nvGrpSpPr>
        <p:grpSpPr>
          <a:xfrm>
            <a:off x="5522086" y="2054237"/>
            <a:ext cx="1381760" cy="703580"/>
            <a:chOff x="5522086" y="2054237"/>
            <a:chExt cx="1381760" cy="703580"/>
          </a:xfrm>
        </p:grpSpPr>
        <p:sp>
          <p:nvSpPr>
            <p:cNvPr id="26" name="object 26"/>
            <p:cNvSpPr/>
            <p:nvPr/>
          </p:nvSpPr>
          <p:spPr>
            <a:xfrm>
              <a:off x="5534786" y="2066937"/>
              <a:ext cx="1356360" cy="678180"/>
            </a:xfrm>
            <a:custGeom>
              <a:avLst/>
              <a:gdLst/>
              <a:ahLst/>
              <a:cxnLst/>
              <a:rect l="l" t="t" r="r" b="b"/>
              <a:pathLst>
                <a:path w="1356359" h="678180">
                  <a:moveTo>
                    <a:pt x="1356106" y="0"/>
                  </a:moveTo>
                  <a:lnTo>
                    <a:pt x="0" y="0"/>
                  </a:lnTo>
                  <a:lnTo>
                    <a:pt x="0" y="678040"/>
                  </a:lnTo>
                  <a:lnTo>
                    <a:pt x="1356106" y="678040"/>
                  </a:lnTo>
                  <a:lnTo>
                    <a:pt x="1356106" y="0"/>
                  </a:lnTo>
                  <a:close/>
                </a:path>
              </a:pathLst>
            </a:custGeom>
            <a:solidFill>
              <a:srgbClr val="4F81BC"/>
            </a:solidFill>
          </p:spPr>
          <p:txBody>
            <a:bodyPr wrap="square" lIns="0" tIns="0" rIns="0" bIns="0" rtlCol="0"/>
            <a:lstStyle/>
            <a:p>
              <a:endParaRPr/>
            </a:p>
          </p:txBody>
        </p:sp>
        <p:sp>
          <p:nvSpPr>
            <p:cNvPr id="27" name="object 27"/>
            <p:cNvSpPr/>
            <p:nvPr/>
          </p:nvSpPr>
          <p:spPr>
            <a:xfrm>
              <a:off x="5534786" y="2066937"/>
              <a:ext cx="1356360" cy="678180"/>
            </a:xfrm>
            <a:custGeom>
              <a:avLst/>
              <a:gdLst/>
              <a:ahLst/>
              <a:cxnLst/>
              <a:rect l="l" t="t" r="r" b="b"/>
              <a:pathLst>
                <a:path w="1356359" h="678180">
                  <a:moveTo>
                    <a:pt x="0" y="678040"/>
                  </a:moveTo>
                  <a:lnTo>
                    <a:pt x="1356106" y="678040"/>
                  </a:lnTo>
                  <a:lnTo>
                    <a:pt x="1356106" y="0"/>
                  </a:lnTo>
                  <a:lnTo>
                    <a:pt x="0" y="0"/>
                  </a:lnTo>
                  <a:lnTo>
                    <a:pt x="0" y="678040"/>
                  </a:lnTo>
                  <a:close/>
                </a:path>
              </a:pathLst>
            </a:custGeom>
            <a:ln w="25400">
              <a:solidFill>
                <a:srgbClr val="FFFFFF"/>
              </a:solidFill>
            </a:ln>
          </p:spPr>
          <p:txBody>
            <a:bodyPr wrap="square" lIns="0" tIns="0" rIns="0" bIns="0" rtlCol="0"/>
            <a:lstStyle/>
            <a:p>
              <a:endParaRPr/>
            </a:p>
          </p:txBody>
        </p:sp>
        <p:pic>
          <p:nvPicPr>
            <p:cNvPr id="28" name="object 28"/>
            <p:cNvPicPr/>
            <p:nvPr/>
          </p:nvPicPr>
          <p:blipFill>
            <a:blip r:embed="rId8" cstate="print"/>
            <a:stretch>
              <a:fillRect/>
            </a:stretch>
          </p:blipFill>
          <p:spPr>
            <a:xfrm>
              <a:off x="5565647" y="2182368"/>
              <a:ext cx="1325879" cy="374903"/>
            </a:xfrm>
            <a:prstGeom prst="rect">
              <a:avLst/>
            </a:prstGeom>
          </p:spPr>
        </p:pic>
      </p:grpSp>
      <p:sp>
        <p:nvSpPr>
          <p:cNvPr id="29" name="object 29"/>
          <p:cNvSpPr txBox="1"/>
          <p:nvPr/>
        </p:nvSpPr>
        <p:spPr>
          <a:xfrm>
            <a:off x="5695950" y="2234310"/>
            <a:ext cx="10401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S</a:t>
            </a:r>
            <a:r>
              <a:rPr sz="1800" b="1" spc="-25" dirty="0">
                <a:solidFill>
                  <a:srgbClr val="FFFFFF"/>
                </a:solidFill>
                <a:latin typeface="Arial"/>
                <a:cs typeface="Arial"/>
              </a:rPr>
              <a:t>y</a:t>
            </a:r>
            <a:r>
              <a:rPr sz="1800" b="1" spc="-5" dirty="0">
                <a:solidFill>
                  <a:srgbClr val="FFFFFF"/>
                </a:solidFill>
                <a:latin typeface="Arial"/>
                <a:cs typeface="Arial"/>
              </a:rPr>
              <a:t>mbo</a:t>
            </a:r>
            <a:r>
              <a:rPr sz="1800" b="1" dirty="0">
                <a:solidFill>
                  <a:srgbClr val="FFFFFF"/>
                </a:solidFill>
                <a:latin typeface="Arial"/>
                <a:cs typeface="Arial"/>
              </a:rPr>
              <a:t>l</a:t>
            </a:r>
            <a:r>
              <a:rPr sz="1800" b="1" spc="-5" dirty="0">
                <a:solidFill>
                  <a:srgbClr val="FFFFFF"/>
                </a:solidFill>
                <a:latin typeface="Arial"/>
                <a:cs typeface="Arial"/>
              </a:rPr>
              <a:t>ic</a:t>
            </a:r>
            <a:endParaRPr sz="1800">
              <a:latin typeface="Arial"/>
              <a:cs typeface="Arial"/>
            </a:endParaRPr>
          </a:p>
        </p:txBody>
      </p:sp>
      <p:grpSp>
        <p:nvGrpSpPr>
          <p:cNvPr id="30" name="object 30"/>
          <p:cNvGrpSpPr/>
          <p:nvPr/>
        </p:nvGrpSpPr>
        <p:grpSpPr>
          <a:xfrm>
            <a:off x="7162927" y="2054237"/>
            <a:ext cx="1381760" cy="703580"/>
            <a:chOff x="7162927" y="2054237"/>
            <a:chExt cx="1381760" cy="703580"/>
          </a:xfrm>
        </p:grpSpPr>
        <p:sp>
          <p:nvSpPr>
            <p:cNvPr id="31" name="object 31"/>
            <p:cNvSpPr/>
            <p:nvPr/>
          </p:nvSpPr>
          <p:spPr>
            <a:xfrm>
              <a:off x="7175627" y="2066937"/>
              <a:ext cx="1356360" cy="678180"/>
            </a:xfrm>
            <a:custGeom>
              <a:avLst/>
              <a:gdLst/>
              <a:ahLst/>
              <a:cxnLst/>
              <a:rect l="l" t="t" r="r" b="b"/>
              <a:pathLst>
                <a:path w="1356359" h="678180">
                  <a:moveTo>
                    <a:pt x="1356105" y="0"/>
                  </a:moveTo>
                  <a:lnTo>
                    <a:pt x="0" y="0"/>
                  </a:lnTo>
                  <a:lnTo>
                    <a:pt x="0" y="678040"/>
                  </a:lnTo>
                  <a:lnTo>
                    <a:pt x="1356105" y="678040"/>
                  </a:lnTo>
                  <a:lnTo>
                    <a:pt x="1356105" y="0"/>
                  </a:lnTo>
                  <a:close/>
                </a:path>
              </a:pathLst>
            </a:custGeom>
            <a:solidFill>
              <a:srgbClr val="4F81BC"/>
            </a:solidFill>
          </p:spPr>
          <p:txBody>
            <a:bodyPr wrap="square" lIns="0" tIns="0" rIns="0" bIns="0" rtlCol="0"/>
            <a:lstStyle/>
            <a:p>
              <a:endParaRPr/>
            </a:p>
          </p:txBody>
        </p:sp>
        <p:sp>
          <p:nvSpPr>
            <p:cNvPr id="32" name="object 32"/>
            <p:cNvSpPr/>
            <p:nvPr/>
          </p:nvSpPr>
          <p:spPr>
            <a:xfrm>
              <a:off x="7175627" y="2066937"/>
              <a:ext cx="1356360" cy="678180"/>
            </a:xfrm>
            <a:custGeom>
              <a:avLst/>
              <a:gdLst/>
              <a:ahLst/>
              <a:cxnLst/>
              <a:rect l="l" t="t" r="r" b="b"/>
              <a:pathLst>
                <a:path w="1356359" h="678180">
                  <a:moveTo>
                    <a:pt x="0" y="678040"/>
                  </a:moveTo>
                  <a:lnTo>
                    <a:pt x="1356105" y="678040"/>
                  </a:lnTo>
                  <a:lnTo>
                    <a:pt x="1356105" y="0"/>
                  </a:lnTo>
                  <a:lnTo>
                    <a:pt x="0" y="0"/>
                  </a:lnTo>
                  <a:lnTo>
                    <a:pt x="0" y="678040"/>
                  </a:lnTo>
                  <a:close/>
                </a:path>
              </a:pathLst>
            </a:custGeom>
            <a:ln w="25400">
              <a:solidFill>
                <a:srgbClr val="FFFFFF"/>
              </a:solidFill>
            </a:ln>
          </p:spPr>
          <p:txBody>
            <a:bodyPr wrap="square" lIns="0" tIns="0" rIns="0" bIns="0" rtlCol="0"/>
            <a:lstStyle/>
            <a:p>
              <a:endParaRPr/>
            </a:p>
          </p:txBody>
        </p:sp>
        <p:pic>
          <p:nvPicPr>
            <p:cNvPr id="33" name="object 33"/>
            <p:cNvPicPr/>
            <p:nvPr/>
          </p:nvPicPr>
          <p:blipFill>
            <a:blip r:embed="rId9" cstate="print"/>
            <a:stretch>
              <a:fillRect/>
            </a:stretch>
          </p:blipFill>
          <p:spPr>
            <a:xfrm>
              <a:off x="7225284" y="2182368"/>
              <a:ext cx="1286255" cy="374903"/>
            </a:xfrm>
            <a:prstGeom prst="rect">
              <a:avLst/>
            </a:prstGeom>
          </p:spPr>
        </p:pic>
      </p:grpSp>
      <p:sp>
        <p:nvSpPr>
          <p:cNvPr id="34" name="object 34"/>
          <p:cNvSpPr txBox="1"/>
          <p:nvPr/>
        </p:nvSpPr>
        <p:spPr>
          <a:xfrm>
            <a:off x="7356729" y="2234310"/>
            <a:ext cx="10020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D</a:t>
            </a:r>
            <a:r>
              <a:rPr sz="1800" b="1" spc="-15" dirty="0">
                <a:solidFill>
                  <a:srgbClr val="FFFFFF"/>
                </a:solidFill>
                <a:latin typeface="Arial"/>
                <a:cs typeface="Arial"/>
              </a:rPr>
              <a:t>r</a:t>
            </a:r>
            <a:r>
              <a:rPr sz="1800" b="1" spc="-5" dirty="0">
                <a:solidFill>
                  <a:srgbClr val="FFFFFF"/>
                </a:solidFill>
                <a:latin typeface="Arial"/>
                <a:cs typeface="Arial"/>
              </a:rPr>
              <a:t>a</a:t>
            </a:r>
            <a:r>
              <a:rPr sz="1800" b="1" spc="-15" dirty="0">
                <a:solidFill>
                  <a:srgbClr val="FFFFFF"/>
                </a:solidFill>
                <a:latin typeface="Arial"/>
                <a:cs typeface="Arial"/>
              </a:rPr>
              <a:t>m</a:t>
            </a:r>
            <a:r>
              <a:rPr sz="1800" b="1" spc="-5" dirty="0">
                <a:solidFill>
                  <a:srgbClr val="FFFFFF"/>
                </a:solidFill>
                <a:latin typeface="Arial"/>
                <a:cs typeface="Arial"/>
              </a:rPr>
              <a:t>atic</a:t>
            </a:r>
            <a:endParaRPr sz="1800">
              <a:latin typeface="Arial"/>
              <a:cs typeface="Arial"/>
            </a:endParaRPr>
          </a:p>
        </p:txBody>
      </p:sp>
      <p:grpSp>
        <p:nvGrpSpPr>
          <p:cNvPr id="35" name="object 35"/>
          <p:cNvGrpSpPr/>
          <p:nvPr/>
        </p:nvGrpSpPr>
        <p:grpSpPr>
          <a:xfrm>
            <a:off x="815339" y="3488309"/>
            <a:ext cx="7568565" cy="2007235"/>
            <a:chOff x="815339" y="3488309"/>
            <a:chExt cx="7568565" cy="2007235"/>
          </a:xfrm>
        </p:grpSpPr>
        <p:sp>
          <p:nvSpPr>
            <p:cNvPr id="36" name="object 36"/>
            <p:cNvSpPr/>
            <p:nvPr/>
          </p:nvSpPr>
          <p:spPr>
            <a:xfrm>
              <a:off x="1870075" y="4824603"/>
              <a:ext cx="5332095" cy="658495"/>
            </a:xfrm>
            <a:custGeom>
              <a:avLst/>
              <a:gdLst/>
              <a:ahLst/>
              <a:cxnLst/>
              <a:rect l="l" t="t" r="r" b="b"/>
              <a:pathLst>
                <a:path w="5332095" h="658495">
                  <a:moveTo>
                    <a:pt x="2708910" y="0"/>
                  </a:moveTo>
                  <a:lnTo>
                    <a:pt x="2708910" y="363347"/>
                  </a:lnTo>
                  <a:lnTo>
                    <a:pt x="5331841" y="363347"/>
                  </a:lnTo>
                  <a:lnTo>
                    <a:pt x="5331841" y="657987"/>
                  </a:lnTo>
                </a:path>
                <a:path w="5332095" h="658495">
                  <a:moveTo>
                    <a:pt x="2708910" y="0"/>
                  </a:moveTo>
                  <a:lnTo>
                    <a:pt x="2708910" y="363347"/>
                  </a:lnTo>
                  <a:lnTo>
                    <a:pt x="2665984" y="363347"/>
                  </a:lnTo>
                  <a:lnTo>
                    <a:pt x="2665984" y="657987"/>
                  </a:lnTo>
                </a:path>
                <a:path w="5332095" h="658495">
                  <a:moveTo>
                    <a:pt x="2708910" y="0"/>
                  </a:moveTo>
                  <a:lnTo>
                    <a:pt x="2708910" y="363347"/>
                  </a:lnTo>
                  <a:lnTo>
                    <a:pt x="0" y="363347"/>
                  </a:lnTo>
                  <a:lnTo>
                    <a:pt x="0" y="657987"/>
                  </a:lnTo>
                </a:path>
              </a:pathLst>
            </a:custGeom>
            <a:ln w="25400">
              <a:solidFill>
                <a:srgbClr val="3C6695"/>
              </a:solidFill>
            </a:ln>
          </p:spPr>
          <p:txBody>
            <a:bodyPr wrap="square" lIns="0" tIns="0" rIns="0" bIns="0" rtlCol="0"/>
            <a:lstStyle/>
            <a:p>
              <a:endParaRPr/>
            </a:p>
          </p:txBody>
        </p:sp>
        <p:sp>
          <p:nvSpPr>
            <p:cNvPr id="37" name="object 37"/>
            <p:cNvSpPr/>
            <p:nvPr/>
          </p:nvSpPr>
          <p:spPr>
            <a:xfrm>
              <a:off x="913434" y="3501009"/>
              <a:ext cx="7331075" cy="1323975"/>
            </a:xfrm>
            <a:custGeom>
              <a:avLst/>
              <a:gdLst/>
              <a:ahLst/>
              <a:cxnLst/>
              <a:rect l="l" t="t" r="r" b="b"/>
              <a:pathLst>
                <a:path w="7331075" h="1323975">
                  <a:moveTo>
                    <a:pt x="7330948" y="0"/>
                  </a:moveTo>
                  <a:lnTo>
                    <a:pt x="0" y="0"/>
                  </a:lnTo>
                  <a:lnTo>
                    <a:pt x="0" y="1323594"/>
                  </a:lnTo>
                  <a:lnTo>
                    <a:pt x="7330948" y="1323594"/>
                  </a:lnTo>
                  <a:lnTo>
                    <a:pt x="7330948" y="0"/>
                  </a:lnTo>
                  <a:close/>
                </a:path>
              </a:pathLst>
            </a:custGeom>
            <a:solidFill>
              <a:srgbClr val="4F81BC"/>
            </a:solidFill>
          </p:spPr>
          <p:txBody>
            <a:bodyPr wrap="square" lIns="0" tIns="0" rIns="0" bIns="0" rtlCol="0"/>
            <a:lstStyle/>
            <a:p>
              <a:endParaRPr/>
            </a:p>
          </p:txBody>
        </p:sp>
        <p:sp>
          <p:nvSpPr>
            <p:cNvPr id="38" name="object 38"/>
            <p:cNvSpPr/>
            <p:nvPr/>
          </p:nvSpPr>
          <p:spPr>
            <a:xfrm>
              <a:off x="913434" y="3501009"/>
              <a:ext cx="7331075" cy="1323975"/>
            </a:xfrm>
            <a:custGeom>
              <a:avLst/>
              <a:gdLst/>
              <a:ahLst/>
              <a:cxnLst/>
              <a:rect l="l" t="t" r="r" b="b"/>
              <a:pathLst>
                <a:path w="7331075" h="1323975">
                  <a:moveTo>
                    <a:pt x="0" y="1323594"/>
                  </a:moveTo>
                  <a:lnTo>
                    <a:pt x="7330948" y="1323594"/>
                  </a:lnTo>
                  <a:lnTo>
                    <a:pt x="7330948" y="0"/>
                  </a:lnTo>
                  <a:lnTo>
                    <a:pt x="0" y="0"/>
                  </a:lnTo>
                  <a:lnTo>
                    <a:pt x="0" y="1323594"/>
                  </a:lnTo>
                  <a:close/>
                </a:path>
              </a:pathLst>
            </a:custGeom>
            <a:ln w="25400">
              <a:solidFill>
                <a:srgbClr val="FFFFFF"/>
              </a:solidFill>
            </a:ln>
          </p:spPr>
          <p:txBody>
            <a:bodyPr wrap="square" lIns="0" tIns="0" rIns="0" bIns="0" rtlCol="0"/>
            <a:lstStyle/>
            <a:p>
              <a:endParaRPr/>
            </a:p>
          </p:txBody>
        </p:sp>
        <p:pic>
          <p:nvPicPr>
            <p:cNvPr id="39" name="object 39"/>
            <p:cNvPicPr/>
            <p:nvPr/>
          </p:nvPicPr>
          <p:blipFill>
            <a:blip r:embed="rId10" cstate="print"/>
            <a:stretch>
              <a:fillRect/>
            </a:stretch>
          </p:blipFill>
          <p:spPr>
            <a:xfrm>
              <a:off x="815339" y="3592068"/>
              <a:ext cx="7568183" cy="940308"/>
            </a:xfrm>
            <a:prstGeom prst="rect">
              <a:avLst/>
            </a:prstGeom>
          </p:spPr>
        </p:pic>
      </p:grpSp>
      <p:sp>
        <p:nvSpPr>
          <p:cNvPr id="40" name="object 40"/>
          <p:cNvSpPr txBox="1"/>
          <p:nvPr/>
        </p:nvSpPr>
        <p:spPr>
          <a:xfrm>
            <a:off x="1164437" y="3726891"/>
            <a:ext cx="6828790" cy="757555"/>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FFFFFF"/>
                </a:solidFill>
                <a:latin typeface="Arial"/>
                <a:cs typeface="Arial"/>
              </a:rPr>
              <a:t>Productive</a:t>
            </a:r>
            <a:r>
              <a:rPr sz="4800" b="1" spc="-45" dirty="0">
                <a:solidFill>
                  <a:srgbClr val="FFFFFF"/>
                </a:solidFill>
                <a:latin typeface="Arial"/>
                <a:cs typeface="Arial"/>
              </a:rPr>
              <a:t> </a:t>
            </a:r>
            <a:r>
              <a:rPr sz="4800" b="1" spc="-5" dirty="0">
                <a:solidFill>
                  <a:srgbClr val="FFFFFF"/>
                </a:solidFill>
                <a:latin typeface="Arial"/>
                <a:cs typeface="Arial"/>
              </a:rPr>
              <a:t>architecture</a:t>
            </a:r>
            <a:endParaRPr sz="4800">
              <a:latin typeface="Arial"/>
              <a:cs typeface="Arial"/>
            </a:endParaRPr>
          </a:p>
        </p:txBody>
      </p:sp>
      <p:grpSp>
        <p:nvGrpSpPr>
          <p:cNvPr id="41" name="object 41"/>
          <p:cNvGrpSpPr/>
          <p:nvPr/>
        </p:nvGrpSpPr>
        <p:grpSpPr>
          <a:xfrm>
            <a:off x="819048" y="5469902"/>
            <a:ext cx="2102485" cy="711835"/>
            <a:chOff x="819048" y="5469902"/>
            <a:chExt cx="2102485" cy="711835"/>
          </a:xfrm>
        </p:grpSpPr>
        <p:sp>
          <p:nvSpPr>
            <p:cNvPr id="42" name="object 42"/>
            <p:cNvSpPr/>
            <p:nvPr/>
          </p:nvSpPr>
          <p:spPr>
            <a:xfrm>
              <a:off x="831748" y="5482602"/>
              <a:ext cx="2077085" cy="686435"/>
            </a:xfrm>
            <a:custGeom>
              <a:avLst/>
              <a:gdLst/>
              <a:ahLst/>
              <a:cxnLst/>
              <a:rect l="l" t="t" r="r" b="b"/>
              <a:pathLst>
                <a:path w="2077085" h="686435">
                  <a:moveTo>
                    <a:pt x="2076577" y="0"/>
                  </a:moveTo>
                  <a:lnTo>
                    <a:pt x="0" y="0"/>
                  </a:lnTo>
                  <a:lnTo>
                    <a:pt x="0" y="686155"/>
                  </a:lnTo>
                  <a:lnTo>
                    <a:pt x="2076577" y="686155"/>
                  </a:lnTo>
                  <a:lnTo>
                    <a:pt x="2076577" y="0"/>
                  </a:lnTo>
                  <a:close/>
                </a:path>
              </a:pathLst>
            </a:custGeom>
            <a:solidFill>
              <a:srgbClr val="4F81BC"/>
            </a:solidFill>
          </p:spPr>
          <p:txBody>
            <a:bodyPr wrap="square" lIns="0" tIns="0" rIns="0" bIns="0" rtlCol="0"/>
            <a:lstStyle/>
            <a:p>
              <a:endParaRPr/>
            </a:p>
          </p:txBody>
        </p:sp>
        <p:sp>
          <p:nvSpPr>
            <p:cNvPr id="43" name="object 43"/>
            <p:cNvSpPr/>
            <p:nvPr/>
          </p:nvSpPr>
          <p:spPr>
            <a:xfrm>
              <a:off x="831748" y="5482602"/>
              <a:ext cx="2077085" cy="686435"/>
            </a:xfrm>
            <a:custGeom>
              <a:avLst/>
              <a:gdLst/>
              <a:ahLst/>
              <a:cxnLst/>
              <a:rect l="l" t="t" r="r" b="b"/>
              <a:pathLst>
                <a:path w="2077085" h="686435">
                  <a:moveTo>
                    <a:pt x="0" y="686155"/>
                  </a:moveTo>
                  <a:lnTo>
                    <a:pt x="2076577" y="686155"/>
                  </a:lnTo>
                  <a:lnTo>
                    <a:pt x="2076577" y="0"/>
                  </a:lnTo>
                  <a:lnTo>
                    <a:pt x="0" y="0"/>
                  </a:lnTo>
                  <a:lnTo>
                    <a:pt x="0" y="686155"/>
                  </a:lnTo>
                  <a:close/>
                </a:path>
              </a:pathLst>
            </a:custGeom>
            <a:ln w="25400">
              <a:solidFill>
                <a:srgbClr val="FFFFFF"/>
              </a:solidFill>
            </a:ln>
          </p:spPr>
          <p:txBody>
            <a:bodyPr wrap="square" lIns="0" tIns="0" rIns="0" bIns="0" rtlCol="0"/>
            <a:lstStyle/>
            <a:p>
              <a:endParaRPr/>
            </a:p>
          </p:txBody>
        </p:sp>
        <p:pic>
          <p:nvPicPr>
            <p:cNvPr id="44" name="object 44"/>
            <p:cNvPicPr/>
            <p:nvPr/>
          </p:nvPicPr>
          <p:blipFill>
            <a:blip r:embed="rId11" cstate="print"/>
            <a:stretch>
              <a:fillRect/>
            </a:stretch>
          </p:blipFill>
          <p:spPr>
            <a:xfrm>
              <a:off x="1391411" y="5600699"/>
              <a:ext cx="984503" cy="374903"/>
            </a:xfrm>
            <a:prstGeom prst="rect">
              <a:avLst/>
            </a:prstGeom>
          </p:spPr>
        </p:pic>
      </p:grpSp>
      <p:sp>
        <p:nvSpPr>
          <p:cNvPr id="45" name="object 45"/>
          <p:cNvSpPr txBox="1"/>
          <p:nvPr/>
        </p:nvSpPr>
        <p:spPr>
          <a:xfrm>
            <a:off x="1521333" y="5654750"/>
            <a:ext cx="6991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Social</a:t>
            </a:r>
            <a:endParaRPr sz="1800">
              <a:latin typeface="Arial"/>
              <a:cs typeface="Arial"/>
            </a:endParaRPr>
          </a:p>
        </p:txBody>
      </p:sp>
      <p:grpSp>
        <p:nvGrpSpPr>
          <p:cNvPr id="46" name="object 46"/>
          <p:cNvGrpSpPr/>
          <p:nvPr/>
        </p:nvGrpSpPr>
        <p:grpSpPr>
          <a:xfrm>
            <a:off x="3485007" y="5469902"/>
            <a:ext cx="2102485" cy="711835"/>
            <a:chOff x="3485007" y="5469902"/>
            <a:chExt cx="2102485" cy="711835"/>
          </a:xfrm>
        </p:grpSpPr>
        <p:sp>
          <p:nvSpPr>
            <p:cNvPr id="47" name="object 47"/>
            <p:cNvSpPr/>
            <p:nvPr/>
          </p:nvSpPr>
          <p:spPr>
            <a:xfrm>
              <a:off x="3497707" y="5482602"/>
              <a:ext cx="2077085" cy="686435"/>
            </a:xfrm>
            <a:custGeom>
              <a:avLst/>
              <a:gdLst/>
              <a:ahLst/>
              <a:cxnLst/>
              <a:rect l="l" t="t" r="r" b="b"/>
              <a:pathLst>
                <a:path w="2077085" h="686435">
                  <a:moveTo>
                    <a:pt x="2076577" y="0"/>
                  </a:moveTo>
                  <a:lnTo>
                    <a:pt x="0" y="0"/>
                  </a:lnTo>
                  <a:lnTo>
                    <a:pt x="0" y="686155"/>
                  </a:lnTo>
                  <a:lnTo>
                    <a:pt x="2076577" y="686155"/>
                  </a:lnTo>
                  <a:lnTo>
                    <a:pt x="2076577" y="0"/>
                  </a:lnTo>
                  <a:close/>
                </a:path>
              </a:pathLst>
            </a:custGeom>
            <a:solidFill>
              <a:srgbClr val="4F81BC"/>
            </a:solidFill>
          </p:spPr>
          <p:txBody>
            <a:bodyPr wrap="square" lIns="0" tIns="0" rIns="0" bIns="0" rtlCol="0"/>
            <a:lstStyle/>
            <a:p>
              <a:endParaRPr/>
            </a:p>
          </p:txBody>
        </p:sp>
        <p:sp>
          <p:nvSpPr>
            <p:cNvPr id="48" name="object 48"/>
            <p:cNvSpPr/>
            <p:nvPr/>
          </p:nvSpPr>
          <p:spPr>
            <a:xfrm>
              <a:off x="3497707" y="5482602"/>
              <a:ext cx="2077085" cy="686435"/>
            </a:xfrm>
            <a:custGeom>
              <a:avLst/>
              <a:gdLst/>
              <a:ahLst/>
              <a:cxnLst/>
              <a:rect l="l" t="t" r="r" b="b"/>
              <a:pathLst>
                <a:path w="2077085" h="686435">
                  <a:moveTo>
                    <a:pt x="0" y="686155"/>
                  </a:moveTo>
                  <a:lnTo>
                    <a:pt x="2076577" y="686155"/>
                  </a:lnTo>
                  <a:lnTo>
                    <a:pt x="2076577" y="0"/>
                  </a:lnTo>
                  <a:lnTo>
                    <a:pt x="0" y="0"/>
                  </a:lnTo>
                  <a:lnTo>
                    <a:pt x="0" y="686155"/>
                  </a:lnTo>
                  <a:close/>
                </a:path>
              </a:pathLst>
            </a:custGeom>
            <a:ln w="25400">
              <a:solidFill>
                <a:srgbClr val="FFFFFF"/>
              </a:solidFill>
            </a:ln>
          </p:spPr>
          <p:txBody>
            <a:bodyPr wrap="square" lIns="0" tIns="0" rIns="0" bIns="0" rtlCol="0"/>
            <a:lstStyle/>
            <a:p>
              <a:endParaRPr/>
            </a:p>
          </p:txBody>
        </p:sp>
        <p:pic>
          <p:nvPicPr>
            <p:cNvPr id="49" name="object 49"/>
            <p:cNvPicPr/>
            <p:nvPr/>
          </p:nvPicPr>
          <p:blipFill>
            <a:blip r:embed="rId12" cstate="print"/>
            <a:stretch>
              <a:fillRect/>
            </a:stretch>
          </p:blipFill>
          <p:spPr>
            <a:xfrm>
              <a:off x="3848100" y="5600699"/>
              <a:ext cx="1403603" cy="374903"/>
            </a:xfrm>
            <a:prstGeom prst="rect">
              <a:avLst/>
            </a:prstGeom>
          </p:spPr>
        </p:pic>
      </p:grpSp>
      <p:sp>
        <p:nvSpPr>
          <p:cNvPr id="50" name="object 50"/>
          <p:cNvSpPr txBox="1"/>
          <p:nvPr/>
        </p:nvSpPr>
        <p:spPr>
          <a:xfrm>
            <a:off x="3978655" y="5654750"/>
            <a:ext cx="11182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Economic</a:t>
            </a:r>
            <a:endParaRPr sz="1800">
              <a:latin typeface="Arial"/>
              <a:cs typeface="Arial"/>
            </a:endParaRPr>
          </a:p>
        </p:txBody>
      </p:sp>
      <p:grpSp>
        <p:nvGrpSpPr>
          <p:cNvPr id="51" name="object 51"/>
          <p:cNvGrpSpPr/>
          <p:nvPr/>
        </p:nvGrpSpPr>
        <p:grpSpPr>
          <a:xfrm>
            <a:off x="6150990" y="5469902"/>
            <a:ext cx="2102485" cy="711835"/>
            <a:chOff x="6150990" y="5469902"/>
            <a:chExt cx="2102485" cy="711835"/>
          </a:xfrm>
        </p:grpSpPr>
        <p:sp>
          <p:nvSpPr>
            <p:cNvPr id="52" name="object 52"/>
            <p:cNvSpPr/>
            <p:nvPr/>
          </p:nvSpPr>
          <p:spPr>
            <a:xfrm>
              <a:off x="6163690" y="5482602"/>
              <a:ext cx="2077085" cy="686435"/>
            </a:xfrm>
            <a:custGeom>
              <a:avLst/>
              <a:gdLst/>
              <a:ahLst/>
              <a:cxnLst/>
              <a:rect l="l" t="t" r="r" b="b"/>
              <a:pathLst>
                <a:path w="2077084" h="686435">
                  <a:moveTo>
                    <a:pt x="2076576" y="0"/>
                  </a:moveTo>
                  <a:lnTo>
                    <a:pt x="0" y="0"/>
                  </a:lnTo>
                  <a:lnTo>
                    <a:pt x="0" y="686155"/>
                  </a:lnTo>
                  <a:lnTo>
                    <a:pt x="2076576" y="686155"/>
                  </a:lnTo>
                  <a:lnTo>
                    <a:pt x="2076576" y="0"/>
                  </a:lnTo>
                  <a:close/>
                </a:path>
              </a:pathLst>
            </a:custGeom>
            <a:solidFill>
              <a:srgbClr val="4F81BC"/>
            </a:solidFill>
          </p:spPr>
          <p:txBody>
            <a:bodyPr wrap="square" lIns="0" tIns="0" rIns="0" bIns="0" rtlCol="0"/>
            <a:lstStyle/>
            <a:p>
              <a:endParaRPr/>
            </a:p>
          </p:txBody>
        </p:sp>
        <p:sp>
          <p:nvSpPr>
            <p:cNvPr id="53" name="object 53"/>
            <p:cNvSpPr/>
            <p:nvPr/>
          </p:nvSpPr>
          <p:spPr>
            <a:xfrm>
              <a:off x="6163690" y="5482602"/>
              <a:ext cx="2077085" cy="686435"/>
            </a:xfrm>
            <a:custGeom>
              <a:avLst/>
              <a:gdLst/>
              <a:ahLst/>
              <a:cxnLst/>
              <a:rect l="l" t="t" r="r" b="b"/>
              <a:pathLst>
                <a:path w="2077084" h="686435">
                  <a:moveTo>
                    <a:pt x="0" y="686155"/>
                  </a:moveTo>
                  <a:lnTo>
                    <a:pt x="2076576" y="686155"/>
                  </a:lnTo>
                  <a:lnTo>
                    <a:pt x="2076576" y="0"/>
                  </a:lnTo>
                  <a:lnTo>
                    <a:pt x="0" y="0"/>
                  </a:lnTo>
                  <a:lnTo>
                    <a:pt x="0" y="686155"/>
                  </a:lnTo>
                  <a:close/>
                </a:path>
              </a:pathLst>
            </a:custGeom>
            <a:ln w="25400">
              <a:solidFill>
                <a:srgbClr val="FFFFFF"/>
              </a:solidFill>
            </a:ln>
          </p:spPr>
          <p:txBody>
            <a:bodyPr wrap="square" lIns="0" tIns="0" rIns="0" bIns="0" rtlCol="0"/>
            <a:lstStyle/>
            <a:p>
              <a:endParaRPr/>
            </a:p>
          </p:txBody>
        </p:sp>
        <p:pic>
          <p:nvPicPr>
            <p:cNvPr id="54" name="object 54"/>
            <p:cNvPicPr/>
            <p:nvPr/>
          </p:nvPicPr>
          <p:blipFill>
            <a:blip r:embed="rId13" cstate="print"/>
            <a:stretch>
              <a:fillRect/>
            </a:stretch>
          </p:blipFill>
          <p:spPr>
            <a:xfrm>
              <a:off x="6332219" y="5483351"/>
              <a:ext cx="1769364" cy="374903"/>
            </a:xfrm>
            <a:prstGeom prst="rect">
              <a:avLst/>
            </a:prstGeom>
          </p:spPr>
        </p:pic>
        <p:pic>
          <p:nvPicPr>
            <p:cNvPr id="55" name="object 55"/>
            <p:cNvPicPr/>
            <p:nvPr/>
          </p:nvPicPr>
          <p:blipFill>
            <a:blip r:embed="rId14" cstate="print"/>
            <a:stretch>
              <a:fillRect/>
            </a:stretch>
          </p:blipFill>
          <p:spPr>
            <a:xfrm>
              <a:off x="6617207" y="5721095"/>
              <a:ext cx="1135379" cy="374903"/>
            </a:xfrm>
            <a:prstGeom prst="rect">
              <a:avLst/>
            </a:prstGeom>
          </p:spPr>
        </p:pic>
      </p:grpSp>
      <p:sp>
        <p:nvSpPr>
          <p:cNvPr id="56" name="object 56"/>
          <p:cNvSpPr txBox="1"/>
          <p:nvPr/>
        </p:nvSpPr>
        <p:spPr>
          <a:xfrm>
            <a:off x="6462521" y="5536488"/>
            <a:ext cx="1417320" cy="537845"/>
          </a:xfrm>
          <a:prstGeom prst="rect">
            <a:avLst/>
          </a:prstGeom>
        </p:spPr>
        <p:txBody>
          <a:bodyPr vert="horz" wrap="square" lIns="0" tIns="51435" rIns="0" bIns="0" rtlCol="0">
            <a:spAutoFit/>
          </a:bodyPr>
          <a:lstStyle/>
          <a:p>
            <a:pPr marL="297180" marR="5080" indent="-285115">
              <a:lnSpc>
                <a:spcPts val="1870"/>
              </a:lnSpc>
              <a:spcBef>
                <a:spcPts val="405"/>
              </a:spcBef>
            </a:pPr>
            <a:r>
              <a:rPr sz="1800" b="1" spc="-5" dirty="0">
                <a:solidFill>
                  <a:srgbClr val="FFFFFF"/>
                </a:solidFill>
                <a:latin typeface="Arial"/>
                <a:cs typeface="Arial"/>
              </a:rPr>
              <a:t>En</a:t>
            </a:r>
            <a:r>
              <a:rPr sz="1800" b="1" spc="-45" dirty="0">
                <a:solidFill>
                  <a:srgbClr val="FFFFFF"/>
                </a:solidFill>
                <a:latin typeface="Arial"/>
                <a:cs typeface="Arial"/>
              </a:rPr>
              <a:t>v</a:t>
            </a:r>
            <a:r>
              <a:rPr sz="1800" b="1" spc="-5" dirty="0">
                <a:solidFill>
                  <a:srgbClr val="FFFFFF"/>
                </a:solidFill>
                <a:latin typeface="Arial"/>
                <a:cs typeface="Arial"/>
              </a:rPr>
              <a:t>iro</a:t>
            </a:r>
            <a:r>
              <a:rPr sz="1800" b="1" dirty="0">
                <a:solidFill>
                  <a:srgbClr val="FFFFFF"/>
                </a:solidFill>
                <a:latin typeface="Arial"/>
                <a:cs typeface="Arial"/>
              </a:rPr>
              <a:t>n</a:t>
            </a:r>
            <a:r>
              <a:rPr sz="1800" b="1" spc="-5" dirty="0">
                <a:solidFill>
                  <a:srgbClr val="FFFFFF"/>
                </a:solidFill>
                <a:latin typeface="Arial"/>
                <a:cs typeface="Arial"/>
              </a:rPr>
              <a:t>m</a:t>
            </a:r>
            <a:r>
              <a:rPr sz="1800" b="1" spc="-15" dirty="0">
                <a:solidFill>
                  <a:srgbClr val="FFFFFF"/>
                </a:solidFill>
                <a:latin typeface="Arial"/>
                <a:cs typeface="Arial"/>
              </a:rPr>
              <a:t>e</a:t>
            </a:r>
            <a:r>
              <a:rPr sz="1800" b="1" dirty="0">
                <a:solidFill>
                  <a:srgbClr val="FFFFFF"/>
                </a:solidFill>
                <a:latin typeface="Arial"/>
                <a:cs typeface="Arial"/>
              </a:rPr>
              <a:t>nt  friendly</a:t>
            </a:r>
            <a:endParaRPr sz="1800">
              <a:latin typeface="Arial"/>
              <a:cs typeface="Arial"/>
            </a:endParaRPr>
          </a:p>
        </p:txBody>
      </p:sp>
      <p:grpSp>
        <p:nvGrpSpPr>
          <p:cNvPr id="57" name="object 57"/>
          <p:cNvGrpSpPr/>
          <p:nvPr/>
        </p:nvGrpSpPr>
        <p:grpSpPr>
          <a:xfrm>
            <a:off x="1325244" y="2708910"/>
            <a:ext cx="6565900" cy="864235"/>
            <a:chOff x="1325244" y="2708910"/>
            <a:chExt cx="6565900" cy="864235"/>
          </a:xfrm>
        </p:grpSpPr>
        <p:sp>
          <p:nvSpPr>
            <p:cNvPr id="58" name="object 58"/>
            <p:cNvSpPr/>
            <p:nvPr/>
          </p:nvSpPr>
          <p:spPr>
            <a:xfrm>
              <a:off x="1331594" y="2708910"/>
              <a:ext cx="6553200" cy="864235"/>
            </a:xfrm>
            <a:custGeom>
              <a:avLst/>
              <a:gdLst/>
              <a:ahLst/>
              <a:cxnLst/>
              <a:rect l="l" t="t" r="r" b="b"/>
              <a:pathLst>
                <a:path w="6553200" h="864235">
                  <a:moveTo>
                    <a:pt x="0" y="0"/>
                  </a:moveTo>
                  <a:lnTo>
                    <a:pt x="0" y="504063"/>
                  </a:lnTo>
                </a:path>
                <a:path w="6553200" h="864235">
                  <a:moveTo>
                    <a:pt x="1584198" y="0"/>
                  </a:moveTo>
                  <a:lnTo>
                    <a:pt x="1584198" y="504063"/>
                  </a:lnTo>
                </a:path>
                <a:path w="6553200" h="864235">
                  <a:moveTo>
                    <a:pt x="3240405" y="0"/>
                  </a:moveTo>
                  <a:lnTo>
                    <a:pt x="3240405" y="864107"/>
                  </a:lnTo>
                </a:path>
                <a:path w="6553200" h="864235">
                  <a:moveTo>
                    <a:pt x="4824603" y="0"/>
                  </a:moveTo>
                  <a:lnTo>
                    <a:pt x="4824603" y="504063"/>
                  </a:lnTo>
                </a:path>
                <a:path w="6553200" h="864235">
                  <a:moveTo>
                    <a:pt x="6552819" y="0"/>
                  </a:moveTo>
                  <a:lnTo>
                    <a:pt x="6552819" y="504063"/>
                  </a:lnTo>
                </a:path>
              </a:pathLst>
            </a:custGeom>
            <a:ln w="12700">
              <a:solidFill>
                <a:srgbClr val="497DBA"/>
              </a:solidFill>
            </a:ln>
          </p:spPr>
          <p:txBody>
            <a:bodyPr wrap="square" lIns="0" tIns="0" rIns="0" bIns="0" rtlCol="0"/>
            <a:lstStyle/>
            <a:p>
              <a:endParaRPr/>
            </a:p>
          </p:txBody>
        </p:sp>
        <p:sp>
          <p:nvSpPr>
            <p:cNvPr id="59" name="object 59"/>
            <p:cNvSpPr/>
            <p:nvPr/>
          </p:nvSpPr>
          <p:spPr>
            <a:xfrm>
              <a:off x="1475612" y="3212973"/>
              <a:ext cx="0" cy="0"/>
            </a:xfrm>
            <a:custGeom>
              <a:avLst/>
              <a:gdLst/>
              <a:ahLst/>
              <a:cxnLst/>
              <a:rect l="l" t="t" r="r" b="b"/>
              <a:pathLst>
                <a:path>
                  <a:moveTo>
                    <a:pt x="0" y="0"/>
                  </a:moveTo>
                  <a:lnTo>
                    <a:pt x="0" y="0"/>
                  </a:lnTo>
                </a:path>
              </a:pathLst>
            </a:custGeom>
            <a:ln w="12700">
              <a:solidFill>
                <a:srgbClr val="497DBA"/>
              </a:solidFill>
            </a:ln>
          </p:spPr>
          <p:txBody>
            <a:bodyPr wrap="square" lIns="0" tIns="0" rIns="0" bIns="0" rtlCol="0"/>
            <a:lstStyle/>
            <a:p>
              <a:endParaRPr/>
            </a:p>
          </p:txBody>
        </p:sp>
        <p:sp>
          <p:nvSpPr>
            <p:cNvPr id="60" name="object 60"/>
            <p:cNvSpPr/>
            <p:nvPr/>
          </p:nvSpPr>
          <p:spPr>
            <a:xfrm>
              <a:off x="1331594" y="3212973"/>
              <a:ext cx="6553200" cy="0"/>
            </a:xfrm>
            <a:custGeom>
              <a:avLst/>
              <a:gdLst/>
              <a:ahLst/>
              <a:cxnLst/>
              <a:rect l="l" t="t" r="r" b="b"/>
              <a:pathLst>
                <a:path w="6553200">
                  <a:moveTo>
                    <a:pt x="0" y="0"/>
                  </a:moveTo>
                  <a:lnTo>
                    <a:pt x="6552819" y="0"/>
                  </a:lnTo>
                </a:path>
              </a:pathLst>
            </a:custGeom>
            <a:ln w="12700">
              <a:solidFill>
                <a:srgbClr val="497DBA"/>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TotalTime>
  <Words>1191</Words>
  <Application>Microsoft Office PowerPoint</Application>
  <PresentationFormat>On-screen Show (4:3)</PresentationFormat>
  <Paragraphs>82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Adobe Garamond Pro</vt:lpstr>
      <vt:lpstr>Adobe Garamond Pro Bold</vt:lpstr>
      <vt:lpstr>Arial</vt:lpstr>
      <vt:lpstr>Arial MT</vt:lpstr>
      <vt:lpstr>Calibri</vt:lpstr>
      <vt:lpstr>Office Theme</vt:lpstr>
      <vt:lpstr>What is Architecture</vt:lpstr>
      <vt:lpstr>Frank Lloyd Wright on Architecture </vt:lpstr>
      <vt:lpstr>Vincent Scully</vt:lpstr>
      <vt:lpstr>PowerPoint Presentation</vt:lpstr>
      <vt:lpstr>PowerPoint Presentation</vt:lpstr>
      <vt:lpstr>PowerPoint Presentation</vt:lpstr>
      <vt:lpstr>Architecture is not</vt:lpstr>
      <vt:lpstr>PowerPoint Presentation</vt:lpstr>
      <vt:lpstr>Terms of architectural  work</vt:lpstr>
      <vt:lpstr>Examples of  Architecture</vt:lpstr>
      <vt:lpstr>jing National Stadium 2008 Olympics</vt:lpstr>
      <vt:lpstr>Beijing National Swimming Center: Blue</vt:lpstr>
      <vt:lpstr>PowerPoint Presentation</vt:lpstr>
      <vt:lpstr>UNILEVER GERMANY HEADQUARTERS  HAMBURG, GERMANY, 2007–2009</vt:lpstr>
      <vt:lpstr>PowerPoint Presentation</vt:lpstr>
      <vt:lpstr>PowerPoint Presentation</vt:lpstr>
      <vt:lpstr>PowerPoint Presentation</vt:lpstr>
      <vt:lpstr>PowerPoint Presentation</vt:lpstr>
      <vt:lpstr>Museum  Berlin</vt:lpstr>
      <vt:lpstr>SYDNEY OPERA HOUSE The Sydney Opera House is a masterpiece of late modern architecture and an iconic  building of the 20th century. It is admired internationally and treasured by the people of  Australia. Created by an architect who had been an avid sailor and understood the sea,  the Sydney Opera House inhabits the world-famous maritime location on Sydney Harbour  with such grace that it appears that the building belongs there naturally. The massive  concrete sculptural shells that form the Sydney Opera House’s roof appear like billowing  sails filled by the sea winds with the sunlight and cloud shadows playing across their  shining white surfaces.</vt:lpstr>
      <vt:lpstr>Burj Al Arab in Dubai</vt:lpstr>
      <vt:lpstr>The Arc de Triumph a symbol of victory and progress going back thousands of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cp:revision>
  <dcterms:created xsi:type="dcterms:W3CDTF">2022-09-06T15:41:26Z</dcterms:created>
  <dcterms:modified xsi:type="dcterms:W3CDTF">2022-09-06T17:37:17Z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2013-03-02T00:00:00Z</vt:filetime>
  </property>
  <property fmtid="{D5CDD505-2E9C-101B-9397-08002B2CF9AE}" pid="3" name="Creator">
    <vt:lpwstr>Microsoft® Office PowerPoint® 2007</vt:lpwstr>
  </property>
  <property fmtid="{D5CDD505-2E9C-101B-9397-08002B2CF9AE}" pid="4" name="LastSaved">
    <vt:filetime>2022-09-06T00:00:00Z</vt:filetime>
  </property>
</Properties>
</file>