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10" r:id="rId2"/>
    <p:sldId id="311" r:id="rId3"/>
    <p:sldId id="303" r:id="rId4"/>
    <p:sldId id="258" r:id="rId5"/>
    <p:sldId id="304" r:id="rId6"/>
    <p:sldId id="259" r:id="rId7"/>
  </p:sldIdLst>
  <p:sldSz cx="21336000" cy="15544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157D341-33E3-4E6E-8B44-C1FC7ACFADC8}">
          <p14:sldIdLst>
            <p14:sldId id="310"/>
            <p14:sldId id="311"/>
            <p14:sldId id="303"/>
            <p14:sldId id="258"/>
            <p14:sldId id="304"/>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DAAD"/>
    <a:srgbClr val="C76E8B"/>
    <a:srgbClr val="9BD9B8"/>
    <a:srgbClr val="966257"/>
    <a:srgbClr val="FDDF00"/>
    <a:srgbClr val="BEFFBB"/>
    <a:srgbClr val="595333"/>
    <a:srgbClr val="353C72"/>
    <a:srgbClr val="536152"/>
    <a:srgbClr val="844B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23" autoAdjust="0"/>
    <p:restoredTop sz="94660"/>
  </p:normalViewPr>
  <p:slideViewPr>
    <p:cSldViewPr snapToGrid="0">
      <p:cViewPr varScale="1">
        <p:scale>
          <a:sx n="46" d="100"/>
          <a:sy n="46" d="100"/>
        </p:scale>
        <p:origin x="48" y="22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00200" y="2544023"/>
            <a:ext cx="18135600" cy="5411893"/>
          </a:xfrm>
        </p:spPr>
        <p:txBody>
          <a:bodyPr anchor="b"/>
          <a:lstStyle>
            <a:lvl1pPr algn="ctr">
              <a:defRPr sz="13600"/>
            </a:lvl1pPr>
          </a:lstStyle>
          <a:p>
            <a:r>
              <a:rPr lang="en-US"/>
              <a:t>Click to edit Master title style</a:t>
            </a:r>
            <a:endParaRPr lang="en-US" dirty="0"/>
          </a:p>
        </p:txBody>
      </p:sp>
      <p:sp>
        <p:nvSpPr>
          <p:cNvPr id="3" name="Subtitle 2"/>
          <p:cNvSpPr>
            <a:spLocks noGrp="1"/>
          </p:cNvSpPr>
          <p:nvPr>
            <p:ph type="subTitle" idx="1"/>
          </p:nvPr>
        </p:nvSpPr>
        <p:spPr>
          <a:xfrm>
            <a:off x="2667000" y="8164619"/>
            <a:ext cx="16002000" cy="3753061"/>
          </a:xfrm>
        </p:spPr>
        <p:txBody>
          <a:bodyPr/>
          <a:lstStyle>
            <a:lvl1pPr marL="0" indent="0" algn="ctr">
              <a:buNone/>
              <a:defRPr sz="5440"/>
            </a:lvl1pPr>
            <a:lvl2pPr marL="1036335" indent="0" algn="ctr">
              <a:buNone/>
              <a:defRPr sz="4533"/>
            </a:lvl2pPr>
            <a:lvl3pPr marL="2072670" indent="0" algn="ctr">
              <a:buNone/>
              <a:defRPr sz="4080"/>
            </a:lvl3pPr>
            <a:lvl4pPr marL="3109006" indent="0" algn="ctr">
              <a:buNone/>
              <a:defRPr sz="3627"/>
            </a:lvl4pPr>
            <a:lvl5pPr marL="4145341" indent="0" algn="ctr">
              <a:buNone/>
              <a:defRPr sz="3627"/>
            </a:lvl5pPr>
            <a:lvl6pPr marL="5181676" indent="0" algn="ctr">
              <a:buNone/>
              <a:defRPr sz="3627"/>
            </a:lvl6pPr>
            <a:lvl7pPr marL="6218011" indent="0" algn="ctr">
              <a:buNone/>
              <a:defRPr sz="3627"/>
            </a:lvl7pPr>
            <a:lvl8pPr marL="7254347" indent="0" algn="ctr">
              <a:buNone/>
              <a:defRPr sz="3627"/>
            </a:lvl8pPr>
            <a:lvl9pPr marL="8290682" indent="0" algn="ctr">
              <a:buNone/>
              <a:defRPr sz="362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5E1E80B-89E7-4323-848A-1CF811FD8704}"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E672F-9656-4E1A-AF4E-800AAACD8417}" type="slidenum">
              <a:rPr lang="en-US" smtClean="0"/>
              <a:t>‹#›</a:t>
            </a:fld>
            <a:endParaRPr lang="en-US"/>
          </a:p>
        </p:txBody>
      </p:sp>
    </p:spTree>
    <p:extLst>
      <p:ext uri="{BB962C8B-B14F-4D97-AF65-F5344CB8AC3E}">
        <p14:creationId xmlns:p14="http://schemas.microsoft.com/office/powerpoint/2010/main" val="3379849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E1E80B-89E7-4323-848A-1CF811FD8704}"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E672F-9656-4E1A-AF4E-800AAACD8417}" type="slidenum">
              <a:rPr lang="en-US" smtClean="0"/>
              <a:t>‹#›</a:t>
            </a:fld>
            <a:endParaRPr lang="en-US"/>
          </a:p>
        </p:txBody>
      </p:sp>
    </p:spTree>
    <p:extLst>
      <p:ext uri="{BB962C8B-B14F-4D97-AF65-F5344CB8AC3E}">
        <p14:creationId xmlns:p14="http://schemas.microsoft.com/office/powerpoint/2010/main" val="1414223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268576" y="827617"/>
            <a:ext cx="4600575" cy="1317349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66851" y="827617"/>
            <a:ext cx="13535025" cy="131734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E1E80B-89E7-4323-848A-1CF811FD8704}"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E672F-9656-4E1A-AF4E-800AAACD8417}" type="slidenum">
              <a:rPr lang="en-US" smtClean="0"/>
              <a:t>‹#›</a:t>
            </a:fld>
            <a:endParaRPr lang="en-US"/>
          </a:p>
        </p:txBody>
      </p:sp>
    </p:spTree>
    <p:extLst>
      <p:ext uri="{BB962C8B-B14F-4D97-AF65-F5344CB8AC3E}">
        <p14:creationId xmlns:p14="http://schemas.microsoft.com/office/powerpoint/2010/main" val="134886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E1E80B-89E7-4323-848A-1CF811FD8704}"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E672F-9656-4E1A-AF4E-800AAACD8417}" type="slidenum">
              <a:rPr lang="en-US" smtClean="0"/>
              <a:t>‹#›</a:t>
            </a:fld>
            <a:endParaRPr lang="en-US"/>
          </a:p>
        </p:txBody>
      </p:sp>
    </p:spTree>
    <p:extLst>
      <p:ext uri="{BB962C8B-B14F-4D97-AF65-F5344CB8AC3E}">
        <p14:creationId xmlns:p14="http://schemas.microsoft.com/office/powerpoint/2010/main" val="11786803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5739" y="3875409"/>
            <a:ext cx="18402300" cy="6466204"/>
          </a:xfrm>
        </p:spPr>
        <p:txBody>
          <a:bodyPr anchor="b"/>
          <a:lstStyle>
            <a:lvl1pPr>
              <a:defRPr sz="13600"/>
            </a:lvl1pPr>
          </a:lstStyle>
          <a:p>
            <a:r>
              <a:rPr lang="en-US"/>
              <a:t>Click to edit Master title style</a:t>
            </a:r>
            <a:endParaRPr lang="en-US" dirty="0"/>
          </a:p>
        </p:txBody>
      </p:sp>
      <p:sp>
        <p:nvSpPr>
          <p:cNvPr id="3" name="Text Placeholder 2"/>
          <p:cNvSpPr>
            <a:spLocks noGrp="1"/>
          </p:cNvSpPr>
          <p:nvPr>
            <p:ph type="body" idx="1"/>
          </p:nvPr>
        </p:nvSpPr>
        <p:spPr>
          <a:xfrm>
            <a:off x="1455739" y="10402786"/>
            <a:ext cx="18402300" cy="3400424"/>
          </a:xfrm>
        </p:spPr>
        <p:txBody>
          <a:bodyPr/>
          <a:lstStyle>
            <a:lvl1pPr marL="0" indent="0">
              <a:buNone/>
              <a:defRPr sz="5440">
                <a:solidFill>
                  <a:schemeClr val="tx1"/>
                </a:solidFill>
              </a:defRPr>
            </a:lvl1pPr>
            <a:lvl2pPr marL="1036335" indent="0">
              <a:buNone/>
              <a:defRPr sz="4533">
                <a:solidFill>
                  <a:schemeClr val="tx1">
                    <a:tint val="75000"/>
                  </a:schemeClr>
                </a:solidFill>
              </a:defRPr>
            </a:lvl2pPr>
            <a:lvl3pPr marL="2072670" indent="0">
              <a:buNone/>
              <a:defRPr sz="4080">
                <a:solidFill>
                  <a:schemeClr val="tx1">
                    <a:tint val="75000"/>
                  </a:schemeClr>
                </a:solidFill>
              </a:defRPr>
            </a:lvl3pPr>
            <a:lvl4pPr marL="3109006" indent="0">
              <a:buNone/>
              <a:defRPr sz="3627">
                <a:solidFill>
                  <a:schemeClr val="tx1">
                    <a:tint val="75000"/>
                  </a:schemeClr>
                </a:solidFill>
              </a:defRPr>
            </a:lvl4pPr>
            <a:lvl5pPr marL="4145341" indent="0">
              <a:buNone/>
              <a:defRPr sz="3627">
                <a:solidFill>
                  <a:schemeClr val="tx1">
                    <a:tint val="75000"/>
                  </a:schemeClr>
                </a:solidFill>
              </a:defRPr>
            </a:lvl5pPr>
            <a:lvl6pPr marL="5181676" indent="0">
              <a:buNone/>
              <a:defRPr sz="3627">
                <a:solidFill>
                  <a:schemeClr val="tx1">
                    <a:tint val="75000"/>
                  </a:schemeClr>
                </a:solidFill>
              </a:defRPr>
            </a:lvl6pPr>
            <a:lvl7pPr marL="6218011" indent="0">
              <a:buNone/>
              <a:defRPr sz="3627">
                <a:solidFill>
                  <a:schemeClr val="tx1">
                    <a:tint val="75000"/>
                  </a:schemeClr>
                </a:solidFill>
              </a:defRPr>
            </a:lvl7pPr>
            <a:lvl8pPr marL="7254347" indent="0">
              <a:buNone/>
              <a:defRPr sz="3627">
                <a:solidFill>
                  <a:schemeClr val="tx1">
                    <a:tint val="75000"/>
                  </a:schemeClr>
                </a:solidFill>
              </a:defRPr>
            </a:lvl8pPr>
            <a:lvl9pPr marL="8290682" indent="0">
              <a:buNone/>
              <a:defRPr sz="362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E1E80B-89E7-4323-848A-1CF811FD8704}" type="datetimeFigureOut">
              <a:rPr lang="en-US" smtClean="0"/>
              <a:t>9/7/2022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6E672F-9656-4E1A-AF4E-800AAACD8417}" type="slidenum">
              <a:rPr lang="en-US" smtClean="0"/>
              <a:t>‹#›</a:t>
            </a:fld>
            <a:endParaRPr lang="en-US"/>
          </a:p>
        </p:txBody>
      </p:sp>
    </p:spTree>
    <p:extLst>
      <p:ext uri="{BB962C8B-B14F-4D97-AF65-F5344CB8AC3E}">
        <p14:creationId xmlns:p14="http://schemas.microsoft.com/office/powerpoint/2010/main" val="2581035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466850" y="4138083"/>
            <a:ext cx="9067800" cy="9863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801350" y="4138083"/>
            <a:ext cx="9067800" cy="98630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E1E80B-89E7-4323-848A-1CF811FD8704}" type="datetimeFigureOut">
              <a:rPr lang="en-US" smtClean="0"/>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E672F-9656-4E1A-AF4E-800AAACD8417}" type="slidenum">
              <a:rPr lang="en-US" smtClean="0"/>
              <a:t>‹#›</a:t>
            </a:fld>
            <a:endParaRPr lang="en-US"/>
          </a:p>
        </p:txBody>
      </p:sp>
    </p:spTree>
    <p:extLst>
      <p:ext uri="{BB962C8B-B14F-4D97-AF65-F5344CB8AC3E}">
        <p14:creationId xmlns:p14="http://schemas.microsoft.com/office/powerpoint/2010/main" val="2385103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69629" y="827620"/>
            <a:ext cx="18402300" cy="300460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69631" y="3810636"/>
            <a:ext cx="9026127" cy="1867534"/>
          </a:xfrm>
        </p:spPr>
        <p:txBody>
          <a:bodyPr anchor="b"/>
          <a:lstStyle>
            <a:lvl1pPr marL="0" indent="0">
              <a:buNone/>
              <a:defRPr sz="5440" b="1"/>
            </a:lvl1pPr>
            <a:lvl2pPr marL="1036335" indent="0">
              <a:buNone/>
              <a:defRPr sz="4533" b="1"/>
            </a:lvl2pPr>
            <a:lvl3pPr marL="2072670" indent="0">
              <a:buNone/>
              <a:defRPr sz="4080" b="1"/>
            </a:lvl3pPr>
            <a:lvl4pPr marL="3109006" indent="0">
              <a:buNone/>
              <a:defRPr sz="3627" b="1"/>
            </a:lvl4pPr>
            <a:lvl5pPr marL="4145341" indent="0">
              <a:buNone/>
              <a:defRPr sz="3627" b="1"/>
            </a:lvl5pPr>
            <a:lvl6pPr marL="5181676" indent="0">
              <a:buNone/>
              <a:defRPr sz="3627" b="1"/>
            </a:lvl6pPr>
            <a:lvl7pPr marL="6218011" indent="0">
              <a:buNone/>
              <a:defRPr sz="3627" b="1"/>
            </a:lvl7pPr>
            <a:lvl8pPr marL="7254347" indent="0">
              <a:buNone/>
              <a:defRPr sz="3627" b="1"/>
            </a:lvl8pPr>
            <a:lvl9pPr marL="8290682" indent="0">
              <a:buNone/>
              <a:defRPr sz="3627" b="1"/>
            </a:lvl9pPr>
          </a:lstStyle>
          <a:p>
            <a:pPr lvl="0"/>
            <a:r>
              <a:rPr lang="en-US"/>
              <a:t>Click to edit Master text styles</a:t>
            </a:r>
          </a:p>
        </p:txBody>
      </p:sp>
      <p:sp>
        <p:nvSpPr>
          <p:cNvPr id="4" name="Content Placeholder 3"/>
          <p:cNvSpPr>
            <a:spLocks noGrp="1"/>
          </p:cNvSpPr>
          <p:nvPr>
            <p:ph sz="half" idx="2"/>
          </p:nvPr>
        </p:nvSpPr>
        <p:spPr>
          <a:xfrm>
            <a:off x="1469631" y="5678170"/>
            <a:ext cx="9026127" cy="8351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801351" y="3810636"/>
            <a:ext cx="9070579" cy="1867534"/>
          </a:xfrm>
        </p:spPr>
        <p:txBody>
          <a:bodyPr anchor="b"/>
          <a:lstStyle>
            <a:lvl1pPr marL="0" indent="0">
              <a:buNone/>
              <a:defRPr sz="5440" b="1"/>
            </a:lvl1pPr>
            <a:lvl2pPr marL="1036335" indent="0">
              <a:buNone/>
              <a:defRPr sz="4533" b="1"/>
            </a:lvl2pPr>
            <a:lvl3pPr marL="2072670" indent="0">
              <a:buNone/>
              <a:defRPr sz="4080" b="1"/>
            </a:lvl3pPr>
            <a:lvl4pPr marL="3109006" indent="0">
              <a:buNone/>
              <a:defRPr sz="3627" b="1"/>
            </a:lvl4pPr>
            <a:lvl5pPr marL="4145341" indent="0">
              <a:buNone/>
              <a:defRPr sz="3627" b="1"/>
            </a:lvl5pPr>
            <a:lvl6pPr marL="5181676" indent="0">
              <a:buNone/>
              <a:defRPr sz="3627" b="1"/>
            </a:lvl6pPr>
            <a:lvl7pPr marL="6218011" indent="0">
              <a:buNone/>
              <a:defRPr sz="3627" b="1"/>
            </a:lvl7pPr>
            <a:lvl8pPr marL="7254347" indent="0">
              <a:buNone/>
              <a:defRPr sz="3627" b="1"/>
            </a:lvl8pPr>
            <a:lvl9pPr marL="8290682" indent="0">
              <a:buNone/>
              <a:defRPr sz="3627" b="1"/>
            </a:lvl9pPr>
          </a:lstStyle>
          <a:p>
            <a:pPr lvl="0"/>
            <a:r>
              <a:rPr lang="en-US"/>
              <a:t>Click to edit Master text styles</a:t>
            </a:r>
          </a:p>
        </p:txBody>
      </p:sp>
      <p:sp>
        <p:nvSpPr>
          <p:cNvPr id="6" name="Content Placeholder 5"/>
          <p:cNvSpPr>
            <a:spLocks noGrp="1"/>
          </p:cNvSpPr>
          <p:nvPr>
            <p:ph sz="quarter" idx="4"/>
          </p:nvPr>
        </p:nvSpPr>
        <p:spPr>
          <a:xfrm>
            <a:off x="10801351" y="5678170"/>
            <a:ext cx="9070579" cy="83517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5E1E80B-89E7-4323-848A-1CF811FD8704}" type="datetimeFigureOut">
              <a:rPr lang="en-US" smtClean="0"/>
              <a:t>9/7/2022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6E672F-9656-4E1A-AF4E-800AAACD8417}" type="slidenum">
              <a:rPr lang="en-US" smtClean="0"/>
              <a:t>‹#›</a:t>
            </a:fld>
            <a:endParaRPr lang="en-US"/>
          </a:p>
        </p:txBody>
      </p:sp>
    </p:spTree>
    <p:extLst>
      <p:ext uri="{BB962C8B-B14F-4D97-AF65-F5344CB8AC3E}">
        <p14:creationId xmlns:p14="http://schemas.microsoft.com/office/powerpoint/2010/main" val="309552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5E1E80B-89E7-4323-848A-1CF811FD8704}" type="datetimeFigureOut">
              <a:rPr lang="en-US" smtClean="0"/>
              <a:t>9/7/2022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6E672F-9656-4E1A-AF4E-800AAACD8417}" type="slidenum">
              <a:rPr lang="en-US" smtClean="0"/>
              <a:t>‹#›</a:t>
            </a:fld>
            <a:endParaRPr lang="en-US"/>
          </a:p>
        </p:txBody>
      </p:sp>
    </p:spTree>
    <p:extLst>
      <p:ext uri="{BB962C8B-B14F-4D97-AF65-F5344CB8AC3E}">
        <p14:creationId xmlns:p14="http://schemas.microsoft.com/office/powerpoint/2010/main" val="3269937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E1E80B-89E7-4323-848A-1CF811FD8704}" type="datetimeFigureOut">
              <a:rPr lang="en-US" smtClean="0"/>
              <a:t>9/7/2022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6E672F-9656-4E1A-AF4E-800AAACD8417}" type="slidenum">
              <a:rPr lang="en-US" smtClean="0"/>
              <a:t>‹#›</a:t>
            </a:fld>
            <a:endParaRPr lang="en-US"/>
          </a:p>
        </p:txBody>
      </p:sp>
    </p:spTree>
    <p:extLst>
      <p:ext uri="{BB962C8B-B14F-4D97-AF65-F5344CB8AC3E}">
        <p14:creationId xmlns:p14="http://schemas.microsoft.com/office/powerpoint/2010/main" val="940373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9629" y="1036320"/>
            <a:ext cx="6881415" cy="3627120"/>
          </a:xfrm>
        </p:spPr>
        <p:txBody>
          <a:bodyPr anchor="b"/>
          <a:lstStyle>
            <a:lvl1pPr>
              <a:defRPr sz="7253"/>
            </a:lvl1pPr>
          </a:lstStyle>
          <a:p>
            <a:r>
              <a:rPr lang="en-US"/>
              <a:t>Click to edit Master title style</a:t>
            </a:r>
            <a:endParaRPr lang="en-US" dirty="0"/>
          </a:p>
        </p:txBody>
      </p:sp>
      <p:sp>
        <p:nvSpPr>
          <p:cNvPr id="3" name="Content Placeholder 2"/>
          <p:cNvSpPr>
            <a:spLocks noGrp="1"/>
          </p:cNvSpPr>
          <p:nvPr>
            <p:ph idx="1"/>
          </p:nvPr>
        </p:nvSpPr>
        <p:spPr>
          <a:xfrm>
            <a:off x="9070579" y="2238167"/>
            <a:ext cx="10801350" cy="11046883"/>
          </a:xfrm>
        </p:spPr>
        <p:txBody>
          <a:bodyPr/>
          <a:lstStyle>
            <a:lvl1pPr>
              <a:defRPr sz="7253"/>
            </a:lvl1pPr>
            <a:lvl2pPr>
              <a:defRPr sz="6347"/>
            </a:lvl2pPr>
            <a:lvl3pPr>
              <a:defRPr sz="5440"/>
            </a:lvl3pPr>
            <a:lvl4pPr>
              <a:defRPr sz="4533"/>
            </a:lvl4pPr>
            <a:lvl5pPr>
              <a:defRPr sz="4533"/>
            </a:lvl5pPr>
            <a:lvl6pPr>
              <a:defRPr sz="4533"/>
            </a:lvl6pPr>
            <a:lvl7pPr>
              <a:defRPr sz="4533"/>
            </a:lvl7pPr>
            <a:lvl8pPr>
              <a:defRPr sz="4533"/>
            </a:lvl8pPr>
            <a:lvl9pPr>
              <a:defRPr sz="45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69629" y="4663440"/>
            <a:ext cx="6881415" cy="8639599"/>
          </a:xfrm>
        </p:spPr>
        <p:txBody>
          <a:bodyPr/>
          <a:lstStyle>
            <a:lvl1pPr marL="0" indent="0">
              <a:buNone/>
              <a:defRPr sz="3627"/>
            </a:lvl1pPr>
            <a:lvl2pPr marL="1036335" indent="0">
              <a:buNone/>
              <a:defRPr sz="3173"/>
            </a:lvl2pPr>
            <a:lvl3pPr marL="2072670" indent="0">
              <a:buNone/>
              <a:defRPr sz="2720"/>
            </a:lvl3pPr>
            <a:lvl4pPr marL="3109006" indent="0">
              <a:buNone/>
              <a:defRPr sz="2267"/>
            </a:lvl4pPr>
            <a:lvl5pPr marL="4145341" indent="0">
              <a:buNone/>
              <a:defRPr sz="2267"/>
            </a:lvl5pPr>
            <a:lvl6pPr marL="5181676" indent="0">
              <a:buNone/>
              <a:defRPr sz="2267"/>
            </a:lvl6pPr>
            <a:lvl7pPr marL="6218011" indent="0">
              <a:buNone/>
              <a:defRPr sz="2267"/>
            </a:lvl7pPr>
            <a:lvl8pPr marL="7254347" indent="0">
              <a:buNone/>
              <a:defRPr sz="2267"/>
            </a:lvl8pPr>
            <a:lvl9pPr marL="8290682" indent="0">
              <a:buNone/>
              <a:defRPr sz="2267"/>
            </a:lvl9pPr>
          </a:lstStyle>
          <a:p>
            <a:pPr lvl="0"/>
            <a:r>
              <a:rPr lang="en-US"/>
              <a:t>Click to edit Master text styles</a:t>
            </a:r>
          </a:p>
        </p:txBody>
      </p:sp>
      <p:sp>
        <p:nvSpPr>
          <p:cNvPr id="5" name="Date Placeholder 4"/>
          <p:cNvSpPr>
            <a:spLocks noGrp="1"/>
          </p:cNvSpPr>
          <p:nvPr>
            <p:ph type="dt" sz="half" idx="10"/>
          </p:nvPr>
        </p:nvSpPr>
        <p:spPr/>
        <p:txBody>
          <a:bodyPr/>
          <a:lstStyle/>
          <a:p>
            <a:fld id="{05E1E80B-89E7-4323-848A-1CF811FD8704}" type="datetimeFigureOut">
              <a:rPr lang="en-US" smtClean="0"/>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E672F-9656-4E1A-AF4E-800AAACD8417}" type="slidenum">
              <a:rPr lang="en-US" smtClean="0"/>
              <a:t>‹#›</a:t>
            </a:fld>
            <a:endParaRPr lang="en-US"/>
          </a:p>
        </p:txBody>
      </p:sp>
    </p:spTree>
    <p:extLst>
      <p:ext uri="{BB962C8B-B14F-4D97-AF65-F5344CB8AC3E}">
        <p14:creationId xmlns:p14="http://schemas.microsoft.com/office/powerpoint/2010/main" val="2362473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9629" y="1036320"/>
            <a:ext cx="6881415" cy="3627120"/>
          </a:xfrm>
        </p:spPr>
        <p:txBody>
          <a:bodyPr anchor="b"/>
          <a:lstStyle>
            <a:lvl1pPr>
              <a:defRPr sz="7253"/>
            </a:lvl1pPr>
          </a:lstStyle>
          <a:p>
            <a:r>
              <a:rPr lang="en-US"/>
              <a:t>Click to edit Master title style</a:t>
            </a:r>
            <a:endParaRPr lang="en-US" dirty="0"/>
          </a:p>
        </p:txBody>
      </p:sp>
      <p:sp>
        <p:nvSpPr>
          <p:cNvPr id="3" name="Picture Placeholder 2"/>
          <p:cNvSpPr>
            <a:spLocks noGrp="1" noChangeAspect="1"/>
          </p:cNvSpPr>
          <p:nvPr>
            <p:ph type="pic" idx="1"/>
          </p:nvPr>
        </p:nvSpPr>
        <p:spPr>
          <a:xfrm>
            <a:off x="9070579" y="2238167"/>
            <a:ext cx="10801350" cy="11046883"/>
          </a:xfrm>
        </p:spPr>
        <p:txBody>
          <a:bodyPr anchor="t"/>
          <a:lstStyle>
            <a:lvl1pPr marL="0" indent="0">
              <a:buNone/>
              <a:defRPr sz="7253"/>
            </a:lvl1pPr>
            <a:lvl2pPr marL="1036335" indent="0">
              <a:buNone/>
              <a:defRPr sz="6347"/>
            </a:lvl2pPr>
            <a:lvl3pPr marL="2072670" indent="0">
              <a:buNone/>
              <a:defRPr sz="5440"/>
            </a:lvl3pPr>
            <a:lvl4pPr marL="3109006" indent="0">
              <a:buNone/>
              <a:defRPr sz="4533"/>
            </a:lvl4pPr>
            <a:lvl5pPr marL="4145341" indent="0">
              <a:buNone/>
              <a:defRPr sz="4533"/>
            </a:lvl5pPr>
            <a:lvl6pPr marL="5181676" indent="0">
              <a:buNone/>
              <a:defRPr sz="4533"/>
            </a:lvl6pPr>
            <a:lvl7pPr marL="6218011" indent="0">
              <a:buNone/>
              <a:defRPr sz="4533"/>
            </a:lvl7pPr>
            <a:lvl8pPr marL="7254347" indent="0">
              <a:buNone/>
              <a:defRPr sz="4533"/>
            </a:lvl8pPr>
            <a:lvl9pPr marL="8290682" indent="0">
              <a:buNone/>
              <a:defRPr sz="4533"/>
            </a:lvl9pPr>
          </a:lstStyle>
          <a:p>
            <a:r>
              <a:rPr lang="en-US"/>
              <a:t>Click icon to add picture</a:t>
            </a:r>
            <a:endParaRPr lang="en-US" dirty="0"/>
          </a:p>
        </p:txBody>
      </p:sp>
      <p:sp>
        <p:nvSpPr>
          <p:cNvPr id="4" name="Text Placeholder 3"/>
          <p:cNvSpPr>
            <a:spLocks noGrp="1"/>
          </p:cNvSpPr>
          <p:nvPr>
            <p:ph type="body" sz="half" idx="2"/>
          </p:nvPr>
        </p:nvSpPr>
        <p:spPr>
          <a:xfrm>
            <a:off x="1469629" y="4663440"/>
            <a:ext cx="6881415" cy="8639599"/>
          </a:xfrm>
        </p:spPr>
        <p:txBody>
          <a:bodyPr/>
          <a:lstStyle>
            <a:lvl1pPr marL="0" indent="0">
              <a:buNone/>
              <a:defRPr sz="3627"/>
            </a:lvl1pPr>
            <a:lvl2pPr marL="1036335" indent="0">
              <a:buNone/>
              <a:defRPr sz="3173"/>
            </a:lvl2pPr>
            <a:lvl3pPr marL="2072670" indent="0">
              <a:buNone/>
              <a:defRPr sz="2720"/>
            </a:lvl3pPr>
            <a:lvl4pPr marL="3109006" indent="0">
              <a:buNone/>
              <a:defRPr sz="2267"/>
            </a:lvl4pPr>
            <a:lvl5pPr marL="4145341" indent="0">
              <a:buNone/>
              <a:defRPr sz="2267"/>
            </a:lvl5pPr>
            <a:lvl6pPr marL="5181676" indent="0">
              <a:buNone/>
              <a:defRPr sz="2267"/>
            </a:lvl6pPr>
            <a:lvl7pPr marL="6218011" indent="0">
              <a:buNone/>
              <a:defRPr sz="2267"/>
            </a:lvl7pPr>
            <a:lvl8pPr marL="7254347" indent="0">
              <a:buNone/>
              <a:defRPr sz="2267"/>
            </a:lvl8pPr>
            <a:lvl9pPr marL="8290682" indent="0">
              <a:buNone/>
              <a:defRPr sz="2267"/>
            </a:lvl9pPr>
          </a:lstStyle>
          <a:p>
            <a:pPr lvl="0"/>
            <a:r>
              <a:rPr lang="en-US"/>
              <a:t>Click to edit Master text styles</a:t>
            </a:r>
          </a:p>
        </p:txBody>
      </p:sp>
      <p:sp>
        <p:nvSpPr>
          <p:cNvPr id="5" name="Date Placeholder 4"/>
          <p:cNvSpPr>
            <a:spLocks noGrp="1"/>
          </p:cNvSpPr>
          <p:nvPr>
            <p:ph type="dt" sz="half" idx="10"/>
          </p:nvPr>
        </p:nvSpPr>
        <p:spPr/>
        <p:txBody>
          <a:bodyPr/>
          <a:lstStyle/>
          <a:p>
            <a:fld id="{05E1E80B-89E7-4323-848A-1CF811FD8704}" type="datetimeFigureOut">
              <a:rPr lang="en-US" smtClean="0"/>
              <a:t>9/7/2022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6E672F-9656-4E1A-AF4E-800AAACD8417}" type="slidenum">
              <a:rPr lang="en-US" smtClean="0"/>
              <a:t>‹#›</a:t>
            </a:fld>
            <a:endParaRPr lang="en-US"/>
          </a:p>
        </p:txBody>
      </p:sp>
    </p:spTree>
    <p:extLst>
      <p:ext uri="{BB962C8B-B14F-4D97-AF65-F5344CB8AC3E}">
        <p14:creationId xmlns:p14="http://schemas.microsoft.com/office/powerpoint/2010/main" val="3802101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66850" y="827620"/>
            <a:ext cx="18402300" cy="300460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66850" y="4138083"/>
            <a:ext cx="18402300" cy="986303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466850" y="14407730"/>
            <a:ext cx="4800600" cy="827617"/>
          </a:xfrm>
          <a:prstGeom prst="rect">
            <a:avLst/>
          </a:prstGeom>
        </p:spPr>
        <p:txBody>
          <a:bodyPr vert="horz" lIns="91440" tIns="45720" rIns="91440" bIns="45720" rtlCol="0" anchor="ctr"/>
          <a:lstStyle>
            <a:lvl1pPr algn="l">
              <a:defRPr sz="2720">
                <a:solidFill>
                  <a:schemeClr val="tx1">
                    <a:tint val="75000"/>
                  </a:schemeClr>
                </a:solidFill>
              </a:defRPr>
            </a:lvl1pPr>
          </a:lstStyle>
          <a:p>
            <a:fld id="{05E1E80B-89E7-4323-848A-1CF811FD8704}" type="datetimeFigureOut">
              <a:rPr lang="en-US" smtClean="0"/>
              <a:t>9/7/2022</a:t>
            </a:fld>
            <a:endParaRPr lang="en-US"/>
          </a:p>
        </p:txBody>
      </p:sp>
      <p:sp>
        <p:nvSpPr>
          <p:cNvPr id="5" name="Footer Placeholder 4"/>
          <p:cNvSpPr>
            <a:spLocks noGrp="1"/>
          </p:cNvSpPr>
          <p:nvPr>
            <p:ph type="ftr" sz="quarter" idx="3"/>
          </p:nvPr>
        </p:nvSpPr>
        <p:spPr>
          <a:xfrm>
            <a:off x="7067550" y="14407730"/>
            <a:ext cx="7200900" cy="827617"/>
          </a:xfrm>
          <a:prstGeom prst="rect">
            <a:avLst/>
          </a:prstGeom>
        </p:spPr>
        <p:txBody>
          <a:bodyPr vert="horz" lIns="91440" tIns="45720" rIns="91440" bIns="45720" rtlCol="0" anchor="ctr"/>
          <a:lstStyle>
            <a:lvl1pPr algn="ctr">
              <a:defRPr sz="27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068550" y="14407730"/>
            <a:ext cx="4800600" cy="827617"/>
          </a:xfrm>
          <a:prstGeom prst="rect">
            <a:avLst/>
          </a:prstGeom>
        </p:spPr>
        <p:txBody>
          <a:bodyPr vert="horz" lIns="91440" tIns="45720" rIns="91440" bIns="45720" rtlCol="0" anchor="ctr"/>
          <a:lstStyle>
            <a:lvl1pPr algn="r">
              <a:defRPr sz="2720">
                <a:solidFill>
                  <a:schemeClr val="tx1">
                    <a:tint val="75000"/>
                  </a:schemeClr>
                </a:solidFill>
              </a:defRPr>
            </a:lvl1pPr>
          </a:lstStyle>
          <a:p>
            <a:fld id="{396E672F-9656-4E1A-AF4E-800AAACD8417}" type="slidenum">
              <a:rPr lang="en-US" smtClean="0"/>
              <a:t>‹#›</a:t>
            </a:fld>
            <a:endParaRPr lang="en-US"/>
          </a:p>
        </p:txBody>
      </p:sp>
      <p:sp>
        <p:nvSpPr>
          <p:cNvPr id="7" name="Rectangle 6">
            <a:extLst>
              <a:ext uri="{FF2B5EF4-FFF2-40B4-BE49-F238E27FC236}">
                <a16:creationId xmlns:a16="http://schemas.microsoft.com/office/drawing/2014/main" xmlns="" id="{1422BFD1-5E88-43DA-955B-BEEEB6259BD6}"/>
              </a:ext>
            </a:extLst>
          </p:cNvPr>
          <p:cNvSpPr/>
          <p:nvPr userDrawn="1"/>
        </p:nvSpPr>
        <p:spPr>
          <a:xfrm>
            <a:off x="1082040" y="457200"/>
            <a:ext cx="19674840" cy="1459992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57281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2072670" rtl="0" eaLnBrk="1" latinLnBrk="0" hangingPunct="1">
        <a:lnSpc>
          <a:spcPct val="90000"/>
        </a:lnSpc>
        <a:spcBef>
          <a:spcPct val="0"/>
        </a:spcBef>
        <a:buNone/>
        <a:defRPr sz="9973" kern="1200">
          <a:solidFill>
            <a:schemeClr val="tx1"/>
          </a:solidFill>
          <a:latin typeface="+mj-lt"/>
          <a:ea typeface="+mj-ea"/>
          <a:cs typeface="+mj-cs"/>
        </a:defRPr>
      </a:lvl1pPr>
    </p:titleStyle>
    <p:bodyStyle>
      <a:lvl1pPr marL="518168" indent="-518168" algn="l" defTabSz="2072670" rtl="0" eaLnBrk="1" latinLnBrk="0" hangingPunct="1">
        <a:lnSpc>
          <a:spcPct val="90000"/>
        </a:lnSpc>
        <a:spcBef>
          <a:spcPts val="2267"/>
        </a:spcBef>
        <a:buFont typeface="Arial" panose="020B0604020202020204" pitchFamily="34" charset="0"/>
        <a:buChar char="•"/>
        <a:defRPr sz="6347" kern="1200">
          <a:solidFill>
            <a:schemeClr val="tx1"/>
          </a:solidFill>
          <a:latin typeface="+mn-lt"/>
          <a:ea typeface="+mn-ea"/>
          <a:cs typeface="+mn-cs"/>
        </a:defRPr>
      </a:lvl1pPr>
      <a:lvl2pPr marL="1554503" indent="-518168" algn="l" defTabSz="2072670" rtl="0" eaLnBrk="1" latinLnBrk="0" hangingPunct="1">
        <a:lnSpc>
          <a:spcPct val="90000"/>
        </a:lnSpc>
        <a:spcBef>
          <a:spcPts val="1133"/>
        </a:spcBef>
        <a:buFont typeface="Arial" panose="020B0604020202020204" pitchFamily="34" charset="0"/>
        <a:buChar char="•"/>
        <a:defRPr sz="5440" kern="1200">
          <a:solidFill>
            <a:schemeClr val="tx1"/>
          </a:solidFill>
          <a:latin typeface="+mn-lt"/>
          <a:ea typeface="+mn-ea"/>
          <a:cs typeface="+mn-cs"/>
        </a:defRPr>
      </a:lvl2pPr>
      <a:lvl3pPr marL="2590838" indent="-518168" algn="l" defTabSz="2072670" rtl="0" eaLnBrk="1" latinLnBrk="0" hangingPunct="1">
        <a:lnSpc>
          <a:spcPct val="90000"/>
        </a:lnSpc>
        <a:spcBef>
          <a:spcPts val="1133"/>
        </a:spcBef>
        <a:buFont typeface="Arial" panose="020B0604020202020204" pitchFamily="34" charset="0"/>
        <a:buChar char="•"/>
        <a:defRPr sz="4533" kern="1200">
          <a:solidFill>
            <a:schemeClr val="tx1"/>
          </a:solidFill>
          <a:latin typeface="+mn-lt"/>
          <a:ea typeface="+mn-ea"/>
          <a:cs typeface="+mn-cs"/>
        </a:defRPr>
      </a:lvl3pPr>
      <a:lvl4pPr marL="3627173" indent="-518168" algn="l" defTabSz="2072670"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4pPr>
      <a:lvl5pPr marL="4663509" indent="-518168" algn="l" defTabSz="2072670"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5pPr>
      <a:lvl6pPr marL="5699844" indent="-518168" algn="l" defTabSz="2072670"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6179" indent="-518168" algn="l" defTabSz="2072670"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2514" indent="-518168" algn="l" defTabSz="2072670"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08850" indent="-518168" algn="l" defTabSz="2072670"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p:bodyStyle>
    <p:otherStyle>
      <a:defPPr>
        <a:defRPr lang="en-US"/>
      </a:defPPr>
      <a:lvl1pPr marL="0" algn="l" defTabSz="2072670" rtl="0" eaLnBrk="1" latinLnBrk="0" hangingPunct="1">
        <a:defRPr sz="4080" kern="1200">
          <a:solidFill>
            <a:schemeClr val="tx1"/>
          </a:solidFill>
          <a:latin typeface="+mn-lt"/>
          <a:ea typeface="+mn-ea"/>
          <a:cs typeface="+mn-cs"/>
        </a:defRPr>
      </a:lvl1pPr>
      <a:lvl2pPr marL="1036335" algn="l" defTabSz="2072670" rtl="0" eaLnBrk="1" latinLnBrk="0" hangingPunct="1">
        <a:defRPr sz="4080" kern="1200">
          <a:solidFill>
            <a:schemeClr val="tx1"/>
          </a:solidFill>
          <a:latin typeface="+mn-lt"/>
          <a:ea typeface="+mn-ea"/>
          <a:cs typeface="+mn-cs"/>
        </a:defRPr>
      </a:lvl2pPr>
      <a:lvl3pPr marL="2072670" algn="l" defTabSz="2072670" rtl="0" eaLnBrk="1" latinLnBrk="0" hangingPunct="1">
        <a:defRPr sz="4080" kern="1200">
          <a:solidFill>
            <a:schemeClr val="tx1"/>
          </a:solidFill>
          <a:latin typeface="+mn-lt"/>
          <a:ea typeface="+mn-ea"/>
          <a:cs typeface="+mn-cs"/>
        </a:defRPr>
      </a:lvl3pPr>
      <a:lvl4pPr marL="3109006" algn="l" defTabSz="2072670" rtl="0" eaLnBrk="1" latinLnBrk="0" hangingPunct="1">
        <a:defRPr sz="4080" kern="1200">
          <a:solidFill>
            <a:schemeClr val="tx1"/>
          </a:solidFill>
          <a:latin typeface="+mn-lt"/>
          <a:ea typeface="+mn-ea"/>
          <a:cs typeface="+mn-cs"/>
        </a:defRPr>
      </a:lvl4pPr>
      <a:lvl5pPr marL="4145341" algn="l" defTabSz="2072670" rtl="0" eaLnBrk="1" latinLnBrk="0" hangingPunct="1">
        <a:defRPr sz="4080" kern="1200">
          <a:solidFill>
            <a:schemeClr val="tx1"/>
          </a:solidFill>
          <a:latin typeface="+mn-lt"/>
          <a:ea typeface="+mn-ea"/>
          <a:cs typeface="+mn-cs"/>
        </a:defRPr>
      </a:lvl5pPr>
      <a:lvl6pPr marL="5181676" algn="l" defTabSz="2072670" rtl="0" eaLnBrk="1" latinLnBrk="0" hangingPunct="1">
        <a:defRPr sz="4080" kern="1200">
          <a:solidFill>
            <a:schemeClr val="tx1"/>
          </a:solidFill>
          <a:latin typeface="+mn-lt"/>
          <a:ea typeface="+mn-ea"/>
          <a:cs typeface="+mn-cs"/>
        </a:defRPr>
      </a:lvl6pPr>
      <a:lvl7pPr marL="6218011" algn="l" defTabSz="2072670" rtl="0" eaLnBrk="1" latinLnBrk="0" hangingPunct="1">
        <a:defRPr sz="4080" kern="1200">
          <a:solidFill>
            <a:schemeClr val="tx1"/>
          </a:solidFill>
          <a:latin typeface="+mn-lt"/>
          <a:ea typeface="+mn-ea"/>
          <a:cs typeface="+mn-cs"/>
        </a:defRPr>
      </a:lvl7pPr>
      <a:lvl8pPr marL="7254347" algn="l" defTabSz="2072670" rtl="0" eaLnBrk="1" latinLnBrk="0" hangingPunct="1">
        <a:defRPr sz="4080" kern="1200">
          <a:solidFill>
            <a:schemeClr val="tx1"/>
          </a:solidFill>
          <a:latin typeface="+mn-lt"/>
          <a:ea typeface="+mn-ea"/>
          <a:cs typeface="+mn-cs"/>
        </a:defRPr>
      </a:lvl8pPr>
      <a:lvl9pPr marL="8290682" algn="l" defTabSz="2072670" rtl="0" eaLnBrk="1" latinLnBrk="0" hangingPunct="1">
        <a:defRPr sz="4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6850" y="827620"/>
            <a:ext cx="19086368" cy="3245616"/>
          </a:xfrm>
        </p:spPr>
        <p:txBody>
          <a:bodyPr/>
          <a:lstStyle/>
          <a:p>
            <a:r>
              <a:rPr lang="en-US" dirty="0" smtClean="0"/>
              <a:t>ARCHITECTURE DESIGN - V</a:t>
            </a:r>
            <a:endParaRPr lang="en-IN" dirty="0"/>
          </a:p>
        </p:txBody>
      </p:sp>
      <p:sp>
        <p:nvSpPr>
          <p:cNvPr id="3" name="Content Placeholder 2"/>
          <p:cNvSpPr>
            <a:spLocks noGrp="1"/>
          </p:cNvSpPr>
          <p:nvPr>
            <p:ph idx="1"/>
          </p:nvPr>
        </p:nvSpPr>
        <p:spPr>
          <a:xfrm>
            <a:off x="1633105" y="12949574"/>
            <a:ext cx="18402300" cy="1556135"/>
          </a:xfrm>
        </p:spPr>
        <p:txBody>
          <a:bodyPr>
            <a:normAutofit/>
          </a:bodyPr>
          <a:lstStyle/>
          <a:p>
            <a:pPr marL="0" indent="0">
              <a:buNone/>
            </a:pPr>
            <a:r>
              <a:rPr lang="en-US" sz="3600" dirty="0" smtClean="0"/>
              <a:t>TOPIC- Architect’s Philosophy</a:t>
            </a:r>
          </a:p>
          <a:p>
            <a:pPr marL="0" indent="0">
              <a:buNone/>
            </a:pPr>
            <a:r>
              <a:rPr lang="en-US" sz="3600" dirty="0" smtClean="0"/>
              <a:t>Presented by:- </a:t>
            </a:r>
            <a:r>
              <a:rPr lang="en-US" sz="3600" dirty="0" err="1" smtClean="0"/>
              <a:t>Kavita</a:t>
            </a:r>
            <a:endParaRPr lang="en-IN" sz="3600" dirty="0"/>
          </a:p>
        </p:txBody>
      </p:sp>
      <p:pic>
        <p:nvPicPr>
          <p:cNvPr id="4" name="Picture 3"/>
          <p:cNvPicPr>
            <a:picLocks noChangeAspect="1" noChangeArrowheads="1"/>
          </p:cNvPicPr>
          <p:nvPr/>
        </p:nvPicPr>
        <p:blipFill>
          <a:blip r:embed="rId2" cstate="print"/>
          <a:srcRect/>
          <a:stretch>
            <a:fillRect/>
          </a:stretch>
        </p:blipFill>
        <p:spPr bwMode="auto">
          <a:xfrm>
            <a:off x="18034722" y="1113899"/>
            <a:ext cx="2000683" cy="2387108"/>
          </a:xfrm>
          <a:prstGeom prst="rect">
            <a:avLst/>
          </a:prstGeom>
          <a:noFill/>
          <a:ln w="9525">
            <a:noFill/>
            <a:miter lim="800000"/>
            <a:headEnd/>
            <a:tailEnd/>
          </a:ln>
        </p:spPr>
      </p:pic>
    </p:spTree>
    <p:extLst>
      <p:ext uri="{BB962C8B-B14F-4D97-AF65-F5344CB8AC3E}">
        <p14:creationId xmlns:p14="http://schemas.microsoft.com/office/powerpoint/2010/main" val="2262998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inco detalles de la vida del arquitecto famoso Mies van der Rohe">
            <a:extLst>
              <a:ext uri="{FF2B5EF4-FFF2-40B4-BE49-F238E27FC236}">
                <a16:creationId xmlns:a16="http://schemas.microsoft.com/office/drawing/2014/main" xmlns="" id="{A4ED7FA0-945C-4B31-981B-CBBC41E4E0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312" y="2568645"/>
            <a:ext cx="7528839" cy="467038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CCCDAE48-F052-4685-8081-A9AB3302699D}"/>
              </a:ext>
            </a:extLst>
          </p:cNvPr>
          <p:cNvSpPr txBox="1"/>
          <p:nvPr/>
        </p:nvSpPr>
        <p:spPr>
          <a:xfrm>
            <a:off x="2626832" y="7193980"/>
            <a:ext cx="5684629" cy="1077218"/>
          </a:xfrm>
          <a:prstGeom prst="rect">
            <a:avLst/>
          </a:prstGeom>
          <a:noFill/>
        </p:spPr>
        <p:txBody>
          <a:bodyPr wrap="square">
            <a:spAutoFit/>
          </a:bodyPr>
          <a:lstStyle/>
          <a:p>
            <a:r>
              <a:rPr lang="en-US" sz="3200" b="1" i="0" u="sng" dirty="0">
                <a:solidFill>
                  <a:srgbClr val="3B3835"/>
                </a:solidFill>
                <a:effectLst/>
                <a:ea typeface="Adobe Fan Heiti Std B" panose="020B0700000000000000" pitchFamily="34" charset="-128"/>
              </a:rPr>
              <a:t>LUDWIG MIES VAN DER ROHE</a:t>
            </a:r>
          </a:p>
          <a:p>
            <a:r>
              <a:rPr lang="en-US" sz="3200" b="1" i="0" dirty="0">
                <a:effectLst/>
              </a:rPr>
              <a:t>27 March 1886</a:t>
            </a:r>
            <a:r>
              <a:rPr lang="en-US" sz="3200" b="1" u="sng" dirty="0">
                <a:ea typeface="Adobe Fan Heiti Std B" panose="020B0700000000000000" pitchFamily="34" charset="-128"/>
              </a:rPr>
              <a:t>-</a:t>
            </a:r>
            <a:r>
              <a:rPr lang="en-US" sz="3200" b="1" i="0" dirty="0">
                <a:effectLst/>
              </a:rPr>
              <a:t>17 August 1969</a:t>
            </a:r>
            <a:endParaRPr lang="en-US" sz="3200" b="1" u="sng" dirty="0">
              <a:ea typeface="Adobe Fan Heiti Std B" panose="020B0700000000000000" pitchFamily="34" charset="-128"/>
            </a:endParaRPr>
          </a:p>
        </p:txBody>
      </p:sp>
      <p:sp>
        <p:nvSpPr>
          <p:cNvPr id="13" name="TextBox 12">
            <a:extLst>
              <a:ext uri="{FF2B5EF4-FFF2-40B4-BE49-F238E27FC236}">
                <a16:creationId xmlns:a16="http://schemas.microsoft.com/office/drawing/2014/main" xmlns="" id="{07DBDFF1-A90B-4EA4-9A24-844190F89653}"/>
              </a:ext>
            </a:extLst>
          </p:cNvPr>
          <p:cNvSpPr txBox="1"/>
          <p:nvPr/>
        </p:nvSpPr>
        <p:spPr>
          <a:xfrm>
            <a:off x="8993045" y="964817"/>
            <a:ext cx="6759174" cy="5632311"/>
          </a:xfrm>
          <a:prstGeom prst="rect">
            <a:avLst/>
          </a:prstGeom>
          <a:noFill/>
        </p:spPr>
        <p:txBody>
          <a:bodyPr wrap="square">
            <a:spAutoFit/>
          </a:bodyPr>
          <a:lstStyle/>
          <a:p>
            <a:pPr marL="285750" indent="-285750" algn="just">
              <a:buFont typeface="Arial" panose="020B0604020202020204" pitchFamily="34" charset="0"/>
              <a:buChar char="•"/>
            </a:pPr>
            <a:r>
              <a:rPr lang="en-US" sz="2400" dirty="0">
                <a:solidFill>
                  <a:srgbClr val="3B3835"/>
                </a:solidFill>
              </a:rPr>
              <a:t>Ludwig </a:t>
            </a:r>
            <a:r>
              <a:rPr lang="en-US" sz="2400" dirty="0" err="1">
                <a:solidFill>
                  <a:srgbClr val="3B3835"/>
                </a:solidFill>
              </a:rPr>
              <a:t>Mies</a:t>
            </a:r>
            <a:r>
              <a:rPr lang="en-US" sz="2400" dirty="0">
                <a:solidFill>
                  <a:srgbClr val="3B3835"/>
                </a:solidFill>
              </a:rPr>
              <a:t> was born in Aachen, </a:t>
            </a:r>
            <a:r>
              <a:rPr lang="en-US" sz="2400" dirty="0" err="1">
                <a:solidFill>
                  <a:srgbClr val="3B3835"/>
                </a:solidFill>
              </a:rPr>
              <a:t>Nordhein</a:t>
            </a:r>
            <a:r>
              <a:rPr lang="en-US" sz="2400" dirty="0">
                <a:solidFill>
                  <a:srgbClr val="3B3835"/>
                </a:solidFill>
              </a:rPr>
              <a:t> Westfalen ,Germany, on March 27 1886.  No formal training in architecture </a:t>
            </a:r>
            <a:endParaRPr lang="en-US" sz="2400" dirty="0" smtClean="0">
              <a:solidFill>
                <a:srgbClr val="3B3835"/>
              </a:solidFill>
            </a:endParaRPr>
          </a:p>
          <a:p>
            <a:pPr marL="285750" indent="-285750" algn="just">
              <a:buFont typeface="Arial" panose="020B0604020202020204" pitchFamily="34" charset="0"/>
              <a:buChar char="•"/>
            </a:pPr>
            <a:endParaRPr lang="en-US" sz="2400" dirty="0">
              <a:solidFill>
                <a:srgbClr val="3B3835"/>
              </a:solidFill>
            </a:endParaRPr>
          </a:p>
          <a:p>
            <a:pPr marL="285750" indent="-285750" algn="just">
              <a:buFont typeface="Arial" panose="020B0604020202020204" pitchFamily="34" charset="0"/>
              <a:buChar char="•"/>
            </a:pPr>
            <a:endParaRPr lang="en-US" sz="2400" dirty="0">
              <a:solidFill>
                <a:srgbClr val="3B3835"/>
              </a:solidFill>
            </a:endParaRPr>
          </a:p>
          <a:p>
            <a:pPr marL="285750" indent="-285750" algn="just">
              <a:buFont typeface="Arial" panose="020B0604020202020204" pitchFamily="34" charset="0"/>
              <a:buChar char="•"/>
            </a:pPr>
            <a:r>
              <a:rPr lang="en-US" sz="2400" dirty="0">
                <a:solidFill>
                  <a:srgbClr val="3B3835"/>
                </a:solidFill>
              </a:rPr>
              <a:t>Worked under Peter Behrens ,Succeeded Gropius as Bauhaus </a:t>
            </a:r>
            <a:r>
              <a:rPr lang="en-US" sz="2400" dirty="0" smtClean="0">
                <a:solidFill>
                  <a:srgbClr val="3B3835"/>
                </a:solidFill>
              </a:rPr>
              <a:t>Director</a:t>
            </a:r>
          </a:p>
          <a:p>
            <a:pPr marL="285750" indent="-285750" algn="just">
              <a:buFont typeface="Arial" panose="020B0604020202020204" pitchFamily="34" charset="0"/>
              <a:buChar char="•"/>
            </a:pPr>
            <a:endParaRPr lang="en-US" sz="2400" dirty="0">
              <a:solidFill>
                <a:srgbClr val="3B3835"/>
              </a:solidFill>
            </a:endParaRPr>
          </a:p>
          <a:p>
            <a:pPr marL="285750" indent="-285750" algn="just">
              <a:buFont typeface="Arial" panose="020B0604020202020204" pitchFamily="34" charset="0"/>
              <a:buChar char="•"/>
            </a:pPr>
            <a:r>
              <a:rPr lang="en-US" sz="2400" dirty="0">
                <a:solidFill>
                  <a:srgbClr val="3B3835"/>
                </a:solidFill>
              </a:rPr>
              <a:t>Migrated to US and taught architecture at the Illinois Institute of Technology </a:t>
            </a:r>
            <a:endParaRPr lang="en-US" sz="2400" dirty="0" smtClean="0">
              <a:solidFill>
                <a:srgbClr val="3B3835"/>
              </a:solidFill>
            </a:endParaRPr>
          </a:p>
          <a:p>
            <a:pPr marL="285750" indent="-285750" algn="just">
              <a:buFont typeface="Arial" panose="020B0604020202020204" pitchFamily="34" charset="0"/>
              <a:buChar char="•"/>
            </a:pPr>
            <a:endParaRPr lang="en-US" sz="2400" dirty="0">
              <a:solidFill>
                <a:srgbClr val="3B3835"/>
              </a:solidFill>
            </a:endParaRPr>
          </a:p>
          <a:p>
            <a:pPr marL="285750" indent="-285750" algn="just">
              <a:buFont typeface="Arial" panose="020B0604020202020204" pitchFamily="34" charset="0"/>
              <a:buChar char="•"/>
            </a:pPr>
            <a:endParaRPr lang="en-US" sz="2400" dirty="0">
              <a:solidFill>
                <a:srgbClr val="3B3835"/>
              </a:solidFill>
            </a:endParaRPr>
          </a:p>
          <a:p>
            <a:pPr marL="285750" indent="-285750" algn="just">
              <a:buFont typeface="Arial" panose="020B0604020202020204" pitchFamily="34" charset="0"/>
              <a:buChar char="•"/>
            </a:pPr>
            <a:r>
              <a:rPr lang="en-US" sz="2400" dirty="0">
                <a:solidFill>
                  <a:srgbClr val="3B3835"/>
                </a:solidFill>
              </a:rPr>
              <a:t>Designed Skyscrapers Of Steel And Glass which became models of skyscraper design throughout the world.</a:t>
            </a:r>
            <a:endParaRPr lang="en-US" sz="2400" dirty="0"/>
          </a:p>
        </p:txBody>
      </p:sp>
      <p:sp>
        <p:nvSpPr>
          <p:cNvPr id="15" name="TextBox 14">
            <a:extLst>
              <a:ext uri="{FF2B5EF4-FFF2-40B4-BE49-F238E27FC236}">
                <a16:creationId xmlns:a16="http://schemas.microsoft.com/office/drawing/2014/main" xmlns="" id="{00FDFBAB-F282-4E44-93E1-F790EC62FDBB}"/>
              </a:ext>
            </a:extLst>
          </p:cNvPr>
          <p:cNvSpPr txBox="1"/>
          <p:nvPr/>
        </p:nvSpPr>
        <p:spPr>
          <a:xfrm>
            <a:off x="4270090" y="10419108"/>
            <a:ext cx="9445910" cy="3416320"/>
          </a:xfrm>
          <a:prstGeom prst="rect">
            <a:avLst/>
          </a:prstGeom>
          <a:noFill/>
        </p:spPr>
        <p:txBody>
          <a:bodyPr wrap="square">
            <a:spAutoFit/>
          </a:bodyPr>
          <a:lstStyle/>
          <a:p>
            <a:pPr marL="285750" indent="-285750">
              <a:buFont typeface="Arial" panose="020B0604020202020204" pitchFamily="34" charset="0"/>
              <a:buChar char="•"/>
            </a:pPr>
            <a:r>
              <a:rPr lang="en-US" sz="2400" b="0" i="0" dirty="0">
                <a:solidFill>
                  <a:srgbClr val="3B3835"/>
                </a:solidFill>
                <a:effectLst/>
              </a:rPr>
              <a:t>Simple rectangular forms </a:t>
            </a:r>
            <a:endParaRPr lang="en-US" sz="2400" b="0" i="0" dirty="0" smtClean="0">
              <a:solidFill>
                <a:srgbClr val="3B3835"/>
              </a:solidFill>
              <a:effectLst/>
            </a:endParaRPr>
          </a:p>
          <a:p>
            <a:pPr marL="285750" indent="-285750">
              <a:buFont typeface="Arial" panose="020B0604020202020204" pitchFamily="34" charset="0"/>
              <a:buChar char="•"/>
            </a:pPr>
            <a:endParaRPr lang="en-US" sz="2400" b="0" i="0" dirty="0">
              <a:solidFill>
                <a:srgbClr val="3B3835"/>
              </a:solidFill>
              <a:effectLst/>
            </a:endParaRPr>
          </a:p>
          <a:p>
            <a:pPr marL="285750" indent="-285750">
              <a:buFont typeface="Arial" panose="020B0604020202020204" pitchFamily="34" charset="0"/>
              <a:buChar char="•"/>
            </a:pPr>
            <a:r>
              <a:rPr lang="en-US" sz="2400" b="0" i="0" dirty="0">
                <a:solidFill>
                  <a:srgbClr val="3B3835"/>
                </a:solidFill>
                <a:effectLst/>
              </a:rPr>
              <a:t>Open, flexible plans and multi-functional </a:t>
            </a:r>
            <a:r>
              <a:rPr lang="en-US" sz="2400" b="0" i="0" dirty="0" smtClean="0">
                <a:solidFill>
                  <a:srgbClr val="3B3835"/>
                </a:solidFill>
                <a:effectLst/>
              </a:rPr>
              <a:t>spaces</a:t>
            </a:r>
          </a:p>
          <a:p>
            <a:pPr marL="285750" indent="-285750">
              <a:buFont typeface="Arial" panose="020B0604020202020204" pitchFamily="34" charset="0"/>
              <a:buChar char="•"/>
            </a:pPr>
            <a:r>
              <a:rPr lang="en-US" sz="2400" b="0" i="0" dirty="0" smtClean="0">
                <a:solidFill>
                  <a:srgbClr val="3B3835"/>
                </a:solidFill>
                <a:effectLst/>
              </a:rPr>
              <a:t> </a:t>
            </a:r>
            <a:endParaRPr lang="en-US" sz="2400" b="0" i="0" dirty="0">
              <a:solidFill>
                <a:srgbClr val="3B3835"/>
              </a:solidFill>
              <a:effectLst/>
            </a:endParaRPr>
          </a:p>
          <a:p>
            <a:pPr marL="285750" indent="-285750">
              <a:buFont typeface="Arial" panose="020B0604020202020204" pitchFamily="34" charset="0"/>
              <a:buChar char="•"/>
            </a:pPr>
            <a:r>
              <a:rPr lang="en-US" sz="2400" b="0" i="0" dirty="0">
                <a:solidFill>
                  <a:srgbClr val="3B3835"/>
                </a:solidFill>
                <a:effectLst/>
              </a:rPr>
              <a:t>Widespread use of glass to bring the outside </a:t>
            </a:r>
            <a:r>
              <a:rPr lang="en-US" sz="2400" b="0" i="0" dirty="0" smtClean="0">
                <a:solidFill>
                  <a:srgbClr val="3B3835"/>
                </a:solidFill>
                <a:effectLst/>
              </a:rPr>
              <a:t>in</a:t>
            </a:r>
          </a:p>
          <a:p>
            <a:pPr marL="285750" indent="-285750">
              <a:buFont typeface="Arial" panose="020B0604020202020204" pitchFamily="34" charset="0"/>
              <a:buChar char="•"/>
            </a:pPr>
            <a:endParaRPr lang="en-US" sz="2400" b="0" i="0" dirty="0">
              <a:solidFill>
                <a:srgbClr val="3B3835"/>
              </a:solidFill>
              <a:effectLst/>
            </a:endParaRPr>
          </a:p>
          <a:p>
            <a:pPr marL="285750" indent="-285750">
              <a:buFont typeface="Arial" panose="020B0604020202020204" pitchFamily="34" charset="0"/>
              <a:buChar char="•"/>
            </a:pPr>
            <a:r>
              <a:rPr lang="en-US" sz="2400" b="0" i="0" dirty="0">
                <a:solidFill>
                  <a:srgbClr val="3B3835"/>
                </a:solidFill>
                <a:effectLst/>
              </a:rPr>
              <a:t>Mastered steel and glass construction </a:t>
            </a:r>
            <a:endParaRPr lang="en-US" sz="2400" b="0" i="0" dirty="0" smtClean="0">
              <a:solidFill>
                <a:srgbClr val="3B3835"/>
              </a:solidFill>
              <a:effectLst/>
            </a:endParaRPr>
          </a:p>
          <a:p>
            <a:pPr marL="285750" indent="-285750">
              <a:buFont typeface="Arial" panose="020B0604020202020204" pitchFamily="34" charset="0"/>
              <a:buChar char="•"/>
            </a:pPr>
            <a:endParaRPr lang="en-US" sz="2400" b="0" i="0" dirty="0">
              <a:solidFill>
                <a:srgbClr val="3B3835"/>
              </a:solidFill>
              <a:effectLst/>
            </a:endParaRPr>
          </a:p>
          <a:p>
            <a:pPr marL="285750" indent="-285750">
              <a:buFont typeface="Arial" panose="020B0604020202020204" pitchFamily="34" charset="0"/>
              <a:buChar char="•"/>
            </a:pPr>
            <a:r>
              <a:rPr lang="en-US" sz="2400" b="0" i="0" dirty="0">
                <a:solidFill>
                  <a:srgbClr val="3B3835"/>
                </a:solidFill>
                <a:effectLst/>
              </a:rPr>
              <a:t>Exposed and very refined structural details </a:t>
            </a:r>
          </a:p>
        </p:txBody>
      </p:sp>
      <p:sp>
        <p:nvSpPr>
          <p:cNvPr id="23" name="TextBox 22">
            <a:extLst>
              <a:ext uri="{FF2B5EF4-FFF2-40B4-BE49-F238E27FC236}">
                <a16:creationId xmlns:a16="http://schemas.microsoft.com/office/drawing/2014/main" xmlns="" id="{A62C6896-9373-4900-970D-31205F42AB60}"/>
              </a:ext>
            </a:extLst>
          </p:cNvPr>
          <p:cNvSpPr txBox="1"/>
          <p:nvPr/>
        </p:nvSpPr>
        <p:spPr>
          <a:xfrm>
            <a:off x="17328268" y="6513982"/>
            <a:ext cx="2792682" cy="954107"/>
          </a:xfrm>
          <a:prstGeom prst="rect">
            <a:avLst/>
          </a:prstGeom>
          <a:noFill/>
        </p:spPr>
        <p:txBody>
          <a:bodyPr wrap="square">
            <a:spAutoFit/>
          </a:bodyPr>
          <a:lstStyle/>
          <a:p>
            <a:r>
              <a:rPr lang="en-US" sz="2800" b="1" i="0" u="sng" dirty="0">
                <a:solidFill>
                  <a:srgbClr val="3B3835"/>
                </a:solidFill>
                <a:effectLst/>
              </a:rPr>
              <a:t>“Less is more.” -van der </a:t>
            </a:r>
            <a:r>
              <a:rPr lang="en-US" sz="2800" b="1" i="0" u="sng" dirty="0" err="1">
                <a:solidFill>
                  <a:srgbClr val="3B3835"/>
                </a:solidFill>
                <a:effectLst/>
              </a:rPr>
              <a:t>Rohe</a:t>
            </a:r>
            <a:r>
              <a:rPr lang="en-US" sz="2800" b="1" i="0" u="sng" dirty="0">
                <a:solidFill>
                  <a:srgbClr val="3B3835"/>
                </a:solidFill>
                <a:effectLst/>
              </a:rPr>
              <a:t> </a:t>
            </a:r>
          </a:p>
        </p:txBody>
      </p:sp>
      <p:sp>
        <p:nvSpPr>
          <p:cNvPr id="24" name="TextBox 23">
            <a:extLst>
              <a:ext uri="{FF2B5EF4-FFF2-40B4-BE49-F238E27FC236}">
                <a16:creationId xmlns:a16="http://schemas.microsoft.com/office/drawing/2014/main" xmlns="" id="{B315ECF3-65A3-47D7-99AA-1E4A3B4A2B62}"/>
              </a:ext>
            </a:extLst>
          </p:cNvPr>
          <p:cNvSpPr txBox="1"/>
          <p:nvPr/>
        </p:nvSpPr>
        <p:spPr>
          <a:xfrm>
            <a:off x="4471959" y="9833237"/>
            <a:ext cx="5907506" cy="584775"/>
          </a:xfrm>
          <a:prstGeom prst="rect">
            <a:avLst/>
          </a:prstGeom>
          <a:noFill/>
        </p:spPr>
        <p:txBody>
          <a:bodyPr wrap="square">
            <a:spAutoFit/>
          </a:bodyPr>
          <a:lstStyle/>
          <a:p>
            <a:r>
              <a:rPr lang="en-US" sz="3200" b="1" i="0" u="sng" dirty="0">
                <a:solidFill>
                  <a:srgbClr val="3B3835"/>
                </a:solidFill>
                <a:effectLst/>
              </a:rPr>
              <a:t>CHARACTER OF WORKS: </a:t>
            </a:r>
          </a:p>
        </p:txBody>
      </p:sp>
      <p:pic>
        <p:nvPicPr>
          <p:cNvPr id="2" name="Picture 1">
            <a:extLst>
              <a:ext uri="{FF2B5EF4-FFF2-40B4-BE49-F238E27FC236}">
                <a16:creationId xmlns:a16="http://schemas.microsoft.com/office/drawing/2014/main" xmlns="" id="{8281D0A1-B090-49BA-AAE4-F2D0301CC60F}"/>
              </a:ext>
            </a:extLst>
          </p:cNvPr>
          <p:cNvPicPr>
            <a:picLocks noChangeAspect="1"/>
          </p:cNvPicPr>
          <p:nvPr/>
        </p:nvPicPr>
        <p:blipFill rotWithShape="1">
          <a:blip r:embed="rId3"/>
          <a:srcRect l="47690" t="30880" r="1" b="14203"/>
          <a:stretch/>
        </p:blipFill>
        <p:spPr>
          <a:xfrm>
            <a:off x="16713195" y="2857643"/>
            <a:ext cx="3422979" cy="3661570"/>
          </a:xfrm>
          <a:prstGeom prst="rect">
            <a:avLst/>
          </a:prstGeom>
        </p:spPr>
      </p:pic>
    </p:spTree>
    <p:extLst>
      <p:ext uri="{BB962C8B-B14F-4D97-AF65-F5344CB8AC3E}">
        <p14:creationId xmlns:p14="http://schemas.microsoft.com/office/powerpoint/2010/main" val="1667201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Farnsworth House, Plano, IL - Ludwig Mies van der Rohe [4032×1960]:  ArchitecturePorn">
            <a:extLst>
              <a:ext uri="{FF2B5EF4-FFF2-40B4-BE49-F238E27FC236}">
                <a16:creationId xmlns:a16="http://schemas.microsoft.com/office/drawing/2014/main" xmlns="" id="{81CF19BE-B402-4A6F-B823-8A638EF8595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85990" y="3058834"/>
            <a:ext cx="10866944" cy="52822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 Farnsworth House - Data, Photos &amp;amp; Plans - WikiArquitectura">
            <a:extLst>
              <a:ext uri="{FF2B5EF4-FFF2-40B4-BE49-F238E27FC236}">
                <a16:creationId xmlns:a16="http://schemas.microsoft.com/office/drawing/2014/main" xmlns="" id="{1476837A-AA9F-4521-98CC-EDDA7E707D7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34" t="6063" r="6200" b="4147"/>
          <a:stretch/>
        </p:blipFill>
        <p:spPr bwMode="auto">
          <a:xfrm>
            <a:off x="12452997" y="2995252"/>
            <a:ext cx="6884728" cy="483073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xmlns="" id="{E3E4E186-D98F-4AA1-91E8-EC72175025C3}"/>
              </a:ext>
            </a:extLst>
          </p:cNvPr>
          <p:cNvSpPr txBox="1"/>
          <p:nvPr/>
        </p:nvSpPr>
        <p:spPr>
          <a:xfrm>
            <a:off x="7990534" y="2260447"/>
            <a:ext cx="5022563" cy="707886"/>
          </a:xfrm>
          <a:prstGeom prst="rect">
            <a:avLst/>
          </a:prstGeom>
          <a:noFill/>
        </p:spPr>
        <p:txBody>
          <a:bodyPr wrap="square">
            <a:spAutoFit/>
          </a:bodyPr>
          <a:lstStyle/>
          <a:p>
            <a:r>
              <a:rPr lang="en-US" sz="4000" b="1" i="0" dirty="0">
                <a:solidFill>
                  <a:srgbClr val="3B3835"/>
                </a:solidFill>
                <a:effectLst/>
              </a:rPr>
              <a:t>FARNSWORTH HOUSE</a:t>
            </a:r>
            <a:endParaRPr lang="en-US" sz="4000" b="1" dirty="0"/>
          </a:p>
        </p:txBody>
      </p:sp>
      <p:sp>
        <p:nvSpPr>
          <p:cNvPr id="7" name="TextBox 6">
            <a:extLst>
              <a:ext uri="{FF2B5EF4-FFF2-40B4-BE49-F238E27FC236}">
                <a16:creationId xmlns:a16="http://schemas.microsoft.com/office/drawing/2014/main" xmlns="" id="{D624AF45-9AE3-4C72-9C77-7CEC02CB62FD}"/>
              </a:ext>
            </a:extLst>
          </p:cNvPr>
          <p:cNvSpPr txBox="1"/>
          <p:nvPr/>
        </p:nvSpPr>
        <p:spPr>
          <a:xfrm>
            <a:off x="1582040" y="8522109"/>
            <a:ext cx="12907825" cy="2308324"/>
          </a:xfrm>
          <a:prstGeom prst="rect">
            <a:avLst/>
          </a:prstGeom>
          <a:noFill/>
        </p:spPr>
        <p:txBody>
          <a:bodyPr wrap="square">
            <a:spAutoFit/>
          </a:bodyPr>
          <a:lstStyle/>
          <a:p>
            <a:pPr marL="342900" indent="-342900" algn="l">
              <a:buFont typeface="Arial" panose="020B0604020202020204" pitchFamily="34" charset="0"/>
              <a:buChar char="•"/>
            </a:pPr>
            <a:r>
              <a:rPr lang="en-US" sz="2400" dirty="0">
                <a:solidFill>
                  <a:srgbClr val="3B3835"/>
                </a:solidFill>
              </a:rPr>
              <a:t>I</a:t>
            </a:r>
            <a:r>
              <a:rPr lang="en-US" sz="2400" b="0" i="0" dirty="0">
                <a:solidFill>
                  <a:srgbClr val="3B3835"/>
                </a:solidFill>
                <a:effectLst/>
              </a:rPr>
              <a:t>n 1946 he began work on the Farnsworth House a weekend retreat for doctor Edith Farnsworth. </a:t>
            </a:r>
          </a:p>
          <a:p>
            <a:pPr marL="342900" indent="-342900" algn="l">
              <a:buFont typeface="Arial" panose="020B0604020202020204" pitchFamily="34" charset="0"/>
              <a:buChar char="•"/>
            </a:pPr>
            <a:r>
              <a:rPr lang="en-US" sz="2400" b="0" i="0" dirty="0">
                <a:solidFill>
                  <a:srgbClr val="3B3835"/>
                </a:solidFill>
                <a:effectLst/>
              </a:rPr>
              <a:t>It’s one of the most minimalist houses ever designed being composed of a transparent box framed by eight exterior steel columns with a single room subdivided by partitions and completely enclosed in glass. </a:t>
            </a:r>
          </a:p>
          <a:p>
            <a:pPr marL="342900" indent="-342900" algn="l">
              <a:buFont typeface="Arial" panose="020B0604020202020204" pitchFamily="34" charset="0"/>
              <a:buChar char="•"/>
            </a:pPr>
            <a:r>
              <a:rPr lang="en-US" sz="2400" b="0" i="0" dirty="0">
                <a:solidFill>
                  <a:srgbClr val="3B3835"/>
                </a:solidFill>
                <a:effectLst/>
              </a:rPr>
              <a:t>It—two parallel planes held in  suspension between the earth and  sky by only eight steel columns—seems simple, but </a:t>
            </a:r>
            <a:r>
              <a:rPr lang="en-US" sz="2400" b="0" i="0" dirty="0" err="1">
                <a:solidFill>
                  <a:srgbClr val="3B3835"/>
                </a:solidFill>
                <a:effectLst/>
              </a:rPr>
              <a:t>Mies</a:t>
            </a:r>
            <a:r>
              <a:rPr lang="en-US" sz="2400" b="0" i="0" dirty="0">
                <a:solidFill>
                  <a:srgbClr val="3B3835"/>
                </a:solidFill>
                <a:effectLst/>
              </a:rPr>
              <a:t> worked  through 167 drawings to come to his  final, fearless design. </a:t>
            </a:r>
          </a:p>
        </p:txBody>
      </p:sp>
      <p:pic>
        <p:nvPicPr>
          <p:cNvPr id="8" name="Picture 7" descr="Installation at the Farnsworth House Showcases Original Furniture of Edith  Farnsworth | ArchDaily">
            <a:extLst>
              <a:ext uri="{FF2B5EF4-FFF2-40B4-BE49-F238E27FC236}">
                <a16:creationId xmlns:a16="http://schemas.microsoft.com/office/drawing/2014/main" xmlns="" id="{E1E1BE7C-96E9-4C82-B2C9-C5D74C4726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73167" y="7941788"/>
            <a:ext cx="4583948" cy="30559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816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1E85894-EFA4-4378-B949-851108544D72}"/>
              </a:ext>
            </a:extLst>
          </p:cNvPr>
          <p:cNvSpPr txBox="1"/>
          <p:nvPr/>
        </p:nvSpPr>
        <p:spPr>
          <a:xfrm>
            <a:off x="1667800" y="4964216"/>
            <a:ext cx="7253231" cy="4893647"/>
          </a:xfrm>
          <a:prstGeom prst="rect">
            <a:avLst/>
          </a:prstGeom>
          <a:noFill/>
        </p:spPr>
        <p:txBody>
          <a:bodyPr wrap="square">
            <a:spAutoFit/>
          </a:bodyPr>
          <a:lstStyle/>
          <a:p>
            <a:pPr marL="285750" indent="-285750" algn="l">
              <a:buFont typeface="Arial" panose="020B0604020202020204" pitchFamily="34" charset="0"/>
              <a:buChar char="•"/>
            </a:pPr>
            <a:r>
              <a:rPr lang="en-US" sz="2400" b="0" i="0" dirty="0">
                <a:solidFill>
                  <a:srgbClr val="3B3835"/>
                </a:solidFill>
                <a:effectLst/>
              </a:rPr>
              <a:t>This 39-story, 516-foot tall office building was commissioned by Joseph E. Seagram &amp; Sons Corporation, purveyors of Seagram liquors.</a:t>
            </a:r>
          </a:p>
          <a:p>
            <a:pPr marL="285750" indent="-285750" algn="l">
              <a:buFont typeface="Arial" panose="020B0604020202020204" pitchFamily="34" charset="0"/>
              <a:buChar char="•"/>
            </a:pPr>
            <a:r>
              <a:rPr lang="en-US" sz="2400" b="0" i="0" dirty="0">
                <a:solidFill>
                  <a:srgbClr val="3B3835"/>
                </a:solidFill>
                <a:effectLst/>
              </a:rPr>
              <a:t>He floor of the Seagram's, as in the Lake Shore Drive, a rectangle of 5x3 squares structural modules.</a:t>
            </a:r>
          </a:p>
          <a:p>
            <a:pPr marL="285750" indent="-285750" algn="l">
              <a:buFont typeface="Arial" panose="020B0604020202020204" pitchFamily="34" charset="0"/>
              <a:buChar char="•"/>
            </a:pPr>
            <a:r>
              <a:rPr lang="en-US" sz="2400" b="0" i="0" dirty="0">
                <a:solidFill>
                  <a:srgbClr val="3B3835"/>
                </a:solidFill>
                <a:effectLst/>
              </a:rPr>
              <a:t>But the elevation of the building achieves its expressive perfection, simulating a column with its three constituent parts classic. </a:t>
            </a:r>
          </a:p>
          <a:p>
            <a:pPr marL="285750" indent="-285750" algn="l">
              <a:buFont typeface="Arial" panose="020B0604020202020204" pitchFamily="34" charset="0"/>
              <a:buChar char="•"/>
            </a:pPr>
            <a:r>
              <a:rPr lang="en-US" sz="2400" b="0" i="0" dirty="0">
                <a:solidFill>
                  <a:srgbClr val="3B3835"/>
                </a:solidFill>
                <a:effectLst/>
              </a:rPr>
              <a:t>His typology shows clearly the structure in front, meeting both an ornamental role, consisting of steel beams and columns of bronze, that without a structural role fits perfectly the large windows that are the most visible epidermis of the work.</a:t>
            </a:r>
          </a:p>
        </p:txBody>
      </p:sp>
      <p:sp>
        <p:nvSpPr>
          <p:cNvPr id="5" name="TextBox 4">
            <a:extLst>
              <a:ext uri="{FF2B5EF4-FFF2-40B4-BE49-F238E27FC236}">
                <a16:creationId xmlns:a16="http://schemas.microsoft.com/office/drawing/2014/main" xmlns="" id="{E0B55C5C-A6D7-4ADC-AA41-5A91B0B8C982}"/>
              </a:ext>
            </a:extLst>
          </p:cNvPr>
          <p:cNvSpPr txBox="1"/>
          <p:nvPr/>
        </p:nvSpPr>
        <p:spPr>
          <a:xfrm>
            <a:off x="1667800" y="3435638"/>
            <a:ext cx="6935287" cy="1077218"/>
          </a:xfrm>
          <a:prstGeom prst="rect">
            <a:avLst/>
          </a:prstGeom>
          <a:noFill/>
        </p:spPr>
        <p:txBody>
          <a:bodyPr wrap="square">
            <a:spAutoFit/>
          </a:bodyPr>
          <a:lstStyle/>
          <a:p>
            <a:r>
              <a:rPr lang="en-US" sz="3200" b="1" i="0" dirty="0">
                <a:solidFill>
                  <a:srgbClr val="3B3835"/>
                </a:solidFill>
                <a:effectLst/>
              </a:rPr>
              <a:t>SEAGRAM BUILDING, 375 Park Ave, New York, NY, United States 1958 </a:t>
            </a:r>
            <a:endParaRPr lang="en-US" sz="3200" b="1" dirty="0"/>
          </a:p>
        </p:txBody>
      </p:sp>
      <p:sp>
        <p:nvSpPr>
          <p:cNvPr id="9" name="TextBox 8">
            <a:extLst>
              <a:ext uri="{FF2B5EF4-FFF2-40B4-BE49-F238E27FC236}">
                <a16:creationId xmlns:a16="http://schemas.microsoft.com/office/drawing/2014/main" xmlns="" id="{1F0D889D-059D-4A4A-A926-6B4701CDCDAF}"/>
              </a:ext>
            </a:extLst>
          </p:cNvPr>
          <p:cNvSpPr txBox="1"/>
          <p:nvPr/>
        </p:nvSpPr>
        <p:spPr>
          <a:xfrm>
            <a:off x="12475182" y="10677406"/>
            <a:ext cx="5961857" cy="584775"/>
          </a:xfrm>
          <a:prstGeom prst="rect">
            <a:avLst/>
          </a:prstGeom>
          <a:noFill/>
        </p:spPr>
        <p:txBody>
          <a:bodyPr wrap="square">
            <a:spAutoFit/>
          </a:bodyPr>
          <a:lstStyle/>
          <a:p>
            <a:r>
              <a:rPr lang="en-US" sz="3200" b="1" i="0" dirty="0">
                <a:solidFill>
                  <a:srgbClr val="3B3835"/>
                </a:solidFill>
                <a:effectLst/>
              </a:rPr>
              <a:t>German Pavilion , Barcelona 1929 </a:t>
            </a:r>
            <a:endParaRPr lang="en-US" sz="3200" b="1" dirty="0"/>
          </a:p>
        </p:txBody>
      </p:sp>
      <p:pic>
        <p:nvPicPr>
          <p:cNvPr id="1026" name="Picture 2" descr="The Iconic Seagram Building | TO Design, LLC">
            <a:extLst>
              <a:ext uri="{FF2B5EF4-FFF2-40B4-BE49-F238E27FC236}">
                <a16:creationId xmlns:a16="http://schemas.microsoft.com/office/drawing/2014/main" xmlns="" id="{C1E17E7A-298A-47C5-9295-B2D597C975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39352" y="3435638"/>
            <a:ext cx="10277576" cy="68464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957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60A444EA-F2CF-4E6C-A4AE-15E6A3D10477}"/>
              </a:ext>
            </a:extLst>
          </p:cNvPr>
          <p:cNvSpPr txBox="1"/>
          <p:nvPr/>
        </p:nvSpPr>
        <p:spPr>
          <a:xfrm>
            <a:off x="4522630" y="9429030"/>
            <a:ext cx="11666408" cy="2308324"/>
          </a:xfrm>
          <a:prstGeom prst="rect">
            <a:avLst/>
          </a:prstGeom>
          <a:noFill/>
        </p:spPr>
        <p:txBody>
          <a:bodyPr wrap="square">
            <a:spAutoFit/>
          </a:bodyPr>
          <a:lstStyle/>
          <a:p>
            <a:pPr marL="342900" indent="-342900" algn="l">
              <a:buFont typeface="Arial" panose="020B0604020202020204" pitchFamily="34" charset="0"/>
              <a:buChar char="•"/>
            </a:pPr>
            <a:r>
              <a:rPr lang="en-US" sz="2400" b="0" i="0" dirty="0">
                <a:solidFill>
                  <a:srgbClr val="3B3835"/>
                </a:solidFill>
                <a:effectLst/>
              </a:rPr>
              <a:t>The architecture's mass is balanced by a pond (featuring a sculpture by Georg Kolb) and a shallow pool on either end</a:t>
            </a:r>
          </a:p>
          <a:p>
            <a:pPr marL="342900" indent="-342900" algn="l">
              <a:buFont typeface="Arial" panose="020B0604020202020204" pitchFamily="34" charset="0"/>
              <a:buChar char="•"/>
            </a:pPr>
            <a:r>
              <a:rPr lang="en-US" sz="2400" b="0" i="0" dirty="0">
                <a:solidFill>
                  <a:srgbClr val="3B3835"/>
                </a:solidFill>
                <a:effectLst/>
              </a:rPr>
              <a:t>The Pavilion was innovative in that the design called for the roof to be supported by chrome columns which meant that the walls could be freely positioned since they did not support the structure  It was later dismantled but rebuilt in the 1980’s German Pavilion , Barcelona 1929</a:t>
            </a:r>
          </a:p>
        </p:txBody>
      </p:sp>
      <p:pic>
        <p:nvPicPr>
          <p:cNvPr id="5" name="Picture 10" descr="Why the &amp;#39;Barcelona&amp;#39; Pavilion is a modernist classic - BBC Culture">
            <a:extLst>
              <a:ext uri="{FF2B5EF4-FFF2-40B4-BE49-F238E27FC236}">
                <a16:creationId xmlns:a16="http://schemas.microsoft.com/office/drawing/2014/main" xmlns="" id="{D9E8D450-06FC-4A7A-BC16-44447DF5FD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8853" y="2613714"/>
            <a:ext cx="9654536" cy="543067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xmlns="" id="{19789AB9-5097-4D09-91E7-51C2D97957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02" t="9634" r="6029" b="22187"/>
          <a:stretch/>
        </p:blipFill>
        <p:spPr bwMode="auto">
          <a:xfrm>
            <a:off x="11469445" y="4446091"/>
            <a:ext cx="8058725" cy="35426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8647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Walter Gropius - Wikipedia">
            <a:extLst>
              <a:ext uri="{FF2B5EF4-FFF2-40B4-BE49-F238E27FC236}">
                <a16:creationId xmlns:a16="http://schemas.microsoft.com/office/drawing/2014/main" xmlns="" id="{025CC542-DA3D-447D-B05D-7C6109B47B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1065" y="4216439"/>
            <a:ext cx="4525636" cy="63945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57993F83-6260-4AA2-A4D3-7CDBE6525FDF}"/>
              </a:ext>
            </a:extLst>
          </p:cNvPr>
          <p:cNvSpPr txBox="1"/>
          <p:nvPr/>
        </p:nvSpPr>
        <p:spPr>
          <a:xfrm>
            <a:off x="5673747" y="828190"/>
            <a:ext cx="8387376" cy="2308324"/>
          </a:xfrm>
          <a:prstGeom prst="rect">
            <a:avLst/>
          </a:prstGeom>
          <a:noFill/>
        </p:spPr>
        <p:txBody>
          <a:bodyPr wrap="square">
            <a:spAutoFit/>
          </a:bodyPr>
          <a:lstStyle/>
          <a:p>
            <a:pPr marL="285750" indent="-285750" algn="l">
              <a:buFont typeface="Arial" panose="020B0604020202020204" pitchFamily="34" charset="0"/>
              <a:buChar char="•"/>
            </a:pPr>
            <a:r>
              <a:rPr lang="en-US" sz="2400" b="0" i="0" dirty="0">
                <a:solidFill>
                  <a:srgbClr val="3B3835"/>
                </a:solidFill>
                <a:effectLst/>
              </a:rPr>
              <a:t>German Architect </a:t>
            </a:r>
          </a:p>
          <a:p>
            <a:pPr marL="285750" indent="-285750" algn="l">
              <a:buFont typeface="Arial" panose="020B0604020202020204" pitchFamily="34" charset="0"/>
              <a:buChar char="•"/>
            </a:pPr>
            <a:r>
              <a:rPr lang="en-US" sz="2400" b="0" i="0" dirty="0">
                <a:solidFill>
                  <a:srgbClr val="3B3835"/>
                </a:solidFill>
                <a:effectLst/>
              </a:rPr>
              <a:t>Worked under Peter Behrens </a:t>
            </a:r>
          </a:p>
          <a:p>
            <a:pPr marL="285750" indent="-285750" algn="l">
              <a:buFont typeface="Arial" panose="020B0604020202020204" pitchFamily="34" charset="0"/>
              <a:buChar char="•"/>
            </a:pPr>
            <a:r>
              <a:rPr lang="en-US" sz="2400" b="0" i="0" dirty="0">
                <a:solidFill>
                  <a:srgbClr val="3B3835"/>
                </a:solidFill>
                <a:effectLst/>
              </a:rPr>
              <a:t>Influenced by Frank Lloyd Wright </a:t>
            </a:r>
          </a:p>
          <a:p>
            <a:pPr marL="285750" indent="-285750" algn="l">
              <a:buFont typeface="Arial" panose="020B0604020202020204" pitchFamily="34" charset="0"/>
              <a:buChar char="•"/>
            </a:pPr>
            <a:r>
              <a:rPr lang="en-US" sz="2400" b="0" i="0" dirty="0">
                <a:solidFill>
                  <a:srgbClr val="3B3835"/>
                </a:solidFill>
                <a:effectLst/>
              </a:rPr>
              <a:t>Founded the Bauhaus </a:t>
            </a:r>
          </a:p>
          <a:p>
            <a:pPr marL="285750" indent="-285750" algn="l">
              <a:buFont typeface="Arial" panose="020B0604020202020204" pitchFamily="34" charset="0"/>
              <a:buChar char="•"/>
            </a:pPr>
            <a:r>
              <a:rPr lang="en-US" sz="2400" b="0" i="0" dirty="0">
                <a:solidFill>
                  <a:srgbClr val="3B3835"/>
                </a:solidFill>
                <a:effectLst/>
              </a:rPr>
              <a:t>Migrated to US and taught at the Harvard School of Architecture</a:t>
            </a:r>
          </a:p>
        </p:txBody>
      </p:sp>
      <p:sp>
        <p:nvSpPr>
          <p:cNvPr id="10" name="TextBox 9">
            <a:extLst>
              <a:ext uri="{FF2B5EF4-FFF2-40B4-BE49-F238E27FC236}">
                <a16:creationId xmlns:a16="http://schemas.microsoft.com/office/drawing/2014/main" xmlns="" id="{B5E26AF4-FEB4-4907-9F9E-481805119875}"/>
              </a:ext>
            </a:extLst>
          </p:cNvPr>
          <p:cNvSpPr txBox="1"/>
          <p:nvPr/>
        </p:nvSpPr>
        <p:spPr>
          <a:xfrm>
            <a:off x="6969135" y="7413717"/>
            <a:ext cx="6393575" cy="1938992"/>
          </a:xfrm>
          <a:prstGeom prst="rect">
            <a:avLst/>
          </a:prstGeom>
          <a:noFill/>
        </p:spPr>
        <p:txBody>
          <a:bodyPr wrap="square">
            <a:spAutoFit/>
          </a:bodyPr>
          <a:lstStyle/>
          <a:p>
            <a:pPr algn="l"/>
            <a:r>
              <a:rPr lang="en-US" sz="2400" b="0" i="0" dirty="0">
                <a:solidFill>
                  <a:srgbClr val="3B3835"/>
                </a:solidFill>
                <a:effectLst/>
              </a:rPr>
              <a:t>He was a German architect and founder of the Bauhaus School who, along with Ludwig </a:t>
            </a:r>
            <a:r>
              <a:rPr lang="en-US" sz="2400" b="0" i="0" dirty="0" err="1">
                <a:solidFill>
                  <a:srgbClr val="3B3835"/>
                </a:solidFill>
                <a:effectLst/>
              </a:rPr>
              <a:t>Mies</a:t>
            </a:r>
            <a:r>
              <a:rPr lang="en-US" sz="2400" b="0" i="0" dirty="0">
                <a:solidFill>
                  <a:srgbClr val="3B3835"/>
                </a:solidFill>
                <a:effectLst/>
              </a:rPr>
              <a:t> van der </a:t>
            </a:r>
            <a:r>
              <a:rPr lang="en-US" sz="2400" b="0" i="0" dirty="0" err="1">
                <a:solidFill>
                  <a:srgbClr val="3B3835"/>
                </a:solidFill>
                <a:effectLst/>
              </a:rPr>
              <a:t>Rohe</a:t>
            </a:r>
            <a:r>
              <a:rPr lang="en-US" sz="2400" b="0" i="0" dirty="0">
                <a:solidFill>
                  <a:srgbClr val="3B3835"/>
                </a:solidFill>
                <a:effectLst/>
              </a:rPr>
              <a:t> and Le Corbusier, is widely regarded as one of the pioneering masters of modern architect.</a:t>
            </a:r>
          </a:p>
        </p:txBody>
      </p:sp>
      <p:sp>
        <p:nvSpPr>
          <p:cNvPr id="12" name="TextBox 11">
            <a:extLst>
              <a:ext uri="{FF2B5EF4-FFF2-40B4-BE49-F238E27FC236}">
                <a16:creationId xmlns:a16="http://schemas.microsoft.com/office/drawing/2014/main" xmlns="" id="{DB227187-68D4-447B-B202-8EACCED80E4F}"/>
              </a:ext>
            </a:extLst>
          </p:cNvPr>
          <p:cNvSpPr txBox="1"/>
          <p:nvPr/>
        </p:nvSpPr>
        <p:spPr>
          <a:xfrm>
            <a:off x="6924395" y="5100240"/>
            <a:ext cx="7136728" cy="1938992"/>
          </a:xfrm>
          <a:prstGeom prst="rect">
            <a:avLst/>
          </a:prstGeom>
          <a:noFill/>
        </p:spPr>
        <p:txBody>
          <a:bodyPr wrap="square">
            <a:spAutoFit/>
          </a:bodyPr>
          <a:lstStyle/>
          <a:p>
            <a:pPr marL="342900" indent="-342900">
              <a:buFont typeface="Arial" panose="020B0604020202020204" pitchFamily="34" charset="0"/>
              <a:buChar char="•"/>
            </a:pPr>
            <a:r>
              <a:rPr lang="en-US" sz="2400" b="0" i="0" dirty="0">
                <a:solidFill>
                  <a:srgbClr val="3B3835"/>
                </a:solidFill>
                <a:effectLst/>
              </a:rPr>
              <a:t>Simple geometry, often rectangular </a:t>
            </a:r>
          </a:p>
          <a:p>
            <a:pPr marL="342900" indent="-342900">
              <a:buFont typeface="Arial" panose="020B0604020202020204" pitchFamily="34" charset="0"/>
              <a:buChar char="•"/>
            </a:pPr>
            <a:r>
              <a:rPr lang="en-US" sz="2400" b="0" i="0" dirty="0">
                <a:solidFill>
                  <a:srgbClr val="3B3835"/>
                </a:solidFill>
                <a:effectLst/>
              </a:rPr>
              <a:t>Use of modern materials like steel and glass </a:t>
            </a:r>
          </a:p>
          <a:p>
            <a:pPr marL="342900" indent="-342900">
              <a:buFont typeface="Arial" panose="020B0604020202020204" pitchFamily="34" charset="0"/>
              <a:buChar char="•"/>
            </a:pPr>
            <a:r>
              <a:rPr lang="en-US" sz="2400" b="0" i="0" dirty="0">
                <a:solidFill>
                  <a:srgbClr val="3B3835"/>
                </a:solidFill>
                <a:effectLst/>
              </a:rPr>
              <a:t>Smooth surfaces </a:t>
            </a:r>
          </a:p>
          <a:p>
            <a:pPr marL="342900" indent="-342900">
              <a:buFont typeface="Arial" panose="020B0604020202020204" pitchFamily="34" charset="0"/>
              <a:buChar char="•"/>
            </a:pPr>
            <a:r>
              <a:rPr lang="en-US" sz="2400" b="0" i="0" dirty="0">
                <a:solidFill>
                  <a:srgbClr val="3B3835"/>
                </a:solidFill>
                <a:effectLst/>
              </a:rPr>
              <a:t>Primary colors </a:t>
            </a:r>
          </a:p>
          <a:p>
            <a:pPr marL="342900" indent="-342900">
              <a:buFont typeface="Arial" panose="020B0604020202020204" pitchFamily="34" charset="0"/>
              <a:buChar char="•"/>
            </a:pPr>
            <a:r>
              <a:rPr lang="en-US" sz="2400" b="0" i="0" dirty="0">
                <a:solidFill>
                  <a:srgbClr val="3B3835"/>
                </a:solidFill>
                <a:effectLst/>
              </a:rPr>
              <a:t>Linear and horizontal elements</a:t>
            </a:r>
            <a:endParaRPr lang="en-US" sz="2400" dirty="0"/>
          </a:p>
        </p:txBody>
      </p:sp>
      <p:sp>
        <p:nvSpPr>
          <p:cNvPr id="14" name="TextBox 13">
            <a:extLst>
              <a:ext uri="{FF2B5EF4-FFF2-40B4-BE49-F238E27FC236}">
                <a16:creationId xmlns:a16="http://schemas.microsoft.com/office/drawing/2014/main" xmlns="" id="{CF5C862D-500A-44D8-ACCC-82AD5F1CD9DC}"/>
              </a:ext>
            </a:extLst>
          </p:cNvPr>
          <p:cNvSpPr txBox="1"/>
          <p:nvPr/>
        </p:nvSpPr>
        <p:spPr>
          <a:xfrm>
            <a:off x="1571490" y="10985067"/>
            <a:ext cx="4884787" cy="954107"/>
          </a:xfrm>
          <a:prstGeom prst="rect">
            <a:avLst/>
          </a:prstGeom>
          <a:noFill/>
        </p:spPr>
        <p:txBody>
          <a:bodyPr wrap="square">
            <a:spAutoFit/>
          </a:bodyPr>
          <a:lstStyle/>
          <a:p>
            <a:r>
              <a:rPr lang="en-US" sz="2800" b="1" i="0" dirty="0">
                <a:solidFill>
                  <a:srgbClr val="3B3835"/>
                </a:solidFill>
                <a:effectLst/>
              </a:rPr>
              <a:t>Walter Adolph Georg Gropius (May 18, 1883 – July 5, 1969)</a:t>
            </a:r>
            <a:endParaRPr lang="en-US" sz="2800" b="1" dirty="0"/>
          </a:p>
        </p:txBody>
      </p:sp>
      <p:sp>
        <p:nvSpPr>
          <p:cNvPr id="27" name="TextBox 26">
            <a:extLst>
              <a:ext uri="{FF2B5EF4-FFF2-40B4-BE49-F238E27FC236}">
                <a16:creationId xmlns:a16="http://schemas.microsoft.com/office/drawing/2014/main" xmlns="" id="{47C15E9B-DDFB-4D27-A955-8D2D142D87F5}"/>
              </a:ext>
            </a:extLst>
          </p:cNvPr>
          <p:cNvSpPr txBox="1"/>
          <p:nvPr/>
        </p:nvSpPr>
        <p:spPr>
          <a:xfrm>
            <a:off x="8290773" y="4076304"/>
            <a:ext cx="4403971" cy="523220"/>
          </a:xfrm>
          <a:prstGeom prst="rect">
            <a:avLst/>
          </a:prstGeom>
          <a:noFill/>
        </p:spPr>
        <p:txBody>
          <a:bodyPr wrap="square">
            <a:spAutoFit/>
          </a:bodyPr>
          <a:lstStyle/>
          <a:p>
            <a:r>
              <a:rPr lang="en-US" sz="2800" b="1" i="0" dirty="0">
                <a:solidFill>
                  <a:srgbClr val="3B3835"/>
                </a:solidFill>
                <a:effectLst/>
              </a:rPr>
              <a:t>CHARACTER OF WORKS: </a:t>
            </a:r>
          </a:p>
        </p:txBody>
      </p:sp>
      <p:pic>
        <p:nvPicPr>
          <p:cNvPr id="1028" name="Picture 4" descr="Michael Scott (The Office) - Wikipedia">
            <a:extLst>
              <a:ext uri="{FF2B5EF4-FFF2-40B4-BE49-F238E27FC236}">
                <a16:creationId xmlns:a16="http://schemas.microsoft.com/office/drawing/2014/main" xmlns="" id="{C4C5CBDB-5EEA-4A3B-A476-5E34453EB19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97360" y="4599524"/>
            <a:ext cx="4403971" cy="49911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42524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5285</TotalTime>
  <Words>482</Words>
  <Application>Microsoft Office PowerPoint</Application>
  <PresentationFormat>Custom</PresentationFormat>
  <Paragraphs>50</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Adobe Fan Heiti Std B</vt:lpstr>
      <vt:lpstr>Arial</vt:lpstr>
      <vt:lpstr>Calibri</vt:lpstr>
      <vt:lpstr>Calibri Light</vt:lpstr>
      <vt:lpstr>Office Theme</vt:lpstr>
      <vt:lpstr>ARCHITECTURE DESIGN - V</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LUDWIG MIES VAN DER ROHE</dc:title>
  <dc:creator>Mayank Sharma</dc:creator>
  <cp:lastModifiedBy>USER</cp:lastModifiedBy>
  <cp:revision>122</cp:revision>
  <dcterms:created xsi:type="dcterms:W3CDTF">2021-09-11T10:22:16Z</dcterms:created>
  <dcterms:modified xsi:type="dcterms:W3CDTF">2022-09-07T07:20:04Z</dcterms:modified>
</cp:coreProperties>
</file>