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0" r:id="rId2"/>
    <p:sldId id="305" r:id="rId3"/>
    <p:sldId id="260" r:id="rId4"/>
    <p:sldId id="306" r:id="rId5"/>
    <p:sldId id="307" r:id="rId6"/>
    <p:sldId id="262" r:id="rId7"/>
    <p:sldId id="302" r:id="rId8"/>
    <p:sldId id="308" r:id="rId9"/>
    <p:sldId id="282" r:id="rId10"/>
    <p:sldId id="309" r:id="rId11"/>
  </p:sldIdLst>
  <p:sldSz cx="21336000" cy="1554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57D341-33E3-4E6E-8B44-C1FC7ACFADC8}">
          <p14:sldIdLst>
            <p14:sldId id="310"/>
            <p14:sldId id="305"/>
            <p14:sldId id="260"/>
            <p14:sldId id="306"/>
            <p14:sldId id="307"/>
            <p14:sldId id="262"/>
            <p14:sldId id="302"/>
            <p14:sldId id="308"/>
            <p14:sldId id="282"/>
            <p14:sldId id="30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AAD"/>
    <a:srgbClr val="C76E8B"/>
    <a:srgbClr val="9BD9B8"/>
    <a:srgbClr val="966257"/>
    <a:srgbClr val="FDDF00"/>
    <a:srgbClr val="BEFFBB"/>
    <a:srgbClr val="595333"/>
    <a:srgbClr val="353C72"/>
    <a:srgbClr val="536152"/>
    <a:srgbClr val="844B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60"/>
  </p:normalViewPr>
  <p:slideViewPr>
    <p:cSldViewPr snapToGrid="0">
      <p:cViewPr varScale="1">
        <p:scale>
          <a:sx n="46" d="100"/>
          <a:sy n="46" d="100"/>
        </p:scale>
        <p:origin x="4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544023"/>
            <a:ext cx="18135600" cy="5411893"/>
          </a:xfrm>
        </p:spPr>
        <p:txBody>
          <a:bodyPr anchor="b"/>
          <a:lstStyle>
            <a:lvl1pPr algn="ctr">
              <a:defRPr sz="13600"/>
            </a:lvl1pPr>
          </a:lstStyle>
          <a:p>
            <a:r>
              <a:rPr lang="en-US"/>
              <a:t>Click to edit Master title style</a:t>
            </a:r>
            <a:endParaRPr lang="en-US" dirty="0"/>
          </a:p>
        </p:txBody>
      </p:sp>
      <p:sp>
        <p:nvSpPr>
          <p:cNvPr id="3" name="Subtitle 2"/>
          <p:cNvSpPr>
            <a:spLocks noGrp="1"/>
          </p:cNvSpPr>
          <p:nvPr>
            <p:ph type="subTitle" idx="1"/>
          </p:nvPr>
        </p:nvSpPr>
        <p:spPr>
          <a:xfrm>
            <a:off x="2667000" y="8164619"/>
            <a:ext cx="16002000" cy="3753061"/>
          </a:xfrm>
        </p:spPr>
        <p:txBody>
          <a:bodyPr/>
          <a:lstStyle>
            <a:lvl1pPr marL="0" indent="0" algn="ctr">
              <a:buNone/>
              <a:defRPr sz="5440"/>
            </a:lvl1pPr>
            <a:lvl2pPr marL="1036335" indent="0" algn="ctr">
              <a:buNone/>
              <a:defRPr sz="4533"/>
            </a:lvl2pPr>
            <a:lvl3pPr marL="2072670" indent="0" algn="ctr">
              <a:buNone/>
              <a:defRPr sz="4080"/>
            </a:lvl3pPr>
            <a:lvl4pPr marL="3109006" indent="0" algn="ctr">
              <a:buNone/>
              <a:defRPr sz="3627"/>
            </a:lvl4pPr>
            <a:lvl5pPr marL="4145341" indent="0" algn="ctr">
              <a:buNone/>
              <a:defRPr sz="3627"/>
            </a:lvl5pPr>
            <a:lvl6pPr marL="5181676" indent="0" algn="ctr">
              <a:buNone/>
              <a:defRPr sz="3627"/>
            </a:lvl6pPr>
            <a:lvl7pPr marL="6218011" indent="0" algn="ctr">
              <a:buNone/>
              <a:defRPr sz="3627"/>
            </a:lvl7pPr>
            <a:lvl8pPr marL="7254347" indent="0" algn="ctr">
              <a:buNone/>
              <a:defRPr sz="3627"/>
            </a:lvl8pPr>
            <a:lvl9pPr marL="8290682" indent="0" algn="ctr">
              <a:buNone/>
              <a:defRPr sz="36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E1E80B-89E7-4323-848A-1CF811FD8704}"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337984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1E80B-89E7-4323-848A-1CF811FD8704}"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141422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68576" y="827617"/>
            <a:ext cx="4600575" cy="131734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66851" y="827617"/>
            <a:ext cx="13535025" cy="131734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1E80B-89E7-4323-848A-1CF811FD8704}"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134886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1E80B-89E7-4323-848A-1CF811FD8704}"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117868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5739" y="3875409"/>
            <a:ext cx="18402300" cy="6466204"/>
          </a:xfrm>
        </p:spPr>
        <p:txBody>
          <a:bodyPr anchor="b"/>
          <a:lstStyle>
            <a:lvl1pPr>
              <a:defRPr sz="13600"/>
            </a:lvl1pPr>
          </a:lstStyle>
          <a:p>
            <a:r>
              <a:rPr lang="en-US"/>
              <a:t>Click to edit Master title style</a:t>
            </a:r>
            <a:endParaRPr lang="en-US" dirty="0"/>
          </a:p>
        </p:txBody>
      </p:sp>
      <p:sp>
        <p:nvSpPr>
          <p:cNvPr id="3" name="Text Placeholder 2"/>
          <p:cNvSpPr>
            <a:spLocks noGrp="1"/>
          </p:cNvSpPr>
          <p:nvPr>
            <p:ph type="body" idx="1"/>
          </p:nvPr>
        </p:nvSpPr>
        <p:spPr>
          <a:xfrm>
            <a:off x="1455739" y="10402786"/>
            <a:ext cx="18402300" cy="3400424"/>
          </a:xfrm>
        </p:spPr>
        <p:txBody>
          <a:bodyPr/>
          <a:lstStyle>
            <a:lvl1pPr marL="0" indent="0">
              <a:buNone/>
              <a:defRPr sz="5440">
                <a:solidFill>
                  <a:schemeClr val="tx1"/>
                </a:solidFill>
              </a:defRPr>
            </a:lvl1pPr>
            <a:lvl2pPr marL="1036335" indent="0">
              <a:buNone/>
              <a:defRPr sz="4533">
                <a:solidFill>
                  <a:schemeClr val="tx1">
                    <a:tint val="75000"/>
                  </a:schemeClr>
                </a:solidFill>
              </a:defRPr>
            </a:lvl2pPr>
            <a:lvl3pPr marL="2072670" indent="0">
              <a:buNone/>
              <a:defRPr sz="4080">
                <a:solidFill>
                  <a:schemeClr val="tx1">
                    <a:tint val="75000"/>
                  </a:schemeClr>
                </a:solidFill>
              </a:defRPr>
            </a:lvl3pPr>
            <a:lvl4pPr marL="3109006" indent="0">
              <a:buNone/>
              <a:defRPr sz="3627">
                <a:solidFill>
                  <a:schemeClr val="tx1">
                    <a:tint val="75000"/>
                  </a:schemeClr>
                </a:solidFill>
              </a:defRPr>
            </a:lvl4pPr>
            <a:lvl5pPr marL="4145341" indent="0">
              <a:buNone/>
              <a:defRPr sz="3627">
                <a:solidFill>
                  <a:schemeClr val="tx1">
                    <a:tint val="75000"/>
                  </a:schemeClr>
                </a:solidFill>
              </a:defRPr>
            </a:lvl5pPr>
            <a:lvl6pPr marL="5181676" indent="0">
              <a:buNone/>
              <a:defRPr sz="3627">
                <a:solidFill>
                  <a:schemeClr val="tx1">
                    <a:tint val="75000"/>
                  </a:schemeClr>
                </a:solidFill>
              </a:defRPr>
            </a:lvl6pPr>
            <a:lvl7pPr marL="6218011" indent="0">
              <a:buNone/>
              <a:defRPr sz="3627">
                <a:solidFill>
                  <a:schemeClr val="tx1">
                    <a:tint val="75000"/>
                  </a:schemeClr>
                </a:solidFill>
              </a:defRPr>
            </a:lvl7pPr>
            <a:lvl8pPr marL="7254347" indent="0">
              <a:buNone/>
              <a:defRPr sz="3627">
                <a:solidFill>
                  <a:schemeClr val="tx1">
                    <a:tint val="75000"/>
                  </a:schemeClr>
                </a:solidFill>
              </a:defRPr>
            </a:lvl8pPr>
            <a:lvl9pPr marL="8290682" indent="0">
              <a:buNone/>
              <a:defRPr sz="36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1E80B-89E7-4323-848A-1CF811FD8704}"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258103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6850" y="4138083"/>
            <a:ext cx="906780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01350" y="4138083"/>
            <a:ext cx="906780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E1E80B-89E7-4323-848A-1CF811FD8704}"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238510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9629" y="827620"/>
            <a:ext cx="18402300" cy="30046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69631" y="3810636"/>
            <a:ext cx="9026127" cy="1867534"/>
          </a:xfrm>
        </p:spPr>
        <p:txBody>
          <a:bodyPr anchor="b"/>
          <a:lstStyle>
            <a:lvl1pPr marL="0" indent="0">
              <a:buNone/>
              <a:defRPr sz="5440" b="1"/>
            </a:lvl1pPr>
            <a:lvl2pPr marL="1036335" indent="0">
              <a:buNone/>
              <a:defRPr sz="4533" b="1"/>
            </a:lvl2pPr>
            <a:lvl3pPr marL="2072670" indent="0">
              <a:buNone/>
              <a:defRPr sz="4080" b="1"/>
            </a:lvl3pPr>
            <a:lvl4pPr marL="3109006" indent="0">
              <a:buNone/>
              <a:defRPr sz="3627" b="1"/>
            </a:lvl4pPr>
            <a:lvl5pPr marL="4145341" indent="0">
              <a:buNone/>
              <a:defRPr sz="3627" b="1"/>
            </a:lvl5pPr>
            <a:lvl6pPr marL="5181676" indent="0">
              <a:buNone/>
              <a:defRPr sz="3627" b="1"/>
            </a:lvl6pPr>
            <a:lvl7pPr marL="6218011" indent="0">
              <a:buNone/>
              <a:defRPr sz="3627" b="1"/>
            </a:lvl7pPr>
            <a:lvl8pPr marL="7254347" indent="0">
              <a:buNone/>
              <a:defRPr sz="3627" b="1"/>
            </a:lvl8pPr>
            <a:lvl9pPr marL="8290682" indent="0">
              <a:buNone/>
              <a:defRPr sz="3627" b="1"/>
            </a:lvl9pPr>
          </a:lstStyle>
          <a:p>
            <a:pPr lvl="0"/>
            <a:r>
              <a:rPr lang="en-US"/>
              <a:t>Click to edit Master text styles</a:t>
            </a:r>
          </a:p>
        </p:txBody>
      </p:sp>
      <p:sp>
        <p:nvSpPr>
          <p:cNvPr id="4" name="Content Placeholder 3"/>
          <p:cNvSpPr>
            <a:spLocks noGrp="1"/>
          </p:cNvSpPr>
          <p:nvPr>
            <p:ph sz="half" idx="2"/>
          </p:nvPr>
        </p:nvSpPr>
        <p:spPr>
          <a:xfrm>
            <a:off x="1469631" y="5678170"/>
            <a:ext cx="9026127"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01351" y="3810636"/>
            <a:ext cx="9070579" cy="1867534"/>
          </a:xfrm>
        </p:spPr>
        <p:txBody>
          <a:bodyPr anchor="b"/>
          <a:lstStyle>
            <a:lvl1pPr marL="0" indent="0">
              <a:buNone/>
              <a:defRPr sz="5440" b="1"/>
            </a:lvl1pPr>
            <a:lvl2pPr marL="1036335" indent="0">
              <a:buNone/>
              <a:defRPr sz="4533" b="1"/>
            </a:lvl2pPr>
            <a:lvl3pPr marL="2072670" indent="0">
              <a:buNone/>
              <a:defRPr sz="4080" b="1"/>
            </a:lvl3pPr>
            <a:lvl4pPr marL="3109006" indent="0">
              <a:buNone/>
              <a:defRPr sz="3627" b="1"/>
            </a:lvl4pPr>
            <a:lvl5pPr marL="4145341" indent="0">
              <a:buNone/>
              <a:defRPr sz="3627" b="1"/>
            </a:lvl5pPr>
            <a:lvl6pPr marL="5181676" indent="0">
              <a:buNone/>
              <a:defRPr sz="3627" b="1"/>
            </a:lvl6pPr>
            <a:lvl7pPr marL="6218011" indent="0">
              <a:buNone/>
              <a:defRPr sz="3627" b="1"/>
            </a:lvl7pPr>
            <a:lvl8pPr marL="7254347" indent="0">
              <a:buNone/>
              <a:defRPr sz="3627" b="1"/>
            </a:lvl8pPr>
            <a:lvl9pPr marL="8290682" indent="0">
              <a:buNone/>
              <a:defRPr sz="3627" b="1"/>
            </a:lvl9pPr>
          </a:lstStyle>
          <a:p>
            <a:pPr lvl="0"/>
            <a:r>
              <a:rPr lang="en-US"/>
              <a:t>Click to edit Master text styles</a:t>
            </a:r>
          </a:p>
        </p:txBody>
      </p:sp>
      <p:sp>
        <p:nvSpPr>
          <p:cNvPr id="6" name="Content Placeholder 5"/>
          <p:cNvSpPr>
            <a:spLocks noGrp="1"/>
          </p:cNvSpPr>
          <p:nvPr>
            <p:ph sz="quarter" idx="4"/>
          </p:nvPr>
        </p:nvSpPr>
        <p:spPr>
          <a:xfrm>
            <a:off x="10801351" y="5678170"/>
            <a:ext cx="9070579"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E1E80B-89E7-4323-848A-1CF811FD8704}" type="datetimeFigureOut">
              <a:rPr lang="en-US" smtClean="0"/>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30955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E1E80B-89E7-4323-848A-1CF811FD8704}" type="datetimeFigureOut">
              <a:rPr lang="en-US" smtClean="0"/>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326993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1E80B-89E7-4323-848A-1CF811FD8704}" type="datetimeFigureOut">
              <a:rPr lang="en-US" smtClean="0"/>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94037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9629" y="1036320"/>
            <a:ext cx="6881415" cy="3627120"/>
          </a:xfrm>
        </p:spPr>
        <p:txBody>
          <a:bodyPr anchor="b"/>
          <a:lstStyle>
            <a:lvl1pPr>
              <a:defRPr sz="7253"/>
            </a:lvl1pPr>
          </a:lstStyle>
          <a:p>
            <a:r>
              <a:rPr lang="en-US"/>
              <a:t>Click to edit Master title style</a:t>
            </a:r>
            <a:endParaRPr lang="en-US" dirty="0"/>
          </a:p>
        </p:txBody>
      </p:sp>
      <p:sp>
        <p:nvSpPr>
          <p:cNvPr id="3" name="Content Placeholder 2"/>
          <p:cNvSpPr>
            <a:spLocks noGrp="1"/>
          </p:cNvSpPr>
          <p:nvPr>
            <p:ph idx="1"/>
          </p:nvPr>
        </p:nvSpPr>
        <p:spPr>
          <a:xfrm>
            <a:off x="9070579" y="2238167"/>
            <a:ext cx="10801350" cy="11046883"/>
          </a:xfrm>
        </p:spPr>
        <p:txBody>
          <a:bodyPr/>
          <a:lstStyle>
            <a:lvl1pPr>
              <a:defRPr sz="7253"/>
            </a:lvl1pPr>
            <a:lvl2pPr>
              <a:defRPr sz="6347"/>
            </a:lvl2pPr>
            <a:lvl3pPr>
              <a:defRPr sz="5440"/>
            </a:lvl3pPr>
            <a:lvl4pPr>
              <a:defRPr sz="4533"/>
            </a:lvl4pPr>
            <a:lvl5pPr>
              <a:defRPr sz="4533"/>
            </a:lvl5pPr>
            <a:lvl6pPr>
              <a:defRPr sz="4533"/>
            </a:lvl6pPr>
            <a:lvl7pPr>
              <a:defRPr sz="4533"/>
            </a:lvl7pPr>
            <a:lvl8pPr>
              <a:defRPr sz="4533"/>
            </a:lvl8pPr>
            <a:lvl9pPr>
              <a:defRPr sz="4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69629" y="4663440"/>
            <a:ext cx="6881415" cy="8639599"/>
          </a:xfrm>
        </p:spPr>
        <p:txBody>
          <a:bodyPr/>
          <a:lstStyle>
            <a:lvl1pPr marL="0" indent="0">
              <a:buNone/>
              <a:defRPr sz="3627"/>
            </a:lvl1pPr>
            <a:lvl2pPr marL="1036335" indent="0">
              <a:buNone/>
              <a:defRPr sz="3173"/>
            </a:lvl2pPr>
            <a:lvl3pPr marL="2072670" indent="0">
              <a:buNone/>
              <a:defRPr sz="2720"/>
            </a:lvl3pPr>
            <a:lvl4pPr marL="3109006" indent="0">
              <a:buNone/>
              <a:defRPr sz="2267"/>
            </a:lvl4pPr>
            <a:lvl5pPr marL="4145341" indent="0">
              <a:buNone/>
              <a:defRPr sz="2267"/>
            </a:lvl5pPr>
            <a:lvl6pPr marL="5181676" indent="0">
              <a:buNone/>
              <a:defRPr sz="2267"/>
            </a:lvl6pPr>
            <a:lvl7pPr marL="6218011" indent="0">
              <a:buNone/>
              <a:defRPr sz="2267"/>
            </a:lvl7pPr>
            <a:lvl8pPr marL="7254347" indent="0">
              <a:buNone/>
              <a:defRPr sz="2267"/>
            </a:lvl8pPr>
            <a:lvl9pPr marL="8290682" indent="0">
              <a:buNone/>
              <a:defRPr sz="2267"/>
            </a:lvl9pPr>
          </a:lstStyle>
          <a:p>
            <a:pPr lvl="0"/>
            <a:r>
              <a:rPr lang="en-US"/>
              <a:t>Click to edit Master text styles</a:t>
            </a:r>
          </a:p>
        </p:txBody>
      </p:sp>
      <p:sp>
        <p:nvSpPr>
          <p:cNvPr id="5" name="Date Placeholder 4"/>
          <p:cNvSpPr>
            <a:spLocks noGrp="1"/>
          </p:cNvSpPr>
          <p:nvPr>
            <p:ph type="dt" sz="half" idx="10"/>
          </p:nvPr>
        </p:nvSpPr>
        <p:spPr/>
        <p:txBody>
          <a:bodyPr/>
          <a:lstStyle/>
          <a:p>
            <a:fld id="{05E1E80B-89E7-4323-848A-1CF811FD8704}"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236247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9629" y="1036320"/>
            <a:ext cx="6881415" cy="3627120"/>
          </a:xfrm>
        </p:spPr>
        <p:txBody>
          <a:bodyPr anchor="b"/>
          <a:lstStyle>
            <a:lvl1pPr>
              <a:defRPr sz="725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70579" y="2238167"/>
            <a:ext cx="10801350" cy="11046883"/>
          </a:xfrm>
        </p:spPr>
        <p:txBody>
          <a:bodyPr anchor="t"/>
          <a:lstStyle>
            <a:lvl1pPr marL="0" indent="0">
              <a:buNone/>
              <a:defRPr sz="7253"/>
            </a:lvl1pPr>
            <a:lvl2pPr marL="1036335" indent="0">
              <a:buNone/>
              <a:defRPr sz="6347"/>
            </a:lvl2pPr>
            <a:lvl3pPr marL="2072670" indent="0">
              <a:buNone/>
              <a:defRPr sz="5440"/>
            </a:lvl3pPr>
            <a:lvl4pPr marL="3109006" indent="0">
              <a:buNone/>
              <a:defRPr sz="4533"/>
            </a:lvl4pPr>
            <a:lvl5pPr marL="4145341" indent="0">
              <a:buNone/>
              <a:defRPr sz="4533"/>
            </a:lvl5pPr>
            <a:lvl6pPr marL="5181676" indent="0">
              <a:buNone/>
              <a:defRPr sz="4533"/>
            </a:lvl6pPr>
            <a:lvl7pPr marL="6218011" indent="0">
              <a:buNone/>
              <a:defRPr sz="4533"/>
            </a:lvl7pPr>
            <a:lvl8pPr marL="7254347" indent="0">
              <a:buNone/>
              <a:defRPr sz="4533"/>
            </a:lvl8pPr>
            <a:lvl9pPr marL="8290682" indent="0">
              <a:buNone/>
              <a:defRPr sz="4533"/>
            </a:lvl9pPr>
          </a:lstStyle>
          <a:p>
            <a:r>
              <a:rPr lang="en-US"/>
              <a:t>Click icon to add picture</a:t>
            </a:r>
            <a:endParaRPr lang="en-US" dirty="0"/>
          </a:p>
        </p:txBody>
      </p:sp>
      <p:sp>
        <p:nvSpPr>
          <p:cNvPr id="4" name="Text Placeholder 3"/>
          <p:cNvSpPr>
            <a:spLocks noGrp="1"/>
          </p:cNvSpPr>
          <p:nvPr>
            <p:ph type="body" sz="half" idx="2"/>
          </p:nvPr>
        </p:nvSpPr>
        <p:spPr>
          <a:xfrm>
            <a:off x="1469629" y="4663440"/>
            <a:ext cx="6881415" cy="8639599"/>
          </a:xfrm>
        </p:spPr>
        <p:txBody>
          <a:bodyPr/>
          <a:lstStyle>
            <a:lvl1pPr marL="0" indent="0">
              <a:buNone/>
              <a:defRPr sz="3627"/>
            </a:lvl1pPr>
            <a:lvl2pPr marL="1036335" indent="0">
              <a:buNone/>
              <a:defRPr sz="3173"/>
            </a:lvl2pPr>
            <a:lvl3pPr marL="2072670" indent="0">
              <a:buNone/>
              <a:defRPr sz="2720"/>
            </a:lvl3pPr>
            <a:lvl4pPr marL="3109006" indent="0">
              <a:buNone/>
              <a:defRPr sz="2267"/>
            </a:lvl4pPr>
            <a:lvl5pPr marL="4145341" indent="0">
              <a:buNone/>
              <a:defRPr sz="2267"/>
            </a:lvl5pPr>
            <a:lvl6pPr marL="5181676" indent="0">
              <a:buNone/>
              <a:defRPr sz="2267"/>
            </a:lvl6pPr>
            <a:lvl7pPr marL="6218011" indent="0">
              <a:buNone/>
              <a:defRPr sz="2267"/>
            </a:lvl7pPr>
            <a:lvl8pPr marL="7254347" indent="0">
              <a:buNone/>
              <a:defRPr sz="2267"/>
            </a:lvl8pPr>
            <a:lvl9pPr marL="8290682" indent="0">
              <a:buNone/>
              <a:defRPr sz="2267"/>
            </a:lvl9pPr>
          </a:lstStyle>
          <a:p>
            <a:pPr lvl="0"/>
            <a:r>
              <a:rPr lang="en-US"/>
              <a:t>Click to edit Master text styles</a:t>
            </a:r>
          </a:p>
        </p:txBody>
      </p:sp>
      <p:sp>
        <p:nvSpPr>
          <p:cNvPr id="5" name="Date Placeholder 4"/>
          <p:cNvSpPr>
            <a:spLocks noGrp="1"/>
          </p:cNvSpPr>
          <p:nvPr>
            <p:ph type="dt" sz="half" idx="10"/>
          </p:nvPr>
        </p:nvSpPr>
        <p:spPr/>
        <p:txBody>
          <a:bodyPr/>
          <a:lstStyle/>
          <a:p>
            <a:fld id="{05E1E80B-89E7-4323-848A-1CF811FD8704}"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380210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6850" y="827620"/>
            <a:ext cx="18402300" cy="30046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6850" y="4138083"/>
            <a:ext cx="18402300" cy="9863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66850" y="14407730"/>
            <a:ext cx="4800600" cy="827617"/>
          </a:xfrm>
          <a:prstGeom prst="rect">
            <a:avLst/>
          </a:prstGeom>
        </p:spPr>
        <p:txBody>
          <a:bodyPr vert="horz" lIns="91440" tIns="45720" rIns="91440" bIns="45720" rtlCol="0" anchor="ctr"/>
          <a:lstStyle>
            <a:lvl1pPr algn="l">
              <a:defRPr sz="2720">
                <a:solidFill>
                  <a:schemeClr val="tx1">
                    <a:tint val="75000"/>
                  </a:schemeClr>
                </a:solidFill>
              </a:defRPr>
            </a:lvl1pPr>
          </a:lstStyle>
          <a:p>
            <a:fld id="{05E1E80B-89E7-4323-848A-1CF811FD8704}" type="datetimeFigureOut">
              <a:rPr lang="en-US" smtClean="0"/>
              <a:t>9/7/2022</a:t>
            </a:fld>
            <a:endParaRPr lang="en-US"/>
          </a:p>
        </p:txBody>
      </p:sp>
      <p:sp>
        <p:nvSpPr>
          <p:cNvPr id="5" name="Footer Placeholder 4"/>
          <p:cNvSpPr>
            <a:spLocks noGrp="1"/>
          </p:cNvSpPr>
          <p:nvPr>
            <p:ph type="ftr" sz="quarter" idx="3"/>
          </p:nvPr>
        </p:nvSpPr>
        <p:spPr>
          <a:xfrm>
            <a:off x="7067550" y="14407730"/>
            <a:ext cx="7200900" cy="827617"/>
          </a:xfrm>
          <a:prstGeom prst="rect">
            <a:avLst/>
          </a:prstGeom>
        </p:spPr>
        <p:txBody>
          <a:bodyPr vert="horz" lIns="91440" tIns="45720" rIns="91440" bIns="45720" rtlCol="0" anchor="ctr"/>
          <a:lstStyle>
            <a:lvl1pPr algn="ctr">
              <a:defRPr sz="2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068550" y="14407730"/>
            <a:ext cx="4800600" cy="827617"/>
          </a:xfrm>
          <a:prstGeom prst="rect">
            <a:avLst/>
          </a:prstGeom>
        </p:spPr>
        <p:txBody>
          <a:bodyPr vert="horz" lIns="91440" tIns="45720" rIns="91440" bIns="45720" rtlCol="0" anchor="ctr"/>
          <a:lstStyle>
            <a:lvl1pPr algn="r">
              <a:defRPr sz="2720">
                <a:solidFill>
                  <a:schemeClr val="tx1">
                    <a:tint val="75000"/>
                  </a:schemeClr>
                </a:solidFill>
              </a:defRPr>
            </a:lvl1pPr>
          </a:lstStyle>
          <a:p>
            <a:fld id="{396E672F-9656-4E1A-AF4E-800AAACD8417}" type="slidenum">
              <a:rPr lang="en-US" smtClean="0"/>
              <a:t>‹#›</a:t>
            </a:fld>
            <a:endParaRPr lang="en-US"/>
          </a:p>
        </p:txBody>
      </p:sp>
      <p:sp>
        <p:nvSpPr>
          <p:cNvPr id="7" name="Rectangle 6">
            <a:extLst>
              <a:ext uri="{FF2B5EF4-FFF2-40B4-BE49-F238E27FC236}">
                <a16:creationId xmlns:a16="http://schemas.microsoft.com/office/drawing/2014/main" xmlns="" id="{1422BFD1-5E88-43DA-955B-BEEEB6259BD6}"/>
              </a:ext>
            </a:extLst>
          </p:cNvPr>
          <p:cNvSpPr/>
          <p:nvPr userDrawn="1"/>
        </p:nvSpPr>
        <p:spPr>
          <a:xfrm>
            <a:off x="1082040" y="457200"/>
            <a:ext cx="19674840" cy="1459992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728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072670" rtl="0" eaLnBrk="1" latinLnBrk="0" hangingPunct="1">
        <a:lnSpc>
          <a:spcPct val="90000"/>
        </a:lnSpc>
        <a:spcBef>
          <a:spcPct val="0"/>
        </a:spcBef>
        <a:buNone/>
        <a:defRPr sz="9973" kern="1200">
          <a:solidFill>
            <a:schemeClr val="tx1"/>
          </a:solidFill>
          <a:latin typeface="+mj-lt"/>
          <a:ea typeface="+mj-ea"/>
          <a:cs typeface="+mj-cs"/>
        </a:defRPr>
      </a:lvl1pPr>
    </p:titleStyle>
    <p:bodyStyle>
      <a:lvl1pPr marL="518168" indent="-518168" algn="l" defTabSz="2072670" rtl="0" eaLnBrk="1" latinLnBrk="0" hangingPunct="1">
        <a:lnSpc>
          <a:spcPct val="90000"/>
        </a:lnSpc>
        <a:spcBef>
          <a:spcPts val="2267"/>
        </a:spcBef>
        <a:buFont typeface="Arial" panose="020B0604020202020204" pitchFamily="34" charset="0"/>
        <a:buChar char="•"/>
        <a:defRPr sz="6347" kern="1200">
          <a:solidFill>
            <a:schemeClr val="tx1"/>
          </a:solidFill>
          <a:latin typeface="+mn-lt"/>
          <a:ea typeface="+mn-ea"/>
          <a:cs typeface="+mn-cs"/>
        </a:defRPr>
      </a:lvl1pPr>
      <a:lvl2pPr marL="1554503" indent="-518168" algn="l" defTabSz="2072670" rtl="0" eaLnBrk="1" latinLnBrk="0" hangingPunct="1">
        <a:lnSpc>
          <a:spcPct val="90000"/>
        </a:lnSpc>
        <a:spcBef>
          <a:spcPts val="1133"/>
        </a:spcBef>
        <a:buFont typeface="Arial" panose="020B0604020202020204" pitchFamily="34" charset="0"/>
        <a:buChar char="•"/>
        <a:defRPr sz="5440" kern="1200">
          <a:solidFill>
            <a:schemeClr val="tx1"/>
          </a:solidFill>
          <a:latin typeface="+mn-lt"/>
          <a:ea typeface="+mn-ea"/>
          <a:cs typeface="+mn-cs"/>
        </a:defRPr>
      </a:lvl2pPr>
      <a:lvl3pPr marL="2590838" indent="-518168" algn="l" defTabSz="2072670" rtl="0" eaLnBrk="1" latinLnBrk="0" hangingPunct="1">
        <a:lnSpc>
          <a:spcPct val="90000"/>
        </a:lnSpc>
        <a:spcBef>
          <a:spcPts val="1133"/>
        </a:spcBef>
        <a:buFont typeface="Arial" panose="020B0604020202020204" pitchFamily="34" charset="0"/>
        <a:buChar char="•"/>
        <a:defRPr sz="4533" kern="1200">
          <a:solidFill>
            <a:schemeClr val="tx1"/>
          </a:solidFill>
          <a:latin typeface="+mn-lt"/>
          <a:ea typeface="+mn-ea"/>
          <a:cs typeface="+mn-cs"/>
        </a:defRPr>
      </a:lvl3pPr>
      <a:lvl4pPr marL="3627173"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4pPr>
      <a:lvl5pPr marL="4663509"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5pPr>
      <a:lvl6pPr marL="5699844"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6179"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2514"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08850"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670" rtl="0" eaLnBrk="1" latinLnBrk="0" hangingPunct="1">
        <a:defRPr sz="4080" kern="1200">
          <a:solidFill>
            <a:schemeClr val="tx1"/>
          </a:solidFill>
          <a:latin typeface="+mn-lt"/>
          <a:ea typeface="+mn-ea"/>
          <a:cs typeface="+mn-cs"/>
        </a:defRPr>
      </a:lvl1pPr>
      <a:lvl2pPr marL="1036335" algn="l" defTabSz="2072670" rtl="0" eaLnBrk="1" latinLnBrk="0" hangingPunct="1">
        <a:defRPr sz="4080" kern="1200">
          <a:solidFill>
            <a:schemeClr val="tx1"/>
          </a:solidFill>
          <a:latin typeface="+mn-lt"/>
          <a:ea typeface="+mn-ea"/>
          <a:cs typeface="+mn-cs"/>
        </a:defRPr>
      </a:lvl2pPr>
      <a:lvl3pPr marL="2072670" algn="l" defTabSz="2072670" rtl="0" eaLnBrk="1" latinLnBrk="0" hangingPunct="1">
        <a:defRPr sz="4080" kern="1200">
          <a:solidFill>
            <a:schemeClr val="tx1"/>
          </a:solidFill>
          <a:latin typeface="+mn-lt"/>
          <a:ea typeface="+mn-ea"/>
          <a:cs typeface="+mn-cs"/>
        </a:defRPr>
      </a:lvl3pPr>
      <a:lvl4pPr marL="3109006" algn="l" defTabSz="2072670" rtl="0" eaLnBrk="1" latinLnBrk="0" hangingPunct="1">
        <a:defRPr sz="4080" kern="1200">
          <a:solidFill>
            <a:schemeClr val="tx1"/>
          </a:solidFill>
          <a:latin typeface="+mn-lt"/>
          <a:ea typeface="+mn-ea"/>
          <a:cs typeface="+mn-cs"/>
        </a:defRPr>
      </a:lvl4pPr>
      <a:lvl5pPr marL="4145341" algn="l" defTabSz="2072670" rtl="0" eaLnBrk="1" latinLnBrk="0" hangingPunct="1">
        <a:defRPr sz="4080" kern="1200">
          <a:solidFill>
            <a:schemeClr val="tx1"/>
          </a:solidFill>
          <a:latin typeface="+mn-lt"/>
          <a:ea typeface="+mn-ea"/>
          <a:cs typeface="+mn-cs"/>
        </a:defRPr>
      </a:lvl5pPr>
      <a:lvl6pPr marL="5181676" algn="l" defTabSz="2072670" rtl="0" eaLnBrk="1" latinLnBrk="0" hangingPunct="1">
        <a:defRPr sz="4080" kern="1200">
          <a:solidFill>
            <a:schemeClr val="tx1"/>
          </a:solidFill>
          <a:latin typeface="+mn-lt"/>
          <a:ea typeface="+mn-ea"/>
          <a:cs typeface="+mn-cs"/>
        </a:defRPr>
      </a:lvl6pPr>
      <a:lvl7pPr marL="6218011" algn="l" defTabSz="2072670" rtl="0" eaLnBrk="1" latinLnBrk="0" hangingPunct="1">
        <a:defRPr sz="4080" kern="1200">
          <a:solidFill>
            <a:schemeClr val="tx1"/>
          </a:solidFill>
          <a:latin typeface="+mn-lt"/>
          <a:ea typeface="+mn-ea"/>
          <a:cs typeface="+mn-cs"/>
        </a:defRPr>
      </a:lvl7pPr>
      <a:lvl8pPr marL="7254347" algn="l" defTabSz="2072670" rtl="0" eaLnBrk="1" latinLnBrk="0" hangingPunct="1">
        <a:defRPr sz="4080" kern="1200">
          <a:solidFill>
            <a:schemeClr val="tx1"/>
          </a:solidFill>
          <a:latin typeface="+mn-lt"/>
          <a:ea typeface="+mn-ea"/>
          <a:cs typeface="+mn-cs"/>
        </a:defRPr>
      </a:lvl8pPr>
      <a:lvl9pPr marL="8290682" algn="l" defTabSz="2072670"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lh3.googleusercontent.com/-AgDj6SfRXaQ/X41qc5cwuUI/AAAAAAAAFtQ/7y5rdCdplW0ilqxebxgsqpoS6z5ogUJBACLcBGAsYHQ/s1600/1603103340498308-0.pn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 DESIGN - V</a:t>
            </a:r>
            <a:endParaRPr lang="en-IN" dirty="0"/>
          </a:p>
        </p:txBody>
      </p:sp>
      <p:sp>
        <p:nvSpPr>
          <p:cNvPr id="3" name="Content Placeholder 2"/>
          <p:cNvSpPr>
            <a:spLocks noGrp="1"/>
          </p:cNvSpPr>
          <p:nvPr>
            <p:ph idx="1"/>
          </p:nvPr>
        </p:nvSpPr>
        <p:spPr>
          <a:xfrm>
            <a:off x="1633105" y="12949574"/>
            <a:ext cx="18402300" cy="1556135"/>
          </a:xfrm>
        </p:spPr>
        <p:txBody>
          <a:bodyPr>
            <a:normAutofit/>
          </a:bodyPr>
          <a:lstStyle/>
          <a:p>
            <a:pPr marL="0" indent="0">
              <a:buNone/>
            </a:pPr>
            <a:r>
              <a:rPr lang="en-US" sz="3600" dirty="0" smtClean="0"/>
              <a:t>TOPIC- Architect’s Philosophy</a:t>
            </a:r>
          </a:p>
          <a:p>
            <a:pPr marL="0" indent="0">
              <a:buNone/>
            </a:pPr>
            <a:r>
              <a:rPr lang="en-US" sz="3600" dirty="0" smtClean="0"/>
              <a:t>Presented by:- </a:t>
            </a:r>
            <a:r>
              <a:rPr lang="en-US" sz="3600" dirty="0" err="1" smtClean="0"/>
              <a:t>Kavita</a:t>
            </a:r>
            <a:endParaRPr lang="en-IN" sz="3600" dirty="0"/>
          </a:p>
        </p:txBody>
      </p:sp>
      <p:pic>
        <p:nvPicPr>
          <p:cNvPr id="4" name="Picture 3"/>
          <p:cNvPicPr>
            <a:picLocks noChangeAspect="1" noChangeArrowheads="1"/>
          </p:cNvPicPr>
          <p:nvPr/>
        </p:nvPicPr>
        <p:blipFill>
          <a:blip r:embed="rId2" cstate="print"/>
          <a:srcRect/>
          <a:stretch>
            <a:fillRect/>
          </a:stretch>
        </p:blipFill>
        <p:spPr bwMode="auto">
          <a:xfrm>
            <a:off x="17743777" y="827620"/>
            <a:ext cx="2580842" cy="3079322"/>
          </a:xfrm>
          <a:prstGeom prst="rect">
            <a:avLst/>
          </a:prstGeom>
          <a:noFill/>
          <a:ln w="9525">
            <a:noFill/>
            <a:miter lim="800000"/>
            <a:headEnd/>
            <a:tailEnd/>
          </a:ln>
        </p:spPr>
      </p:pic>
    </p:spTree>
    <p:extLst>
      <p:ext uri="{BB962C8B-B14F-4D97-AF65-F5344CB8AC3E}">
        <p14:creationId xmlns:p14="http://schemas.microsoft.com/office/powerpoint/2010/main" val="2262998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7FE600F-7227-4C37-B23D-A60DEE57AF3F}"/>
              </a:ext>
            </a:extLst>
          </p:cNvPr>
          <p:cNvSpPr txBox="1"/>
          <p:nvPr/>
        </p:nvSpPr>
        <p:spPr>
          <a:xfrm>
            <a:off x="2849977" y="10013242"/>
            <a:ext cx="14295024" cy="4893647"/>
          </a:xfrm>
          <a:prstGeom prst="rect">
            <a:avLst/>
          </a:prstGeom>
          <a:noFill/>
        </p:spPr>
        <p:txBody>
          <a:bodyPr wrap="square">
            <a:spAutoFit/>
          </a:bodyPr>
          <a:lstStyle/>
          <a:p>
            <a:pPr marL="342900" indent="-342900">
              <a:buFont typeface="Arial" panose="020B0604020202020204" pitchFamily="34" charset="0"/>
              <a:buChar char="•"/>
            </a:pPr>
            <a:r>
              <a:rPr lang="en-US" sz="2400" b="0" i="0" dirty="0">
                <a:effectLst/>
                <a:latin typeface="Domine"/>
              </a:rPr>
              <a:t>Postmodern Architecture rejects the notion of “pure” or “perfect” form, instead it draws from: all methods, materials, forms, &amp; </a:t>
            </a:r>
            <a:r>
              <a:rPr lang="en-US" sz="2400" b="0" i="0" dirty="0" err="1">
                <a:effectLst/>
                <a:latin typeface="Domine"/>
              </a:rPr>
              <a:t>colours</a:t>
            </a:r>
            <a:r>
              <a:rPr lang="en-US" sz="2400" b="0" i="0" dirty="0">
                <a:effectLst/>
                <a:latin typeface="Domine"/>
              </a:rPr>
              <a:t> available to architects. </a:t>
            </a:r>
            <a:endParaRPr lang="en-US" sz="2400" b="0" i="0" dirty="0" smtClean="0">
              <a:effectLst/>
              <a:latin typeface="Domine"/>
            </a:endParaRPr>
          </a:p>
          <a:p>
            <a:pPr marL="342900" indent="-342900">
              <a:buFont typeface="Arial" panose="020B0604020202020204" pitchFamily="34" charset="0"/>
              <a:buChar char="•"/>
            </a:pPr>
            <a:endParaRPr lang="en-US" sz="2400" b="0" i="0" dirty="0">
              <a:effectLst/>
              <a:latin typeface="Domine"/>
            </a:endParaRPr>
          </a:p>
          <a:p>
            <a:pPr marL="342900" indent="-342900">
              <a:buFont typeface="Arial" panose="020B0604020202020204" pitchFamily="34" charset="0"/>
              <a:buChar char="•"/>
            </a:pPr>
            <a:r>
              <a:rPr lang="en-US" sz="2400" b="0" i="0" dirty="0">
                <a:effectLst/>
                <a:latin typeface="Domine"/>
              </a:rPr>
              <a:t>Moves away from the neutral white </a:t>
            </a:r>
            <a:r>
              <a:rPr lang="en-US" sz="2400" b="0" i="0" dirty="0" err="1">
                <a:effectLst/>
                <a:latin typeface="Domine"/>
              </a:rPr>
              <a:t>colours</a:t>
            </a:r>
            <a:r>
              <a:rPr lang="en-US" sz="2400" b="0" i="0" dirty="0">
                <a:effectLst/>
                <a:latin typeface="Domine"/>
              </a:rPr>
              <a:t> seen in modernism the return of "wit, ornament and reference" to architecture Team Disney –The Eisner Building, 1991 Michael Graves, Took past components of different styles and melded them together to create new means of design. </a:t>
            </a:r>
            <a:endParaRPr lang="en-US" sz="2400" b="0" i="0" dirty="0" smtClean="0">
              <a:effectLst/>
              <a:latin typeface="Domine"/>
            </a:endParaRPr>
          </a:p>
          <a:p>
            <a:pPr marL="342900" indent="-342900">
              <a:buFont typeface="Arial" panose="020B0604020202020204" pitchFamily="34" charset="0"/>
              <a:buChar char="•"/>
            </a:pPr>
            <a:endParaRPr lang="en-US" sz="2400" b="0" i="0" dirty="0">
              <a:effectLst/>
              <a:latin typeface="Domine"/>
            </a:endParaRPr>
          </a:p>
          <a:p>
            <a:pPr marL="342900" indent="-342900">
              <a:buFont typeface="Arial" panose="020B0604020202020204" pitchFamily="34" charset="0"/>
              <a:buChar char="•"/>
            </a:pPr>
            <a:r>
              <a:rPr lang="en-US" sz="2400" b="0" i="0" dirty="0">
                <a:effectLst/>
                <a:latin typeface="Domine"/>
              </a:rPr>
              <a:t>It is known for the re-emergence of surface ornament, reference to its surrounding buildings, and historical references</a:t>
            </a:r>
            <a:r>
              <a:rPr lang="en-US" sz="2400" b="0" i="0" dirty="0" smtClean="0">
                <a:effectLst/>
                <a:latin typeface="Domine"/>
              </a:rPr>
              <a:t>.</a:t>
            </a:r>
          </a:p>
          <a:p>
            <a:pPr marL="342900" indent="-342900">
              <a:buFont typeface="Arial" panose="020B0604020202020204" pitchFamily="34" charset="0"/>
              <a:buChar char="•"/>
            </a:pPr>
            <a:endParaRPr lang="en-US" sz="2400" b="0" i="0" dirty="0">
              <a:effectLst/>
              <a:latin typeface="Domine"/>
            </a:endParaRPr>
          </a:p>
          <a:p>
            <a:pPr marL="342900" indent="-342900">
              <a:buFont typeface="Arial" panose="020B0604020202020204" pitchFamily="34" charset="0"/>
              <a:buChar char="•"/>
            </a:pPr>
            <a:r>
              <a:rPr lang="en-US" sz="2400" dirty="0"/>
              <a:t>Used classical styles in new combinations: pillars, arches, domes, curtain wall facades, sculptures and roman conventions</a:t>
            </a:r>
          </a:p>
          <a:p>
            <a:endParaRPr lang="en-US" sz="2400" dirty="0">
              <a:latin typeface="Domine"/>
            </a:endParaRPr>
          </a:p>
        </p:txBody>
      </p:sp>
      <p:pic>
        <p:nvPicPr>
          <p:cNvPr id="5" name="Picture 4" descr="C:\Users\ASUS\Desktop\Bank_of_America_Center_Houston_1.jpg">
            <a:extLst>
              <a:ext uri="{FF2B5EF4-FFF2-40B4-BE49-F238E27FC236}">
                <a16:creationId xmlns:a16="http://schemas.microsoft.com/office/drawing/2014/main" xmlns="" id="{D6CE0D45-A473-44B9-A0ED-2CC9C77C4605}"/>
              </a:ext>
            </a:extLst>
          </p:cNvPr>
          <p:cNvPicPr>
            <a:picLocks noChangeAspect="1" noChangeArrowheads="1"/>
          </p:cNvPicPr>
          <p:nvPr/>
        </p:nvPicPr>
        <p:blipFill>
          <a:blip r:embed="rId2"/>
          <a:srcRect/>
          <a:stretch>
            <a:fillRect/>
          </a:stretch>
        </p:blipFill>
        <p:spPr bwMode="auto">
          <a:xfrm>
            <a:off x="15253855" y="1630172"/>
            <a:ext cx="5079203" cy="6768148"/>
          </a:xfrm>
          <a:prstGeom prst="rect">
            <a:avLst/>
          </a:prstGeom>
          <a:noFill/>
        </p:spPr>
      </p:pic>
      <p:sp>
        <p:nvSpPr>
          <p:cNvPr id="6" name="TextBox 5">
            <a:extLst>
              <a:ext uri="{FF2B5EF4-FFF2-40B4-BE49-F238E27FC236}">
                <a16:creationId xmlns:a16="http://schemas.microsoft.com/office/drawing/2014/main" xmlns="" id="{6EBFB8E8-10FB-41F4-AEC4-B20D48A1801D}"/>
              </a:ext>
            </a:extLst>
          </p:cNvPr>
          <p:cNvSpPr txBox="1"/>
          <p:nvPr/>
        </p:nvSpPr>
        <p:spPr>
          <a:xfrm>
            <a:off x="15299858" y="8752040"/>
            <a:ext cx="5033200" cy="830997"/>
          </a:xfrm>
          <a:prstGeom prst="rect">
            <a:avLst/>
          </a:prstGeom>
          <a:noFill/>
        </p:spPr>
        <p:txBody>
          <a:bodyPr wrap="square">
            <a:spAutoFit/>
          </a:bodyPr>
          <a:lstStyle/>
          <a:p>
            <a:r>
              <a:rPr lang="en-US" sz="2400" dirty="0"/>
              <a:t>Bank of America Center in Houston, by John Burgee and Philip Johnson</a:t>
            </a:r>
          </a:p>
        </p:txBody>
      </p:sp>
      <p:sp>
        <p:nvSpPr>
          <p:cNvPr id="7" name="TextBox 6">
            <a:extLst>
              <a:ext uri="{FF2B5EF4-FFF2-40B4-BE49-F238E27FC236}">
                <a16:creationId xmlns:a16="http://schemas.microsoft.com/office/drawing/2014/main" xmlns="" id="{DF235313-73FD-46E5-9ADF-A1FF2D65506E}"/>
              </a:ext>
            </a:extLst>
          </p:cNvPr>
          <p:cNvSpPr txBox="1"/>
          <p:nvPr/>
        </p:nvSpPr>
        <p:spPr>
          <a:xfrm>
            <a:off x="4795107" y="9182245"/>
            <a:ext cx="10668000" cy="523220"/>
          </a:xfrm>
          <a:prstGeom prst="rect">
            <a:avLst/>
          </a:prstGeom>
          <a:noFill/>
        </p:spPr>
        <p:txBody>
          <a:bodyPr wrap="square">
            <a:spAutoFit/>
          </a:bodyPr>
          <a:lstStyle/>
          <a:p>
            <a:pPr algn="ctr"/>
            <a:r>
              <a:rPr lang="en-US" sz="2800" b="1" i="0" dirty="0">
                <a:effectLst/>
                <a:latin typeface="Domine"/>
              </a:rPr>
              <a:t>CHARACTERISTICS OF POSTMODERNISM </a:t>
            </a:r>
          </a:p>
        </p:txBody>
      </p:sp>
      <p:pic>
        <p:nvPicPr>
          <p:cNvPr id="8" name="Picture 2" descr="C:\Users\ASUS\Desktop\images.jpg">
            <a:extLst>
              <a:ext uri="{FF2B5EF4-FFF2-40B4-BE49-F238E27FC236}">
                <a16:creationId xmlns:a16="http://schemas.microsoft.com/office/drawing/2014/main" xmlns="" id="{7F05A08A-0AB6-4A22-91AF-4444AF4DF8EE}"/>
              </a:ext>
            </a:extLst>
          </p:cNvPr>
          <p:cNvPicPr>
            <a:picLocks noChangeAspect="1" noChangeArrowheads="1"/>
          </p:cNvPicPr>
          <p:nvPr/>
        </p:nvPicPr>
        <p:blipFill>
          <a:blip r:embed="rId3"/>
          <a:srcRect/>
          <a:stretch>
            <a:fillRect/>
          </a:stretch>
        </p:blipFill>
        <p:spPr bwMode="auto">
          <a:xfrm>
            <a:off x="4696930" y="1573687"/>
            <a:ext cx="4361413" cy="2902322"/>
          </a:xfrm>
          <a:prstGeom prst="rect">
            <a:avLst/>
          </a:prstGeom>
          <a:noFill/>
        </p:spPr>
      </p:pic>
      <p:pic>
        <p:nvPicPr>
          <p:cNvPr id="9" name="Picture 5" descr="C:\Users\ASUS\Desktop\le-corbusiers-10-most-important-works-of-architecture-05-1440x960.jpg">
            <a:extLst>
              <a:ext uri="{FF2B5EF4-FFF2-40B4-BE49-F238E27FC236}">
                <a16:creationId xmlns:a16="http://schemas.microsoft.com/office/drawing/2014/main" xmlns="" id="{5E3F6935-1F70-4C42-9BED-1B443D7EA502}"/>
              </a:ext>
            </a:extLst>
          </p:cNvPr>
          <p:cNvPicPr>
            <a:picLocks noChangeAspect="1" noChangeArrowheads="1"/>
          </p:cNvPicPr>
          <p:nvPr/>
        </p:nvPicPr>
        <p:blipFill>
          <a:blip r:embed="rId4"/>
          <a:srcRect/>
          <a:stretch>
            <a:fillRect/>
          </a:stretch>
        </p:blipFill>
        <p:spPr bwMode="auto">
          <a:xfrm>
            <a:off x="4593246" y="5197360"/>
            <a:ext cx="4625549" cy="3083700"/>
          </a:xfrm>
          <a:prstGeom prst="rect">
            <a:avLst/>
          </a:prstGeom>
          <a:noFill/>
        </p:spPr>
      </p:pic>
      <p:sp>
        <p:nvSpPr>
          <p:cNvPr id="10" name="TextBox 9">
            <a:extLst>
              <a:ext uri="{FF2B5EF4-FFF2-40B4-BE49-F238E27FC236}">
                <a16:creationId xmlns:a16="http://schemas.microsoft.com/office/drawing/2014/main" xmlns="" id="{42F71D8E-20D6-46F2-BF2B-A5330C80A103}"/>
              </a:ext>
            </a:extLst>
          </p:cNvPr>
          <p:cNvSpPr txBox="1"/>
          <p:nvPr/>
        </p:nvSpPr>
        <p:spPr>
          <a:xfrm>
            <a:off x="10180193" y="2544662"/>
            <a:ext cx="2590184" cy="830997"/>
          </a:xfrm>
          <a:prstGeom prst="rect">
            <a:avLst/>
          </a:prstGeom>
          <a:noFill/>
        </p:spPr>
        <p:txBody>
          <a:bodyPr wrap="square">
            <a:spAutoFit/>
          </a:bodyPr>
          <a:lstStyle/>
          <a:p>
            <a:r>
              <a:rPr lang="en-IN" sz="2400" dirty="0"/>
              <a:t>Pre- modern architecture </a:t>
            </a:r>
            <a:endParaRPr lang="en-US" sz="2400" dirty="0"/>
          </a:p>
        </p:txBody>
      </p:sp>
      <p:sp>
        <p:nvSpPr>
          <p:cNvPr id="11" name="TextBox 10">
            <a:extLst>
              <a:ext uri="{FF2B5EF4-FFF2-40B4-BE49-F238E27FC236}">
                <a16:creationId xmlns:a16="http://schemas.microsoft.com/office/drawing/2014/main" xmlns="" id="{A455E3E1-FEB8-40AC-BCB8-BD739D0DB7F9}"/>
              </a:ext>
            </a:extLst>
          </p:cNvPr>
          <p:cNvSpPr txBox="1"/>
          <p:nvPr/>
        </p:nvSpPr>
        <p:spPr>
          <a:xfrm>
            <a:off x="10287161" y="4598748"/>
            <a:ext cx="2528237" cy="830997"/>
          </a:xfrm>
          <a:prstGeom prst="rect">
            <a:avLst/>
          </a:prstGeom>
          <a:noFill/>
        </p:spPr>
        <p:txBody>
          <a:bodyPr wrap="square">
            <a:spAutoFit/>
          </a:bodyPr>
          <a:lstStyle/>
          <a:p>
            <a:r>
              <a:rPr lang="en-IN" sz="2400" dirty="0"/>
              <a:t>Modern architecture </a:t>
            </a:r>
            <a:endParaRPr lang="en-US" sz="2400" dirty="0"/>
          </a:p>
        </p:txBody>
      </p:sp>
      <p:sp>
        <p:nvSpPr>
          <p:cNvPr id="12" name="Cross 11">
            <a:extLst>
              <a:ext uri="{FF2B5EF4-FFF2-40B4-BE49-F238E27FC236}">
                <a16:creationId xmlns:a16="http://schemas.microsoft.com/office/drawing/2014/main" xmlns="" id="{160FB0B6-1DDD-4C7B-9E08-6B949E6F36DC}"/>
              </a:ext>
            </a:extLst>
          </p:cNvPr>
          <p:cNvSpPr/>
          <p:nvPr/>
        </p:nvSpPr>
        <p:spPr>
          <a:xfrm>
            <a:off x="10864113" y="3436509"/>
            <a:ext cx="773855" cy="797835"/>
          </a:xfrm>
          <a:prstGeom prst="plus">
            <a:avLst>
              <a:gd name="adj" fmla="val 37121"/>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EE72A7B4-5361-4284-A6F8-AF9B7F5DC651}"/>
              </a:ext>
            </a:extLst>
          </p:cNvPr>
          <p:cNvSpPr txBox="1"/>
          <p:nvPr/>
        </p:nvSpPr>
        <p:spPr>
          <a:xfrm>
            <a:off x="10239895" y="5989950"/>
            <a:ext cx="2818356" cy="461665"/>
          </a:xfrm>
          <a:prstGeom prst="rect">
            <a:avLst/>
          </a:prstGeom>
          <a:noFill/>
        </p:spPr>
        <p:txBody>
          <a:bodyPr wrap="square">
            <a:spAutoFit/>
          </a:bodyPr>
          <a:lstStyle/>
          <a:p>
            <a:pPr algn="ctr"/>
            <a:r>
              <a:rPr lang="en-US" sz="2400" i="0" dirty="0">
                <a:effectLst/>
                <a:latin typeface="Domine"/>
              </a:rPr>
              <a:t>Post-modernism</a:t>
            </a:r>
            <a:endParaRPr lang="en-US" sz="2400" dirty="0"/>
          </a:p>
        </p:txBody>
      </p:sp>
      <p:sp>
        <p:nvSpPr>
          <p:cNvPr id="14" name="Rectangle 13">
            <a:extLst>
              <a:ext uri="{FF2B5EF4-FFF2-40B4-BE49-F238E27FC236}">
                <a16:creationId xmlns:a16="http://schemas.microsoft.com/office/drawing/2014/main" xmlns="" id="{EEF6843F-A397-46B1-82AE-4DA48B8E2A16}"/>
              </a:ext>
            </a:extLst>
          </p:cNvPr>
          <p:cNvSpPr/>
          <p:nvPr/>
        </p:nvSpPr>
        <p:spPr>
          <a:xfrm>
            <a:off x="10979422" y="5709539"/>
            <a:ext cx="551080" cy="141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62C114D2-CF22-4E60-A0E0-48303F5D985C}"/>
              </a:ext>
            </a:extLst>
          </p:cNvPr>
          <p:cNvSpPr/>
          <p:nvPr/>
        </p:nvSpPr>
        <p:spPr>
          <a:xfrm>
            <a:off x="11008956" y="5467979"/>
            <a:ext cx="521545" cy="1006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403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1867026-7948-41AF-906E-29D6B6E0E0DF}"/>
              </a:ext>
            </a:extLst>
          </p:cNvPr>
          <p:cNvSpPr txBox="1"/>
          <p:nvPr/>
        </p:nvSpPr>
        <p:spPr>
          <a:xfrm>
            <a:off x="11041407" y="2698268"/>
            <a:ext cx="7969806" cy="1938992"/>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3B3835"/>
                </a:solidFill>
                <a:effectLst/>
              </a:rPr>
              <a:t>School of architecture and design, Germany, 1919 - 1933 </a:t>
            </a:r>
          </a:p>
          <a:p>
            <a:pPr marL="342900" indent="-342900">
              <a:buFont typeface="Arial" panose="020B0604020202020204" pitchFamily="34" charset="0"/>
              <a:buChar char="•"/>
            </a:pPr>
            <a:r>
              <a:rPr lang="en-US" sz="2400" b="0" i="0" dirty="0">
                <a:solidFill>
                  <a:srgbClr val="3B3835"/>
                </a:solidFill>
                <a:effectLst/>
              </a:rPr>
              <a:t>All art forms should be designed as a unit </a:t>
            </a:r>
          </a:p>
          <a:p>
            <a:pPr marL="342900" indent="-342900">
              <a:buFont typeface="Arial" panose="020B0604020202020204" pitchFamily="34" charset="0"/>
              <a:buChar char="•"/>
            </a:pPr>
            <a:r>
              <a:rPr lang="en-US" sz="2400" b="0" i="0" dirty="0">
                <a:solidFill>
                  <a:srgbClr val="3B3835"/>
                </a:solidFill>
                <a:effectLst/>
              </a:rPr>
              <a:t>Technology embraced </a:t>
            </a:r>
          </a:p>
          <a:p>
            <a:pPr marL="342900" indent="-342900">
              <a:buFont typeface="Arial" panose="020B0604020202020204" pitchFamily="34" charset="0"/>
              <a:buChar char="•"/>
            </a:pPr>
            <a:r>
              <a:rPr lang="en-US" sz="2400" b="0" i="0" dirty="0">
                <a:solidFill>
                  <a:srgbClr val="3B3835"/>
                </a:solidFill>
                <a:effectLst/>
              </a:rPr>
              <a:t>Economy in the use of space, materials, time, and money</a:t>
            </a:r>
          </a:p>
          <a:p>
            <a:pPr marL="342900" indent="-342900">
              <a:buFont typeface="Arial" panose="020B0604020202020204" pitchFamily="34" charset="0"/>
              <a:buChar char="•"/>
            </a:pPr>
            <a:r>
              <a:rPr lang="en-US" sz="2400" b="0" i="0" dirty="0">
                <a:solidFill>
                  <a:srgbClr val="3B3835"/>
                </a:solidFill>
                <a:effectLst/>
              </a:rPr>
              <a:t>Avoid Romantic embellishments</a:t>
            </a:r>
            <a:endParaRPr lang="en-US" sz="2400" dirty="0"/>
          </a:p>
        </p:txBody>
      </p:sp>
      <p:sp>
        <p:nvSpPr>
          <p:cNvPr id="5" name="TextBox 4">
            <a:extLst>
              <a:ext uri="{FF2B5EF4-FFF2-40B4-BE49-F238E27FC236}">
                <a16:creationId xmlns:a16="http://schemas.microsoft.com/office/drawing/2014/main" xmlns="" id="{8E5D6806-2183-431F-B135-951D911C9995}"/>
              </a:ext>
            </a:extLst>
          </p:cNvPr>
          <p:cNvSpPr txBox="1"/>
          <p:nvPr/>
        </p:nvSpPr>
        <p:spPr>
          <a:xfrm>
            <a:off x="8743810" y="3082989"/>
            <a:ext cx="2057420" cy="584775"/>
          </a:xfrm>
          <a:prstGeom prst="rect">
            <a:avLst/>
          </a:prstGeom>
          <a:noFill/>
        </p:spPr>
        <p:txBody>
          <a:bodyPr wrap="square">
            <a:spAutoFit/>
          </a:bodyPr>
          <a:lstStyle/>
          <a:p>
            <a:r>
              <a:rPr lang="en-US" sz="3200" b="1" i="0" dirty="0">
                <a:solidFill>
                  <a:srgbClr val="3B3835"/>
                </a:solidFill>
                <a:effectLst/>
                <a:latin typeface="HelveticaNeue-Light"/>
              </a:rPr>
              <a:t>Bauhaus </a:t>
            </a:r>
          </a:p>
        </p:txBody>
      </p:sp>
      <p:pic>
        <p:nvPicPr>
          <p:cNvPr id="6" name="Picture 8" descr="Modern dreams: spend a night at the Bauhaus | News | Archinect">
            <a:extLst>
              <a:ext uri="{FF2B5EF4-FFF2-40B4-BE49-F238E27FC236}">
                <a16:creationId xmlns:a16="http://schemas.microsoft.com/office/drawing/2014/main" xmlns="" id="{E5503BCD-3A4D-4FDC-ABDD-CC782928AB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82585" y="4900901"/>
            <a:ext cx="8627627" cy="597559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From the Harvard Art Museums&amp;#39; collections Bauhaus Building, Dessau,  1925-1926: First floor plan, 1:200 | Bauhaus building, Bauhaus  architecture, Floor plans">
            <a:extLst>
              <a:ext uri="{FF2B5EF4-FFF2-40B4-BE49-F238E27FC236}">
                <a16:creationId xmlns:a16="http://schemas.microsoft.com/office/drawing/2014/main" xmlns="" id="{92E11CEB-73CF-4C9D-9789-15224C93A8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1274" y="3838316"/>
            <a:ext cx="8543586" cy="7025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722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A6C8A5AE-E8A9-4665-9B31-772064AF0C33}"/>
              </a:ext>
            </a:extLst>
          </p:cNvPr>
          <p:cNvSpPr txBox="1"/>
          <p:nvPr/>
        </p:nvSpPr>
        <p:spPr>
          <a:xfrm>
            <a:off x="1456191" y="2743467"/>
            <a:ext cx="8352827" cy="6740307"/>
          </a:xfrm>
          <a:prstGeom prst="rect">
            <a:avLst/>
          </a:prstGeom>
          <a:noFill/>
        </p:spPr>
        <p:txBody>
          <a:bodyPr wrap="square">
            <a:spAutoFit/>
          </a:bodyPr>
          <a:lstStyle/>
          <a:p>
            <a:pPr marL="342900" indent="-342900" algn="l">
              <a:buFont typeface="Arial" panose="020B0604020202020204" pitchFamily="34" charset="0"/>
              <a:buChar char="•"/>
            </a:pPr>
            <a:r>
              <a:rPr lang="en-US" sz="2400" b="0" i="0" dirty="0">
                <a:solidFill>
                  <a:srgbClr val="3B3835"/>
                </a:solidFill>
                <a:effectLst/>
              </a:rPr>
              <a:t>The Fagus Factory is today considered as one of the most important industrial structures of modern architecture. </a:t>
            </a:r>
            <a:endParaRPr lang="en-US" sz="2400" b="0" i="0" dirty="0" smtClean="0">
              <a:solidFill>
                <a:srgbClr val="3B3835"/>
              </a:solidFill>
              <a:effectLst/>
            </a:endParaRPr>
          </a:p>
          <a:p>
            <a:pPr marL="342900" indent="-342900" algn="l">
              <a:buFont typeface="Arial" panose="020B0604020202020204" pitchFamily="34" charset="0"/>
              <a:buChar char="•"/>
            </a:pPr>
            <a:endParaRPr lang="en-US" sz="2400" b="0" i="0" dirty="0" smtClean="0">
              <a:solidFill>
                <a:srgbClr val="3B3835"/>
              </a:solidFill>
              <a:effectLst/>
            </a:endParaRPr>
          </a:p>
          <a:p>
            <a:pPr marL="342900" indent="-342900" algn="l">
              <a:buFont typeface="Arial" panose="020B0604020202020204" pitchFamily="34" charset="0"/>
              <a:buChar char="•"/>
            </a:pPr>
            <a:endParaRPr lang="en-US" sz="2400" b="0" i="0" dirty="0">
              <a:solidFill>
                <a:srgbClr val="3B3835"/>
              </a:solidFill>
              <a:effectLst/>
            </a:endParaRPr>
          </a:p>
          <a:p>
            <a:pPr marL="342900" indent="-342900" algn="l">
              <a:buFont typeface="Arial" panose="020B0604020202020204" pitchFamily="34" charset="0"/>
              <a:buChar char="•"/>
            </a:pPr>
            <a:r>
              <a:rPr lang="en-US" sz="2400" b="0" i="0" dirty="0">
                <a:solidFill>
                  <a:srgbClr val="3B3835"/>
                </a:solidFill>
                <a:effectLst/>
              </a:rPr>
              <a:t>It is considered as a blue-print of the functional design style that later became later associated with the Bauhaus</a:t>
            </a:r>
            <a:r>
              <a:rPr lang="en-US" sz="2400" b="0" i="0" dirty="0" smtClean="0">
                <a:solidFill>
                  <a:srgbClr val="3B3835"/>
                </a:solidFill>
                <a:effectLst/>
              </a:rPr>
              <a:t>.</a:t>
            </a:r>
          </a:p>
          <a:p>
            <a:pPr marL="342900" indent="-342900" algn="l">
              <a:buFont typeface="Arial" panose="020B0604020202020204" pitchFamily="34" charset="0"/>
              <a:buChar char="•"/>
            </a:pPr>
            <a:endParaRPr lang="en-US" sz="2400" b="0" i="0" dirty="0" smtClean="0">
              <a:solidFill>
                <a:srgbClr val="3B3835"/>
              </a:solidFill>
              <a:effectLst/>
            </a:endParaRPr>
          </a:p>
          <a:p>
            <a:pPr marL="342900" indent="-342900" algn="l">
              <a:buFont typeface="Arial" panose="020B0604020202020204" pitchFamily="34" charset="0"/>
              <a:buChar char="•"/>
            </a:pPr>
            <a:endParaRPr lang="en-US" sz="2400" b="0" i="0" dirty="0">
              <a:solidFill>
                <a:srgbClr val="3B3835"/>
              </a:solidFill>
              <a:effectLst/>
            </a:endParaRPr>
          </a:p>
          <a:p>
            <a:pPr marL="342900" indent="-342900" algn="l">
              <a:buFont typeface="Arial" panose="020B0604020202020204" pitchFamily="34" charset="0"/>
              <a:buChar char="•"/>
            </a:pPr>
            <a:r>
              <a:rPr lang="en-US" sz="2400" b="0" i="0" dirty="0">
                <a:solidFill>
                  <a:srgbClr val="3B3835"/>
                </a:solidFill>
                <a:effectLst/>
              </a:rPr>
              <a:t>Factory </a:t>
            </a:r>
            <a:r>
              <a:rPr lang="en-US" sz="2400" b="0" i="0" dirty="0" err="1">
                <a:solidFill>
                  <a:srgbClr val="3B3835"/>
                </a:solidFill>
                <a:effectLst/>
              </a:rPr>
              <a:t>Alfeld</a:t>
            </a:r>
            <a:r>
              <a:rPr lang="en-US" sz="2400" b="0" i="0" dirty="0">
                <a:solidFill>
                  <a:srgbClr val="3B3835"/>
                </a:solidFill>
                <a:effectLst/>
              </a:rPr>
              <a:t> an der </a:t>
            </a:r>
            <a:r>
              <a:rPr lang="en-US" sz="2400" b="0" i="0" dirty="0" err="1">
                <a:solidFill>
                  <a:srgbClr val="3B3835"/>
                </a:solidFill>
                <a:effectLst/>
              </a:rPr>
              <a:t>Leine</a:t>
            </a:r>
            <a:r>
              <a:rPr lang="en-US" sz="2400" b="0" i="0" dirty="0">
                <a:solidFill>
                  <a:srgbClr val="3B3835"/>
                </a:solidFill>
                <a:effectLst/>
              </a:rPr>
              <a:t>, Lower Saxony, Germany </a:t>
            </a:r>
          </a:p>
          <a:p>
            <a:pPr marL="342900" indent="-342900" algn="l">
              <a:buFont typeface="Arial" panose="020B0604020202020204" pitchFamily="34" charset="0"/>
              <a:buChar char="•"/>
            </a:pPr>
            <a:r>
              <a:rPr lang="en-US" sz="2400" b="0" i="0" dirty="0">
                <a:solidFill>
                  <a:srgbClr val="3B3835"/>
                </a:solidFill>
                <a:effectLst/>
              </a:rPr>
              <a:t>The facade is articulated with narrow brick pillars, slightly recessed, which were placed between the iron frames sticking out of the building and housed the large windows creating a light curtain wall </a:t>
            </a:r>
            <a:endParaRPr lang="en-US" sz="2400" b="0" i="0" dirty="0" smtClean="0">
              <a:solidFill>
                <a:srgbClr val="3B3835"/>
              </a:solidFill>
              <a:effectLst/>
            </a:endParaRPr>
          </a:p>
          <a:p>
            <a:pPr marL="342900" indent="-342900" algn="l">
              <a:buFont typeface="Arial" panose="020B0604020202020204" pitchFamily="34" charset="0"/>
              <a:buChar char="•"/>
            </a:pPr>
            <a:endParaRPr lang="en-US" sz="2400" dirty="0">
              <a:solidFill>
                <a:srgbClr val="3B3835"/>
              </a:solidFill>
            </a:endParaRPr>
          </a:p>
          <a:p>
            <a:pPr marL="342900" indent="-342900" algn="l">
              <a:buFont typeface="Arial" panose="020B0604020202020204" pitchFamily="34" charset="0"/>
              <a:buChar char="•"/>
            </a:pPr>
            <a:endParaRPr lang="en-US" sz="2400" b="0" i="0" dirty="0">
              <a:solidFill>
                <a:srgbClr val="3B3835"/>
              </a:solidFill>
              <a:effectLst/>
            </a:endParaRPr>
          </a:p>
          <a:p>
            <a:pPr marL="342900" indent="-342900" algn="l">
              <a:buFont typeface="Arial" panose="020B0604020202020204" pitchFamily="34" charset="0"/>
              <a:buChar char="•"/>
            </a:pPr>
            <a:r>
              <a:rPr lang="en-US" sz="2400" b="0" i="0" dirty="0">
                <a:solidFill>
                  <a:srgbClr val="3B3835"/>
                </a:solidFill>
                <a:effectLst/>
              </a:rPr>
              <a:t>It is particularly striking resolution of the corners of the block as they converge on two windows perpendicular to the unique presence in them of the light metal support bar.</a:t>
            </a:r>
          </a:p>
        </p:txBody>
      </p:sp>
      <p:pic>
        <p:nvPicPr>
          <p:cNvPr id="3074" name="Picture 2" descr="Fagus Factory - Wikipedia">
            <a:extLst>
              <a:ext uri="{FF2B5EF4-FFF2-40B4-BE49-F238E27FC236}">
                <a16:creationId xmlns:a16="http://schemas.microsoft.com/office/drawing/2014/main" xmlns="" id="{C8752B9F-6177-443B-A8FE-8FDA12D850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07278" y="2144768"/>
            <a:ext cx="8920638" cy="535238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Gallery of AD Classics: Fagus Factory / Walter Gropius + Adolf Meyer - 18">
            <a:extLst>
              <a:ext uri="{FF2B5EF4-FFF2-40B4-BE49-F238E27FC236}">
                <a16:creationId xmlns:a16="http://schemas.microsoft.com/office/drawing/2014/main" xmlns="" id="{FFD9905B-B70C-45D8-9C71-914D741062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80360" y="7596547"/>
            <a:ext cx="6838997" cy="432908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xmlns="" id="{D7B4151A-F4BD-48A7-B88B-479CD140839B}"/>
              </a:ext>
            </a:extLst>
          </p:cNvPr>
          <p:cNvSpPr txBox="1"/>
          <p:nvPr/>
        </p:nvSpPr>
        <p:spPr>
          <a:xfrm>
            <a:off x="14079572" y="1488730"/>
            <a:ext cx="2934743" cy="584775"/>
          </a:xfrm>
          <a:prstGeom prst="rect">
            <a:avLst/>
          </a:prstGeom>
          <a:noFill/>
        </p:spPr>
        <p:txBody>
          <a:bodyPr wrap="square">
            <a:spAutoFit/>
          </a:bodyPr>
          <a:lstStyle/>
          <a:p>
            <a:r>
              <a:rPr lang="en-US" sz="3200" b="1" i="0" dirty="0">
                <a:solidFill>
                  <a:srgbClr val="3B3835"/>
                </a:solidFill>
                <a:effectLst/>
              </a:rPr>
              <a:t>Fagus Factory </a:t>
            </a:r>
            <a:endParaRPr lang="en-US" sz="3200" b="1" dirty="0"/>
          </a:p>
        </p:txBody>
      </p:sp>
    </p:spTree>
    <p:extLst>
      <p:ext uri="{BB962C8B-B14F-4D97-AF65-F5344CB8AC3E}">
        <p14:creationId xmlns:p14="http://schemas.microsoft.com/office/powerpoint/2010/main" val="97715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 Projects that made Walter Gropius the pioneer of Modern Architecture - Gropius House, US">
            <a:extLst>
              <a:ext uri="{FF2B5EF4-FFF2-40B4-BE49-F238E27FC236}">
                <a16:creationId xmlns:a16="http://schemas.microsoft.com/office/drawing/2014/main" xmlns="" id="{103FC5D1-4BFB-4402-B6F4-C8E16CC985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23443" y="2119225"/>
            <a:ext cx="8399375" cy="6299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xmlns="" id="{FEDEDF5E-D14E-4E89-B963-1CF68DBC6AE3}"/>
              </a:ext>
            </a:extLst>
          </p:cNvPr>
          <p:cNvSpPr txBox="1"/>
          <p:nvPr/>
        </p:nvSpPr>
        <p:spPr>
          <a:xfrm>
            <a:off x="1460034" y="1347024"/>
            <a:ext cx="8667639" cy="6370975"/>
          </a:xfrm>
          <a:prstGeom prst="rect">
            <a:avLst/>
          </a:prstGeom>
          <a:noFill/>
        </p:spPr>
        <p:txBody>
          <a:bodyPr wrap="square">
            <a:spAutoFit/>
          </a:bodyPr>
          <a:lstStyle/>
          <a:p>
            <a:pPr marL="342900" indent="-342900" algn="l" fontAlgn="base">
              <a:buFont typeface="Arial" panose="020B0604020202020204" pitchFamily="34" charset="0"/>
              <a:buChar char="•"/>
            </a:pPr>
            <a:r>
              <a:rPr lang="en-US" sz="2400" b="0" i="0" dirty="0">
                <a:solidFill>
                  <a:srgbClr val="333333"/>
                </a:solidFill>
                <a:effectLst/>
              </a:rPr>
              <a:t>Gropius House combined traditional elements of New England architecture—wood, brick, and fieldstone—with innovative materials including glass block, acoustical plaster, chrome banisters, and the latest technology in fixtures. </a:t>
            </a:r>
            <a:endParaRPr lang="en-US" sz="2400" b="0" i="0" dirty="0" smtClean="0">
              <a:solidFill>
                <a:srgbClr val="333333"/>
              </a:solidFill>
              <a:effectLst/>
            </a:endParaRPr>
          </a:p>
          <a:p>
            <a:pPr marL="342900" indent="-342900" algn="l" fontAlgn="base">
              <a:buFont typeface="Arial" panose="020B0604020202020204" pitchFamily="34" charset="0"/>
              <a:buChar char="•"/>
            </a:pPr>
            <a:endParaRPr lang="en-US" sz="2400" dirty="0">
              <a:solidFill>
                <a:srgbClr val="333333"/>
              </a:solidFill>
            </a:endParaRPr>
          </a:p>
          <a:p>
            <a:pPr marL="342900" indent="-342900" algn="l" fontAlgn="base">
              <a:buFont typeface="Arial" panose="020B0604020202020204" pitchFamily="34" charset="0"/>
              <a:buChar char="•"/>
            </a:pPr>
            <a:endParaRPr lang="en-US" sz="2400" b="0" i="0" dirty="0">
              <a:solidFill>
                <a:srgbClr val="333333"/>
              </a:solidFill>
              <a:effectLst/>
            </a:endParaRPr>
          </a:p>
          <a:p>
            <a:pPr marL="342900" indent="-342900" algn="l" fontAlgn="base">
              <a:buFont typeface="Arial" panose="020B0604020202020204" pitchFamily="34" charset="0"/>
              <a:buChar char="•"/>
            </a:pPr>
            <a:r>
              <a:rPr lang="en-US" sz="2400" b="0" i="0" dirty="0">
                <a:solidFill>
                  <a:srgbClr val="333333"/>
                </a:solidFill>
                <a:effectLst/>
              </a:rPr>
              <a:t>It features furniture designed by Marcel Breuer and fabricated in Bauhaus workshops. </a:t>
            </a:r>
            <a:endParaRPr lang="en-US" sz="2400" b="0" i="0" dirty="0" smtClean="0">
              <a:solidFill>
                <a:srgbClr val="333333"/>
              </a:solidFill>
              <a:effectLst/>
            </a:endParaRPr>
          </a:p>
          <a:p>
            <a:pPr marL="342900" indent="-342900" algn="l" fontAlgn="base">
              <a:buFont typeface="Arial" panose="020B0604020202020204" pitchFamily="34" charset="0"/>
              <a:buChar char="•"/>
            </a:pPr>
            <a:endParaRPr lang="en-US" sz="2400" dirty="0">
              <a:solidFill>
                <a:srgbClr val="333333"/>
              </a:solidFill>
            </a:endParaRPr>
          </a:p>
          <a:p>
            <a:pPr marL="342900" indent="-342900" algn="l" fontAlgn="base">
              <a:buFont typeface="Arial" panose="020B0604020202020204" pitchFamily="34" charset="0"/>
              <a:buChar char="•"/>
            </a:pPr>
            <a:endParaRPr lang="en-US" sz="2400" b="0" i="0" dirty="0">
              <a:solidFill>
                <a:srgbClr val="333333"/>
              </a:solidFill>
              <a:effectLst/>
            </a:endParaRPr>
          </a:p>
          <a:p>
            <a:pPr marL="342900" indent="-342900" algn="l" fontAlgn="base">
              <a:buFont typeface="Arial" panose="020B0604020202020204" pitchFamily="34" charset="0"/>
              <a:buChar char="•"/>
            </a:pPr>
            <a:r>
              <a:rPr lang="en-US" sz="2400" b="0" i="0" dirty="0">
                <a:solidFill>
                  <a:srgbClr val="333333"/>
                </a:solidFill>
                <a:effectLst/>
              </a:rPr>
              <a:t>With the family’s possessions still in place, Gropius House has a sense of immediacy and intimacy. </a:t>
            </a:r>
            <a:endParaRPr lang="en-US" sz="2400" b="0" i="0" dirty="0" smtClean="0">
              <a:solidFill>
                <a:srgbClr val="333333"/>
              </a:solidFill>
              <a:effectLst/>
            </a:endParaRPr>
          </a:p>
          <a:p>
            <a:pPr marL="342900" indent="-342900" algn="l" fontAlgn="base">
              <a:buFont typeface="Arial" panose="020B0604020202020204" pitchFamily="34" charset="0"/>
              <a:buChar char="•"/>
            </a:pPr>
            <a:endParaRPr lang="en-US" sz="2400" dirty="0">
              <a:solidFill>
                <a:srgbClr val="333333"/>
              </a:solidFill>
            </a:endParaRPr>
          </a:p>
          <a:p>
            <a:pPr marL="342900" indent="-342900" algn="l" fontAlgn="base">
              <a:buFont typeface="Arial" panose="020B0604020202020204" pitchFamily="34" charset="0"/>
              <a:buChar char="•"/>
            </a:pPr>
            <a:endParaRPr lang="en-US" sz="2400" b="0" i="0" dirty="0">
              <a:solidFill>
                <a:srgbClr val="333333"/>
              </a:solidFill>
              <a:effectLst/>
            </a:endParaRPr>
          </a:p>
          <a:p>
            <a:pPr marL="342900" indent="-342900" algn="l" fontAlgn="base">
              <a:buFont typeface="Arial" panose="020B0604020202020204" pitchFamily="34" charset="0"/>
              <a:buChar char="•"/>
            </a:pPr>
            <a:r>
              <a:rPr lang="en-US" sz="2400" b="0" i="0" dirty="0">
                <a:solidFill>
                  <a:srgbClr val="333333"/>
                </a:solidFill>
                <a:effectLst/>
              </a:rPr>
              <a:t>In honor of the Bauhaus centennial in 2019, Historic New England launched a </a:t>
            </a:r>
            <a:r>
              <a:rPr lang="en-US" sz="2400" b="0" i="0" u="none" strike="noStrike" dirty="0">
                <a:effectLst/>
              </a:rPr>
              <a:t>Gropius House app</a:t>
            </a:r>
            <a:r>
              <a:rPr lang="en-US" sz="2400" b="0" i="0" dirty="0">
                <a:solidFill>
                  <a:srgbClr val="333333"/>
                </a:solidFill>
                <a:effectLst/>
              </a:rPr>
              <a:t> featuring photos, videos, and other archival materials related to the family and its social circle.</a:t>
            </a:r>
          </a:p>
        </p:txBody>
      </p:sp>
      <p:pic>
        <p:nvPicPr>
          <p:cNvPr id="6" name="Picture 4" descr="The 80-Year-Old Gropius House in Lincoln Is a Modernist Marvel">
            <a:extLst>
              <a:ext uri="{FF2B5EF4-FFF2-40B4-BE49-F238E27FC236}">
                <a16:creationId xmlns:a16="http://schemas.microsoft.com/office/drawing/2014/main" xmlns="" id="{3B899482-B7D8-49A4-89B3-BE8F60BA448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243"/>
          <a:stretch/>
        </p:blipFill>
        <p:spPr bwMode="auto">
          <a:xfrm>
            <a:off x="13746638" y="9467198"/>
            <a:ext cx="3373923" cy="35234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7391CAD7-3DB7-4200-8087-07D53EBA87FF}"/>
              </a:ext>
            </a:extLst>
          </p:cNvPr>
          <p:cNvSpPr txBox="1"/>
          <p:nvPr/>
        </p:nvSpPr>
        <p:spPr>
          <a:xfrm>
            <a:off x="13661335" y="486008"/>
            <a:ext cx="2934737" cy="584775"/>
          </a:xfrm>
          <a:prstGeom prst="rect">
            <a:avLst/>
          </a:prstGeom>
          <a:noFill/>
        </p:spPr>
        <p:txBody>
          <a:bodyPr wrap="square">
            <a:spAutoFit/>
          </a:bodyPr>
          <a:lstStyle/>
          <a:p>
            <a:r>
              <a:rPr lang="en-US" sz="3200" b="1" i="0" dirty="0">
                <a:solidFill>
                  <a:srgbClr val="333333"/>
                </a:solidFill>
                <a:effectLst/>
              </a:rPr>
              <a:t>Gropius House </a:t>
            </a:r>
            <a:endParaRPr lang="en-US" sz="3200" b="1" dirty="0"/>
          </a:p>
        </p:txBody>
      </p:sp>
      <p:pic>
        <p:nvPicPr>
          <p:cNvPr id="8" name="Picture 6" descr="The Well-Appointed Catwalk: The Gropius House">
            <a:extLst>
              <a:ext uri="{FF2B5EF4-FFF2-40B4-BE49-F238E27FC236}">
                <a16:creationId xmlns:a16="http://schemas.microsoft.com/office/drawing/2014/main" xmlns="" id="{4F592C7A-A902-4353-B6CA-539481838CF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23443" y="9467198"/>
            <a:ext cx="2539512" cy="355176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SCANDINAVIAN COLLECTORS — WALTER GROPIUS, Living room at the Gropius House ,...">
            <a:extLst>
              <a:ext uri="{FF2B5EF4-FFF2-40B4-BE49-F238E27FC236}">
                <a16:creationId xmlns:a16="http://schemas.microsoft.com/office/drawing/2014/main" xmlns="" id="{76098AA6-DD8E-446D-B957-AB554B27E58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5786"/>
          <a:stretch/>
        </p:blipFill>
        <p:spPr bwMode="auto">
          <a:xfrm>
            <a:off x="17120561" y="9467198"/>
            <a:ext cx="2338730" cy="347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252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86F64D6-103B-4C8D-A3BE-1F4538E168A0}"/>
              </a:ext>
            </a:extLst>
          </p:cNvPr>
          <p:cNvSpPr>
            <a:spLocks noChangeArrowheads="1"/>
          </p:cNvSpPr>
          <p:nvPr/>
        </p:nvSpPr>
        <p:spPr bwMode="auto">
          <a:xfrm>
            <a:off x="1130596" y="510314"/>
            <a:ext cx="8679163" cy="2739211"/>
          </a:xfrm>
          <a:prstGeom prst="rect">
            <a:avLst/>
          </a:prstGeom>
          <a:noFill/>
          <a:ln>
            <a:noFill/>
          </a:ln>
          <a:effectLst/>
        </p:spPr>
        <p:txBody>
          <a:bodyPr vert="horz" wrap="square" lIns="158700" tIns="45720" rIns="15870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rgbClr val="1F1F20"/>
                </a:solidFill>
                <a:effectLst/>
                <a:cs typeface="Arial" panose="020B0604020202020204" pitchFamily="34" charset="0"/>
              </a:rPr>
              <a:t>Load bearing structure:- </a:t>
            </a:r>
            <a:endParaRPr kumimoji="0" lang="en-US" altLang="en-US" sz="2800" b="0" i="0" u="sng"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20"/>
                </a:solidFill>
                <a:effectLst/>
                <a:cs typeface="Arial" panose="020B0604020202020204" pitchFamily="34" charset="0"/>
              </a:rPr>
              <a:t>In load bearing structure walls are structural members and load of slab is carried by the walls and then walls transfer the load to foundation.</a:t>
            </a:r>
            <a:endParaRPr kumimoji="0" lang="en-US" altLang="en-US" sz="2400" b="0" i="0" u="none" strike="noStrike" cap="none" normalizeH="0" baseline="0" dirty="0">
              <a:ln>
                <a:noFill/>
              </a:ln>
              <a:solidFill>
                <a:schemeClr val="tx1"/>
              </a:solidFill>
              <a:effectLst/>
              <a:cs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0" i="0" u="none" strike="noStrike" cap="none" normalizeH="0" baseline="0" dirty="0">
                <a:ln>
                  <a:noFill/>
                </a:ln>
                <a:solidFill>
                  <a:srgbClr val="1F1F20"/>
                </a:solidFill>
                <a:effectLst/>
                <a:cs typeface="Arial" panose="020B0604020202020204" pitchFamily="34" charset="0"/>
              </a:rPr>
              <a:t>Hence, below each wall , a foundation of increasing </a:t>
            </a:r>
            <a:r>
              <a:rPr kumimoji="0" lang="en-US" altLang="en-US" sz="2400" b="0" i="0" u="none" strike="noStrike" cap="none" normalizeH="0" baseline="0" dirty="0" err="1">
                <a:ln>
                  <a:noFill/>
                </a:ln>
                <a:solidFill>
                  <a:srgbClr val="1F1F20"/>
                </a:solidFill>
                <a:effectLst/>
                <a:cs typeface="Arial" panose="020B0604020202020204" pitchFamily="34" charset="0"/>
              </a:rPr>
              <a:t>thikness</a:t>
            </a:r>
            <a:r>
              <a:rPr kumimoji="0" lang="en-US" altLang="en-US" sz="2400" b="0" i="0" u="none" strike="noStrike" cap="none" normalizeH="0" baseline="0" dirty="0">
                <a:ln>
                  <a:noFill/>
                </a:ln>
                <a:solidFill>
                  <a:srgbClr val="1F1F20"/>
                </a:solidFill>
                <a:effectLst/>
                <a:cs typeface="Arial" panose="020B0604020202020204" pitchFamily="34" charset="0"/>
              </a:rPr>
              <a:t> is provided due to this the load is spread over larger area at the foundation level</a:t>
            </a:r>
            <a:r>
              <a:rPr lang="en-US" altLang="en-US" sz="2400" dirty="0">
                <a:cs typeface="Arial" panose="020B0604020202020204" pitchFamily="34" charset="0"/>
              </a:rPr>
              <a:t>.</a:t>
            </a:r>
            <a:endParaRPr kumimoji="0" lang="en-US" altLang="en-US" sz="2400" b="0" i="0" u="none" strike="noStrike" cap="none" normalizeH="0" baseline="0" dirty="0">
              <a:ln>
                <a:noFill/>
              </a:ln>
              <a:solidFill>
                <a:schemeClr val="tx1"/>
              </a:solidFill>
              <a:effectLst/>
              <a:cs typeface="Arial" panose="020B0604020202020204" pitchFamily="34" charset="0"/>
            </a:endParaRPr>
          </a:p>
        </p:txBody>
      </p:sp>
      <p:pic>
        <p:nvPicPr>
          <p:cNvPr id="5" name="Picture 4" descr="Load-Bearing Structure">
            <a:extLst>
              <a:ext uri="{FF2B5EF4-FFF2-40B4-BE49-F238E27FC236}">
                <a16:creationId xmlns:a16="http://schemas.microsoft.com/office/drawing/2014/main" xmlns="" id="{68C842D7-D055-4437-BB53-4F557EC5CA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5726" y="552946"/>
            <a:ext cx="9027180" cy="83050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790D7F2-5653-449A-94F0-398356A8ABA3}"/>
              </a:ext>
            </a:extLst>
          </p:cNvPr>
          <p:cNvSpPr txBox="1"/>
          <p:nvPr/>
        </p:nvSpPr>
        <p:spPr>
          <a:xfrm>
            <a:off x="1190105" y="10040719"/>
            <a:ext cx="8679167" cy="3046988"/>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272930"/>
                </a:solidFill>
                <a:effectLst/>
                <a:latin typeface="Domine"/>
              </a:rPr>
              <a:t>A load bearing wall transfers the loads form slabs above it to the foundation. </a:t>
            </a:r>
          </a:p>
          <a:p>
            <a:pPr marL="342900" indent="-342900">
              <a:buFont typeface="Arial" panose="020B0604020202020204" pitchFamily="34" charset="0"/>
              <a:buChar char="•"/>
            </a:pPr>
            <a:r>
              <a:rPr lang="en-US" sz="2400" b="0" i="0" dirty="0">
                <a:solidFill>
                  <a:srgbClr val="272930"/>
                </a:solidFill>
                <a:effectLst/>
                <a:latin typeface="Domine"/>
              </a:rPr>
              <a:t>These walls can be made of concrete, masonry or block materials. </a:t>
            </a:r>
          </a:p>
          <a:p>
            <a:pPr marL="342900" indent="-342900">
              <a:buFont typeface="Arial" panose="020B0604020202020204" pitchFamily="34" charset="0"/>
              <a:buChar char="•"/>
            </a:pPr>
            <a:r>
              <a:rPr lang="en-US" sz="2400" b="0" i="0" dirty="0">
                <a:solidFill>
                  <a:srgbClr val="272930"/>
                </a:solidFill>
                <a:effectLst/>
                <a:latin typeface="Domine"/>
              </a:rPr>
              <a:t>Most of the exterior walls of a building structure are considered as load bearing. </a:t>
            </a:r>
          </a:p>
          <a:p>
            <a:pPr marL="342900" indent="-342900">
              <a:buFont typeface="Arial" panose="020B0604020202020204" pitchFamily="34" charset="0"/>
              <a:buChar char="•"/>
            </a:pPr>
            <a:r>
              <a:rPr lang="en-US" sz="2400" b="0" i="0" dirty="0">
                <a:solidFill>
                  <a:srgbClr val="272930"/>
                </a:solidFill>
                <a:effectLst/>
                <a:latin typeface="Domine"/>
              </a:rPr>
              <a:t>Removal of load bearing wall as a part of renovation must be conducted only after providing alternative support for the above-supported structures.</a:t>
            </a:r>
            <a:endParaRPr lang="en-US" sz="2400" dirty="0"/>
          </a:p>
        </p:txBody>
      </p:sp>
      <p:sp>
        <p:nvSpPr>
          <p:cNvPr id="7" name="TextBox 6">
            <a:extLst>
              <a:ext uri="{FF2B5EF4-FFF2-40B4-BE49-F238E27FC236}">
                <a16:creationId xmlns:a16="http://schemas.microsoft.com/office/drawing/2014/main" xmlns="" id="{4FE055D4-FD26-4548-A766-409CC6ABDC04}"/>
              </a:ext>
            </a:extLst>
          </p:cNvPr>
          <p:cNvSpPr txBox="1"/>
          <p:nvPr/>
        </p:nvSpPr>
        <p:spPr>
          <a:xfrm>
            <a:off x="1335578" y="6118741"/>
            <a:ext cx="7453944" cy="2739211"/>
          </a:xfrm>
          <a:prstGeom prst="rect">
            <a:avLst/>
          </a:prstGeom>
          <a:noFill/>
        </p:spPr>
        <p:txBody>
          <a:bodyPr wrap="square">
            <a:spAutoFit/>
          </a:bodyPr>
          <a:lstStyle/>
          <a:p>
            <a:pPr algn="l"/>
            <a:r>
              <a:rPr lang="en-US" sz="2800" b="1" i="0" u="sng" dirty="0">
                <a:solidFill>
                  <a:srgbClr val="272930"/>
                </a:solidFill>
                <a:effectLst/>
                <a:latin typeface="Arial" panose="020B0604020202020204" pitchFamily="34" charset="0"/>
                <a:cs typeface="Arial" panose="020B0604020202020204" pitchFamily="34" charset="0"/>
              </a:rPr>
              <a:t>Load Bearing Components of a Building:-</a:t>
            </a:r>
          </a:p>
          <a:p>
            <a:pPr algn="l"/>
            <a:r>
              <a:rPr lang="en-US" sz="2400" b="0" i="0" dirty="0">
                <a:solidFill>
                  <a:srgbClr val="272930"/>
                </a:solidFill>
                <a:effectLst/>
                <a:latin typeface="Arial" panose="020B0604020202020204" pitchFamily="34" charset="0"/>
                <a:cs typeface="Arial" panose="020B0604020202020204" pitchFamily="34" charset="0"/>
              </a:rPr>
              <a:t>The main load-bearing structural elements are:</a:t>
            </a:r>
          </a:p>
          <a:p>
            <a:pPr marL="342900" indent="-342900" algn="l">
              <a:buFont typeface="Arial" panose="020B0604020202020204" pitchFamily="34" charset="0"/>
              <a:buChar char="•"/>
            </a:pPr>
            <a:r>
              <a:rPr lang="en-US" sz="2400" b="0" i="0" dirty="0">
                <a:solidFill>
                  <a:srgbClr val="272930"/>
                </a:solidFill>
                <a:effectLst/>
                <a:latin typeface="Arial" panose="020B0604020202020204" pitchFamily="34" charset="0"/>
                <a:cs typeface="Arial" panose="020B0604020202020204" pitchFamily="34" charset="0"/>
              </a:rPr>
              <a:t>Beam</a:t>
            </a:r>
          </a:p>
          <a:p>
            <a:pPr marL="342900" indent="-342900" algn="l">
              <a:buFont typeface="Arial" panose="020B0604020202020204" pitchFamily="34" charset="0"/>
              <a:buChar char="•"/>
            </a:pPr>
            <a:r>
              <a:rPr lang="en-US" sz="2400" b="0" i="0" dirty="0">
                <a:solidFill>
                  <a:srgbClr val="272930"/>
                </a:solidFill>
                <a:effectLst/>
                <a:latin typeface="Arial" panose="020B0604020202020204" pitchFamily="34" charset="0"/>
                <a:cs typeface="Arial" panose="020B0604020202020204" pitchFamily="34" charset="0"/>
              </a:rPr>
              <a:t>Columns</a:t>
            </a:r>
          </a:p>
          <a:p>
            <a:pPr marL="342900" indent="-342900" algn="l">
              <a:buFont typeface="Arial" panose="020B0604020202020204" pitchFamily="34" charset="0"/>
              <a:buChar char="•"/>
            </a:pPr>
            <a:r>
              <a:rPr lang="en-US" sz="2400" b="0" i="0" dirty="0">
                <a:solidFill>
                  <a:srgbClr val="272930"/>
                </a:solidFill>
                <a:effectLst/>
                <a:latin typeface="Arial" panose="020B0604020202020204" pitchFamily="34" charset="0"/>
                <a:cs typeface="Arial" panose="020B0604020202020204" pitchFamily="34" charset="0"/>
              </a:rPr>
              <a:t>Walls</a:t>
            </a:r>
          </a:p>
          <a:p>
            <a:pPr marL="342900" indent="-342900" algn="l">
              <a:buFont typeface="Arial" panose="020B0604020202020204" pitchFamily="34" charset="0"/>
              <a:buChar char="•"/>
            </a:pPr>
            <a:r>
              <a:rPr lang="en-US" sz="2400" b="0" i="0" dirty="0">
                <a:solidFill>
                  <a:srgbClr val="272930"/>
                </a:solidFill>
                <a:effectLst/>
                <a:latin typeface="Arial" panose="020B0604020202020204" pitchFamily="34" charset="0"/>
                <a:cs typeface="Arial" panose="020B0604020202020204" pitchFamily="34" charset="0"/>
              </a:rPr>
              <a:t>Braces</a:t>
            </a:r>
          </a:p>
          <a:p>
            <a:pPr marL="342900" indent="-342900" algn="l">
              <a:buFont typeface="Arial" panose="020B0604020202020204" pitchFamily="34" charset="0"/>
              <a:buChar char="•"/>
            </a:pPr>
            <a:r>
              <a:rPr lang="en-US" sz="2400" b="0" i="0" dirty="0">
                <a:solidFill>
                  <a:srgbClr val="272930"/>
                </a:solidFill>
                <a:effectLst/>
                <a:latin typeface="Arial" panose="020B0604020202020204" pitchFamily="34" charset="0"/>
                <a:cs typeface="Arial" panose="020B0604020202020204" pitchFamily="34" charset="0"/>
              </a:rPr>
              <a:t>Trusses</a:t>
            </a:r>
          </a:p>
        </p:txBody>
      </p:sp>
    </p:spTree>
    <p:extLst>
      <p:ext uri="{BB962C8B-B14F-4D97-AF65-F5344CB8AC3E}">
        <p14:creationId xmlns:p14="http://schemas.microsoft.com/office/powerpoint/2010/main" val="752987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2"/>
            <a:extLst>
              <a:ext uri="{FF2B5EF4-FFF2-40B4-BE49-F238E27FC236}">
                <a16:creationId xmlns:a16="http://schemas.microsoft.com/office/drawing/2014/main" xmlns="" id="{1FEF3851-91D7-49BC-9008-56DD5CB4B3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590"/>
          <a:stretch/>
        </p:blipFill>
        <p:spPr bwMode="auto">
          <a:xfrm>
            <a:off x="4162936" y="1702683"/>
            <a:ext cx="10792466" cy="5963802"/>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xmlns="" id="{1AA8A963-9B10-4F93-AAF3-40043C2D887B}"/>
              </a:ext>
            </a:extLst>
          </p:cNvPr>
          <p:cNvSpPr txBox="1"/>
          <p:nvPr/>
        </p:nvSpPr>
        <p:spPr>
          <a:xfrm>
            <a:off x="5111379" y="11577268"/>
            <a:ext cx="6839074" cy="236988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rgbClr val="1F1F20"/>
                </a:solidFill>
                <a:effectLst/>
                <a:latin typeface="Arial" panose="020B0604020202020204" pitchFamily="34" charset="0"/>
                <a:cs typeface="Arial" panose="020B0604020202020204" pitchFamily="34" charset="0"/>
              </a:rPr>
              <a:t>Limitations of load bearing structure:-</a:t>
            </a:r>
            <a:endParaRPr kumimoji="0" lang="en-US" altLang="en-US" sz="2800" b="0"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20"/>
                </a:solidFill>
                <a:effectLst/>
                <a:latin typeface="Arial" panose="020B0604020202020204" pitchFamily="34" charset="0"/>
                <a:cs typeface="Arial" panose="020B0604020202020204" pitchFamily="34" charset="0"/>
              </a:rPr>
              <a:t>1. Limited no. Of </a:t>
            </a:r>
            <a:r>
              <a:rPr kumimoji="0" lang="en-US" altLang="en-US" sz="2400" b="0" i="0" u="none" strike="noStrike" cap="none" normalizeH="0" baseline="0" dirty="0" err="1" smtClean="0">
                <a:ln>
                  <a:noFill/>
                </a:ln>
                <a:solidFill>
                  <a:srgbClr val="1F1F20"/>
                </a:solidFill>
                <a:effectLst/>
                <a:latin typeface="Arial" panose="020B0604020202020204" pitchFamily="34" charset="0"/>
                <a:cs typeface="Arial" panose="020B0604020202020204" pitchFamily="34" charset="0"/>
              </a:rPr>
              <a:t>storey’s</a:t>
            </a:r>
            <a:r>
              <a:rPr kumimoji="0" lang="en-US" altLang="en-US" sz="2400" b="0" i="0" u="none" strike="noStrike" cap="none" normalizeH="0" baseline="0" dirty="0" smtClean="0">
                <a:ln>
                  <a:noFill/>
                </a:ln>
                <a:solidFill>
                  <a:srgbClr val="1F1F20"/>
                </a:solidFill>
                <a:effectLst/>
                <a:latin typeface="Arial" panose="020B0604020202020204" pitchFamily="34" charset="0"/>
                <a:cs typeface="Arial" panose="020B0604020202020204" pitchFamily="34" charset="0"/>
              </a:rPr>
              <a:t> </a:t>
            </a:r>
            <a:r>
              <a:rPr kumimoji="0" lang="en-US" altLang="en-US" sz="2400" b="0" i="0" u="none" strike="noStrike" cap="none" normalizeH="0" baseline="0" dirty="0">
                <a:ln>
                  <a:noFill/>
                </a:ln>
                <a:solidFill>
                  <a:srgbClr val="1F1F20"/>
                </a:solidFill>
                <a:effectLst/>
                <a:latin typeface="Arial" panose="020B0604020202020204" pitchFamily="34" charset="0"/>
                <a:cs typeface="Arial" panose="020B0604020202020204" pitchFamily="34" charset="0"/>
              </a:rPr>
              <a:t>3 to 4 </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20"/>
                </a:solidFill>
                <a:effectLst/>
                <a:latin typeface="Arial" panose="020B0604020202020204" pitchFamily="34" charset="0"/>
                <a:cs typeface="Arial" panose="020B0604020202020204" pitchFamily="34" charset="0"/>
              </a:rPr>
              <a:t>2.Not suitable in earthquake prone areas </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20"/>
                </a:solidFill>
                <a:effectLst/>
                <a:latin typeface="Arial" panose="020B0604020202020204" pitchFamily="34" charset="0"/>
                <a:cs typeface="Arial" panose="020B0604020202020204" pitchFamily="34" charset="0"/>
              </a:rPr>
              <a:t>3.More thickness of wall so space is wasted</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20"/>
                </a:solidFill>
                <a:effectLst/>
                <a:latin typeface="Arial" panose="020B0604020202020204" pitchFamily="34" charset="0"/>
                <a:cs typeface="Arial" panose="020B0604020202020204" pitchFamily="34" charset="0"/>
              </a:rPr>
              <a:t>4.Takes more time for construction </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20"/>
                </a:solidFill>
                <a:effectLst/>
                <a:latin typeface="Arial" panose="020B0604020202020204" pitchFamily="34" charset="0"/>
                <a:cs typeface="Arial" panose="020B0604020202020204" pitchFamily="34" charset="0"/>
              </a:rPr>
              <a:t>5. Less durable</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xmlns="" id="{5CC88BA4-682D-430B-8B0D-87011B17A2EB}"/>
              </a:ext>
            </a:extLst>
          </p:cNvPr>
          <p:cNvSpPr txBox="1"/>
          <p:nvPr/>
        </p:nvSpPr>
        <p:spPr>
          <a:xfrm>
            <a:off x="5289819" y="8242811"/>
            <a:ext cx="6702107" cy="2492990"/>
          </a:xfrm>
          <a:prstGeom prst="rect">
            <a:avLst/>
          </a:prstGeom>
          <a:noFill/>
        </p:spPr>
        <p:txBody>
          <a:bodyPr wrap="square">
            <a:spAutoFit/>
          </a:bodyPr>
          <a:lstStyle/>
          <a:p>
            <a:r>
              <a:rPr lang="en-US" sz="2800" b="1" i="0" u="sng" dirty="0">
                <a:solidFill>
                  <a:srgbClr val="272930"/>
                </a:solidFill>
                <a:effectLst/>
                <a:latin typeface="Arial" panose="020B0604020202020204" pitchFamily="34" charset="0"/>
                <a:cs typeface="Arial" panose="020B0604020202020204" pitchFamily="34" charset="0"/>
              </a:rPr>
              <a:t>In case, of Load bearing, structural system the path followed is:-</a:t>
            </a:r>
          </a:p>
          <a:p>
            <a:endParaRPr lang="en-US" sz="2800" b="1" i="0" u="sng" dirty="0">
              <a:solidFill>
                <a:srgbClr val="272930"/>
              </a:solidFill>
              <a:effectLst/>
              <a:latin typeface="Arial" panose="020B0604020202020204" pitchFamily="34" charset="0"/>
              <a:cs typeface="Arial" panose="020B0604020202020204" pitchFamily="34" charset="0"/>
            </a:endParaRPr>
          </a:p>
          <a:p>
            <a:r>
              <a:rPr lang="en-US" sz="2400" b="1" i="0" dirty="0">
                <a:solidFill>
                  <a:srgbClr val="000000"/>
                </a:solidFill>
                <a:effectLst/>
                <a:latin typeface="Arial" panose="020B0604020202020204" pitchFamily="34" charset="0"/>
                <a:cs typeface="Arial" panose="020B0604020202020204" pitchFamily="34" charset="0"/>
              </a:rPr>
              <a:t>Slabs &gt;&gt; Walls &gt;&gt; Foundation</a:t>
            </a:r>
          </a:p>
          <a:p>
            <a:r>
              <a:rPr lang="en-US" sz="2400" dirty="0"/>
              <a:t/>
            </a:r>
            <a:br>
              <a:rPr lang="en-US" sz="2400" dirty="0"/>
            </a:br>
            <a:endParaRPr lang="en-US" sz="2400" dirty="0"/>
          </a:p>
        </p:txBody>
      </p:sp>
      <p:sp>
        <p:nvSpPr>
          <p:cNvPr id="27" name="TextBox 26">
            <a:extLst>
              <a:ext uri="{FF2B5EF4-FFF2-40B4-BE49-F238E27FC236}">
                <a16:creationId xmlns:a16="http://schemas.microsoft.com/office/drawing/2014/main" xmlns="" id="{40CBD46D-EAD6-415C-9D87-BB3E8F4A7437}"/>
              </a:ext>
            </a:extLst>
          </p:cNvPr>
          <p:cNvSpPr txBox="1"/>
          <p:nvPr/>
        </p:nvSpPr>
        <p:spPr>
          <a:xfrm>
            <a:off x="5071055" y="10419575"/>
            <a:ext cx="6786996" cy="89255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sng" strike="noStrike" cap="none" normalizeH="0" baseline="0" dirty="0">
                <a:ln>
                  <a:noFill/>
                </a:ln>
                <a:solidFill>
                  <a:srgbClr val="1F1F20"/>
                </a:solidFill>
                <a:effectLst/>
                <a:latin typeface="Arial" panose="020B0604020202020204" pitchFamily="34" charset="0"/>
                <a:cs typeface="Arial" panose="020B0604020202020204" pitchFamily="34" charset="0"/>
              </a:rPr>
              <a:t>Advantage:-</a:t>
            </a:r>
            <a:endParaRPr kumimoji="0" lang="en-US" altLang="en-US" sz="2800" b="0" i="0" u="sng"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20"/>
                </a:solidFill>
                <a:effectLst/>
                <a:latin typeface="Arial" panose="020B0604020202020204" pitchFamily="34" charset="0"/>
                <a:cs typeface="Arial" panose="020B0604020202020204" pitchFamily="34" charset="0"/>
              </a:rPr>
              <a:t>1.Low cost</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120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8EF1CAC1-28A8-4FA9-A905-68A99543E815}"/>
              </a:ext>
            </a:extLst>
          </p:cNvPr>
          <p:cNvSpPr txBox="1"/>
          <p:nvPr/>
        </p:nvSpPr>
        <p:spPr>
          <a:xfrm>
            <a:off x="1190231" y="757819"/>
            <a:ext cx="11403551"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t>Charles </a:t>
            </a:r>
            <a:r>
              <a:rPr lang="en-US" sz="2400" dirty="0" err="1"/>
              <a:t>jenks</a:t>
            </a:r>
            <a:r>
              <a:rPr lang="en-US" sz="2400" dirty="0"/>
              <a:t> was born in 1939 in Massachusetts, USA</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Still lives in </a:t>
            </a:r>
            <a:r>
              <a:rPr lang="en-US" sz="2400" dirty="0" smtClean="0"/>
              <a:t>America</a:t>
            </a:r>
          </a:p>
          <a:p>
            <a:endParaRPr lang="en-US" sz="2400" dirty="0"/>
          </a:p>
          <a:p>
            <a:pPr marL="342900" indent="-342900">
              <a:buFont typeface="Arial" panose="020B0604020202020204" pitchFamily="34" charset="0"/>
              <a:buChar char="•"/>
            </a:pPr>
            <a:r>
              <a:rPr lang="en-US" sz="2400" dirty="0"/>
              <a:t>First become famous for his bubble diagram of architecture and for his </a:t>
            </a:r>
            <a:r>
              <a:rPr lang="en-US" sz="2400" dirty="0" smtClean="0"/>
              <a:t>explanation </a:t>
            </a:r>
            <a:r>
              <a:rPr lang="en-US" sz="2400" dirty="0"/>
              <a:t>of what postmodernism really means within the field of architecture</a:t>
            </a:r>
            <a:r>
              <a:rPr lang="en-US" sz="2400"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He borrowed the term “postmodern” from literature and applied it to architecture.</a:t>
            </a:r>
          </a:p>
        </p:txBody>
      </p:sp>
      <p:pic>
        <p:nvPicPr>
          <p:cNvPr id="1026" name="Picture 2" descr="10 Questions With… Charles Jencks - Interior Design">
            <a:extLst>
              <a:ext uri="{FF2B5EF4-FFF2-40B4-BE49-F238E27FC236}">
                <a16:creationId xmlns:a16="http://schemas.microsoft.com/office/drawing/2014/main" xmlns="" id="{0A534645-919A-4073-A0E0-8FA1ED5C1B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52036" y="3413153"/>
            <a:ext cx="4663182" cy="692896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xmlns="" id="{9207E027-4062-41C3-8F33-B21BFE57BB84}"/>
              </a:ext>
            </a:extLst>
          </p:cNvPr>
          <p:cNvSpPr txBox="1"/>
          <p:nvPr/>
        </p:nvSpPr>
        <p:spPr>
          <a:xfrm>
            <a:off x="1695337" y="5515747"/>
            <a:ext cx="11397209" cy="3847207"/>
          </a:xfrm>
          <a:prstGeom prst="rect">
            <a:avLst/>
          </a:prstGeom>
          <a:noFill/>
        </p:spPr>
        <p:txBody>
          <a:bodyPr wrap="square" rtlCol="0">
            <a:spAutoFit/>
          </a:bodyPr>
          <a:lstStyle/>
          <a:p>
            <a:r>
              <a:rPr lang="en-US" sz="2800" b="1" dirty="0">
                <a:latin typeface="Domine"/>
              </a:rPr>
              <a:t>LAND FORMING</a:t>
            </a:r>
          </a:p>
          <a:p>
            <a:pPr marL="457200" indent="-457200">
              <a:buFont typeface="Arial" panose="020B0604020202020204" pitchFamily="34" charset="0"/>
              <a:buChar char="•"/>
            </a:pPr>
            <a:r>
              <a:rPr lang="en-US" sz="2400" dirty="0">
                <a:latin typeface="Domine"/>
              </a:rPr>
              <a:t>As well as writing, Charles </a:t>
            </a:r>
            <a:r>
              <a:rPr lang="en-US" sz="2400" dirty="0" err="1">
                <a:latin typeface="Domine"/>
              </a:rPr>
              <a:t>jenks</a:t>
            </a:r>
            <a:r>
              <a:rPr lang="en-US" sz="2400" dirty="0">
                <a:latin typeface="Domine"/>
              </a:rPr>
              <a:t> now spends much Of his time designing landscape and sculpture</a:t>
            </a:r>
            <a:r>
              <a:rPr lang="en-US" sz="2400" dirty="0" smtClean="0">
                <a:latin typeface="Domine"/>
              </a:rPr>
              <a:t>.</a:t>
            </a:r>
          </a:p>
          <a:p>
            <a:pPr marL="457200" indent="-457200">
              <a:buFont typeface="Arial" panose="020B0604020202020204" pitchFamily="34" charset="0"/>
              <a:buChar char="•"/>
            </a:pPr>
            <a:endParaRPr lang="en-US" sz="2400" dirty="0">
              <a:latin typeface="Domine"/>
            </a:endParaRPr>
          </a:p>
          <a:p>
            <a:pPr marL="457200" indent="-457200">
              <a:buFont typeface="Arial" panose="020B0604020202020204" pitchFamily="34" charset="0"/>
              <a:buChar char="•"/>
            </a:pPr>
            <a:r>
              <a:rPr lang="en-US" sz="2400" dirty="0">
                <a:latin typeface="Domine"/>
              </a:rPr>
              <a:t>He calls his creative process “</a:t>
            </a:r>
            <a:r>
              <a:rPr lang="en-US" sz="2400" dirty="0" err="1">
                <a:latin typeface="Domine"/>
              </a:rPr>
              <a:t>landforming</a:t>
            </a:r>
            <a:r>
              <a:rPr lang="en-US" sz="2400" dirty="0" smtClean="0">
                <a:latin typeface="Domine"/>
              </a:rPr>
              <a:t>”.</a:t>
            </a:r>
          </a:p>
          <a:p>
            <a:pPr marL="457200" indent="-457200">
              <a:buFont typeface="Arial" panose="020B0604020202020204" pitchFamily="34" charset="0"/>
              <a:buChar char="•"/>
            </a:pPr>
            <a:endParaRPr lang="en-US" sz="2400" dirty="0">
              <a:latin typeface="Domine"/>
            </a:endParaRPr>
          </a:p>
          <a:p>
            <a:pPr marL="457200" indent="-457200">
              <a:buFont typeface="Arial" panose="020B0604020202020204" pitchFamily="34" charset="0"/>
              <a:buChar char="•"/>
            </a:pPr>
            <a:r>
              <a:rPr lang="en-US" sz="2400" dirty="0">
                <a:latin typeface="Domine"/>
              </a:rPr>
              <a:t>Charles Jencks has coined the term ‘</a:t>
            </a:r>
            <a:r>
              <a:rPr lang="en-US" sz="2400" dirty="0" err="1">
                <a:latin typeface="Domine"/>
              </a:rPr>
              <a:t>landforming</a:t>
            </a:r>
            <a:r>
              <a:rPr lang="en-US" sz="2400" dirty="0">
                <a:latin typeface="Domine"/>
              </a:rPr>
              <a:t>’ to describe the way he creates large-scale works of art in nature</a:t>
            </a:r>
            <a:r>
              <a:rPr lang="en-US" sz="2400" dirty="0" smtClean="0">
                <a:latin typeface="Domine"/>
              </a:rPr>
              <a:t>.</a:t>
            </a:r>
          </a:p>
          <a:p>
            <a:pPr marL="457200" indent="-457200">
              <a:buFont typeface="Arial" panose="020B0604020202020204" pitchFamily="34" charset="0"/>
              <a:buChar char="•"/>
            </a:pPr>
            <a:endParaRPr lang="en-US" sz="2400" dirty="0">
              <a:latin typeface="Domine"/>
            </a:endParaRPr>
          </a:p>
          <a:p>
            <a:pPr marL="457200" indent="-457200">
              <a:buFont typeface="Arial" panose="020B0604020202020204" pitchFamily="34" charset="0"/>
              <a:buChar char="•"/>
            </a:pPr>
            <a:r>
              <a:rPr lang="en-US" sz="2400" dirty="0">
                <a:latin typeface="Domine"/>
              </a:rPr>
              <a:t>Jenks’ landforms are a combination of sculpture words and gardens.</a:t>
            </a:r>
          </a:p>
        </p:txBody>
      </p:sp>
    </p:spTree>
    <p:extLst>
      <p:ext uri="{BB962C8B-B14F-4D97-AF65-F5344CB8AC3E}">
        <p14:creationId xmlns:p14="http://schemas.microsoft.com/office/powerpoint/2010/main" val="415210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43D0D5E-A008-49C0-BEC6-5A194537EFC6}"/>
              </a:ext>
            </a:extLst>
          </p:cNvPr>
          <p:cNvSpPr txBox="1"/>
          <p:nvPr/>
        </p:nvSpPr>
        <p:spPr>
          <a:xfrm>
            <a:off x="1816323" y="1006666"/>
            <a:ext cx="5092050" cy="3847207"/>
          </a:xfrm>
          <a:prstGeom prst="rect">
            <a:avLst/>
          </a:prstGeom>
          <a:noFill/>
        </p:spPr>
        <p:txBody>
          <a:bodyPr wrap="square" rtlCol="0">
            <a:spAutoFit/>
          </a:bodyPr>
          <a:lstStyle/>
          <a:p>
            <a:r>
              <a:rPr lang="en-US" sz="2800" b="1" dirty="0">
                <a:latin typeface="Domine"/>
              </a:rPr>
              <a:t>DESIGN PRINCIPLES</a:t>
            </a:r>
          </a:p>
          <a:p>
            <a:pPr marL="342900" indent="-342900">
              <a:buFont typeface="Arial" panose="020B0604020202020204" pitchFamily="34" charset="0"/>
              <a:buChar char="•"/>
            </a:pPr>
            <a:r>
              <a:rPr lang="en-US" sz="2400" dirty="0">
                <a:latin typeface="Domine"/>
              </a:rPr>
              <a:t>HUMAN CELLES </a:t>
            </a:r>
            <a:endParaRPr lang="en-US" sz="2400" dirty="0" smtClean="0">
              <a:latin typeface="Domine"/>
            </a:endParaRPr>
          </a:p>
          <a:p>
            <a:pPr marL="342900" indent="-342900">
              <a:buFont typeface="Arial" panose="020B0604020202020204" pitchFamily="34" charset="0"/>
              <a:buChar char="•"/>
            </a:pPr>
            <a:endParaRPr lang="en-US" sz="2400" dirty="0">
              <a:latin typeface="Domine"/>
            </a:endParaRPr>
          </a:p>
          <a:p>
            <a:pPr marL="342900" indent="-342900">
              <a:buFont typeface="Arial" panose="020B0604020202020204" pitchFamily="34" charset="0"/>
              <a:buChar char="•"/>
            </a:pPr>
            <a:r>
              <a:rPr lang="en-US" sz="2400" dirty="0">
                <a:latin typeface="Domine"/>
              </a:rPr>
              <a:t>SCOTTISH DIASPORA </a:t>
            </a:r>
            <a:endParaRPr lang="en-US" sz="2400" dirty="0" smtClean="0">
              <a:latin typeface="Domine"/>
            </a:endParaRPr>
          </a:p>
          <a:p>
            <a:pPr marL="342900" indent="-342900">
              <a:buFont typeface="Arial" panose="020B0604020202020204" pitchFamily="34" charset="0"/>
              <a:buChar char="•"/>
            </a:pPr>
            <a:endParaRPr lang="en-US" sz="2400" dirty="0">
              <a:latin typeface="Domine"/>
            </a:endParaRPr>
          </a:p>
          <a:p>
            <a:pPr marL="342900" indent="-342900">
              <a:buFont typeface="Arial" panose="020B0604020202020204" pitchFamily="34" charset="0"/>
              <a:buChar char="•"/>
            </a:pPr>
            <a:r>
              <a:rPr lang="en-US" sz="2400" dirty="0">
                <a:latin typeface="Domine"/>
              </a:rPr>
              <a:t>WAVEFORMS AND </a:t>
            </a:r>
            <a:r>
              <a:rPr lang="en-US" sz="2400" dirty="0" smtClean="0">
                <a:latin typeface="Domine"/>
              </a:rPr>
              <a:t>TWISTS</a:t>
            </a:r>
          </a:p>
          <a:p>
            <a:pPr marL="342900" indent="-342900">
              <a:buFont typeface="Arial" panose="020B0604020202020204" pitchFamily="34" charset="0"/>
              <a:buChar char="•"/>
            </a:pPr>
            <a:endParaRPr lang="en-US" sz="2400" dirty="0">
              <a:latin typeface="Domine"/>
            </a:endParaRPr>
          </a:p>
          <a:p>
            <a:pPr marL="342900" indent="-342900">
              <a:buFont typeface="Arial" panose="020B0604020202020204" pitchFamily="34" charset="0"/>
              <a:buChar char="•"/>
            </a:pPr>
            <a:r>
              <a:rPr lang="en-US" sz="2400" dirty="0">
                <a:latin typeface="Domine"/>
              </a:rPr>
              <a:t>THE </a:t>
            </a:r>
            <a:r>
              <a:rPr lang="en-US" sz="2400" dirty="0" smtClean="0">
                <a:latin typeface="Domine"/>
              </a:rPr>
              <a:t>OCTAGON</a:t>
            </a:r>
          </a:p>
          <a:p>
            <a:pPr marL="342900" indent="-342900">
              <a:buFont typeface="Arial" panose="020B0604020202020204" pitchFamily="34" charset="0"/>
              <a:buChar char="•"/>
            </a:pPr>
            <a:endParaRPr lang="en-US" sz="2400" dirty="0">
              <a:latin typeface="Domine"/>
            </a:endParaRPr>
          </a:p>
          <a:p>
            <a:pPr marL="342900" indent="-342900">
              <a:buFont typeface="Arial" panose="020B0604020202020204" pitchFamily="34" charset="0"/>
              <a:buChar char="•"/>
            </a:pPr>
            <a:r>
              <a:rPr lang="en-US" sz="2400" dirty="0">
                <a:latin typeface="Domine"/>
              </a:rPr>
              <a:t>MAPPA MUNDI</a:t>
            </a:r>
          </a:p>
        </p:txBody>
      </p:sp>
      <p:pic>
        <p:nvPicPr>
          <p:cNvPr id="5" name="Picture 4" descr="1953: When Genes Became “Information”: Cell">
            <a:extLst>
              <a:ext uri="{FF2B5EF4-FFF2-40B4-BE49-F238E27FC236}">
                <a16:creationId xmlns:a16="http://schemas.microsoft.com/office/drawing/2014/main" xmlns="" id="{A8F81CCD-0BAD-4B5F-AF39-A4F6183CD76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335" y="6878441"/>
            <a:ext cx="5880026" cy="5146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31 Charles Jencks Designs ideas | garden of cosmic speculation, landscape  design, landscape architecture">
            <a:extLst>
              <a:ext uri="{FF2B5EF4-FFF2-40B4-BE49-F238E27FC236}">
                <a16:creationId xmlns:a16="http://schemas.microsoft.com/office/drawing/2014/main" xmlns="" id="{50CAB1B9-39B2-4F5C-A734-137D314B3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2923" y="2930269"/>
            <a:ext cx="6811940" cy="36784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harles Jencks&amp;#39; Mind-Bending Landscape Architecture">
            <a:extLst>
              <a:ext uri="{FF2B5EF4-FFF2-40B4-BE49-F238E27FC236}">
                <a16:creationId xmlns:a16="http://schemas.microsoft.com/office/drawing/2014/main" xmlns="" id="{A7BF66DA-6CFA-4F7D-B14F-395A19D5A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439" y="8090968"/>
            <a:ext cx="6867525" cy="393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A1738754-0E38-4F93-A3EE-2588116B1AD4}"/>
              </a:ext>
            </a:extLst>
          </p:cNvPr>
          <p:cNvPicPr>
            <a:picLocks noChangeAspect="1"/>
          </p:cNvPicPr>
          <p:nvPr/>
        </p:nvPicPr>
        <p:blipFill rotWithShape="1">
          <a:blip r:embed="rId5"/>
          <a:srcRect l="19710" t="5631" r="19855" b="8261"/>
          <a:stretch/>
        </p:blipFill>
        <p:spPr>
          <a:xfrm>
            <a:off x="14849452" y="2930269"/>
            <a:ext cx="4748860" cy="3805984"/>
          </a:xfrm>
          <a:prstGeom prst="rect">
            <a:avLst/>
          </a:prstGeom>
        </p:spPr>
      </p:pic>
      <p:pic>
        <p:nvPicPr>
          <p:cNvPr id="9" name="Picture 10" descr="Charles Jencks and his Cosmic Creations | RNZ">
            <a:extLst>
              <a:ext uri="{FF2B5EF4-FFF2-40B4-BE49-F238E27FC236}">
                <a16:creationId xmlns:a16="http://schemas.microsoft.com/office/drawing/2014/main" xmlns="" id="{16608F08-7B50-402A-908C-5DCDE6F6A0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35424" y="8620232"/>
            <a:ext cx="4776917" cy="337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277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xmlns="" id="{765DEAAB-7AA8-486C-A226-306892880103}"/>
              </a:ext>
            </a:extLst>
          </p:cNvPr>
          <p:cNvCxnSpPr>
            <a:cxnSpLocks/>
          </p:cNvCxnSpPr>
          <p:nvPr/>
        </p:nvCxnSpPr>
        <p:spPr>
          <a:xfrm>
            <a:off x="18897600" y="486008"/>
            <a:ext cx="0" cy="1457265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xmlns="" id="{ADE98BE1-C7E0-499E-B738-045E3F857BE6}"/>
              </a:ext>
            </a:extLst>
          </p:cNvPr>
          <p:cNvCxnSpPr>
            <a:cxnSpLocks/>
          </p:cNvCxnSpPr>
          <p:nvPr/>
        </p:nvCxnSpPr>
        <p:spPr>
          <a:xfrm>
            <a:off x="18897727" y="12598503"/>
            <a:ext cx="18592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D0A60E83-5D06-487C-AF5D-E2EDB4A2180A}"/>
              </a:ext>
            </a:extLst>
          </p:cNvPr>
          <p:cNvSpPr txBox="1"/>
          <p:nvPr/>
        </p:nvSpPr>
        <p:spPr>
          <a:xfrm>
            <a:off x="18950147" y="3430686"/>
            <a:ext cx="1754440" cy="2800767"/>
          </a:xfrm>
          <a:prstGeom prst="rect">
            <a:avLst/>
          </a:prstGeom>
          <a:noFill/>
        </p:spPr>
        <p:txBody>
          <a:bodyPr wrap="square" rtlCol="0">
            <a:spAutoFit/>
          </a:bodyPr>
          <a:lstStyle/>
          <a:p>
            <a:pPr algn="ctr"/>
            <a:r>
              <a:rPr lang="en-US" sz="1600" b="1" dirty="0"/>
              <a:t>TOPIC:-</a:t>
            </a:r>
          </a:p>
          <a:p>
            <a:pPr algn="ctr"/>
            <a:endParaRPr lang="en-US" sz="1600" b="1" dirty="0"/>
          </a:p>
          <a:p>
            <a:pPr algn="ctr"/>
            <a:endParaRPr lang="en-US" sz="1600" b="1" dirty="0"/>
          </a:p>
          <a:p>
            <a:pPr algn="ctr"/>
            <a:endParaRPr lang="en-US" sz="1600" b="1" dirty="0"/>
          </a:p>
          <a:p>
            <a:pPr algn="ctr"/>
            <a:r>
              <a:rPr lang="en-US" sz="1600" b="1" i="0" dirty="0">
                <a:effectLst/>
                <a:latin typeface="Domine"/>
              </a:rPr>
              <a:t>Postmodernism</a:t>
            </a:r>
            <a:endParaRPr lang="en-US" sz="1600" b="1" dirty="0"/>
          </a:p>
          <a:p>
            <a:pPr algn="ctr"/>
            <a:endParaRPr lang="en-US" sz="1600" b="1" dirty="0"/>
          </a:p>
          <a:p>
            <a:pPr algn="ctr"/>
            <a:endParaRPr lang="en-US" sz="1600" b="1" dirty="0"/>
          </a:p>
          <a:p>
            <a:pPr algn="ctr"/>
            <a:endParaRPr lang="en-US" sz="1600" b="1" dirty="0"/>
          </a:p>
          <a:p>
            <a:pPr algn="ctr"/>
            <a:r>
              <a:rPr lang="en-US" sz="1600" b="1" dirty="0"/>
              <a:t>SHEET NO.</a:t>
            </a:r>
          </a:p>
          <a:p>
            <a:pPr algn="ctr"/>
            <a:r>
              <a:rPr lang="en-US" sz="1600" b="1" dirty="0"/>
              <a:t>3</a:t>
            </a:r>
          </a:p>
          <a:p>
            <a:pPr algn="ctr"/>
            <a:endParaRPr lang="en-US" sz="1600" b="1" dirty="0"/>
          </a:p>
        </p:txBody>
      </p:sp>
      <p:sp>
        <p:nvSpPr>
          <p:cNvPr id="7" name="TextBox 6">
            <a:extLst>
              <a:ext uri="{FF2B5EF4-FFF2-40B4-BE49-F238E27FC236}">
                <a16:creationId xmlns:a16="http://schemas.microsoft.com/office/drawing/2014/main" xmlns="" id="{3E7735DB-D7EE-462E-BC79-F448352E808F}"/>
              </a:ext>
            </a:extLst>
          </p:cNvPr>
          <p:cNvSpPr txBox="1"/>
          <p:nvPr/>
        </p:nvSpPr>
        <p:spPr>
          <a:xfrm>
            <a:off x="19058822" y="14366020"/>
            <a:ext cx="1587558" cy="584775"/>
          </a:xfrm>
          <a:prstGeom prst="rect">
            <a:avLst/>
          </a:prstGeom>
          <a:noFill/>
        </p:spPr>
        <p:txBody>
          <a:bodyPr wrap="square" rtlCol="0">
            <a:spAutoFit/>
          </a:bodyPr>
          <a:lstStyle/>
          <a:p>
            <a:pPr algn="ctr"/>
            <a:r>
              <a:rPr lang="en-US" sz="1600" b="1" dirty="0"/>
              <a:t>LINGAYAS VIDYAPEETH</a:t>
            </a:r>
          </a:p>
        </p:txBody>
      </p:sp>
      <p:pic>
        <p:nvPicPr>
          <p:cNvPr id="8" name="Picture 6" descr="Lingaya's Vidyapeeth - Home | Facebook">
            <a:extLst>
              <a:ext uri="{FF2B5EF4-FFF2-40B4-BE49-F238E27FC236}">
                <a16:creationId xmlns:a16="http://schemas.microsoft.com/office/drawing/2014/main" xmlns="" id="{1ACD8BE9-DDF4-48B3-AE9D-71AA85BDD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0948" y="12662349"/>
            <a:ext cx="1711464" cy="171146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xmlns="" id="{0214C2C2-3535-42AC-87F0-3DA4367B3EBD}"/>
              </a:ext>
            </a:extLst>
          </p:cNvPr>
          <p:cNvSpPr txBox="1"/>
          <p:nvPr/>
        </p:nvSpPr>
        <p:spPr>
          <a:xfrm>
            <a:off x="19443334" y="7666485"/>
            <a:ext cx="702435" cy="338554"/>
          </a:xfrm>
          <a:prstGeom prst="rect">
            <a:avLst/>
          </a:prstGeom>
          <a:noFill/>
        </p:spPr>
        <p:txBody>
          <a:bodyPr wrap="none" rtlCol="0">
            <a:spAutoFit/>
          </a:bodyPr>
          <a:lstStyle/>
          <a:p>
            <a:pPr algn="ctr"/>
            <a:r>
              <a:rPr lang="en-US" sz="1600" b="1" dirty="0"/>
              <a:t>SCALE</a:t>
            </a:r>
          </a:p>
        </p:txBody>
      </p:sp>
      <p:sp>
        <p:nvSpPr>
          <p:cNvPr id="10" name="TextBox 9">
            <a:extLst>
              <a:ext uri="{FF2B5EF4-FFF2-40B4-BE49-F238E27FC236}">
                <a16:creationId xmlns:a16="http://schemas.microsoft.com/office/drawing/2014/main" xmlns="" id="{ACF450A1-7F71-4584-8731-7FA148705D51}"/>
              </a:ext>
            </a:extLst>
          </p:cNvPr>
          <p:cNvSpPr txBox="1"/>
          <p:nvPr/>
        </p:nvSpPr>
        <p:spPr>
          <a:xfrm>
            <a:off x="18788151" y="10002662"/>
            <a:ext cx="2060631" cy="1569660"/>
          </a:xfrm>
          <a:prstGeom prst="rect">
            <a:avLst/>
          </a:prstGeom>
          <a:noFill/>
        </p:spPr>
        <p:txBody>
          <a:bodyPr wrap="square" rtlCol="0">
            <a:spAutoFit/>
          </a:bodyPr>
          <a:lstStyle/>
          <a:p>
            <a:pPr algn="ctr"/>
            <a:r>
              <a:rPr lang="en-US" sz="1600" b="1" dirty="0"/>
              <a:t>SUBBMITTED BY:-</a:t>
            </a:r>
          </a:p>
          <a:p>
            <a:pPr algn="ctr"/>
            <a:r>
              <a:rPr lang="en-US" sz="1600" b="1" dirty="0"/>
              <a:t>MAYANK SHARMA</a:t>
            </a:r>
          </a:p>
          <a:p>
            <a:pPr algn="ctr"/>
            <a:r>
              <a:rPr lang="en-US" sz="1600" b="1" dirty="0"/>
              <a:t>19BAC05</a:t>
            </a:r>
          </a:p>
          <a:p>
            <a:pPr algn="ctr"/>
            <a:endParaRPr lang="en-US" sz="1600" b="1" dirty="0"/>
          </a:p>
          <a:p>
            <a:pPr algn="ctr"/>
            <a:r>
              <a:rPr lang="en-US" sz="1600" b="1" dirty="0"/>
              <a:t>SUBMITTED TO:-</a:t>
            </a:r>
          </a:p>
          <a:p>
            <a:pPr algn="ctr"/>
            <a:r>
              <a:rPr lang="en-US" sz="1600" b="1" dirty="0"/>
              <a:t>Ar. VIVEK</a:t>
            </a:r>
          </a:p>
        </p:txBody>
      </p:sp>
      <p:cxnSp>
        <p:nvCxnSpPr>
          <p:cNvPr id="11" name="Straight Connector 10">
            <a:extLst>
              <a:ext uri="{FF2B5EF4-FFF2-40B4-BE49-F238E27FC236}">
                <a16:creationId xmlns:a16="http://schemas.microsoft.com/office/drawing/2014/main" xmlns="" id="{ADF02CA1-17F2-42CA-AB0B-DDC6584DB0C0}"/>
              </a:ext>
            </a:extLst>
          </p:cNvPr>
          <p:cNvCxnSpPr>
            <a:cxnSpLocks/>
          </p:cNvCxnSpPr>
          <p:nvPr/>
        </p:nvCxnSpPr>
        <p:spPr>
          <a:xfrm>
            <a:off x="18897727" y="8857952"/>
            <a:ext cx="18592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61BE1D49-8323-4392-99B1-45A832088F5D}"/>
              </a:ext>
            </a:extLst>
          </p:cNvPr>
          <p:cNvCxnSpPr>
            <a:cxnSpLocks/>
          </p:cNvCxnSpPr>
          <p:nvPr/>
        </p:nvCxnSpPr>
        <p:spPr>
          <a:xfrm>
            <a:off x="18864911" y="7135444"/>
            <a:ext cx="18592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22FB8D87-A768-4EB0-93ED-F93A0308BC81}"/>
              </a:ext>
            </a:extLst>
          </p:cNvPr>
          <p:cNvCxnSpPr>
            <a:cxnSpLocks/>
          </p:cNvCxnSpPr>
          <p:nvPr/>
        </p:nvCxnSpPr>
        <p:spPr>
          <a:xfrm>
            <a:off x="18863450" y="3208214"/>
            <a:ext cx="18592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AEBACB5B-70EE-435D-8CAB-EBEA946F720B}"/>
              </a:ext>
            </a:extLst>
          </p:cNvPr>
          <p:cNvSpPr txBox="1"/>
          <p:nvPr/>
        </p:nvSpPr>
        <p:spPr>
          <a:xfrm>
            <a:off x="19275266" y="1727315"/>
            <a:ext cx="1000594" cy="584775"/>
          </a:xfrm>
          <a:prstGeom prst="rect">
            <a:avLst/>
          </a:prstGeom>
          <a:noFill/>
        </p:spPr>
        <p:txBody>
          <a:bodyPr wrap="none" rtlCol="0">
            <a:spAutoFit/>
          </a:bodyPr>
          <a:lstStyle/>
          <a:p>
            <a:pPr algn="ctr"/>
            <a:r>
              <a:rPr lang="en-US" sz="1600" b="1" dirty="0"/>
              <a:t>MODULE </a:t>
            </a:r>
          </a:p>
          <a:p>
            <a:pPr algn="ctr"/>
            <a:r>
              <a:rPr lang="en-US" sz="1600" b="1" dirty="0"/>
              <a:t>M22</a:t>
            </a:r>
          </a:p>
        </p:txBody>
      </p:sp>
      <p:sp>
        <p:nvSpPr>
          <p:cNvPr id="22" name="TextBox 21">
            <a:extLst>
              <a:ext uri="{FF2B5EF4-FFF2-40B4-BE49-F238E27FC236}">
                <a16:creationId xmlns:a16="http://schemas.microsoft.com/office/drawing/2014/main" xmlns="" id="{3DC0115C-BCF4-4EE6-998E-B5904B59B00D}"/>
              </a:ext>
            </a:extLst>
          </p:cNvPr>
          <p:cNvSpPr txBox="1"/>
          <p:nvPr/>
        </p:nvSpPr>
        <p:spPr>
          <a:xfrm>
            <a:off x="1167649" y="983421"/>
            <a:ext cx="8288078" cy="7109639"/>
          </a:xfrm>
          <a:prstGeom prst="rect">
            <a:avLst/>
          </a:prstGeom>
          <a:noFill/>
        </p:spPr>
        <p:txBody>
          <a:bodyPr wrap="square">
            <a:spAutoFit/>
          </a:bodyPr>
          <a:lstStyle/>
          <a:p>
            <a:pPr marL="342900" indent="-342900" algn="just">
              <a:buFont typeface="Arial" panose="020B0604020202020204" pitchFamily="34" charset="0"/>
              <a:buChar char="•"/>
            </a:pPr>
            <a:r>
              <a:rPr lang="en-US" sz="2400" dirty="0">
                <a:latin typeface="Domine"/>
              </a:rPr>
              <a:t>I</a:t>
            </a:r>
            <a:r>
              <a:rPr lang="en-US" sz="2400" b="0" i="0" dirty="0">
                <a:effectLst/>
                <a:latin typeface="Domine"/>
              </a:rPr>
              <a:t>nternational architectural movement that emerged in the 1960s, became prominent in the late 1970s and 80s, and remained a dominant force in the 1990s. </a:t>
            </a:r>
            <a:endParaRPr lang="en-US" sz="2400" b="0" i="0" dirty="0" smtClean="0">
              <a:effectLst/>
              <a:latin typeface="Domine"/>
            </a:endParaRPr>
          </a:p>
          <a:p>
            <a:pPr marL="342900" indent="-342900" algn="just">
              <a:buFont typeface="Arial" panose="020B0604020202020204" pitchFamily="34" charset="0"/>
              <a:buChar char="•"/>
            </a:pPr>
            <a:endParaRPr lang="en-US" sz="2400" b="0" i="0" dirty="0" smtClean="0">
              <a:effectLst/>
              <a:latin typeface="Domine"/>
            </a:endParaRPr>
          </a:p>
          <a:p>
            <a:pPr marL="342900" indent="-342900" algn="just">
              <a:buFont typeface="Arial" panose="020B0604020202020204" pitchFamily="34" charset="0"/>
              <a:buChar char="•"/>
            </a:pPr>
            <a:endParaRPr lang="en-US" sz="2400" b="0" i="0" dirty="0">
              <a:effectLst/>
              <a:latin typeface="Domine"/>
            </a:endParaRPr>
          </a:p>
          <a:p>
            <a:pPr marL="342900" indent="-342900" algn="just">
              <a:buFont typeface="Arial" panose="020B0604020202020204" pitchFamily="34" charset="0"/>
              <a:buChar char="•"/>
            </a:pPr>
            <a:r>
              <a:rPr lang="en-US" sz="2400" b="0" i="0" dirty="0">
                <a:effectLst/>
                <a:latin typeface="Domine"/>
              </a:rPr>
              <a:t>Postmodernist movement is often seen as an American movement, starting in USA around the 1960s–1970s and then spreading to Europe and the rest of the world</a:t>
            </a:r>
            <a:r>
              <a:rPr lang="en-US" sz="2400" b="0" i="0" dirty="0" smtClean="0">
                <a:effectLst/>
                <a:latin typeface="Domine"/>
              </a:rPr>
              <a:t>.</a:t>
            </a:r>
          </a:p>
          <a:p>
            <a:pPr marL="342900" indent="-342900" algn="just">
              <a:buFont typeface="Arial" panose="020B0604020202020204" pitchFamily="34" charset="0"/>
              <a:buChar char="•"/>
            </a:pPr>
            <a:endParaRPr lang="en-US" sz="2400" b="0" i="0" dirty="0" smtClean="0">
              <a:effectLst/>
              <a:latin typeface="Domine"/>
            </a:endParaRPr>
          </a:p>
          <a:p>
            <a:pPr marL="342900" indent="-342900" algn="just">
              <a:buFont typeface="Arial" panose="020B0604020202020204" pitchFamily="34" charset="0"/>
              <a:buChar char="•"/>
            </a:pPr>
            <a:endParaRPr lang="en-US" sz="2400" b="0" i="0" dirty="0">
              <a:effectLst/>
              <a:latin typeface="Domine"/>
            </a:endParaRPr>
          </a:p>
          <a:p>
            <a:pPr marL="342900" indent="-342900" algn="just">
              <a:buFont typeface="Arial" panose="020B0604020202020204" pitchFamily="34" charset="0"/>
              <a:buChar char="•"/>
            </a:pPr>
            <a:r>
              <a:rPr lang="en-US" sz="2400" b="0" i="0" dirty="0">
                <a:effectLst/>
                <a:latin typeface="Domine"/>
              </a:rPr>
              <a:t>The movement largely has been a reaction against the austerity, simplicity and functional design approach of the modern architecture/international style Portland Public Services Building, 1982. Michael Graves</a:t>
            </a:r>
            <a:r>
              <a:rPr lang="en-US" sz="2400" b="0" i="0" dirty="0" smtClean="0">
                <a:effectLst/>
                <a:latin typeface="Domine"/>
              </a:rPr>
              <a:t>,</a:t>
            </a:r>
          </a:p>
          <a:p>
            <a:pPr marL="342900" indent="-342900" algn="just">
              <a:buFont typeface="Arial" panose="020B0604020202020204" pitchFamily="34" charset="0"/>
              <a:buChar char="•"/>
            </a:pPr>
            <a:endParaRPr lang="en-US" sz="2400" dirty="0">
              <a:latin typeface="Domine"/>
            </a:endParaRPr>
          </a:p>
          <a:p>
            <a:pPr marL="342900" indent="-342900" algn="just">
              <a:buFont typeface="Arial" panose="020B0604020202020204" pitchFamily="34" charset="0"/>
              <a:buChar char="•"/>
            </a:pPr>
            <a:endParaRPr lang="en-US" sz="2400" b="0" i="0" dirty="0">
              <a:effectLst/>
              <a:latin typeface="Domine"/>
            </a:endParaRPr>
          </a:p>
          <a:p>
            <a:pPr marL="342900" indent="-342900" algn="just">
              <a:buFont typeface="Arial" panose="020B0604020202020204" pitchFamily="34" charset="0"/>
              <a:buChar char="•"/>
            </a:pPr>
            <a:r>
              <a:rPr lang="en-US" sz="2400" b="0" i="0" dirty="0">
                <a:effectLst/>
                <a:latin typeface="Domine"/>
              </a:rPr>
              <a:t>Rejection of strict rules set by the early modernists and seeks high spirits in the use of building techniques, angles, and stylistic references </a:t>
            </a:r>
          </a:p>
        </p:txBody>
      </p:sp>
      <p:pic>
        <p:nvPicPr>
          <p:cNvPr id="21" name="Picture 2" descr="C:\Users\ASUS\Desktop\team-disney-building-1180x6001.jpg">
            <a:extLst>
              <a:ext uri="{FF2B5EF4-FFF2-40B4-BE49-F238E27FC236}">
                <a16:creationId xmlns:a16="http://schemas.microsoft.com/office/drawing/2014/main" xmlns="" id="{DAA33AD7-EB34-44F1-B59A-E01D758DB362}"/>
              </a:ext>
            </a:extLst>
          </p:cNvPr>
          <p:cNvPicPr>
            <a:picLocks noChangeAspect="1" noChangeArrowheads="1"/>
          </p:cNvPicPr>
          <p:nvPr/>
        </p:nvPicPr>
        <p:blipFill>
          <a:blip r:embed="rId3"/>
          <a:srcRect/>
          <a:stretch>
            <a:fillRect/>
          </a:stretch>
        </p:blipFill>
        <p:spPr bwMode="auto">
          <a:xfrm>
            <a:off x="5885001" y="8236434"/>
            <a:ext cx="8852439" cy="4501241"/>
          </a:xfrm>
          <a:prstGeom prst="rect">
            <a:avLst/>
          </a:prstGeom>
          <a:noFill/>
        </p:spPr>
      </p:pic>
      <p:sp>
        <p:nvSpPr>
          <p:cNvPr id="29" name="TextBox 28">
            <a:extLst>
              <a:ext uri="{FF2B5EF4-FFF2-40B4-BE49-F238E27FC236}">
                <a16:creationId xmlns:a16="http://schemas.microsoft.com/office/drawing/2014/main" xmlns="" id="{88618342-4FCC-4574-87FC-EE8FBDADF60E}"/>
              </a:ext>
            </a:extLst>
          </p:cNvPr>
          <p:cNvSpPr txBox="1"/>
          <p:nvPr/>
        </p:nvSpPr>
        <p:spPr>
          <a:xfrm>
            <a:off x="8887248" y="583272"/>
            <a:ext cx="3789661" cy="523220"/>
          </a:xfrm>
          <a:prstGeom prst="rect">
            <a:avLst/>
          </a:prstGeom>
          <a:noFill/>
        </p:spPr>
        <p:txBody>
          <a:bodyPr wrap="square">
            <a:spAutoFit/>
          </a:bodyPr>
          <a:lstStyle/>
          <a:p>
            <a:pPr algn="just"/>
            <a:r>
              <a:rPr lang="en-US" sz="2800" b="1" i="0" dirty="0">
                <a:effectLst/>
                <a:latin typeface="Domine"/>
              </a:rPr>
              <a:t>Postmodernism </a:t>
            </a:r>
          </a:p>
        </p:txBody>
      </p:sp>
      <p:sp>
        <p:nvSpPr>
          <p:cNvPr id="31" name="TextBox 30">
            <a:extLst>
              <a:ext uri="{FF2B5EF4-FFF2-40B4-BE49-F238E27FC236}">
                <a16:creationId xmlns:a16="http://schemas.microsoft.com/office/drawing/2014/main" xmlns="" id="{74F56198-331A-4C28-BA3D-E59C5FF8FF01}"/>
              </a:ext>
            </a:extLst>
          </p:cNvPr>
          <p:cNvSpPr txBox="1"/>
          <p:nvPr/>
        </p:nvSpPr>
        <p:spPr>
          <a:xfrm>
            <a:off x="6626001" y="13518081"/>
            <a:ext cx="8169683" cy="461665"/>
          </a:xfrm>
          <a:prstGeom prst="rect">
            <a:avLst/>
          </a:prstGeom>
          <a:noFill/>
        </p:spPr>
        <p:txBody>
          <a:bodyPr wrap="square">
            <a:spAutoFit/>
          </a:bodyPr>
          <a:lstStyle/>
          <a:p>
            <a:r>
              <a:rPr lang="en-US" sz="2400" dirty="0"/>
              <a:t>Team Disney –The Eisner Building, 1991 Michael Graves</a:t>
            </a:r>
          </a:p>
        </p:txBody>
      </p:sp>
      <p:pic>
        <p:nvPicPr>
          <p:cNvPr id="32" name="Picture 2" descr="C:\Users\ASUS\Desktop\4.jpg">
            <a:extLst>
              <a:ext uri="{FF2B5EF4-FFF2-40B4-BE49-F238E27FC236}">
                <a16:creationId xmlns:a16="http://schemas.microsoft.com/office/drawing/2014/main" xmlns="" id="{07056BD3-387E-4397-8323-224CDD763CED}"/>
              </a:ext>
            </a:extLst>
          </p:cNvPr>
          <p:cNvPicPr>
            <a:picLocks noChangeAspect="1" noChangeArrowheads="1"/>
          </p:cNvPicPr>
          <p:nvPr/>
        </p:nvPicPr>
        <p:blipFill>
          <a:blip r:embed="rId4"/>
          <a:srcRect/>
          <a:stretch>
            <a:fillRect/>
          </a:stretch>
        </p:blipFill>
        <p:spPr bwMode="auto">
          <a:xfrm>
            <a:off x="10193443" y="1044381"/>
            <a:ext cx="8639616" cy="4501240"/>
          </a:xfrm>
          <a:prstGeom prst="rect">
            <a:avLst/>
          </a:prstGeom>
          <a:noFill/>
        </p:spPr>
      </p:pic>
      <p:sp>
        <p:nvSpPr>
          <p:cNvPr id="34" name="TextBox 33">
            <a:extLst>
              <a:ext uri="{FF2B5EF4-FFF2-40B4-BE49-F238E27FC236}">
                <a16:creationId xmlns:a16="http://schemas.microsoft.com/office/drawing/2014/main" xmlns="" id="{01195E47-7EFE-4698-9188-79B9D2D1FF76}"/>
              </a:ext>
            </a:extLst>
          </p:cNvPr>
          <p:cNvSpPr txBox="1"/>
          <p:nvPr/>
        </p:nvSpPr>
        <p:spPr>
          <a:xfrm>
            <a:off x="10182182" y="5565941"/>
            <a:ext cx="8169683" cy="461665"/>
          </a:xfrm>
          <a:prstGeom prst="rect">
            <a:avLst/>
          </a:prstGeom>
          <a:noFill/>
        </p:spPr>
        <p:txBody>
          <a:bodyPr wrap="square">
            <a:spAutoFit/>
          </a:bodyPr>
          <a:lstStyle/>
          <a:p>
            <a:r>
              <a:rPr lang="en-US" sz="2400" dirty="0"/>
              <a:t>Piazza d’ Italia, New Orleans, 1976-1980 Charles Moore</a:t>
            </a:r>
          </a:p>
        </p:txBody>
      </p:sp>
      <p:cxnSp>
        <p:nvCxnSpPr>
          <p:cNvPr id="51" name="Straight Connector 50">
            <a:extLst>
              <a:ext uri="{FF2B5EF4-FFF2-40B4-BE49-F238E27FC236}">
                <a16:creationId xmlns:a16="http://schemas.microsoft.com/office/drawing/2014/main" xmlns="" id="{25C4063B-D981-412A-9AAB-6683B46497BD}"/>
              </a:ext>
            </a:extLst>
          </p:cNvPr>
          <p:cNvCxnSpPr>
            <a:cxnSpLocks/>
          </p:cNvCxnSpPr>
          <p:nvPr/>
        </p:nvCxnSpPr>
        <p:spPr>
          <a:xfrm>
            <a:off x="18897600" y="5008104"/>
            <a:ext cx="185928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2008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5287</TotalTime>
  <Words>798</Words>
  <Application>Microsoft Office PowerPoint</Application>
  <PresentationFormat>Custom</PresentationFormat>
  <Paragraphs>128</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Domine</vt:lpstr>
      <vt:lpstr>HelveticaNeue-Light</vt:lpstr>
      <vt:lpstr>Office Theme</vt:lpstr>
      <vt:lpstr>ARCHITECTURE DESIGN - 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LUDWIG MIES VAN DER ROHE</dc:title>
  <dc:creator>Mayank Sharma</dc:creator>
  <cp:lastModifiedBy>USER</cp:lastModifiedBy>
  <cp:revision>122</cp:revision>
  <dcterms:created xsi:type="dcterms:W3CDTF">2021-09-11T10:22:16Z</dcterms:created>
  <dcterms:modified xsi:type="dcterms:W3CDTF">2022-09-07T07:20:19Z</dcterms:modified>
</cp:coreProperties>
</file>