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569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3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22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374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30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53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66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96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99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8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223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2417523" y="365126"/>
            <a:ext cx="7767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Architectural Graphic - III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4638" y="3244334"/>
            <a:ext cx="264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Topic – </a:t>
            </a:r>
            <a:r>
              <a:rPr lang="en-US" dirty="0" err="1" smtClean="0"/>
              <a:t>Philospher’s</a:t>
            </a:r>
            <a:r>
              <a:rPr lang="en-US" dirty="0" smtClean="0"/>
              <a:t> Work </a:t>
            </a:r>
          </a:p>
          <a:p>
            <a:r>
              <a:rPr lang="en-US" dirty="0" smtClean="0"/>
              <a:t>Presented by:-</a:t>
            </a:r>
            <a:r>
              <a:rPr lang="en-US" dirty="0" err="1" smtClean="0"/>
              <a:t>Hiba</a:t>
            </a:r>
            <a:r>
              <a:rPr lang="en-US" dirty="0" smtClean="0"/>
              <a:t> </a:t>
            </a:r>
            <a:r>
              <a:rPr lang="en-US" dirty="0" err="1" smtClean="0"/>
              <a:t>Gul</a:t>
            </a:r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2085" y="474664"/>
            <a:ext cx="10191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60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THANKS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62885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nco detalles de la vida del arquitecto famoso Mies van der Rohe">
            <a:extLst>
              <a:ext uri="{FF2B5EF4-FFF2-40B4-BE49-F238E27FC236}">
                <a16:creationId xmlns="" xmlns:a16="http://schemas.microsoft.com/office/drawing/2014/main" id="{A4ED7FA0-945C-4B31-981B-CBBC41E4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9" y="131367"/>
            <a:ext cx="4859131" cy="3014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CDAE48-F052-4685-8081-A9AB3302699D}"/>
              </a:ext>
            </a:extLst>
          </p:cNvPr>
          <p:cNvSpPr txBox="1"/>
          <p:nvPr/>
        </p:nvSpPr>
        <p:spPr>
          <a:xfrm>
            <a:off x="656459" y="3691683"/>
            <a:ext cx="56846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sng" dirty="0">
                <a:solidFill>
                  <a:srgbClr val="3B3835"/>
                </a:solidFill>
                <a:effectLst/>
                <a:ea typeface="Adobe Fan Heiti Std B" panose="020B0700000000000000" pitchFamily="34" charset="-128"/>
              </a:rPr>
              <a:t>LUDWIG MIES VAN DER ROHE</a:t>
            </a:r>
          </a:p>
          <a:p>
            <a:r>
              <a:rPr lang="en-US" sz="3200" b="1" i="0" dirty="0">
                <a:effectLst/>
              </a:rPr>
              <a:t>27 March 1886</a:t>
            </a:r>
            <a:r>
              <a:rPr lang="en-US" sz="3200" b="1" u="sng" dirty="0">
                <a:ea typeface="Adobe Fan Heiti Std B" panose="020B0700000000000000" pitchFamily="34" charset="-128"/>
              </a:rPr>
              <a:t>-</a:t>
            </a:r>
            <a:r>
              <a:rPr lang="en-US" sz="3200" b="1" i="0" dirty="0">
                <a:effectLst/>
              </a:rPr>
              <a:t>17 August 1969</a:t>
            </a:r>
            <a:endParaRPr lang="en-US" sz="3200" b="1" u="sng" dirty="0">
              <a:ea typeface="Adobe Fan Heiti Std B" panose="020B07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DBDFF1-A90B-4EA4-9A24-844190F89653}"/>
              </a:ext>
            </a:extLst>
          </p:cNvPr>
          <p:cNvSpPr txBox="1"/>
          <p:nvPr/>
        </p:nvSpPr>
        <p:spPr>
          <a:xfrm>
            <a:off x="5718390" y="444640"/>
            <a:ext cx="60434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</a:rPr>
              <a:t>Ludwig </a:t>
            </a:r>
            <a:r>
              <a:rPr lang="en-US" sz="2400" dirty="0" err="1">
                <a:solidFill>
                  <a:srgbClr val="3B3835"/>
                </a:solidFill>
              </a:rPr>
              <a:t>Mies</a:t>
            </a:r>
            <a:r>
              <a:rPr lang="en-US" sz="2400" dirty="0">
                <a:solidFill>
                  <a:srgbClr val="3B3835"/>
                </a:solidFill>
              </a:rPr>
              <a:t> was born in Aachen, </a:t>
            </a:r>
            <a:r>
              <a:rPr lang="en-US" sz="2400" dirty="0" err="1">
                <a:solidFill>
                  <a:srgbClr val="3B3835"/>
                </a:solidFill>
              </a:rPr>
              <a:t>Nordhein</a:t>
            </a:r>
            <a:r>
              <a:rPr lang="en-US" sz="2400" dirty="0">
                <a:solidFill>
                  <a:srgbClr val="3B3835"/>
                </a:solidFill>
              </a:rPr>
              <a:t> Westfalen ,Germany, on March 27 1886.  No formal training in architecture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</a:rPr>
              <a:t>Worked under Peter Behrens ,Succeeded Gropius as Bauhaus Director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</a:rPr>
              <a:t>Migrated to US and taught architecture at the Illinois Institute of Technology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</a:rPr>
              <a:t>Designed Skyscrapers Of Steel And Glass which became models of skyscraper design throughout the world.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FDFBAB-F282-4E44-93E1-F790EC62FDBB}"/>
              </a:ext>
            </a:extLst>
          </p:cNvPr>
          <p:cNvSpPr txBox="1"/>
          <p:nvPr/>
        </p:nvSpPr>
        <p:spPr>
          <a:xfrm>
            <a:off x="5334075" y="1622252"/>
            <a:ext cx="73035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Simple rectangular forms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Open, flexible plans and multi-functional spaces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Widespread use of glass to bring the outside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Mastered steel and glass construction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Exposed and very refined structural details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2C6896-9373-4900-970D-31205F42AB60}"/>
              </a:ext>
            </a:extLst>
          </p:cNvPr>
          <p:cNvSpPr txBox="1"/>
          <p:nvPr/>
        </p:nvSpPr>
        <p:spPr>
          <a:xfrm>
            <a:off x="1204629" y="4676568"/>
            <a:ext cx="2792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sng" dirty="0">
                <a:solidFill>
                  <a:srgbClr val="3B3835"/>
                </a:solidFill>
                <a:effectLst/>
              </a:rPr>
              <a:t>“Less is more.” -van der </a:t>
            </a:r>
            <a:r>
              <a:rPr lang="en-US" sz="2800" b="1" i="0" u="sng" dirty="0" err="1">
                <a:solidFill>
                  <a:srgbClr val="3B3835"/>
                </a:solidFill>
                <a:effectLst/>
              </a:rPr>
              <a:t>Rohe</a:t>
            </a:r>
            <a:r>
              <a:rPr lang="en-US" sz="2800" b="1" i="0" u="sng" dirty="0">
                <a:solidFill>
                  <a:srgbClr val="3B3835"/>
                </a:solidFill>
                <a:effectLst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281D0A1-B090-49BA-AAE4-F2D0301CC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90" t="30880" r="1" b="14203"/>
          <a:stretch/>
        </p:blipFill>
        <p:spPr>
          <a:xfrm>
            <a:off x="889481" y="556331"/>
            <a:ext cx="3422979" cy="36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4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arnsworth House, Plano, IL - Ludwig Mies van der Rohe [4032×1960]:  ArchitecturePorn">
            <a:extLst>
              <a:ext uri="{FF2B5EF4-FFF2-40B4-BE49-F238E27FC236}">
                <a16:creationId xmlns="" xmlns:a16="http://schemas.microsoft.com/office/drawing/2014/main" id="{81CF19BE-B402-4A6F-B823-8A638EF85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4684"/>
          <a:stretch/>
        </p:blipFill>
        <p:spPr bwMode="auto">
          <a:xfrm>
            <a:off x="7447860" y="1248831"/>
            <a:ext cx="4547937" cy="2731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E4E186-D98F-4AA1-91E8-EC72175025C3}"/>
              </a:ext>
            </a:extLst>
          </p:cNvPr>
          <p:cNvSpPr txBox="1"/>
          <p:nvPr/>
        </p:nvSpPr>
        <p:spPr>
          <a:xfrm>
            <a:off x="3490723" y="0"/>
            <a:ext cx="5022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3B3835"/>
                </a:solidFill>
                <a:effectLst/>
              </a:rPr>
              <a:t>FARNSWORTH HOUSE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24AF45-9AE3-4C72-9C77-7CEC02CB62FD}"/>
              </a:ext>
            </a:extLst>
          </p:cNvPr>
          <p:cNvSpPr txBox="1"/>
          <p:nvPr/>
        </p:nvSpPr>
        <p:spPr>
          <a:xfrm>
            <a:off x="518189" y="1132925"/>
            <a:ext cx="72782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</a:rPr>
              <a:t>I</a:t>
            </a:r>
            <a:r>
              <a:rPr lang="en-US" sz="2400" b="0" i="0" dirty="0">
                <a:solidFill>
                  <a:srgbClr val="3B3835"/>
                </a:solidFill>
                <a:effectLst/>
              </a:rPr>
              <a:t>n 1946 he began work on the Farnsworth House a weekend retreat for doctor Edith Farnsworth.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It’s one of the most minimalist houses ever designed being composed of a transparent box framed by eight exterior steel columns with a single room subdivided by partitions and completely enclosed in glass.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It—two parallel planes held in  suspension between the earth and  sky by only eight steel columns—seems simple, but </a:t>
            </a:r>
            <a:r>
              <a:rPr lang="en-US" sz="2400" b="0" i="0" dirty="0" err="1">
                <a:solidFill>
                  <a:srgbClr val="3B3835"/>
                </a:solidFill>
                <a:effectLst/>
              </a:rPr>
              <a:t>Mies</a:t>
            </a:r>
            <a:r>
              <a:rPr lang="en-US" sz="2400" b="0" i="0" dirty="0">
                <a:solidFill>
                  <a:srgbClr val="3B3835"/>
                </a:solidFill>
                <a:effectLst/>
              </a:rPr>
              <a:t> worked  through 167 drawings to come to his  final, fearless design. </a:t>
            </a:r>
          </a:p>
        </p:txBody>
      </p:sp>
    </p:spTree>
    <p:extLst>
      <p:ext uri="{BB962C8B-B14F-4D97-AF65-F5344CB8AC3E}">
        <p14:creationId xmlns:p14="http://schemas.microsoft.com/office/powerpoint/2010/main" val="326855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✓ Farnsworth House - Data, Photos &amp;amp; Plans - WikiArquitectura">
            <a:extLst>
              <a:ext uri="{FF2B5EF4-FFF2-40B4-BE49-F238E27FC236}">
                <a16:creationId xmlns="" xmlns:a16="http://schemas.microsoft.com/office/drawing/2014/main" id="{1476837A-AA9F-4521-98CC-EDDA7E707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6063" r="6200" b="4147"/>
          <a:stretch/>
        </p:blipFill>
        <p:spPr bwMode="auto">
          <a:xfrm>
            <a:off x="252976" y="425963"/>
            <a:ext cx="6884728" cy="4830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stallation at the Farnsworth House Showcases Original Furniture of Edith  Farnsworth | ArchDaily">
            <a:extLst>
              <a:ext uri="{FF2B5EF4-FFF2-40B4-BE49-F238E27FC236}">
                <a16:creationId xmlns="" xmlns:a16="http://schemas.microsoft.com/office/drawing/2014/main" id="{E1E1BE7C-96E9-4C82-B2C9-C5D74C47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20" y="848625"/>
            <a:ext cx="4583948" cy="30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993F83-6260-4AA2-A4D3-7CDBE6525FDF}"/>
              </a:ext>
            </a:extLst>
          </p:cNvPr>
          <p:cNvSpPr txBox="1"/>
          <p:nvPr/>
        </p:nvSpPr>
        <p:spPr>
          <a:xfrm>
            <a:off x="4525636" y="1068821"/>
            <a:ext cx="83873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German Architect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Worked under Peter Behrens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Influenced by Frank Lloyd Wright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Founded the Bauhaus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Migrated to US and taught at the Harvard School of Architecture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5C862D-500A-44D8-ACCC-82AD5F1CD9DC}"/>
              </a:ext>
            </a:extLst>
          </p:cNvPr>
          <p:cNvSpPr txBox="1"/>
          <p:nvPr/>
        </p:nvSpPr>
        <p:spPr>
          <a:xfrm>
            <a:off x="601579" y="4915358"/>
            <a:ext cx="4884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3B3835"/>
                </a:solidFill>
                <a:effectLst/>
              </a:rPr>
              <a:t>Walter Adolph Georg Gropius (May 18, 1883 – July 5, 1969)</a:t>
            </a:r>
            <a:endParaRPr lang="en-US" sz="2800" b="1" dirty="0"/>
          </a:p>
        </p:txBody>
      </p:sp>
      <p:pic>
        <p:nvPicPr>
          <p:cNvPr id="6" name="Picture 2" descr="Walter Gropius - Wikipedia">
            <a:extLst>
              <a:ext uri="{FF2B5EF4-FFF2-40B4-BE49-F238E27FC236}">
                <a16:creationId xmlns="" xmlns:a16="http://schemas.microsoft.com/office/drawing/2014/main" id="{025CC542-DA3D-447D-B05D-7C6109B47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2" y="142434"/>
            <a:ext cx="2899730" cy="40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9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227187-68D4-447B-B202-8EACCED80E4F}"/>
              </a:ext>
            </a:extLst>
          </p:cNvPr>
          <p:cNvSpPr txBox="1"/>
          <p:nvPr/>
        </p:nvSpPr>
        <p:spPr>
          <a:xfrm>
            <a:off x="1203158" y="2000086"/>
            <a:ext cx="87649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Simple geometry, often rectangular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Use of modern materials like steel and glass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Smooth surfaces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Primary colors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Linear and horizontal elements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C15E9B-DDFB-4D27-A955-8D2D142D87F5}"/>
              </a:ext>
            </a:extLst>
          </p:cNvPr>
          <p:cNvSpPr txBox="1"/>
          <p:nvPr/>
        </p:nvSpPr>
        <p:spPr>
          <a:xfrm>
            <a:off x="1833766" y="1016051"/>
            <a:ext cx="4403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3B3835"/>
                </a:solidFill>
                <a:effectLst/>
              </a:rPr>
              <a:t>CHARACTER OF WORKS: </a:t>
            </a:r>
          </a:p>
        </p:txBody>
      </p:sp>
      <p:pic>
        <p:nvPicPr>
          <p:cNvPr id="6" name="Picture 4" descr="Michael Scott (The Office) - Wikipedia">
            <a:extLst>
              <a:ext uri="{FF2B5EF4-FFF2-40B4-BE49-F238E27FC236}">
                <a16:creationId xmlns="" xmlns:a16="http://schemas.microsoft.com/office/drawing/2014/main" id="{C4C5CBDB-5EEA-4A3B-A476-5E34453E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03" y="1539271"/>
            <a:ext cx="2921938" cy="33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6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867026-7948-41AF-906E-29D6B6E0E0DF}"/>
              </a:ext>
            </a:extLst>
          </p:cNvPr>
          <p:cNvSpPr txBox="1"/>
          <p:nvPr/>
        </p:nvSpPr>
        <p:spPr>
          <a:xfrm>
            <a:off x="1498107" y="629854"/>
            <a:ext cx="79698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School of architecture and design, Germany, 1919 - 1933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All art forms should be designed as a unit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Technology embraced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Economy in the use of space, materials, time, and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B3835"/>
                </a:solidFill>
                <a:effectLst/>
              </a:rPr>
              <a:t>Avoid Romantic embellishments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5D6806-2183-431F-B135-951D911C9995}"/>
              </a:ext>
            </a:extLst>
          </p:cNvPr>
          <p:cNvSpPr txBox="1"/>
          <p:nvPr/>
        </p:nvSpPr>
        <p:spPr>
          <a:xfrm>
            <a:off x="5301686" y="-152064"/>
            <a:ext cx="2057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3B3835"/>
                </a:solidFill>
                <a:effectLst/>
                <a:latin typeface="HelveticaNeue-Light"/>
              </a:rPr>
              <a:t>Bauhaus </a:t>
            </a:r>
          </a:p>
        </p:txBody>
      </p:sp>
      <p:pic>
        <p:nvPicPr>
          <p:cNvPr id="6" name="Picture 8" descr="Modern dreams: spend a night at the Bauhaus | News | Archinect">
            <a:extLst>
              <a:ext uri="{FF2B5EF4-FFF2-40B4-BE49-F238E27FC236}">
                <a16:creationId xmlns="" xmlns:a16="http://schemas.microsoft.com/office/drawing/2014/main" id="{E5503BCD-3A4D-4FDC-ABDD-CC782928A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89" y="2846923"/>
            <a:ext cx="5186624" cy="37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rom the Harvard Art Museums&amp;#39; collections Bauhaus Building, Dessau,  1925-1926: First floor plan, 1:200 | Bauhaus building, Bauhaus  architecture, Floor plans">
            <a:extLst>
              <a:ext uri="{FF2B5EF4-FFF2-40B4-BE49-F238E27FC236}">
                <a16:creationId xmlns="" xmlns:a16="http://schemas.microsoft.com/office/drawing/2014/main" id="{92E11CEB-73CF-4C9D-9789-15224C93A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4" y="2846923"/>
            <a:ext cx="4502726" cy="37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3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 Projects that made Walter Gropius the pioneer of Modern Architecture - Gropius House, US">
            <a:extLst>
              <a:ext uri="{FF2B5EF4-FFF2-40B4-BE49-F238E27FC236}">
                <a16:creationId xmlns="" xmlns:a16="http://schemas.microsoft.com/office/drawing/2014/main" id="{103FC5D1-4BFB-4402-B6F4-C8E16CC98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82" y="2803424"/>
            <a:ext cx="5053174" cy="378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DEDF5E-D14E-4E89-B963-1CF68DBC6AE3}"/>
              </a:ext>
            </a:extLst>
          </p:cNvPr>
          <p:cNvSpPr txBox="1"/>
          <p:nvPr/>
        </p:nvSpPr>
        <p:spPr>
          <a:xfrm>
            <a:off x="0" y="700485"/>
            <a:ext cx="114553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Gropius House combined traditional elements of New England architecture—wood, brick, and fieldstone—with innovative materials including glass block, acoustical plaster, chrome banisters, and the latest technology in fixtures.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It features furniture designed by Marcel Breuer and fabricated in Bauhaus workshops.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With the family’s possessions still in place, Gropius House has a sense of immediacy and intimacy.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91CAD7-3DB7-4200-8087-07D53EBA87FF}"/>
              </a:ext>
            </a:extLst>
          </p:cNvPr>
          <p:cNvSpPr txBox="1"/>
          <p:nvPr/>
        </p:nvSpPr>
        <p:spPr>
          <a:xfrm>
            <a:off x="3939819" y="221314"/>
            <a:ext cx="2934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333333"/>
                </a:solidFill>
                <a:effectLst/>
              </a:rPr>
              <a:t>Gropius House </a:t>
            </a:r>
            <a:endParaRPr lang="en-US" sz="3200" b="1" dirty="0"/>
          </a:p>
        </p:txBody>
      </p:sp>
      <p:pic>
        <p:nvPicPr>
          <p:cNvPr id="8" name="Picture 6" descr="The Well-Appointed Catwalk: The Gropius House">
            <a:extLst>
              <a:ext uri="{FF2B5EF4-FFF2-40B4-BE49-F238E27FC236}">
                <a16:creationId xmlns="" xmlns:a16="http://schemas.microsoft.com/office/drawing/2014/main" id="{4F592C7A-A902-4353-B6CA-539481838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82" y="2803424"/>
            <a:ext cx="2539512" cy="378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4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347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Fan Heiti Std B</vt:lpstr>
      <vt:lpstr>Arial</vt:lpstr>
      <vt:lpstr>Calibri</vt:lpstr>
      <vt:lpstr>Calibri Light</vt:lpstr>
      <vt:lpstr>HelveticaNeue-Light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2022-09-08T05:07:45Z</dcterms:created>
  <dcterms:modified xsi:type="dcterms:W3CDTF">2022-09-08T06:26:24Z</dcterms:modified>
</cp:coreProperties>
</file>