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4"/>
  </p:notesMasterIdLst>
  <p:sldIdLst>
    <p:sldId id="322" r:id="rId2"/>
    <p:sldId id="257" r:id="rId3"/>
    <p:sldId id="258" r:id="rId4"/>
    <p:sldId id="260" r:id="rId5"/>
    <p:sldId id="259" r:id="rId6"/>
    <p:sldId id="262" r:id="rId7"/>
    <p:sldId id="263" r:id="rId8"/>
    <p:sldId id="264" r:id="rId9"/>
    <p:sldId id="266" r:id="rId10"/>
    <p:sldId id="267" r:id="rId11"/>
    <p:sldId id="269" r:id="rId12"/>
    <p:sldId id="268" r:id="rId13"/>
  </p:sldIdLst>
  <p:sldSz cx="9906000" cy="6858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82" y="54"/>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AC98F13-B96B-4D75-A247-FD59AF2C0D66}" type="datetimeFigureOut">
              <a:rPr lang="en-US" smtClean="0"/>
              <a:t>2/14/2022</a:t>
            </a:fld>
            <a:endParaRPr lang="en-US"/>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76B2CC1-DA06-43C8-9128-D00AAFDA1C8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B547-797E-4DA5-8F2C-A89732FC5B03}"/>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IN"/>
          </a:p>
        </p:txBody>
      </p:sp>
      <p:sp>
        <p:nvSpPr>
          <p:cNvPr id="3" name="Subtitle 2">
            <a:extLst>
              <a:ext uri="{FF2B5EF4-FFF2-40B4-BE49-F238E27FC236}">
                <a16:creationId xmlns:a16="http://schemas.microsoft.com/office/drawing/2014/main" id="{EBF73BB2-718D-4E68-9D44-23EC7A31135C}"/>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159FC36-6EEE-4DF0-8C2B-C42850FA6050}"/>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F4C65A50-CD30-4C69-B144-1582FFCE96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557F97-1359-4D0D-90F3-F0E95698F13C}"/>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425799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EF64-D64F-430D-9839-83ED1A92394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EE4B20-44AE-42EF-ADB8-F7EBFCF33D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18B5E83-EA54-4A8B-8BE5-840AAAA2AFD7}"/>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B10C0F9A-C0FF-4173-9915-C3203AD900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54829F-7DCB-4B29-B0F3-32AA85D751D1}"/>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367060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9DEA53-6052-44F7-BD2C-10C063F8E973}"/>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C4DB9D0-DD92-476A-85D5-D2B8B3302B43}"/>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C73198-478E-48B3-A917-28EAED87B7B4}"/>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43E4BA79-2751-42FC-AEDC-DADACA3130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D59D51-3BDE-4C10-A06E-422B53D56235}"/>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391745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1DEF-7CBB-4167-9920-ECF589AD868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C662AAD-4A1A-4317-BD88-A4722B6948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A1F8B9-3390-445C-952A-CC42179700E0}"/>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45ED6631-9296-4184-A51A-0C912DAE8C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E46EB4-E3C7-4C91-9A12-42DB4177D07C}"/>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207879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2677-0F3C-445D-B4CA-FE7239C615BD}"/>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F0C81A7-8DBA-4795-BC9B-EC961D1F52D7}"/>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80681-0A1E-425F-A230-A5B72745346E}"/>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B2E835C2-62A9-4B8F-9C4F-F99E5B61DF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00DBCA-4D80-42DA-9845-4549D9CE3FDC}"/>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71047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EB69A-9ED4-4D82-8050-D19DE0DF911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D4F6F26-C143-44A5-B56F-17B9FC88861D}"/>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95E7519-93CD-46A7-9B9C-E7102F6423CF}"/>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BF41BB5-3FDA-4285-A9CC-ABBC3F319386}"/>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6" name="Footer Placeholder 5">
            <a:extLst>
              <a:ext uri="{FF2B5EF4-FFF2-40B4-BE49-F238E27FC236}">
                <a16:creationId xmlns:a16="http://schemas.microsoft.com/office/drawing/2014/main" id="{A584BB08-B028-4E87-9D19-1B97C90558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6964BA-EDB3-453B-8556-1B70AB3AA1F7}"/>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100680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409C-3493-44E1-9E2E-117D7AD18D9B}"/>
              </a:ext>
            </a:extLst>
          </p:cNvPr>
          <p:cNvSpPr>
            <a:spLocks noGrp="1"/>
          </p:cNvSpPr>
          <p:nvPr>
            <p:ph type="title"/>
          </p:nvPr>
        </p:nvSpPr>
        <p:spPr>
          <a:xfrm>
            <a:off x="682328" y="365126"/>
            <a:ext cx="8543925"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2455AF-075C-40CE-8711-C7FFA5039690}"/>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94E527BE-668A-4CBF-86C8-D5D8FC60D4A7}"/>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AAB6444-B8B0-4AB2-A158-5A4137CC7309}"/>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7F9C0BFC-EA82-415A-B07E-3EDD1C5169F0}"/>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93B590B-A43E-4094-8CC2-A5CBCE3E6A8A}"/>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8" name="Footer Placeholder 7">
            <a:extLst>
              <a:ext uri="{FF2B5EF4-FFF2-40B4-BE49-F238E27FC236}">
                <a16:creationId xmlns:a16="http://schemas.microsoft.com/office/drawing/2014/main" id="{2DAF338E-F072-4958-AF90-83E3EDF6EF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F83808-B0AE-44D6-A0EC-5C90DC8F6CAD}"/>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2549095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F84E-2F72-410B-89C8-5AACBAAEB65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C1B82E4-5D3C-4C67-8CE3-14CBB7952905}"/>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4" name="Footer Placeholder 3">
            <a:extLst>
              <a:ext uri="{FF2B5EF4-FFF2-40B4-BE49-F238E27FC236}">
                <a16:creationId xmlns:a16="http://schemas.microsoft.com/office/drawing/2014/main" id="{8A5681B9-9035-43A3-BB2A-902717691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62E079-8F13-42B3-A870-34A184C7E532}"/>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390382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ABBA16-F9BC-450F-93FF-DC86BB325CE2}"/>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3" name="Footer Placeholder 2">
            <a:extLst>
              <a:ext uri="{FF2B5EF4-FFF2-40B4-BE49-F238E27FC236}">
                <a16:creationId xmlns:a16="http://schemas.microsoft.com/office/drawing/2014/main" id="{0F2E47DB-0CAF-4108-954F-C2FD3C9801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9800FB-B69D-4439-99FF-C07F5C37E16C}"/>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64826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CDEC-413D-4B54-9A4C-FB3F889C4E32}"/>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AC2C261-DF50-41FC-A69F-90CD4FCDE56D}"/>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C541A7F-FBDB-4BE8-8433-1E0D64BAEA9D}"/>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96F3A2B8-47C2-4437-B145-7306162EE09A}"/>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6" name="Footer Placeholder 5">
            <a:extLst>
              <a:ext uri="{FF2B5EF4-FFF2-40B4-BE49-F238E27FC236}">
                <a16:creationId xmlns:a16="http://schemas.microsoft.com/office/drawing/2014/main" id="{B57A44BD-0BB7-438C-9AAB-D833793524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1B53C3-0892-4B8D-9E5E-DD084140532B}"/>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260628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DA45-6C3C-4FB7-B22E-3A8E85E7ECF8}"/>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CDFC546-D921-4C99-A6D2-64355AC96F86}"/>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IN"/>
          </a:p>
        </p:txBody>
      </p:sp>
      <p:sp>
        <p:nvSpPr>
          <p:cNvPr id="4" name="Text Placeholder 3">
            <a:extLst>
              <a:ext uri="{FF2B5EF4-FFF2-40B4-BE49-F238E27FC236}">
                <a16:creationId xmlns:a16="http://schemas.microsoft.com/office/drawing/2014/main" id="{FF147A1F-7256-4B6F-9510-185395FE9EFB}"/>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BCCAEAAF-D6E6-42B2-9D28-4791A269DAFF}"/>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6" name="Footer Placeholder 5">
            <a:extLst>
              <a:ext uri="{FF2B5EF4-FFF2-40B4-BE49-F238E27FC236}">
                <a16:creationId xmlns:a16="http://schemas.microsoft.com/office/drawing/2014/main" id="{BFB1C642-C4C1-4B64-ADEE-27B2DBBE97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6C96B1-90CD-4322-9B2B-3C5DB2CF0C4E}"/>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204031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E754F4-2443-436B-874A-1B7F3D22CBB6}"/>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8EE6136-EF40-43A1-9039-561D059AB34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1F757E-2722-4313-8438-29A27EA5A043}"/>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CAE0CFD8-141A-4D98-AA42-DFCA252A0095}"/>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CEB748-EA02-445E-B354-7C27F5E755D8}"/>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5943655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b/b6/Bhimbetka_rock_paintng1.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08B3B2-7E66-47FB-9EA9-92AF4F7170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660" y="0"/>
            <a:ext cx="1624340" cy="1937809"/>
          </a:xfrm>
          <a:prstGeom prst="rect">
            <a:avLst/>
          </a:prstGeom>
        </p:spPr>
      </p:pic>
      <p:sp>
        <p:nvSpPr>
          <p:cNvPr id="3" name="Title 1">
            <a:extLst>
              <a:ext uri="{FF2B5EF4-FFF2-40B4-BE49-F238E27FC236}">
                <a16:creationId xmlns:a16="http://schemas.microsoft.com/office/drawing/2014/main" id="{D809CA4B-72D9-4A23-88BC-C3F8C9AA807D}"/>
              </a:ext>
            </a:extLst>
          </p:cNvPr>
          <p:cNvSpPr txBox="1">
            <a:spLocks/>
          </p:cNvSpPr>
          <p:nvPr/>
        </p:nvSpPr>
        <p:spPr bwMode="auto">
          <a:xfrm>
            <a:off x="31751" y="4536301"/>
            <a:ext cx="12128500" cy="2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667" u="sng" dirty="0"/>
              <a:t>Subject:</a:t>
            </a:r>
            <a:r>
              <a:rPr lang="en-IN" sz="2667" dirty="0"/>
              <a:t> </a:t>
            </a:r>
            <a:r>
              <a:rPr lang="en-US" sz="2667" spc="-107" dirty="0"/>
              <a:t>Principles Of Human Settlements-I</a:t>
            </a:r>
          </a:p>
          <a:p>
            <a:r>
              <a:rPr lang="en-IN" sz="2667" u="sng" dirty="0"/>
              <a:t>Topic:</a:t>
            </a:r>
            <a:r>
              <a:rPr lang="en-IN" sz="2667" dirty="0"/>
              <a:t> </a:t>
            </a:r>
            <a:r>
              <a:rPr lang="en-US" sz="2667" spc="-107" dirty="0"/>
              <a:t>Ancient India Town Planning</a:t>
            </a:r>
          </a:p>
          <a:p>
            <a:r>
              <a:rPr lang="en-IN" sz="2667" u="sng" dirty="0"/>
              <a:t>Presented by</a:t>
            </a:r>
            <a:r>
              <a:rPr lang="en-IN" sz="2667" dirty="0"/>
              <a:t>: </a:t>
            </a:r>
            <a:r>
              <a:rPr lang="en-IN" sz="2800" dirty="0" err="1"/>
              <a:t>Pallavi</a:t>
            </a:r>
            <a:r>
              <a:rPr lang="en-IN" sz="2800" dirty="0"/>
              <a:t> Tiwari</a:t>
            </a:r>
            <a:endParaRPr lang="en-IN" sz="2667" dirty="0"/>
          </a:p>
        </p:txBody>
      </p:sp>
    </p:spTree>
    <p:extLst>
      <p:ext uri="{BB962C8B-B14F-4D97-AF65-F5344CB8AC3E}">
        <p14:creationId xmlns:p14="http://schemas.microsoft.com/office/powerpoint/2010/main" val="131988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4600" y="492204"/>
            <a:ext cx="3505200" cy="1107996"/>
          </a:xfrm>
          <a:prstGeom prst="rect">
            <a:avLst/>
          </a:prstGeom>
          <a:noFill/>
        </p:spPr>
        <p:txBody>
          <a:bodyPr wrap="square" rtlCol="0">
            <a:spAutoFit/>
          </a:bodyPr>
          <a:lstStyle/>
          <a:p>
            <a:r>
              <a:rPr lang="en-US" sz="2400" b="1" dirty="0"/>
              <a:t>Swastika layout</a:t>
            </a:r>
          </a:p>
          <a:p>
            <a:r>
              <a:rPr lang="en-US" sz="2400" b="1" dirty="0"/>
              <a:t> </a:t>
            </a:r>
          </a:p>
          <a:p>
            <a:r>
              <a:rPr lang="en-US" dirty="0"/>
              <a:t> </a:t>
            </a:r>
          </a:p>
        </p:txBody>
      </p:sp>
      <p:sp>
        <p:nvSpPr>
          <p:cNvPr id="7" name="TextBox 6"/>
          <p:cNvSpPr txBox="1"/>
          <p:nvPr/>
        </p:nvSpPr>
        <p:spPr>
          <a:xfrm>
            <a:off x="0" y="1364188"/>
            <a:ext cx="6096000" cy="5493812"/>
          </a:xfrm>
          <a:prstGeom prst="rect">
            <a:avLst/>
          </a:prstGeom>
          <a:noFill/>
        </p:spPr>
        <p:txBody>
          <a:bodyPr wrap="square" rtlCol="0">
            <a:spAutoFit/>
          </a:bodyPr>
          <a:lstStyle/>
          <a:p>
            <a:pPr>
              <a:lnSpc>
                <a:spcPct val="150000"/>
              </a:lnSpc>
            </a:pPr>
            <a:r>
              <a:rPr lang="en-US" b="1" dirty="0">
                <a:latin typeface="Tempus Sans ITC" pitchFamily="82" charset="0"/>
              </a:rPr>
              <a:t>Swastika is one of the two mystic crosses of the Hindus </a:t>
            </a:r>
            <a:r>
              <a:rPr lang="en-US" dirty="0">
                <a:latin typeface="Tempus Sans ITC" pitchFamily="82" charset="0"/>
              </a:rPr>
              <a:t>.In this layout ,</a:t>
            </a:r>
            <a:r>
              <a:rPr lang="en-US" b="1" dirty="0">
                <a:latin typeface="Tempus Sans ITC" pitchFamily="82" charset="0"/>
              </a:rPr>
              <a:t>the length and breadth should be equal and ground should divided into 81 divisions.</a:t>
            </a:r>
          </a:p>
          <a:p>
            <a:pPr>
              <a:lnSpc>
                <a:spcPct val="150000"/>
              </a:lnSpc>
            </a:pPr>
            <a:r>
              <a:rPr lang="en-US" dirty="0">
                <a:latin typeface="Tempus Sans ITC" pitchFamily="82" charset="0"/>
              </a:rPr>
              <a:t>There should be a </a:t>
            </a:r>
            <a:r>
              <a:rPr lang="en-US" b="1" dirty="0">
                <a:latin typeface="Tempus Sans ITC" pitchFamily="82" charset="0"/>
              </a:rPr>
              <a:t>street running straight from east to west in the middle and another running straight from south to north crossing the former in the centre</a:t>
            </a:r>
            <a:r>
              <a:rPr lang="en-US" dirty="0">
                <a:latin typeface="Tempus Sans ITC" pitchFamily="82" charset="0"/>
              </a:rPr>
              <a:t>. The  </a:t>
            </a:r>
            <a:r>
              <a:rPr lang="en-US" b="1" dirty="0">
                <a:latin typeface="Tempus Sans ITC" pitchFamily="82" charset="0"/>
              </a:rPr>
              <a:t>other streets running towards the east extend from north to north-east </a:t>
            </a:r>
            <a:r>
              <a:rPr lang="en-US" dirty="0">
                <a:latin typeface="Tempus Sans ITC" pitchFamily="82" charset="0"/>
              </a:rPr>
              <a:t>; those running towards the east extend from north to north –east ;those running towards the south extend from east to south –east ,those running towards the  west extend from south to south –west and those running towards the north extend from west to north –west </a:t>
            </a:r>
            <a:r>
              <a:rPr lang="en-US" b="1" dirty="0">
                <a:latin typeface="Tempus Sans ITC" pitchFamily="82" charset="0"/>
              </a:rPr>
              <a:t>. This completes the swastika portion of the layout.  </a:t>
            </a:r>
          </a:p>
        </p:txBody>
      </p:sp>
      <p:pic>
        <p:nvPicPr>
          <p:cNvPr id="16" name="Picture 3"/>
          <p:cNvPicPr>
            <a:picLocks noChangeAspect="1" noChangeArrowheads="1"/>
          </p:cNvPicPr>
          <p:nvPr/>
        </p:nvPicPr>
        <p:blipFill>
          <a:blip r:embed="rId2" cstate="print"/>
          <a:srcRect l="27222" t="10000" r="30556" b="25111"/>
          <a:stretch>
            <a:fillRect/>
          </a:stretch>
        </p:blipFill>
        <p:spPr bwMode="auto">
          <a:xfrm>
            <a:off x="6400800" y="228600"/>
            <a:ext cx="3200400" cy="3073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6" name="Picture 8"/>
          <p:cNvPicPr>
            <a:picLocks noChangeAspect="1" noChangeArrowheads="1"/>
          </p:cNvPicPr>
          <p:nvPr/>
        </p:nvPicPr>
        <p:blipFill>
          <a:blip r:embed="rId3" cstate="print"/>
          <a:srcRect/>
          <a:stretch>
            <a:fillRect/>
          </a:stretch>
        </p:blipFill>
        <p:spPr bwMode="auto">
          <a:xfrm rot="16200000">
            <a:off x="6463548" y="3213854"/>
            <a:ext cx="2922506" cy="3657598"/>
          </a:xfrm>
          <a:prstGeom prst="rect">
            <a:avLst/>
          </a:prstGeom>
          <a:noFill/>
          <a:ln w="9525">
            <a:noFill/>
            <a:miter lim="800000"/>
            <a:headEnd/>
            <a:tailEnd/>
          </a:ln>
        </p:spPr>
      </p:pic>
      <p:pic>
        <p:nvPicPr>
          <p:cNvPr id="2057" name="Picture 9"/>
          <p:cNvPicPr>
            <a:picLocks noChangeAspect="1" noChangeArrowheads="1"/>
          </p:cNvPicPr>
          <p:nvPr/>
        </p:nvPicPr>
        <p:blipFill>
          <a:blip r:embed="rId4" cstate="print"/>
          <a:srcRect/>
          <a:stretch>
            <a:fillRect/>
          </a:stretch>
        </p:blipFill>
        <p:spPr bwMode="auto">
          <a:xfrm>
            <a:off x="1371600" y="152400"/>
            <a:ext cx="1158815" cy="133654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l="34445" t="16222" r="36111" b="55333"/>
          <a:stretch>
            <a:fillRect/>
          </a:stretch>
        </p:blipFill>
        <p:spPr bwMode="auto">
          <a:xfrm>
            <a:off x="5919787" y="3810000"/>
            <a:ext cx="3681413" cy="2222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p:cNvPicPr>
            <a:picLocks noChangeAspect="1" noChangeArrowheads="1"/>
          </p:cNvPicPr>
          <p:nvPr/>
        </p:nvPicPr>
        <p:blipFill>
          <a:blip r:embed="rId2" cstate="print"/>
          <a:srcRect l="41667" t="44444" r="44797" b="32445"/>
          <a:stretch>
            <a:fillRect/>
          </a:stretch>
        </p:blipFill>
        <p:spPr bwMode="auto">
          <a:xfrm>
            <a:off x="5334000" y="533400"/>
            <a:ext cx="1713756"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10"/>
          <p:cNvPicPr>
            <a:picLocks noChangeAspect="1" noChangeArrowheads="1"/>
          </p:cNvPicPr>
          <p:nvPr/>
        </p:nvPicPr>
        <p:blipFill>
          <a:blip r:embed="rId3" cstate="print"/>
          <a:srcRect/>
          <a:stretch>
            <a:fillRect/>
          </a:stretch>
        </p:blipFill>
        <p:spPr bwMode="auto">
          <a:xfrm>
            <a:off x="7239000" y="457200"/>
            <a:ext cx="2451280" cy="3146556"/>
          </a:xfrm>
          <a:prstGeom prst="rect">
            <a:avLst/>
          </a:prstGeom>
          <a:noFill/>
          <a:ln w="9525">
            <a:noFill/>
            <a:miter lim="800000"/>
            <a:headEnd/>
            <a:tailEnd/>
          </a:ln>
        </p:spPr>
      </p:pic>
      <p:sp>
        <p:nvSpPr>
          <p:cNvPr id="7" name="TextBox 6"/>
          <p:cNvSpPr txBox="1"/>
          <p:nvPr/>
        </p:nvSpPr>
        <p:spPr>
          <a:xfrm>
            <a:off x="228600" y="152400"/>
            <a:ext cx="4800600" cy="2169825"/>
          </a:xfrm>
          <a:prstGeom prst="rect">
            <a:avLst/>
          </a:prstGeom>
          <a:noFill/>
        </p:spPr>
        <p:txBody>
          <a:bodyPr wrap="square" rtlCol="0">
            <a:spAutoFit/>
          </a:bodyPr>
          <a:lstStyle/>
          <a:p>
            <a:pPr>
              <a:lnSpc>
                <a:spcPct val="150000"/>
              </a:lnSpc>
            </a:pPr>
            <a:r>
              <a:rPr lang="en-US" dirty="0">
                <a:latin typeface="Tempus Sans ITC" pitchFamily="82" charset="0"/>
              </a:rPr>
              <a:t>Basically </a:t>
            </a:r>
            <a:r>
              <a:rPr lang="en-US" b="1" dirty="0" err="1">
                <a:latin typeface="Tempus Sans ITC" pitchFamily="82" charset="0"/>
              </a:rPr>
              <a:t>prastara</a:t>
            </a:r>
            <a:r>
              <a:rPr lang="en-US" b="1" dirty="0">
                <a:latin typeface="Tempus Sans ITC" pitchFamily="82" charset="0"/>
              </a:rPr>
              <a:t> is square or rectangular layout</a:t>
            </a:r>
            <a:r>
              <a:rPr lang="en-US" dirty="0">
                <a:latin typeface="Tempus Sans ITC" pitchFamily="82" charset="0"/>
              </a:rPr>
              <a:t>. In </a:t>
            </a:r>
            <a:r>
              <a:rPr lang="en-US" dirty="0" err="1">
                <a:latin typeface="Tempus Sans ITC" pitchFamily="82" charset="0"/>
              </a:rPr>
              <a:t>prastara</a:t>
            </a:r>
            <a:r>
              <a:rPr lang="en-US" dirty="0">
                <a:latin typeface="Tempus Sans ITC" pitchFamily="82" charset="0"/>
              </a:rPr>
              <a:t> ground </a:t>
            </a:r>
            <a:r>
              <a:rPr lang="en-US" b="1" dirty="0">
                <a:latin typeface="Tempus Sans ITC" pitchFamily="82" charset="0"/>
              </a:rPr>
              <a:t>divided into 16 square blocks</a:t>
            </a:r>
            <a:r>
              <a:rPr lang="en-US" dirty="0">
                <a:latin typeface="Tempus Sans ITC" pitchFamily="82" charset="0"/>
              </a:rPr>
              <a:t>, and </a:t>
            </a:r>
            <a:r>
              <a:rPr lang="en-US" b="1" dirty="0">
                <a:latin typeface="Tempus Sans ITC" pitchFamily="82" charset="0"/>
              </a:rPr>
              <a:t>the roads are laid along the boundaries of these blocks</a:t>
            </a:r>
            <a:r>
              <a:rPr lang="en-US" dirty="0">
                <a:latin typeface="Tempus Sans ITC" pitchFamily="82" charset="0"/>
              </a:rPr>
              <a:t>. There are three streets east to west and three streets south to north.</a:t>
            </a:r>
          </a:p>
        </p:txBody>
      </p:sp>
      <p:sp>
        <p:nvSpPr>
          <p:cNvPr id="8" name="TextBox 7"/>
          <p:cNvSpPr txBox="1"/>
          <p:nvPr/>
        </p:nvSpPr>
        <p:spPr>
          <a:xfrm>
            <a:off x="5029200" y="76200"/>
            <a:ext cx="3505200" cy="1107996"/>
          </a:xfrm>
          <a:prstGeom prst="rect">
            <a:avLst/>
          </a:prstGeom>
          <a:noFill/>
        </p:spPr>
        <p:txBody>
          <a:bodyPr wrap="square" rtlCol="0">
            <a:spAutoFit/>
          </a:bodyPr>
          <a:lstStyle/>
          <a:p>
            <a:r>
              <a:rPr lang="en-US" sz="2400" b="1" dirty="0"/>
              <a:t>Prastara  layout</a:t>
            </a:r>
          </a:p>
          <a:p>
            <a:r>
              <a:rPr lang="en-US" sz="2400" b="1" dirty="0"/>
              <a:t> </a:t>
            </a:r>
          </a:p>
          <a:p>
            <a:r>
              <a:rPr lang="en-US" dirty="0"/>
              <a:t> </a:t>
            </a:r>
          </a:p>
        </p:txBody>
      </p:sp>
      <p:sp>
        <p:nvSpPr>
          <p:cNvPr id="9" name="TextBox 8"/>
          <p:cNvSpPr txBox="1"/>
          <p:nvPr/>
        </p:nvSpPr>
        <p:spPr>
          <a:xfrm>
            <a:off x="228600" y="2244804"/>
            <a:ext cx="3927988" cy="1107996"/>
          </a:xfrm>
          <a:prstGeom prst="rect">
            <a:avLst/>
          </a:prstGeom>
          <a:noFill/>
        </p:spPr>
        <p:txBody>
          <a:bodyPr wrap="square" rtlCol="0">
            <a:spAutoFit/>
          </a:bodyPr>
          <a:lstStyle/>
          <a:p>
            <a:r>
              <a:rPr lang="en-US" sz="2400" b="1" dirty="0" err="1"/>
              <a:t>Chaturmukha</a:t>
            </a:r>
            <a:r>
              <a:rPr lang="en-US" sz="2400" b="1" dirty="0"/>
              <a:t>  layout</a:t>
            </a:r>
          </a:p>
          <a:p>
            <a:r>
              <a:rPr lang="en-US" sz="2400" b="1" dirty="0"/>
              <a:t> </a:t>
            </a:r>
          </a:p>
          <a:p>
            <a:r>
              <a:rPr lang="en-US" dirty="0"/>
              <a:t> </a:t>
            </a:r>
          </a:p>
        </p:txBody>
      </p:sp>
      <p:sp>
        <p:nvSpPr>
          <p:cNvPr id="10" name="TextBox 9"/>
          <p:cNvSpPr txBox="1"/>
          <p:nvPr/>
        </p:nvSpPr>
        <p:spPr>
          <a:xfrm>
            <a:off x="152400" y="2514600"/>
            <a:ext cx="7010400" cy="1754326"/>
          </a:xfrm>
          <a:prstGeom prst="rect">
            <a:avLst/>
          </a:prstGeom>
          <a:noFill/>
        </p:spPr>
        <p:txBody>
          <a:bodyPr wrap="square" rtlCol="0">
            <a:spAutoFit/>
          </a:bodyPr>
          <a:lstStyle/>
          <a:p>
            <a:pPr>
              <a:lnSpc>
                <a:spcPct val="150000"/>
              </a:lnSpc>
            </a:pPr>
            <a:r>
              <a:rPr lang="en-US" dirty="0">
                <a:latin typeface="Tempus Sans ITC" pitchFamily="82" charset="0"/>
              </a:rPr>
              <a:t>This town can be a </a:t>
            </a:r>
            <a:r>
              <a:rPr lang="en-US" b="1" dirty="0">
                <a:latin typeface="Tempus Sans ITC" pitchFamily="82" charset="0"/>
              </a:rPr>
              <a:t>square or rectangle in shape</a:t>
            </a:r>
            <a:r>
              <a:rPr lang="en-US" dirty="0">
                <a:latin typeface="Tempus Sans ITC" pitchFamily="82" charset="0"/>
              </a:rPr>
              <a:t>. A large </a:t>
            </a:r>
            <a:r>
              <a:rPr lang="en-US" b="1" dirty="0">
                <a:latin typeface="Tempus Sans ITC" pitchFamily="82" charset="0"/>
              </a:rPr>
              <a:t>street should be made around it and this street be furnished with two footpaths. </a:t>
            </a:r>
            <a:r>
              <a:rPr lang="en-US" dirty="0">
                <a:latin typeface="Tempus Sans ITC" pitchFamily="82" charset="0"/>
              </a:rPr>
              <a:t>From the four plot block in the centre </a:t>
            </a:r>
            <a:r>
              <a:rPr lang="en-US" b="1" dirty="0">
                <a:latin typeface="Tempus Sans ITC" pitchFamily="82" charset="0"/>
              </a:rPr>
              <a:t>,should be four gates </a:t>
            </a:r>
            <a:r>
              <a:rPr lang="en-US" dirty="0">
                <a:latin typeface="Tempus Sans ITC" pitchFamily="82" charset="0"/>
              </a:rPr>
              <a:t>or openings at the head of these streets.</a:t>
            </a:r>
          </a:p>
        </p:txBody>
      </p:sp>
      <p:pic>
        <p:nvPicPr>
          <p:cNvPr id="11" name="Picture 2"/>
          <p:cNvPicPr>
            <a:picLocks noChangeAspect="1" noChangeArrowheads="1"/>
          </p:cNvPicPr>
          <p:nvPr/>
        </p:nvPicPr>
        <p:blipFill>
          <a:blip r:embed="rId2" cstate="print"/>
          <a:srcRect l="39444" t="69333" r="37778" b="11111"/>
          <a:stretch>
            <a:fillRect/>
          </a:stretch>
        </p:blipFill>
        <p:spPr bwMode="auto">
          <a:xfrm>
            <a:off x="2230437" y="4343400"/>
            <a:ext cx="3408363"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5"/>
          <p:cNvPicPr>
            <a:picLocks noChangeAspect="1" noChangeArrowheads="1"/>
          </p:cNvPicPr>
          <p:nvPr/>
        </p:nvPicPr>
        <p:blipFill>
          <a:blip r:embed="rId4" cstate="print"/>
          <a:srcRect/>
          <a:stretch>
            <a:fillRect/>
          </a:stretch>
        </p:blipFill>
        <p:spPr bwMode="auto">
          <a:xfrm>
            <a:off x="228600" y="4343400"/>
            <a:ext cx="1837139" cy="221088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490478"/>
            <a:ext cx="5791200" cy="6740307"/>
          </a:xfrm>
          <a:prstGeom prst="rect">
            <a:avLst/>
          </a:prstGeom>
          <a:noFill/>
        </p:spPr>
        <p:txBody>
          <a:bodyPr wrap="square" rtlCol="0">
            <a:spAutoFit/>
          </a:bodyPr>
          <a:lstStyle/>
          <a:p>
            <a:pPr>
              <a:lnSpc>
                <a:spcPct val="150000"/>
              </a:lnSpc>
            </a:pPr>
            <a:r>
              <a:rPr lang="en-US" b="1" dirty="0">
                <a:latin typeface="Tempus Sans ITC" pitchFamily="82" charset="0"/>
              </a:rPr>
              <a:t>This layout is suited for a town on the river bank or sea </a:t>
            </a:r>
            <a:r>
              <a:rPr lang="en-US" dirty="0">
                <a:latin typeface="Tempus Sans ITC" pitchFamily="82" charset="0"/>
              </a:rPr>
              <a:t>and the outside part of a pair of the roads should be like a karamuka.</a:t>
            </a:r>
            <a:r>
              <a:rPr lang="en-US" b="1" dirty="0">
                <a:latin typeface="Tempus Sans ITC" pitchFamily="82" charset="0"/>
              </a:rPr>
              <a:t>karamuka is a bow and based on that meaning the town is laid out </a:t>
            </a:r>
            <a:r>
              <a:rPr lang="en-US" dirty="0">
                <a:latin typeface="Tempus Sans ITC" pitchFamily="82" charset="0"/>
              </a:rPr>
              <a:t>by some writers in the shape of a bow ,with modifications of their own. Karamuka means the face of the bank or shore.kara and muka are south Indian words ,the former denotes the bank of a river or the shore of the sea and latter means the face.</a:t>
            </a:r>
          </a:p>
          <a:p>
            <a:pPr>
              <a:lnSpc>
                <a:spcPct val="150000"/>
              </a:lnSpc>
            </a:pPr>
            <a:r>
              <a:rPr lang="en-US" b="1" dirty="0">
                <a:latin typeface="Tempus Sans ITC" pitchFamily="82" charset="0"/>
              </a:rPr>
              <a:t>Its length should be a equal the breadth </a:t>
            </a:r>
            <a:r>
              <a:rPr lang="en-US" dirty="0">
                <a:latin typeface="Tempus Sans ITC" pitchFamily="82" charset="0"/>
              </a:rPr>
              <a:t>or length may be greater.</a:t>
            </a:r>
          </a:p>
          <a:p>
            <a:pPr>
              <a:lnSpc>
                <a:spcPct val="150000"/>
              </a:lnSpc>
            </a:pPr>
            <a:r>
              <a:rPr lang="en-US" b="1" dirty="0">
                <a:latin typeface="Tempus Sans ITC" pitchFamily="82" charset="0"/>
              </a:rPr>
              <a:t>There should be a junction at the head of the streets</a:t>
            </a:r>
            <a:r>
              <a:rPr lang="en-US" dirty="0">
                <a:latin typeface="Tempus Sans ITC" pitchFamily="82" charset="0"/>
              </a:rPr>
              <a:t>.</a:t>
            </a:r>
          </a:p>
          <a:p>
            <a:pPr>
              <a:lnSpc>
                <a:spcPct val="150000"/>
              </a:lnSpc>
            </a:pPr>
            <a:r>
              <a:rPr lang="en-US" b="1" dirty="0">
                <a:latin typeface="Tempus Sans ITC" pitchFamily="82" charset="0"/>
              </a:rPr>
              <a:t>This layout is admirable for an open town; but for a fortified town </a:t>
            </a:r>
            <a:r>
              <a:rPr lang="en-US" dirty="0">
                <a:latin typeface="Tempus Sans ITC" pitchFamily="82" charset="0"/>
              </a:rPr>
              <a:t>so many openings to river banks is a potential source of attack by the enemy , and cannot be recommended.</a:t>
            </a:r>
          </a:p>
          <a:p>
            <a:pPr>
              <a:lnSpc>
                <a:spcPct val="150000"/>
              </a:lnSpc>
            </a:pPr>
            <a:endParaRPr lang="en-US" dirty="0">
              <a:latin typeface="Tempus Sans ITC" pitchFamily="82" charset="0"/>
            </a:endParaRPr>
          </a:p>
        </p:txBody>
      </p:sp>
      <p:sp>
        <p:nvSpPr>
          <p:cNvPr id="6" name="TextBox 5"/>
          <p:cNvSpPr txBox="1"/>
          <p:nvPr/>
        </p:nvSpPr>
        <p:spPr>
          <a:xfrm>
            <a:off x="228600" y="76200"/>
            <a:ext cx="3505200" cy="1107996"/>
          </a:xfrm>
          <a:prstGeom prst="rect">
            <a:avLst/>
          </a:prstGeom>
          <a:noFill/>
        </p:spPr>
        <p:txBody>
          <a:bodyPr wrap="square" rtlCol="0">
            <a:spAutoFit/>
          </a:bodyPr>
          <a:lstStyle/>
          <a:p>
            <a:r>
              <a:rPr lang="en-US" sz="2400" b="1" dirty="0"/>
              <a:t>Karamuka  layout</a:t>
            </a:r>
          </a:p>
          <a:p>
            <a:r>
              <a:rPr lang="en-US" sz="2400" b="1" dirty="0"/>
              <a:t> </a:t>
            </a:r>
          </a:p>
          <a:p>
            <a:r>
              <a:rPr lang="en-US" dirty="0"/>
              <a:t> </a:t>
            </a:r>
          </a:p>
        </p:txBody>
      </p:sp>
      <p:pic>
        <p:nvPicPr>
          <p:cNvPr id="11" name="Picture 3"/>
          <p:cNvPicPr>
            <a:picLocks noChangeAspect="1" noChangeArrowheads="1"/>
          </p:cNvPicPr>
          <p:nvPr/>
        </p:nvPicPr>
        <p:blipFill>
          <a:blip r:embed="rId2" cstate="print"/>
          <a:srcRect l="41111" t="26000" r="32222" b="41111"/>
          <a:stretch>
            <a:fillRect/>
          </a:stretch>
        </p:blipFill>
        <p:spPr bwMode="auto">
          <a:xfrm>
            <a:off x="5943600" y="533400"/>
            <a:ext cx="36576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152400" y="425708"/>
            <a:ext cx="7848600" cy="4832092"/>
          </a:xfrm>
          <a:prstGeom prst="rect">
            <a:avLst/>
          </a:prstGeom>
          <a:noFill/>
        </p:spPr>
        <p:txBody>
          <a:bodyPr wrap="square" rtlCol="0">
            <a:spAutoFit/>
          </a:bodyPr>
          <a:lstStyle/>
          <a:p>
            <a:r>
              <a:rPr lang="en-US" sz="2400" b="1" dirty="0">
                <a:solidFill>
                  <a:schemeClr val="accent1">
                    <a:lumMod val="75000"/>
                  </a:schemeClr>
                </a:solidFill>
                <a:latin typeface="Tempus Sans ITC" pitchFamily="82" charset="0"/>
              </a:rPr>
              <a:t>TIMELINE  - (9000BC TO 550AD )</a:t>
            </a:r>
            <a:endParaRPr lang="en-US" dirty="0"/>
          </a:p>
          <a:p>
            <a:pPr>
              <a:buFont typeface="Arial" pitchFamily="34" charset="0"/>
              <a:buChar char="•"/>
            </a:pPr>
            <a:r>
              <a:rPr lang="en-US" sz="2000" dirty="0">
                <a:latin typeface="Tempus Sans ITC" pitchFamily="82" charset="0"/>
              </a:rPr>
              <a:t>  STONE AGE(PRE HISTORIC PERIOD) --- 9000BC  -  3300 BC</a:t>
            </a:r>
          </a:p>
          <a:p>
            <a:r>
              <a:rPr lang="en-US" sz="1600" dirty="0">
                <a:latin typeface="Tempus Sans ITC" pitchFamily="82" charset="0"/>
              </a:rPr>
              <a:t>        PALEOLITHIC</a:t>
            </a:r>
          </a:p>
          <a:p>
            <a:r>
              <a:rPr lang="en-US" sz="1600" dirty="0">
                <a:latin typeface="Tempus Sans ITC" pitchFamily="82" charset="0"/>
              </a:rPr>
              <a:t>        MESOLITHIC</a:t>
            </a:r>
          </a:p>
          <a:p>
            <a:r>
              <a:rPr lang="en-US" sz="1600" dirty="0">
                <a:latin typeface="Tempus Sans ITC" pitchFamily="82" charset="0"/>
              </a:rPr>
              <a:t>        NEOLITHIC</a:t>
            </a:r>
          </a:p>
          <a:p>
            <a:endParaRPr lang="en-US" sz="1600" dirty="0">
              <a:latin typeface="Tempus Sans ITC" pitchFamily="82" charset="0"/>
            </a:endParaRPr>
          </a:p>
          <a:p>
            <a:pPr>
              <a:buFont typeface="Arial" pitchFamily="34" charset="0"/>
              <a:buChar char="•"/>
            </a:pPr>
            <a:r>
              <a:rPr lang="en-US" sz="2000" dirty="0">
                <a:latin typeface="Tempus Sans ITC" pitchFamily="82" charset="0"/>
              </a:rPr>
              <a:t>  BRONZE AGE                --- 2800 BC  - 500 BC</a:t>
            </a:r>
          </a:p>
          <a:p>
            <a:r>
              <a:rPr lang="en-US" sz="2000" dirty="0">
                <a:latin typeface="Tempus Sans ITC" pitchFamily="82" charset="0"/>
              </a:rPr>
              <a:t>        </a:t>
            </a:r>
            <a:r>
              <a:rPr lang="en-US" sz="1600" dirty="0">
                <a:latin typeface="Tempus Sans ITC" pitchFamily="82" charset="0"/>
              </a:rPr>
              <a:t>MANASARA SILPA SASTRA-TYPICAL PLANNING LAYOUTS</a:t>
            </a:r>
          </a:p>
          <a:p>
            <a:r>
              <a:rPr lang="en-US" sz="1600" dirty="0">
                <a:latin typeface="Tempus Sans ITC" pitchFamily="82" charset="0"/>
              </a:rPr>
              <a:t>         INDUS VALLEY CIVILIZATION ---- ---2800 BC – 1900BC</a:t>
            </a:r>
          </a:p>
          <a:p>
            <a:r>
              <a:rPr lang="en-US" sz="1600" dirty="0">
                <a:latin typeface="Tempus Sans ITC" pitchFamily="82" charset="0"/>
              </a:rPr>
              <a:t>         VEDIC ERA(ARYAN &amp;DRAVIDIAN )---1500BC  - 500 BC</a:t>
            </a:r>
          </a:p>
          <a:p>
            <a:endParaRPr lang="en-US" sz="1600" dirty="0">
              <a:latin typeface="Tempus Sans ITC" pitchFamily="82" charset="0"/>
            </a:endParaRPr>
          </a:p>
          <a:p>
            <a:pPr>
              <a:buFont typeface="Arial" pitchFamily="34" charset="0"/>
              <a:buChar char="•"/>
            </a:pPr>
            <a:r>
              <a:rPr lang="en-US" sz="1600" dirty="0">
                <a:latin typeface="Tempus Sans ITC" pitchFamily="82" charset="0"/>
              </a:rPr>
              <a:t>    </a:t>
            </a:r>
            <a:r>
              <a:rPr lang="en-US" sz="2000" dirty="0">
                <a:latin typeface="Tempus Sans ITC" pitchFamily="82" charset="0"/>
              </a:rPr>
              <a:t>IRON AGE                   ----- 1000 BC – 350 BC</a:t>
            </a:r>
          </a:p>
          <a:p>
            <a:endParaRPr lang="en-US" sz="2000" dirty="0">
              <a:latin typeface="Tempus Sans ITC" pitchFamily="82" charset="0"/>
            </a:endParaRPr>
          </a:p>
          <a:p>
            <a:pPr>
              <a:buFont typeface="Arial" pitchFamily="34" charset="0"/>
              <a:buChar char="•"/>
            </a:pPr>
            <a:r>
              <a:rPr lang="en-US" sz="2000" dirty="0">
                <a:latin typeface="Tempus Sans ITC" pitchFamily="82" charset="0"/>
              </a:rPr>
              <a:t>   ANCIENT INDIA        ------ 500 BC  - 550 AD</a:t>
            </a:r>
          </a:p>
          <a:p>
            <a:r>
              <a:rPr lang="en-US" sz="2000" dirty="0">
                <a:latin typeface="Tempus Sans ITC" pitchFamily="82" charset="0"/>
              </a:rPr>
              <a:t>        </a:t>
            </a:r>
            <a:r>
              <a:rPr lang="en-US" sz="1600" dirty="0">
                <a:latin typeface="Tempus Sans ITC" pitchFamily="82" charset="0"/>
              </a:rPr>
              <a:t>MAURAYAN PERIOD     ----------- -320 BC – 185 BC</a:t>
            </a:r>
          </a:p>
          <a:p>
            <a:r>
              <a:rPr lang="en-US" sz="1600" dirty="0">
                <a:latin typeface="Tempus Sans ITC" pitchFamily="82" charset="0"/>
              </a:rPr>
              <a:t>          SATAVAHANA PERIOD ---- -------  230 BC  - 220 AD</a:t>
            </a:r>
          </a:p>
          <a:p>
            <a:r>
              <a:rPr lang="en-US" sz="1600" dirty="0">
                <a:latin typeface="Tempus Sans ITC" pitchFamily="82" charset="0"/>
              </a:rPr>
              <a:t>          GUPTA PERIOD               ----- ------- 240 AD – 550 AD</a:t>
            </a:r>
          </a:p>
        </p:txBody>
      </p:sp>
      <p:pic>
        <p:nvPicPr>
          <p:cNvPr id="11" name="Picture 4" descr="http://thoughtdots.com/wp-content/gallery/img/653075_69608756.jpg"/>
          <p:cNvPicPr>
            <a:picLocks noChangeAspect="1" noChangeArrowheads="1"/>
          </p:cNvPicPr>
          <p:nvPr/>
        </p:nvPicPr>
        <p:blipFill>
          <a:blip r:embed="rId2" cstate="print"/>
          <a:srcRect l="8224" t="14126" r="8168" b="12523"/>
          <a:stretch>
            <a:fillRect/>
          </a:stretch>
        </p:blipFill>
        <p:spPr bwMode="auto">
          <a:xfrm>
            <a:off x="6019800" y="3048000"/>
            <a:ext cx="3627863" cy="2438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305800" cy="707886"/>
          </a:xfrm>
          <a:prstGeom prst="rect">
            <a:avLst/>
          </a:prstGeom>
          <a:noFill/>
        </p:spPr>
        <p:txBody>
          <a:bodyPr wrap="square" rtlCol="0">
            <a:spAutoFit/>
          </a:bodyPr>
          <a:lstStyle/>
          <a:p>
            <a:r>
              <a:rPr lang="en-US" sz="2000" dirty="0">
                <a:latin typeface="Baskerville Old Face" pitchFamily="18" charset="0"/>
              </a:rPr>
              <a:t>PRE HISTORIC PERIOD  - 9000 BC TO 3300 BC</a:t>
            </a:r>
          </a:p>
          <a:p>
            <a:endParaRPr lang="en-US" sz="2000" dirty="0">
              <a:latin typeface="Baskerville Old Face" pitchFamily="18" charset="0"/>
            </a:endParaRPr>
          </a:p>
        </p:txBody>
      </p:sp>
      <p:sp>
        <p:nvSpPr>
          <p:cNvPr id="7" name="Rectangle 6"/>
          <p:cNvSpPr/>
          <p:nvPr/>
        </p:nvSpPr>
        <p:spPr>
          <a:xfrm>
            <a:off x="228600" y="4545717"/>
            <a:ext cx="6019800" cy="4293483"/>
          </a:xfrm>
          <a:prstGeom prst="rect">
            <a:avLst/>
          </a:prstGeom>
        </p:spPr>
        <p:txBody>
          <a:bodyPr wrap="square">
            <a:spAutoFit/>
          </a:bodyPr>
          <a:lstStyle/>
          <a:p>
            <a:pPr>
              <a:lnSpc>
                <a:spcPct val="150000"/>
              </a:lnSpc>
            </a:pPr>
            <a:r>
              <a:rPr lang="en-US" sz="2000" b="1" dirty="0">
                <a:latin typeface="Tempus Sans ITC" pitchFamily="82" charset="0"/>
              </a:rPr>
              <a:t>Paleolithic Age</a:t>
            </a:r>
            <a:r>
              <a:rPr lang="en-US" dirty="0">
                <a:latin typeface="Tempus Sans ITC" pitchFamily="82" charset="0"/>
              </a:rPr>
              <a:t/>
            </a:r>
            <a:br>
              <a:rPr lang="en-US" dirty="0">
                <a:latin typeface="Tempus Sans ITC" pitchFamily="82" charset="0"/>
              </a:rPr>
            </a:br>
            <a:r>
              <a:rPr lang="en-US" dirty="0">
                <a:latin typeface="Tempus Sans ITC" pitchFamily="82" charset="0"/>
              </a:rPr>
              <a:t>In this age</a:t>
            </a:r>
            <a:r>
              <a:rPr lang="en-US" b="1" dirty="0">
                <a:latin typeface="Tempus Sans ITC" pitchFamily="82" charset="0"/>
              </a:rPr>
              <a:t>, man </a:t>
            </a:r>
            <a:r>
              <a:rPr lang="en-US" dirty="0">
                <a:latin typeface="Tempus Sans ITC" pitchFamily="82" charset="0"/>
              </a:rPr>
              <a:t>was essentially a </a:t>
            </a:r>
            <a:r>
              <a:rPr lang="en-US" b="1" dirty="0">
                <a:latin typeface="Tempus Sans ITC" pitchFamily="82" charset="0"/>
              </a:rPr>
              <a:t>food gatherer</a:t>
            </a:r>
            <a:r>
              <a:rPr lang="en-US" dirty="0">
                <a:latin typeface="Tempus Sans ITC" pitchFamily="82" charset="0"/>
              </a:rPr>
              <a:t>. He learnt to make </a:t>
            </a:r>
            <a:r>
              <a:rPr lang="en-US" b="1" dirty="0">
                <a:latin typeface="Tempus Sans ITC" pitchFamily="82" charset="0"/>
              </a:rPr>
              <a:t>weapons out of stones </a:t>
            </a:r>
            <a:r>
              <a:rPr lang="en-US" dirty="0">
                <a:latin typeface="Tempus Sans ITC" pitchFamily="82" charset="0"/>
              </a:rPr>
              <a:t> . The crude weapons were slowly carved properly and were made sharp and pointed. </a:t>
            </a:r>
            <a:r>
              <a:rPr lang="en-US" b="1" dirty="0">
                <a:latin typeface="Tempus Sans ITC" pitchFamily="82" charset="0"/>
              </a:rPr>
              <a:t>Man also learnt how to create fire and make use of it. </a:t>
            </a:r>
            <a:br>
              <a:rPr lang="en-US" b="1" dirty="0">
                <a:latin typeface="Tempus Sans ITC" pitchFamily="82" charset="0"/>
              </a:rPr>
            </a:br>
            <a:r>
              <a:rPr lang="en-US" dirty="0"/>
              <a:t/>
            </a:r>
            <a:br>
              <a:rPr lang="en-US" dirty="0"/>
            </a:br>
            <a:endParaRPr lang="en-US" dirty="0"/>
          </a:p>
          <a:p>
            <a:pPr>
              <a:lnSpc>
                <a:spcPct val="150000"/>
              </a:lnSpc>
            </a:pPr>
            <a:r>
              <a:rPr lang="en-US" dirty="0"/>
              <a:t/>
            </a:r>
            <a:br>
              <a:rPr lang="en-US" dirty="0"/>
            </a:br>
            <a:r>
              <a:rPr lang="en-US" dirty="0"/>
              <a:t/>
            </a:r>
            <a:br>
              <a:rPr lang="en-US" dirty="0"/>
            </a:br>
            <a:endParaRPr lang="en-US" dirty="0"/>
          </a:p>
        </p:txBody>
      </p:sp>
      <p:pic>
        <p:nvPicPr>
          <p:cNvPr id="10" name="Picture 2" descr="http://t3.gstatic.com/images?q=tbn:f_vnti6xe8rMNM:http://circa71.files.wordpress.com/2010/08/hirebenakal2.jpg?w=400&amp;h=289&amp;t=1"/>
          <p:cNvPicPr>
            <a:picLocks noChangeAspect="1" noChangeArrowheads="1"/>
          </p:cNvPicPr>
          <p:nvPr/>
        </p:nvPicPr>
        <p:blipFill>
          <a:blip r:embed="rId2" cstate="print"/>
          <a:srcRect/>
          <a:stretch>
            <a:fillRect/>
          </a:stretch>
        </p:blipFill>
        <p:spPr bwMode="auto">
          <a:xfrm>
            <a:off x="6208000" y="3913187"/>
            <a:ext cx="3439238" cy="2487613"/>
          </a:xfrm>
          <a:prstGeom prst="rect">
            <a:avLst/>
          </a:prstGeom>
          <a:noFill/>
        </p:spPr>
      </p:pic>
      <p:sp>
        <p:nvSpPr>
          <p:cNvPr id="6" name="Rectangle 5"/>
          <p:cNvSpPr/>
          <p:nvPr/>
        </p:nvSpPr>
        <p:spPr>
          <a:xfrm>
            <a:off x="228600" y="533400"/>
            <a:ext cx="7162800" cy="3877985"/>
          </a:xfrm>
          <a:prstGeom prst="rect">
            <a:avLst/>
          </a:prstGeom>
        </p:spPr>
        <p:txBody>
          <a:bodyPr wrap="square">
            <a:spAutoFit/>
          </a:bodyPr>
          <a:lstStyle/>
          <a:p>
            <a:pPr>
              <a:lnSpc>
                <a:spcPct val="150000"/>
              </a:lnSpc>
            </a:pPr>
            <a:r>
              <a:rPr lang="en-US" sz="2000" b="1" dirty="0">
                <a:latin typeface="Tempus Sans ITC" pitchFamily="82" charset="0"/>
              </a:rPr>
              <a:t>Stone Age</a:t>
            </a:r>
            <a:r>
              <a:rPr lang="en-US" dirty="0">
                <a:latin typeface="Tempus Sans ITC" pitchFamily="82" charset="0"/>
              </a:rPr>
              <a:t/>
            </a:r>
            <a:br>
              <a:rPr lang="en-US" dirty="0">
                <a:latin typeface="Tempus Sans ITC" pitchFamily="82" charset="0"/>
              </a:rPr>
            </a:br>
            <a:r>
              <a:rPr lang="en-US" dirty="0">
                <a:latin typeface="Tempus Sans ITC" pitchFamily="82" charset="0"/>
              </a:rPr>
              <a:t> The </a:t>
            </a:r>
            <a:r>
              <a:rPr lang="en-US" b="1" dirty="0">
                <a:latin typeface="Tempus Sans ITC" pitchFamily="82" charset="0"/>
              </a:rPr>
              <a:t>primitive man </a:t>
            </a:r>
            <a:r>
              <a:rPr lang="en-US" dirty="0">
                <a:latin typeface="Tempus Sans ITC" pitchFamily="82" charset="0"/>
              </a:rPr>
              <a:t>made </a:t>
            </a:r>
            <a:r>
              <a:rPr lang="en-US" b="1" dirty="0">
                <a:latin typeface="Tempus Sans ITC" pitchFamily="82" charset="0"/>
              </a:rPr>
              <a:t>use </a:t>
            </a:r>
            <a:r>
              <a:rPr lang="en-US" dirty="0">
                <a:latin typeface="Tempus Sans ITC" pitchFamily="82" charset="0"/>
              </a:rPr>
              <a:t>of stones and </a:t>
            </a:r>
            <a:r>
              <a:rPr lang="en-US" b="1" dirty="0">
                <a:latin typeface="Tempus Sans ITC" pitchFamily="82" charset="0"/>
              </a:rPr>
              <a:t>stone tools for every day chores</a:t>
            </a:r>
            <a:r>
              <a:rPr lang="en-US" dirty="0">
                <a:latin typeface="Tempus Sans ITC" pitchFamily="82" charset="0"/>
              </a:rPr>
              <a:t>. Thus, </a:t>
            </a:r>
            <a:r>
              <a:rPr lang="en-US" b="1" dirty="0">
                <a:latin typeface="Tempus Sans ITC" pitchFamily="82" charset="0"/>
              </a:rPr>
              <a:t>the era was termed as Stone Age</a:t>
            </a:r>
            <a:r>
              <a:rPr lang="en-US" dirty="0">
                <a:latin typeface="Tempus Sans ITC" pitchFamily="82" charset="0"/>
              </a:rPr>
              <a:t>. The Stone Age is broadly divided </a:t>
            </a:r>
            <a:r>
              <a:rPr lang="en-US" b="1" dirty="0">
                <a:latin typeface="Tempus Sans ITC" pitchFamily="82" charset="0"/>
              </a:rPr>
              <a:t>into three parts </a:t>
            </a:r>
            <a:r>
              <a:rPr lang="en-US" dirty="0">
                <a:latin typeface="Tempus Sans ITC" pitchFamily="82" charset="0"/>
              </a:rPr>
              <a:t>on the basis of specialization of stone tools utilized by the primitive man</a:t>
            </a:r>
            <a:r>
              <a:rPr lang="en-US" b="1" dirty="0">
                <a:latin typeface="Tempus Sans ITC" pitchFamily="82" charset="0"/>
              </a:rPr>
              <a:t>; namely, the Old Stone Age or the Paleolithic age </a:t>
            </a:r>
            <a:r>
              <a:rPr lang="en-US" dirty="0">
                <a:latin typeface="Tempus Sans ITC" pitchFamily="82" charset="0"/>
              </a:rPr>
              <a:t>dating from approximately </a:t>
            </a:r>
            <a:r>
              <a:rPr lang="en-US" b="1" dirty="0">
                <a:latin typeface="Tempus Sans ITC" pitchFamily="82" charset="0"/>
              </a:rPr>
              <a:t>2000000 BC to 8000 BC</a:t>
            </a:r>
            <a:r>
              <a:rPr lang="en-US" dirty="0">
                <a:latin typeface="Tempus Sans ITC" pitchFamily="82" charset="0"/>
              </a:rPr>
              <a:t>, </a:t>
            </a:r>
            <a:r>
              <a:rPr lang="en-US" b="1" dirty="0">
                <a:latin typeface="Tempus Sans ITC" pitchFamily="82" charset="0"/>
              </a:rPr>
              <a:t>the Middle Stone Age or the Mesolithic Age </a:t>
            </a:r>
            <a:r>
              <a:rPr lang="en-US" dirty="0">
                <a:latin typeface="Tempus Sans ITC" pitchFamily="82" charset="0"/>
              </a:rPr>
              <a:t>dating from </a:t>
            </a:r>
            <a:r>
              <a:rPr lang="en-US" b="1" dirty="0">
                <a:latin typeface="Tempus Sans ITC" pitchFamily="82" charset="0"/>
              </a:rPr>
              <a:t>8000 BC to 4000 BC</a:t>
            </a:r>
            <a:r>
              <a:rPr lang="en-US" dirty="0">
                <a:latin typeface="Tempus Sans ITC" pitchFamily="82" charset="0"/>
              </a:rPr>
              <a:t> and the </a:t>
            </a:r>
            <a:r>
              <a:rPr lang="en-US" b="1" dirty="0">
                <a:latin typeface="Tempus Sans ITC" pitchFamily="82" charset="0"/>
              </a:rPr>
              <a:t>New Stone Age or Neolithic age from 4000 BC to 3300 BC.</a:t>
            </a:r>
            <a:endParaRPr lang="en-US" b="1" dirty="0"/>
          </a:p>
        </p:txBody>
      </p:sp>
      <p:pic>
        <p:nvPicPr>
          <p:cNvPr id="8" name="Picture 1" descr="C:\Users\user\Desktop\down1-31-08-2009.jpg"/>
          <p:cNvPicPr>
            <a:picLocks noChangeAspect="1" noChangeArrowheads="1"/>
          </p:cNvPicPr>
          <p:nvPr/>
        </p:nvPicPr>
        <p:blipFill>
          <a:blip r:embed="rId3" cstate="print"/>
          <a:srcRect/>
          <a:stretch>
            <a:fillRect/>
          </a:stretch>
        </p:blipFill>
        <p:spPr bwMode="auto">
          <a:xfrm>
            <a:off x="7315200" y="685800"/>
            <a:ext cx="2387206" cy="255338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9906000" cy="3877985"/>
          </a:xfrm>
          <a:prstGeom prst="rect">
            <a:avLst/>
          </a:prstGeom>
        </p:spPr>
        <p:txBody>
          <a:bodyPr wrap="square">
            <a:spAutoFit/>
          </a:bodyPr>
          <a:lstStyle/>
          <a:p>
            <a:pPr>
              <a:lnSpc>
                <a:spcPct val="150000"/>
              </a:lnSpc>
            </a:pPr>
            <a:r>
              <a:rPr lang="en-US" sz="2000" b="1" dirty="0">
                <a:latin typeface="Tempus Sans ITC" pitchFamily="82" charset="0"/>
              </a:rPr>
              <a:t>Mesolithic Age</a:t>
            </a:r>
            <a:endParaRPr lang="en-US" dirty="0">
              <a:latin typeface="Tempus Sans ITC" pitchFamily="82" charset="0"/>
            </a:endParaRPr>
          </a:p>
          <a:p>
            <a:pPr lvl="0">
              <a:lnSpc>
                <a:spcPct val="150000"/>
              </a:lnSpc>
            </a:pPr>
            <a:r>
              <a:rPr lang="en-US" b="1" dirty="0">
                <a:latin typeface="Tempus Sans ITC" pitchFamily="82" charset="0"/>
              </a:rPr>
              <a:t> In this age the size of the groups grew to form small communities</a:t>
            </a:r>
            <a:r>
              <a:rPr lang="en-US" dirty="0">
                <a:latin typeface="Tempus Sans ITC" pitchFamily="82" charset="0"/>
              </a:rPr>
              <a:t>. The number of mouths to feed increased . </a:t>
            </a:r>
            <a:r>
              <a:rPr lang="en-US" b="1" dirty="0">
                <a:latin typeface="Tempus Sans ITC" pitchFamily="82" charset="0"/>
              </a:rPr>
              <a:t>The tools improved and became more refined and sharp</a:t>
            </a:r>
            <a:r>
              <a:rPr lang="en-US" dirty="0">
                <a:latin typeface="Tempus Sans ITC" pitchFamily="82" charset="0"/>
              </a:rPr>
              <a:t>. There was a drastic change in the food and clothing of man. </a:t>
            </a:r>
            <a:r>
              <a:rPr lang="en-US" b="1" dirty="0">
                <a:latin typeface="Tempus Sans ITC" pitchFamily="82" charset="0"/>
              </a:rPr>
              <a:t>Apart from hunting, farming techniques were developed </a:t>
            </a:r>
            <a:r>
              <a:rPr lang="en-US" dirty="0">
                <a:latin typeface="Tempus Sans ITC" pitchFamily="82" charset="0"/>
              </a:rPr>
              <a:t>and man began to grow crops. </a:t>
            </a:r>
            <a:r>
              <a:rPr lang="en-US" b="1" dirty="0">
                <a:latin typeface="Tempus Sans ITC" pitchFamily="82" charset="0"/>
              </a:rPr>
              <a:t>Man also learnt to draw and paint and the evidence is found in the form of cave paintings found in India</a:t>
            </a:r>
            <a:r>
              <a:rPr lang="en-US" dirty="0">
                <a:latin typeface="Tempus Sans ITC" pitchFamily="82" charset="0"/>
              </a:rPr>
              <a:t>. Examples like  Gujarat, some places of Rajasthan, Bihar, Utter Pradesh and Adamgarh in Madhya Pradesh. </a:t>
            </a:r>
          </a:p>
          <a:p>
            <a:pPr>
              <a:lnSpc>
                <a:spcPct val="150000"/>
              </a:lnSpc>
            </a:pPr>
            <a:r>
              <a:rPr lang="en-US" dirty="0">
                <a:latin typeface="Tempus Sans ITC" pitchFamily="82" charset="0"/>
              </a:rPr>
              <a:t/>
            </a:r>
            <a:br>
              <a:rPr lang="en-US" dirty="0">
                <a:latin typeface="Tempus Sans ITC" pitchFamily="82" charset="0"/>
              </a:rPr>
            </a:br>
            <a:endParaRPr lang="en-US" dirty="0"/>
          </a:p>
        </p:txBody>
      </p:sp>
      <p:pic>
        <p:nvPicPr>
          <p:cNvPr id="5" name="Picture 2" descr=" Indus Valley Civilization at Mohenjo-Daro"/>
          <p:cNvPicPr>
            <a:picLocks noChangeAspect="1" noChangeArrowheads="1"/>
          </p:cNvPicPr>
          <p:nvPr/>
        </p:nvPicPr>
        <p:blipFill>
          <a:blip r:embed="rId2" cstate="print"/>
          <a:srcRect/>
          <a:stretch>
            <a:fillRect/>
          </a:stretch>
        </p:blipFill>
        <p:spPr bwMode="auto">
          <a:xfrm>
            <a:off x="6400800" y="4495800"/>
            <a:ext cx="3200400" cy="2133600"/>
          </a:xfrm>
          <a:prstGeom prst="rect">
            <a:avLst/>
          </a:prstGeom>
          <a:noFill/>
        </p:spPr>
      </p:pic>
      <p:sp>
        <p:nvSpPr>
          <p:cNvPr id="6" name="Rectangle 5"/>
          <p:cNvSpPr/>
          <p:nvPr/>
        </p:nvSpPr>
        <p:spPr>
          <a:xfrm>
            <a:off x="76200" y="2971800"/>
            <a:ext cx="4724400" cy="3877985"/>
          </a:xfrm>
          <a:prstGeom prst="rect">
            <a:avLst/>
          </a:prstGeom>
        </p:spPr>
        <p:txBody>
          <a:bodyPr wrap="square">
            <a:spAutoFit/>
          </a:bodyPr>
          <a:lstStyle/>
          <a:p>
            <a:pPr>
              <a:lnSpc>
                <a:spcPct val="150000"/>
              </a:lnSpc>
            </a:pPr>
            <a:r>
              <a:rPr lang="en-US" sz="2000" b="1" dirty="0">
                <a:latin typeface="Tempus Sans ITC" pitchFamily="82" charset="0"/>
              </a:rPr>
              <a:t>Neolithic Age </a:t>
            </a:r>
            <a:r>
              <a:rPr lang="en-US" dirty="0">
                <a:latin typeface="Tempus Sans ITC" pitchFamily="82" charset="0"/>
              </a:rPr>
              <a:t/>
            </a:r>
            <a:br>
              <a:rPr lang="en-US" dirty="0">
                <a:latin typeface="Tempus Sans ITC" pitchFamily="82" charset="0"/>
              </a:rPr>
            </a:br>
            <a:r>
              <a:rPr lang="en-US" dirty="0">
                <a:latin typeface="Tempus Sans ITC" pitchFamily="82" charset="0"/>
              </a:rPr>
              <a:t>It  is known as </a:t>
            </a:r>
            <a:r>
              <a:rPr lang="en-US" b="1" dirty="0">
                <a:latin typeface="Tempus Sans ITC" pitchFamily="82" charset="0"/>
              </a:rPr>
              <a:t>the last stage of the Stone Age </a:t>
            </a:r>
            <a:r>
              <a:rPr lang="en-US" dirty="0">
                <a:latin typeface="Tempus Sans ITC" pitchFamily="82" charset="0"/>
              </a:rPr>
              <a:t>era. </a:t>
            </a:r>
            <a:r>
              <a:rPr lang="en-US" b="1" dirty="0">
                <a:latin typeface="Tempus Sans ITC" pitchFamily="82" charset="0"/>
              </a:rPr>
              <a:t>The main features of this age </a:t>
            </a:r>
            <a:r>
              <a:rPr lang="en-US" dirty="0">
                <a:latin typeface="Tempus Sans ITC" pitchFamily="82" charset="0"/>
              </a:rPr>
              <a:t>were the </a:t>
            </a:r>
            <a:r>
              <a:rPr lang="en-US" b="1" dirty="0">
                <a:latin typeface="Tempus Sans ITC" pitchFamily="82" charset="0"/>
              </a:rPr>
              <a:t>finely flaked weapons and small tools made of stone that were used </a:t>
            </a:r>
            <a:r>
              <a:rPr lang="en-US" dirty="0">
                <a:latin typeface="Tempus Sans ITC" pitchFamily="82" charset="0"/>
              </a:rPr>
              <a:t>for day to day work. This age also saw domestication of cows, horses and other poultry and farm animals.The </a:t>
            </a:r>
            <a:r>
              <a:rPr lang="en-US" b="1" dirty="0">
                <a:latin typeface="Tempus Sans ITC" pitchFamily="82" charset="0"/>
              </a:rPr>
              <a:t>wheel, which was a very important invention during this age. </a:t>
            </a:r>
          </a:p>
        </p:txBody>
      </p:sp>
      <p:pic>
        <p:nvPicPr>
          <p:cNvPr id="10242" name="Picture 2" descr="File:Bhimbetka rock paintng1.jpg">
            <a:hlinkClick r:id="rId3"/>
          </p:cNvPr>
          <p:cNvPicPr>
            <a:picLocks noChangeAspect="1" noChangeArrowheads="1"/>
          </p:cNvPicPr>
          <p:nvPr/>
        </p:nvPicPr>
        <p:blipFill>
          <a:blip r:embed="rId4" cstate="print"/>
          <a:srcRect/>
          <a:stretch>
            <a:fillRect/>
          </a:stretch>
        </p:blipFill>
        <p:spPr bwMode="auto">
          <a:xfrm>
            <a:off x="4800600" y="2719387"/>
            <a:ext cx="2667000" cy="1700213"/>
          </a:xfrm>
          <a:prstGeom prst="rect">
            <a:avLst/>
          </a:prstGeom>
          <a:noFill/>
        </p:spPr>
      </p:pic>
      <p:sp>
        <p:nvSpPr>
          <p:cNvPr id="7" name="TextBox 6"/>
          <p:cNvSpPr txBox="1"/>
          <p:nvPr/>
        </p:nvSpPr>
        <p:spPr>
          <a:xfrm>
            <a:off x="7391400" y="4038600"/>
            <a:ext cx="2438400" cy="369332"/>
          </a:xfrm>
          <a:prstGeom prst="rect">
            <a:avLst/>
          </a:prstGeom>
          <a:noFill/>
        </p:spPr>
        <p:txBody>
          <a:bodyPr wrap="square" rtlCol="0">
            <a:spAutoFit/>
          </a:bodyPr>
          <a:lstStyle/>
          <a:p>
            <a:r>
              <a:rPr lang="en-US" dirty="0">
                <a:latin typeface="Tempus Sans ITC" pitchFamily="82" charset="0"/>
              </a:rPr>
              <a:t>Rock painting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57200"/>
            <a:ext cx="7315200" cy="2585323"/>
          </a:xfrm>
          <a:prstGeom prst="rect">
            <a:avLst/>
          </a:prstGeom>
        </p:spPr>
        <p:txBody>
          <a:bodyPr wrap="square">
            <a:spAutoFit/>
          </a:bodyPr>
          <a:lstStyle/>
          <a:p>
            <a:pPr>
              <a:lnSpc>
                <a:spcPct val="150000"/>
              </a:lnSpc>
            </a:pPr>
            <a:r>
              <a:rPr lang="en-US" b="1" dirty="0">
                <a:latin typeface="Tempus Sans ITC" pitchFamily="82" charset="0"/>
              </a:rPr>
              <a:t>The Bronze Age is the era when metals were used and improved for making tools and other weapons</a:t>
            </a:r>
            <a:r>
              <a:rPr lang="en-US" dirty="0">
                <a:latin typeface="Tempus Sans ITC" pitchFamily="82" charset="0"/>
              </a:rPr>
              <a:t>. This age came </a:t>
            </a:r>
            <a:r>
              <a:rPr lang="en-US" b="1" dirty="0">
                <a:latin typeface="Tempus Sans ITC" pitchFamily="82" charset="0"/>
              </a:rPr>
              <a:t>immediately after the Neolithic Age </a:t>
            </a:r>
            <a:r>
              <a:rPr lang="en-US" dirty="0">
                <a:latin typeface="Tempus Sans ITC" pitchFamily="82" charset="0"/>
              </a:rPr>
              <a:t>and aided in the development of the metallurgy industry. It </a:t>
            </a:r>
            <a:r>
              <a:rPr lang="en-US" b="1" dirty="0">
                <a:latin typeface="Tempus Sans ITC" pitchFamily="82" charset="0"/>
              </a:rPr>
              <a:t>almost coincided with the beginning of the Indus Valley Civilization. </a:t>
            </a:r>
            <a:r>
              <a:rPr lang="en-US" dirty="0">
                <a:latin typeface="Tempus Sans ITC" pitchFamily="82" charset="0"/>
              </a:rPr>
              <a:t>People living in Indus Valley produced bronze, copper and tin thus developing new techniques of metallurgy. </a:t>
            </a:r>
          </a:p>
        </p:txBody>
      </p:sp>
      <p:sp>
        <p:nvSpPr>
          <p:cNvPr id="9" name="TextBox 8"/>
          <p:cNvSpPr txBox="1"/>
          <p:nvPr/>
        </p:nvSpPr>
        <p:spPr>
          <a:xfrm>
            <a:off x="381000" y="152400"/>
            <a:ext cx="8305800" cy="707886"/>
          </a:xfrm>
          <a:prstGeom prst="rect">
            <a:avLst/>
          </a:prstGeom>
          <a:noFill/>
        </p:spPr>
        <p:txBody>
          <a:bodyPr wrap="square" rtlCol="0">
            <a:spAutoFit/>
          </a:bodyPr>
          <a:lstStyle/>
          <a:p>
            <a:r>
              <a:rPr lang="en-US" sz="2000" dirty="0">
                <a:latin typeface="Baskerville Old Face" pitchFamily="18" charset="0"/>
              </a:rPr>
              <a:t>BRONZE AGE -  2800 BC TO 500 BC</a:t>
            </a:r>
          </a:p>
          <a:p>
            <a:endParaRPr lang="en-US" sz="2000" dirty="0">
              <a:latin typeface="Baskerville Old Face" pitchFamily="18" charset="0"/>
            </a:endParaRPr>
          </a:p>
        </p:txBody>
      </p:sp>
      <p:sp>
        <p:nvSpPr>
          <p:cNvPr id="5" name="TextBox 4"/>
          <p:cNvSpPr txBox="1"/>
          <p:nvPr/>
        </p:nvSpPr>
        <p:spPr>
          <a:xfrm>
            <a:off x="381000" y="3048000"/>
            <a:ext cx="8305800" cy="707886"/>
          </a:xfrm>
          <a:prstGeom prst="rect">
            <a:avLst/>
          </a:prstGeom>
          <a:noFill/>
        </p:spPr>
        <p:txBody>
          <a:bodyPr wrap="square" rtlCol="0">
            <a:spAutoFit/>
          </a:bodyPr>
          <a:lstStyle/>
          <a:p>
            <a:r>
              <a:rPr lang="en-US" sz="2000" dirty="0">
                <a:latin typeface="Baskerville Old Face" pitchFamily="18" charset="0"/>
              </a:rPr>
              <a:t>IRON  AGE -  1000 BC TO 350 BC</a:t>
            </a:r>
          </a:p>
          <a:p>
            <a:endParaRPr lang="en-US" sz="2000" dirty="0">
              <a:latin typeface="Baskerville Old Face" pitchFamily="18" charset="0"/>
            </a:endParaRPr>
          </a:p>
        </p:txBody>
      </p:sp>
      <p:sp>
        <p:nvSpPr>
          <p:cNvPr id="6" name="Rectangle 5"/>
          <p:cNvSpPr/>
          <p:nvPr/>
        </p:nvSpPr>
        <p:spPr>
          <a:xfrm>
            <a:off x="76200" y="3429000"/>
            <a:ext cx="6172200" cy="3416320"/>
          </a:xfrm>
          <a:prstGeom prst="rect">
            <a:avLst/>
          </a:prstGeom>
        </p:spPr>
        <p:txBody>
          <a:bodyPr wrap="square">
            <a:spAutoFit/>
          </a:bodyPr>
          <a:lstStyle/>
          <a:p>
            <a:pPr>
              <a:lnSpc>
                <a:spcPct val="150000"/>
              </a:lnSpc>
            </a:pPr>
            <a:r>
              <a:rPr lang="en-US" b="1" dirty="0">
                <a:latin typeface="Tempus Sans ITC" pitchFamily="82" charset="0"/>
              </a:rPr>
              <a:t>The Iron Age is the last principal period in the three-age system for classifying ancient societies</a:t>
            </a:r>
            <a:r>
              <a:rPr lang="en-US" dirty="0">
                <a:latin typeface="Tempus Sans ITC" pitchFamily="82" charset="0"/>
              </a:rPr>
              <a:t>, preceded by the Bronze Age and the Stone Age. Its dates and context vary depending on the geographical region</a:t>
            </a:r>
            <a:r>
              <a:rPr lang="en-US" b="1" dirty="0">
                <a:latin typeface="Tempus Sans ITC" pitchFamily="82" charset="0"/>
              </a:rPr>
              <a:t>. The Iron Age in each area ends with the beginning of the historical period, i.e. the local production of ample written sources.</a:t>
            </a:r>
          </a:p>
          <a:p>
            <a:pPr>
              <a:lnSpc>
                <a:spcPct val="150000"/>
              </a:lnSpc>
            </a:pPr>
            <a:r>
              <a:rPr lang="en-US" dirty="0">
                <a:latin typeface="Tempus Sans ITC" pitchFamily="82" charset="0"/>
              </a:rPr>
              <a:t>In this age ,there came up 16 powerful kingdoms or states in the </a:t>
            </a:r>
            <a:r>
              <a:rPr lang="en-US" dirty="0" err="1">
                <a:latin typeface="Tempus Sans ITC" pitchFamily="82" charset="0"/>
              </a:rPr>
              <a:t>Gangetic</a:t>
            </a:r>
            <a:r>
              <a:rPr lang="en-US" dirty="0">
                <a:latin typeface="Tempus Sans ITC" pitchFamily="82" charset="0"/>
              </a:rPr>
              <a:t> Plains of North India.</a:t>
            </a:r>
          </a:p>
        </p:txBody>
      </p:sp>
      <p:pic>
        <p:nvPicPr>
          <p:cNvPr id="7" name="Picture 6" descr="Well at Mohenjoda-ro"/>
          <p:cNvPicPr>
            <a:picLocks noChangeAspect="1" noChangeArrowheads="1"/>
          </p:cNvPicPr>
          <p:nvPr/>
        </p:nvPicPr>
        <p:blipFill>
          <a:blip r:embed="rId2" cstate="print"/>
          <a:srcRect/>
          <a:stretch>
            <a:fillRect/>
          </a:stretch>
        </p:blipFill>
        <p:spPr bwMode="auto">
          <a:xfrm>
            <a:off x="7391400" y="304800"/>
            <a:ext cx="2225675" cy="2991926"/>
          </a:xfrm>
          <a:prstGeom prst="rect">
            <a:avLst/>
          </a:prstGeom>
          <a:noFill/>
        </p:spPr>
      </p:pic>
      <p:pic>
        <p:nvPicPr>
          <p:cNvPr id="9219" name="Picture 3" descr="http://asi.nic.in/images/wh_bhimbetka/images/001.jpg"/>
          <p:cNvPicPr>
            <a:picLocks noChangeAspect="1" noChangeArrowheads="1"/>
          </p:cNvPicPr>
          <p:nvPr/>
        </p:nvPicPr>
        <p:blipFill>
          <a:blip r:embed="rId3" cstate="print"/>
          <a:srcRect/>
          <a:stretch>
            <a:fillRect/>
          </a:stretch>
        </p:blipFill>
        <p:spPr bwMode="auto">
          <a:xfrm>
            <a:off x="6210300" y="3810001"/>
            <a:ext cx="3619500" cy="2454022"/>
          </a:xfrm>
          <a:prstGeom prst="rect">
            <a:avLst/>
          </a:prstGeom>
          <a:noFill/>
        </p:spPr>
      </p:pic>
      <p:sp>
        <p:nvSpPr>
          <p:cNvPr id="10" name="TextBox 9"/>
          <p:cNvSpPr txBox="1"/>
          <p:nvPr/>
        </p:nvSpPr>
        <p:spPr>
          <a:xfrm>
            <a:off x="7162800" y="3429000"/>
            <a:ext cx="2514600" cy="381000"/>
          </a:xfrm>
          <a:prstGeom prst="rect">
            <a:avLst/>
          </a:prstGeom>
          <a:noFill/>
        </p:spPr>
        <p:txBody>
          <a:bodyPr wrap="square" rtlCol="0">
            <a:spAutoFit/>
          </a:bodyPr>
          <a:lstStyle/>
          <a:p>
            <a:r>
              <a:rPr lang="en-US" dirty="0">
                <a:latin typeface="Tempus Sans ITC" pitchFamily="82" charset="0"/>
              </a:rPr>
              <a:t>Rock shelters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603409"/>
            <a:ext cx="9448800" cy="2215991"/>
          </a:xfrm>
          <a:prstGeom prst="rect">
            <a:avLst/>
          </a:prstGeom>
          <a:noFill/>
        </p:spPr>
        <p:txBody>
          <a:bodyPr wrap="square" rtlCol="0">
            <a:spAutoFit/>
          </a:bodyPr>
          <a:lstStyle/>
          <a:p>
            <a:r>
              <a:rPr lang="en-US" dirty="0">
                <a:latin typeface="Tempus Sans ITC" pitchFamily="82" charset="0"/>
              </a:rPr>
              <a:t>The following typical planning are mentioned :-</a:t>
            </a:r>
          </a:p>
          <a:p>
            <a:pPr>
              <a:buFont typeface="Arial" pitchFamily="34" charset="0"/>
              <a:buChar char="•"/>
            </a:pPr>
            <a:r>
              <a:rPr lang="en-US" sz="2000" dirty="0">
                <a:latin typeface="Tempus Sans ITC" pitchFamily="82" charset="0"/>
              </a:rPr>
              <a:t>  </a:t>
            </a:r>
            <a:r>
              <a:rPr lang="en-US" sz="2000" b="1" dirty="0">
                <a:latin typeface="Tempus Sans ITC" pitchFamily="82" charset="0"/>
              </a:rPr>
              <a:t>Dandaka</a:t>
            </a:r>
          </a:p>
          <a:p>
            <a:pPr>
              <a:buFont typeface="Arial" pitchFamily="34" charset="0"/>
              <a:buChar char="•"/>
            </a:pPr>
            <a:r>
              <a:rPr lang="en-US" sz="2000" b="1" dirty="0">
                <a:latin typeface="Tempus Sans ITC" pitchFamily="82" charset="0"/>
              </a:rPr>
              <a:t>  Sarvatobhadra</a:t>
            </a:r>
          </a:p>
          <a:p>
            <a:pPr>
              <a:buFont typeface="Arial" pitchFamily="34" charset="0"/>
              <a:buChar char="•"/>
            </a:pPr>
            <a:r>
              <a:rPr lang="en-US" sz="2000" b="1" dirty="0">
                <a:latin typeface="Tempus Sans ITC" pitchFamily="82" charset="0"/>
              </a:rPr>
              <a:t>  Nandyavarta</a:t>
            </a:r>
          </a:p>
          <a:p>
            <a:pPr>
              <a:buFont typeface="Arial" pitchFamily="34" charset="0"/>
              <a:buChar char="•"/>
            </a:pPr>
            <a:r>
              <a:rPr lang="en-US" sz="2000" b="1" dirty="0">
                <a:latin typeface="Tempus Sans ITC" pitchFamily="82" charset="0"/>
              </a:rPr>
              <a:t> Padmaka</a:t>
            </a:r>
          </a:p>
          <a:p>
            <a:pPr>
              <a:buFont typeface="Arial" pitchFamily="34" charset="0"/>
              <a:buChar char="•"/>
            </a:pPr>
            <a:r>
              <a:rPr lang="en-US" sz="2000" b="1" dirty="0">
                <a:latin typeface="Tempus Sans ITC" pitchFamily="82" charset="0"/>
              </a:rPr>
              <a:t> Swastika</a:t>
            </a:r>
          </a:p>
          <a:p>
            <a:endParaRPr lang="en-US" sz="2000" b="1" dirty="0">
              <a:latin typeface="Tempus Sans ITC" pitchFamily="82" charset="0"/>
            </a:endParaRPr>
          </a:p>
        </p:txBody>
      </p:sp>
      <p:sp>
        <p:nvSpPr>
          <p:cNvPr id="6" name="Rectangle 5"/>
          <p:cNvSpPr/>
          <p:nvPr/>
        </p:nvSpPr>
        <p:spPr>
          <a:xfrm>
            <a:off x="381000" y="152400"/>
            <a:ext cx="3393878" cy="369332"/>
          </a:xfrm>
          <a:prstGeom prst="rect">
            <a:avLst/>
          </a:prstGeom>
        </p:spPr>
        <p:txBody>
          <a:bodyPr wrap="none">
            <a:spAutoFit/>
          </a:bodyPr>
          <a:lstStyle/>
          <a:p>
            <a:r>
              <a:rPr lang="en-US" b="1" dirty="0">
                <a:latin typeface="Tempus Sans ITC" pitchFamily="82" charset="0"/>
              </a:rPr>
              <a:t>MANASARA –SILPA – SASTRA </a:t>
            </a:r>
            <a:endParaRPr lang="en-US" dirty="0"/>
          </a:p>
        </p:txBody>
      </p:sp>
      <p:pic>
        <p:nvPicPr>
          <p:cNvPr id="5" name="Picture 2"/>
          <p:cNvPicPr>
            <a:picLocks noChangeAspect="1" noChangeArrowheads="1"/>
          </p:cNvPicPr>
          <p:nvPr/>
        </p:nvPicPr>
        <p:blipFill>
          <a:blip r:embed="rId2" cstate="print">
            <a:lum bright="20000" contrast="30000"/>
          </a:blip>
          <a:srcRect l="28333" t="24000" r="28333" b="28889"/>
          <a:stretch>
            <a:fillRect/>
          </a:stretch>
        </p:blipFill>
        <p:spPr bwMode="auto">
          <a:xfrm>
            <a:off x="5638800" y="304800"/>
            <a:ext cx="4038600" cy="2743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52400" y="2743200"/>
            <a:ext cx="9753600" cy="4385816"/>
          </a:xfrm>
          <a:prstGeom prst="rect">
            <a:avLst/>
          </a:prstGeom>
        </p:spPr>
        <p:txBody>
          <a:bodyPr wrap="square">
            <a:spAutoFit/>
          </a:bodyPr>
          <a:lstStyle/>
          <a:p>
            <a:pPr>
              <a:lnSpc>
                <a:spcPct val="150000"/>
              </a:lnSpc>
            </a:pPr>
            <a:r>
              <a:rPr lang="en-US" sz="2400" b="1" dirty="0" err="1"/>
              <a:t>Dandaka</a:t>
            </a:r>
            <a:r>
              <a:rPr lang="en-US" sz="2400" b="1" dirty="0"/>
              <a:t> layout</a:t>
            </a:r>
          </a:p>
          <a:p>
            <a:pPr>
              <a:lnSpc>
                <a:spcPct val="150000"/>
              </a:lnSpc>
            </a:pPr>
            <a:r>
              <a:rPr lang="en-US" dirty="0">
                <a:latin typeface="Tempus Sans ITC" pitchFamily="82" charset="0"/>
              </a:rPr>
              <a:t>The name itself  indicate that it is </a:t>
            </a:r>
            <a:r>
              <a:rPr lang="en-US" b="1" dirty="0">
                <a:latin typeface="Tempus Sans ITC" pitchFamily="82" charset="0"/>
              </a:rPr>
              <a:t>a long layout like a ‘</a:t>
            </a:r>
            <a:r>
              <a:rPr lang="en-US" b="1" dirty="0" err="1">
                <a:latin typeface="Tempus Sans ITC" pitchFamily="82" charset="0"/>
              </a:rPr>
              <a:t>Danda</a:t>
            </a:r>
            <a:r>
              <a:rPr lang="en-US" b="1" dirty="0">
                <a:latin typeface="Tempus Sans ITC" pitchFamily="82" charset="0"/>
              </a:rPr>
              <a:t>’ or long pole. </a:t>
            </a:r>
          </a:p>
          <a:p>
            <a:pPr>
              <a:lnSpc>
                <a:spcPct val="150000"/>
              </a:lnSpc>
              <a:buFont typeface="Arial" pitchFamily="34" charset="0"/>
              <a:buChar char="•"/>
            </a:pPr>
            <a:r>
              <a:rPr lang="en-US" b="1" dirty="0">
                <a:latin typeface="Tempus Sans ITC" pitchFamily="82" charset="0"/>
              </a:rPr>
              <a:t>The main features </a:t>
            </a:r>
            <a:r>
              <a:rPr lang="en-US" dirty="0">
                <a:latin typeface="Tempus Sans ITC" pitchFamily="82" charset="0"/>
              </a:rPr>
              <a:t>of this Layout describes </a:t>
            </a:r>
            <a:r>
              <a:rPr lang="en-US" b="1" dirty="0">
                <a:latin typeface="Tempus Sans ITC" pitchFamily="82" charset="0"/>
              </a:rPr>
              <a:t>that streets are straight and cross each other at right angles at the centre running east to west and south .</a:t>
            </a:r>
          </a:p>
          <a:p>
            <a:pPr>
              <a:lnSpc>
                <a:spcPct val="150000"/>
              </a:lnSpc>
              <a:buFont typeface="Arial" pitchFamily="34" charset="0"/>
              <a:buChar char="•"/>
            </a:pPr>
            <a:r>
              <a:rPr lang="en-US" b="1" dirty="0">
                <a:latin typeface="Tempus Sans ITC" pitchFamily="82" charset="0"/>
              </a:rPr>
              <a:t> </a:t>
            </a:r>
            <a:r>
              <a:rPr lang="en-US" dirty="0">
                <a:latin typeface="Tempus Sans ITC" pitchFamily="82" charset="0"/>
              </a:rPr>
              <a:t>The main street should have </a:t>
            </a:r>
            <a:r>
              <a:rPr lang="en-US" b="1" dirty="0">
                <a:latin typeface="Tempus Sans ITC" pitchFamily="82" charset="0"/>
              </a:rPr>
              <a:t>on either side buildings and footpaths...</a:t>
            </a:r>
          </a:p>
          <a:p>
            <a:pPr>
              <a:lnSpc>
                <a:spcPct val="150000"/>
              </a:lnSpc>
              <a:buFont typeface="Arial" pitchFamily="34" charset="0"/>
              <a:buChar char="•"/>
            </a:pPr>
            <a:r>
              <a:rPr lang="en-US" dirty="0">
                <a:latin typeface="Tempus Sans ITC" pitchFamily="82" charset="0"/>
              </a:rPr>
              <a:t> Here a tendency is noticed to locate the temples away from the centre of the town</a:t>
            </a:r>
            <a:r>
              <a:rPr lang="en-US" b="1" dirty="0">
                <a:latin typeface="Tempus Sans ITC" pitchFamily="82" charset="0"/>
              </a:rPr>
              <a:t>. The temples were away from centre of the village</a:t>
            </a:r>
            <a:r>
              <a:rPr lang="en-US" dirty="0">
                <a:latin typeface="Tempus Sans ITC" pitchFamily="82" charset="0"/>
              </a:rPr>
              <a:t> and at the outskirts are even now an important feature of the country side.</a:t>
            </a:r>
          </a:p>
          <a:p>
            <a:pPr>
              <a:lnSpc>
                <a:spcPct val="150000"/>
              </a:lnSpc>
              <a:buFont typeface="Arial" pitchFamily="34" charset="0"/>
              <a:buChar char="•"/>
            </a:pPr>
            <a:r>
              <a:rPr lang="en-US" dirty="0">
                <a:latin typeface="Tempus Sans ITC" pitchFamily="82" charset="0"/>
              </a:rPr>
              <a:t> when two or more temples are constructed they are often put at further ends of village or  town.</a:t>
            </a:r>
          </a:p>
          <a:p>
            <a:pPr>
              <a:lnSpc>
                <a:spcPct val="150000"/>
              </a:lnSpc>
            </a:pPr>
            <a:endParaRPr lang="en-US" dirty="0">
              <a:latin typeface="Tempus Sans ITC" pitchFamily="82" charset="0"/>
            </a:endParaRPr>
          </a:p>
        </p:txBody>
      </p:sp>
      <p:sp>
        <p:nvSpPr>
          <p:cNvPr id="9" name="Rectangle 8"/>
          <p:cNvSpPr/>
          <p:nvPr/>
        </p:nvSpPr>
        <p:spPr>
          <a:xfrm>
            <a:off x="2362200" y="965537"/>
            <a:ext cx="4953000" cy="1015663"/>
          </a:xfrm>
          <a:prstGeom prst="rect">
            <a:avLst/>
          </a:prstGeom>
        </p:spPr>
        <p:txBody>
          <a:bodyPr>
            <a:spAutoFit/>
          </a:bodyPr>
          <a:lstStyle/>
          <a:p>
            <a:pPr>
              <a:buFont typeface="Arial" pitchFamily="34" charset="0"/>
              <a:buChar char="•"/>
            </a:pPr>
            <a:r>
              <a:rPr lang="en-US" sz="2000" b="1" dirty="0">
                <a:latin typeface="Tempus Sans ITC" pitchFamily="82" charset="0"/>
              </a:rPr>
              <a:t>Prastara</a:t>
            </a:r>
          </a:p>
          <a:p>
            <a:pPr>
              <a:buFont typeface="Arial" pitchFamily="34" charset="0"/>
              <a:buChar char="•"/>
            </a:pPr>
            <a:r>
              <a:rPr lang="en-US" sz="2000" b="1" dirty="0">
                <a:latin typeface="Tempus Sans ITC" pitchFamily="82" charset="0"/>
              </a:rPr>
              <a:t>  </a:t>
            </a:r>
            <a:r>
              <a:rPr lang="en-US" sz="2000" b="1" dirty="0" err="1">
                <a:latin typeface="Tempus Sans ITC" pitchFamily="82" charset="0"/>
              </a:rPr>
              <a:t>karmuka</a:t>
            </a:r>
            <a:endParaRPr lang="en-US" sz="2000" b="1" dirty="0">
              <a:latin typeface="Tempus Sans ITC" pitchFamily="82" charset="0"/>
            </a:endParaRPr>
          </a:p>
          <a:p>
            <a:pPr>
              <a:buFont typeface="Arial" pitchFamily="34" charset="0"/>
              <a:buChar char="•"/>
            </a:pPr>
            <a:r>
              <a:rPr lang="en-US" sz="2000" b="1" dirty="0">
                <a:latin typeface="Tempus Sans ITC" pitchFamily="82" charset="0"/>
              </a:rPr>
              <a:t> </a:t>
            </a:r>
            <a:r>
              <a:rPr lang="en-US" sz="2000" b="1" dirty="0" err="1">
                <a:latin typeface="Tempus Sans ITC" pitchFamily="82" charset="0"/>
              </a:rPr>
              <a:t>chathumukha</a:t>
            </a:r>
            <a:endParaRPr lang="en-US" sz="2000" b="1" dirty="0">
              <a:latin typeface="Tempus Sans ITC" pitchFamily="8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88374"/>
            <a:ext cx="9906000" cy="1892826"/>
          </a:xfrm>
          <a:prstGeom prst="rect">
            <a:avLst/>
          </a:prstGeom>
          <a:noFill/>
        </p:spPr>
        <p:txBody>
          <a:bodyPr wrap="square" rtlCol="0">
            <a:spAutoFit/>
          </a:bodyPr>
          <a:lstStyle/>
          <a:p>
            <a:pPr>
              <a:lnSpc>
                <a:spcPct val="150000"/>
              </a:lnSpc>
              <a:buFont typeface="Arial" pitchFamily="34" charset="0"/>
              <a:buChar char="•"/>
            </a:pPr>
            <a:r>
              <a:rPr lang="en-US" dirty="0">
                <a:latin typeface="Tempus Sans ITC" pitchFamily="82" charset="0"/>
              </a:rPr>
              <a:t>Another feature of the layout is that </a:t>
            </a:r>
            <a:r>
              <a:rPr lang="en-US" b="1" dirty="0">
                <a:latin typeface="Tempus Sans ITC" pitchFamily="82" charset="0"/>
              </a:rPr>
              <a:t>the length of the town should be twice its breadth.</a:t>
            </a:r>
          </a:p>
          <a:p>
            <a:pPr>
              <a:lnSpc>
                <a:spcPct val="150000"/>
              </a:lnSpc>
              <a:buFont typeface="Arial" pitchFamily="34" charset="0"/>
              <a:buChar char="•"/>
            </a:pPr>
            <a:r>
              <a:rPr lang="en-US" dirty="0">
                <a:latin typeface="Tempus Sans ITC" pitchFamily="82" charset="0"/>
              </a:rPr>
              <a:t> </a:t>
            </a:r>
            <a:r>
              <a:rPr lang="en-US" b="1" dirty="0">
                <a:latin typeface="Tempus Sans ITC" pitchFamily="82" charset="0"/>
              </a:rPr>
              <a:t>Out of the eight layouts </a:t>
            </a:r>
            <a:r>
              <a:rPr lang="en-US" dirty="0">
                <a:latin typeface="Tempus Sans ITC" pitchFamily="82" charset="0"/>
              </a:rPr>
              <a:t>mentioned in </a:t>
            </a:r>
            <a:r>
              <a:rPr lang="en-US" dirty="0" err="1">
                <a:latin typeface="Tempus Sans ITC" pitchFamily="82" charset="0"/>
              </a:rPr>
              <a:t>manasara</a:t>
            </a:r>
            <a:r>
              <a:rPr lang="en-US" dirty="0">
                <a:latin typeface="Tempus Sans ITC" pitchFamily="82" charset="0"/>
              </a:rPr>
              <a:t> ,</a:t>
            </a:r>
            <a:r>
              <a:rPr lang="en-US" b="1" dirty="0">
                <a:latin typeface="Tempus Sans ITC" pitchFamily="82" charset="0"/>
              </a:rPr>
              <a:t>all except two are specified to have this proportion </a:t>
            </a:r>
            <a:r>
              <a:rPr lang="en-US" dirty="0">
                <a:latin typeface="Tempus Sans ITC" pitchFamily="82" charset="0"/>
              </a:rPr>
              <a:t>,the two exceptions are </a:t>
            </a:r>
            <a:r>
              <a:rPr lang="en-US" b="1" dirty="0">
                <a:latin typeface="Tempus Sans ITC" pitchFamily="82" charset="0"/>
              </a:rPr>
              <a:t>padmaka and swastika layouts whose lengths should be equal to breadth</a:t>
            </a:r>
            <a:r>
              <a:rPr lang="en-US" dirty="0">
                <a:latin typeface="Tempus Sans ITC" pitchFamily="82" charset="0"/>
              </a:rPr>
              <a:t>s.</a:t>
            </a:r>
          </a:p>
          <a:p>
            <a:pPr>
              <a:lnSpc>
                <a:spcPct val="150000"/>
              </a:lnSpc>
            </a:pPr>
            <a:endParaRPr lang="en-US" sz="2400" b="1" dirty="0"/>
          </a:p>
        </p:txBody>
      </p:sp>
      <p:sp>
        <p:nvSpPr>
          <p:cNvPr id="3" name="Rectangle 2"/>
          <p:cNvSpPr/>
          <p:nvPr/>
        </p:nvSpPr>
        <p:spPr>
          <a:xfrm>
            <a:off x="76200" y="1219200"/>
            <a:ext cx="7010400" cy="6047809"/>
          </a:xfrm>
          <a:prstGeom prst="rect">
            <a:avLst/>
          </a:prstGeom>
        </p:spPr>
        <p:txBody>
          <a:bodyPr wrap="square">
            <a:spAutoFit/>
          </a:bodyPr>
          <a:lstStyle/>
          <a:p>
            <a:pPr>
              <a:lnSpc>
                <a:spcPct val="150000"/>
              </a:lnSpc>
            </a:pPr>
            <a:r>
              <a:rPr lang="en-US" sz="2400" b="1" dirty="0" err="1"/>
              <a:t>Sarvatobhadra</a:t>
            </a:r>
            <a:r>
              <a:rPr lang="en-US" sz="2400" b="1" dirty="0"/>
              <a:t> Layout </a:t>
            </a:r>
          </a:p>
          <a:p>
            <a:pPr>
              <a:lnSpc>
                <a:spcPct val="150000"/>
              </a:lnSpc>
              <a:buFont typeface="Arial" pitchFamily="34" charset="0"/>
              <a:buChar char="•"/>
            </a:pPr>
            <a:r>
              <a:rPr lang="en-US" b="1" dirty="0">
                <a:latin typeface="Tempus Sans ITC" pitchFamily="82" charset="0"/>
              </a:rPr>
              <a:t>The layout is square one</a:t>
            </a:r>
            <a:r>
              <a:rPr lang="en-US" dirty="0">
                <a:latin typeface="Tempus Sans ITC" pitchFamily="82" charset="0"/>
              </a:rPr>
              <a:t>. It has one to five carriage roads or main streets together with a surrounding streets</a:t>
            </a:r>
          </a:p>
          <a:p>
            <a:pPr>
              <a:lnSpc>
                <a:spcPct val="150000"/>
              </a:lnSpc>
              <a:buFont typeface="Arial" pitchFamily="34" charset="0"/>
              <a:buChar char="•"/>
            </a:pPr>
            <a:r>
              <a:rPr lang="en-US" b="1" dirty="0">
                <a:latin typeface="Tempus Sans ITC" pitchFamily="82" charset="0"/>
              </a:rPr>
              <a:t>At the four corners there should be a monastery, temples or guest house</a:t>
            </a:r>
            <a:r>
              <a:rPr lang="en-US" dirty="0">
                <a:latin typeface="Tempus Sans ITC" pitchFamily="82" charset="0"/>
              </a:rPr>
              <a:t>. Other public houses in quarters as are required.</a:t>
            </a:r>
          </a:p>
          <a:p>
            <a:pPr>
              <a:lnSpc>
                <a:spcPct val="150000"/>
              </a:lnSpc>
              <a:buFont typeface="Arial" pitchFamily="34" charset="0"/>
              <a:buChar char="•"/>
            </a:pPr>
            <a:r>
              <a:rPr lang="en-US" b="1" dirty="0">
                <a:latin typeface="Tempus Sans ITC" pitchFamily="82" charset="0"/>
              </a:rPr>
              <a:t>At  the four directions, there should be main gates.</a:t>
            </a:r>
          </a:p>
          <a:p>
            <a:pPr>
              <a:lnSpc>
                <a:spcPct val="150000"/>
              </a:lnSpc>
              <a:buFont typeface="Arial" pitchFamily="34" charset="0"/>
              <a:buChar char="•"/>
            </a:pPr>
            <a:r>
              <a:rPr lang="en-US" dirty="0">
                <a:latin typeface="Tempus Sans ITC" pitchFamily="82" charset="0"/>
              </a:rPr>
              <a:t> </a:t>
            </a:r>
            <a:r>
              <a:rPr lang="en-US" b="1" dirty="0">
                <a:latin typeface="Tempus Sans ITC" pitchFamily="82" charset="0"/>
              </a:rPr>
              <a:t>By allotting different plots for different trades and professions a kind of zone system has been introduced.</a:t>
            </a:r>
          </a:p>
          <a:p>
            <a:pPr>
              <a:lnSpc>
                <a:spcPct val="150000"/>
              </a:lnSpc>
              <a:buFont typeface="Arial" pitchFamily="34" charset="0"/>
              <a:buChar char="•"/>
            </a:pPr>
            <a:r>
              <a:rPr lang="en-US" dirty="0">
                <a:latin typeface="Tempus Sans ITC" pitchFamily="82" charset="0"/>
              </a:rPr>
              <a:t> </a:t>
            </a:r>
            <a:r>
              <a:rPr lang="en-US" b="1" dirty="0">
                <a:latin typeface="Tempus Sans ITC" pitchFamily="82" charset="0"/>
              </a:rPr>
              <a:t>Approach towards centre are to become less and less populated, until it reaches the centre ,where there should be no building at all. This is a practice diametrically opposite to the present system where the centre is intensely built and the intensity reduces further and further away from  the centre.</a:t>
            </a:r>
          </a:p>
          <a:p>
            <a:pPr>
              <a:lnSpc>
                <a:spcPct val="150000"/>
              </a:lnSpc>
            </a:pPr>
            <a:endParaRPr lang="en-US" dirty="0">
              <a:latin typeface="Tempus Sans ITC" pitchFamily="82" charset="0"/>
            </a:endParaRPr>
          </a:p>
        </p:txBody>
      </p:sp>
      <p:pic>
        <p:nvPicPr>
          <p:cNvPr id="7169" name="Picture 1"/>
          <p:cNvPicPr>
            <a:picLocks noChangeAspect="1" noChangeArrowheads="1"/>
          </p:cNvPicPr>
          <p:nvPr/>
        </p:nvPicPr>
        <p:blipFill>
          <a:blip r:embed="rId2" cstate="print"/>
          <a:srcRect/>
          <a:stretch>
            <a:fillRect/>
          </a:stretch>
        </p:blipFill>
        <p:spPr bwMode="auto">
          <a:xfrm>
            <a:off x="7086600" y="1447800"/>
            <a:ext cx="2743200" cy="3526772"/>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7696201" y="5091979"/>
            <a:ext cx="1523999" cy="153742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608487"/>
            <a:ext cx="6400800" cy="5078313"/>
          </a:xfrm>
          <a:prstGeom prst="rect">
            <a:avLst/>
          </a:prstGeom>
          <a:noFill/>
        </p:spPr>
        <p:txBody>
          <a:bodyPr wrap="square" rtlCol="0">
            <a:spAutoFit/>
          </a:bodyPr>
          <a:lstStyle/>
          <a:p>
            <a:pPr>
              <a:lnSpc>
                <a:spcPct val="150000"/>
              </a:lnSpc>
            </a:pPr>
            <a:r>
              <a:rPr lang="en-US" dirty="0">
                <a:latin typeface="Tempus Sans ITC" pitchFamily="82" charset="0"/>
              </a:rPr>
              <a:t>The name its tells that </a:t>
            </a:r>
            <a:r>
              <a:rPr lang="en-US" b="1" dirty="0" err="1">
                <a:latin typeface="Tempus Sans ITC" pitchFamily="82" charset="0"/>
              </a:rPr>
              <a:t>nandyavarta</a:t>
            </a:r>
            <a:r>
              <a:rPr lang="en-US" b="1" dirty="0">
                <a:latin typeface="Tempus Sans ITC" pitchFamily="82" charset="0"/>
              </a:rPr>
              <a:t> is a thick white flower </a:t>
            </a:r>
            <a:r>
              <a:rPr lang="en-US" dirty="0">
                <a:latin typeface="Tempus Sans ITC" pitchFamily="82" charset="0"/>
              </a:rPr>
              <a:t>that grows on a bush. The main peculiarity of the flower is the overlapping of the petals. This characteristic of the petal is adopted in the layout of the streets in </a:t>
            </a:r>
            <a:r>
              <a:rPr lang="en-US" dirty="0" err="1">
                <a:latin typeface="Tempus Sans ITC" pitchFamily="82" charset="0"/>
              </a:rPr>
              <a:t>nandyavarta</a:t>
            </a:r>
            <a:r>
              <a:rPr lang="en-US" dirty="0">
                <a:latin typeface="Tempus Sans ITC" pitchFamily="82" charset="0"/>
              </a:rPr>
              <a:t> layout .</a:t>
            </a:r>
          </a:p>
          <a:p>
            <a:pPr>
              <a:lnSpc>
                <a:spcPct val="150000"/>
              </a:lnSpc>
            </a:pPr>
            <a:r>
              <a:rPr lang="en-US" b="1" dirty="0">
                <a:latin typeface="Tempus Sans ITC" pitchFamily="82" charset="0"/>
              </a:rPr>
              <a:t>The length of the town should be twice the breadth.</a:t>
            </a:r>
          </a:p>
          <a:p>
            <a:pPr>
              <a:lnSpc>
                <a:spcPct val="150000"/>
              </a:lnSpc>
            </a:pPr>
            <a:r>
              <a:rPr lang="en-US" b="1" dirty="0">
                <a:latin typeface="Tempus Sans ITC" pitchFamily="82" charset="0"/>
              </a:rPr>
              <a:t>The centre of the town should be kept open or pavilion or shrine may be constructed there probably to form a feature of the layout.</a:t>
            </a:r>
          </a:p>
          <a:p>
            <a:pPr>
              <a:lnSpc>
                <a:spcPct val="150000"/>
              </a:lnSpc>
            </a:pPr>
            <a:endParaRPr lang="en-US" dirty="0">
              <a:latin typeface="Tempus Sans ITC" pitchFamily="82" charset="0"/>
            </a:endParaRPr>
          </a:p>
          <a:p>
            <a:pPr>
              <a:lnSpc>
                <a:spcPct val="150000"/>
              </a:lnSpc>
            </a:pPr>
            <a:endParaRPr lang="en-US" dirty="0">
              <a:latin typeface="Tempus Sans ITC" pitchFamily="82" charset="0"/>
            </a:endParaRPr>
          </a:p>
          <a:p>
            <a:pPr>
              <a:lnSpc>
                <a:spcPct val="150000"/>
              </a:lnSpc>
            </a:pPr>
            <a:endParaRPr lang="en-US" dirty="0">
              <a:latin typeface="Tempus Sans ITC" pitchFamily="82" charset="0"/>
            </a:endParaRPr>
          </a:p>
          <a:p>
            <a:pPr>
              <a:lnSpc>
                <a:spcPct val="150000"/>
              </a:lnSpc>
            </a:pPr>
            <a:endParaRPr lang="en-US" dirty="0">
              <a:latin typeface="Tempus Sans ITC" pitchFamily="82" charset="0"/>
            </a:endParaRPr>
          </a:p>
        </p:txBody>
      </p:sp>
      <p:pic>
        <p:nvPicPr>
          <p:cNvPr id="6146" name="Picture 2"/>
          <p:cNvPicPr>
            <a:picLocks noChangeAspect="1" noChangeArrowheads="1"/>
          </p:cNvPicPr>
          <p:nvPr/>
        </p:nvPicPr>
        <p:blipFill>
          <a:blip r:embed="rId2" cstate="print"/>
          <a:srcRect/>
          <a:stretch>
            <a:fillRect/>
          </a:stretch>
        </p:blipFill>
        <p:spPr bwMode="auto">
          <a:xfrm>
            <a:off x="4953000" y="2590800"/>
            <a:ext cx="1143000" cy="1182861"/>
          </a:xfrm>
          <a:prstGeom prst="rect">
            <a:avLst/>
          </a:prstGeom>
          <a:noFill/>
          <a:ln w="9525">
            <a:noFill/>
            <a:miter lim="800000"/>
            <a:headEnd/>
            <a:tailEnd/>
          </a:ln>
        </p:spPr>
      </p:pic>
      <p:sp>
        <p:nvSpPr>
          <p:cNvPr id="5" name="TextBox 4"/>
          <p:cNvSpPr txBox="1"/>
          <p:nvPr/>
        </p:nvSpPr>
        <p:spPr>
          <a:xfrm>
            <a:off x="76200" y="-304800"/>
            <a:ext cx="9829800" cy="4247317"/>
          </a:xfrm>
          <a:prstGeom prst="rect">
            <a:avLst/>
          </a:prstGeom>
          <a:noFill/>
        </p:spPr>
        <p:txBody>
          <a:bodyPr wrap="square" rtlCol="0">
            <a:spAutoFit/>
          </a:bodyPr>
          <a:lstStyle/>
          <a:p>
            <a:pPr>
              <a:lnSpc>
                <a:spcPct val="150000"/>
              </a:lnSpc>
            </a:pPr>
            <a:endParaRPr lang="en-US" dirty="0">
              <a:latin typeface="Tempus Sans ITC" pitchFamily="82" charset="0"/>
            </a:endParaRPr>
          </a:p>
          <a:p>
            <a:pPr>
              <a:lnSpc>
                <a:spcPct val="150000"/>
              </a:lnSpc>
              <a:buFont typeface="Arial" pitchFamily="34" charset="0"/>
              <a:buChar char="•"/>
            </a:pPr>
            <a:r>
              <a:rPr lang="en-US" dirty="0">
                <a:latin typeface="Tempus Sans ITC" pitchFamily="82" charset="0"/>
              </a:rPr>
              <a:t>  One thing to which they appear to have given a great deal of stress was the provision of less important roads or lanes between two important streets ,preferably with one pavement on one side.</a:t>
            </a:r>
          </a:p>
          <a:p>
            <a:pPr>
              <a:lnSpc>
                <a:spcPct val="150000"/>
              </a:lnSpc>
              <a:buFont typeface="Arial" pitchFamily="34" charset="0"/>
              <a:buChar char="•"/>
            </a:pPr>
            <a:r>
              <a:rPr lang="en-US" b="1" dirty="0">
                <a:latin typeface="Tempus Sans ITC" pitchFamily="82" charset="0"/>
              </a:rPr>
              <a:t>In </a:t>
            </a:r>
            <a:r>
              <a:rPr lang="en-US" b="1" dirty="0" err="1">
                <a:latin typeface="Tempus Sans ITC" pitchFamily="82" charset="0"/>
              </a:rPr>
              <a:t>dandaka</a:t>
            </a:r>
            <a:r>
              <a:rPr lang="en-US" b="1" dirty="0">
                <a:latin typeface="Tempus Sans ITC" pitchFamily="82" charset="0"/>
              </a:rPr>
              <a:t> layout</a:t>
            </a:r>
            <a:r>
              <a:rPr lang="en-US" dirty="0">
                <a:latin typeface="Tempus Sans ITC" pitchFamily="82" charset="0"/>
              </a:rPr>
              <a:t> it is apparent that </a:t>
            </a:r>
            <a:r>
              <a:rPr lang="en-US" b="1" dirty="0">
                <a:latin typeface="Tempus Sans ITC" pitchFamily="82" charset="0"/>
              </a:rPr>
              <a:t>trade and professions are concentrated towards the centre ,while the residential quarters receded to the periphery of the town</a:t>
            </a:r>
            <a:r>
              <a:rPr lang="en-US" dirty="0">
                <a:latin typeface="Tempus Sans ITC" pitchFamily="82" charset="0"/>
              </a:rPr>
              <a:t>. </a:t>
            </a:r>
            <a:r>
              <a:rPr lang="en-US" b="1" dirty="0">
                <a:latin typeface="Tempus Sans ITC" pitchFamily="82" charset="0"/>
              </a:rPr>
              <a:t>Concentration of trade and profession at  periphery of town  has a great advantage; when they increase ,outlying areas can be tacked on towns and developed without inconveniencing the inhabitants and </a:t>
            </a:r>
            <a:r>
              <a:rPr lang="en-US" b="1" dirty="0" err="1">
                <a:latin typeface="Tempus Sans ITC" pitchFamily="82" charset="0"/>
              </a:rPr>
              <a:t>remodelling</a:t>
            </a:r>
            <a:r>
              <a:rPr lang="en-US" b="1" dirty="0">
                <a:latin typeface="Tempus Sans ITC" pitchFamily="82" charset="0"/>
              </a:rPr>
              <a:t> the entire town at tremendous expense.</a:t>
            </a:r>
          </a:p>
          <a:p>
            <a:pPr>
              <a:lnSpc>
                <a:spcPct val="150000"/>
              </a:lnSpc>
            </a:pPr>
            <a:endParaRPr lang="en-US" dirty="0">
              <a:latin typeface="Tempus Sans ITC" pitchFamily="82" charset="0"/>
            </a:endParaRPr>
          </a:p>
          <a:p>
            <a:pPr>
              <a:lnSpc>
                <a:spcPct val="150000"/>
              </a:lnSpc>
            </a:pPr>
            <a:endParaRPr lang="en-US" dirty="0">
              <a:latin typeface="Tempus Sans ITC" pitchFamily="82" charset="0"/>
            </a:endParaRPr>
          </a:p>
        </p:txBody>
      </p:sp>
      <p:pic>
        <p:nvPicPr>
          <p:cNvPr id="3" name="Picture 2"/>
          <p:cNvPicPr>
            <a:picLocks noChangeAspect="1" noChangeArrowheads="1"/>
          </p:cNvPicPr>
          <p:nvPr/>
        </p:nvPicPr>
        <p:blipFill>
          <a:blip r:embed="rId3" cstate="print">
            <a:clrChange>
              <a:clrFrom>
                <a:srgbClr val="817D79"/>
              </a:clrFrom>
              <a:clrTo>
                <a:srgbClr val="817D79">
                  <a:alpha val="0"/>
                </a:srgbClr>
              </a:clrTo>
            </a:clrChange>
            <a:lum bright="20000" contrast="30000"/>
          </a:blip>
          <a:srcRect l="27778" t="21333" r="27778" b="25333"/>
          <a:stretch>
            <a:fillRect/>
          </a:stretch>
        </p:blipFill>
        <p:spPr bwMode="auto">
          <a:xfrm>
            <a:off x="6172200" y="2686050"/>
            <a:ext cx="3479800" cy="2609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6200" y="3083004"/>
            <a:ext cx="3505200" cy="1107996"/>
          </a:xfrm>
          <a:prstGeom prst="rect">
            <a:avLst/>
          </a:prstGeom>
          <a:noFill/>
        </p:spPr>
        <p:txBody>
          <a:bodyPr wrap="square" rtlCol="0">
            <a:spAutoFit/>
          </a:bodyPr>
          <a:lstStyle/>
          <a:p>
            <a:r>
              <a:rPr lang="en-US" sz="2400" b="1" dirty="0"/>
              <a:t>Nandyavarta layout</a:t>
            </a:r>
          </a:p>
          <a:p>
            <a:r>
              <a:rPr lang="en-US" sz="2400" b="1" dirty="0"/>
              <a:t> </a:t>
            </a:r>
          </a:p>
          <a:p>
            <a:r>
              <a:rPr lang="en-US" dirty="0"/>
              <a:t> </a:t>
            </a:r>
          </a:p>
        </p:txBody>
      </p:sp>
      <p:sp>
        <p:nvSpPr>
          <p:cNvPr id="8" name="Rectangle 7"/>
          <p:cNvSpPr/>
          <p:nvPr/>
        </p:nvSpPr>
        <p:spPr>
          <a:xfrm>
            <a:off x="6553200" y="5334000"/>
            <a:ext cx="3352800" cy="1338828"/>
          </a:xfrm>
          <a:prstGeom prst="rect">
            <a:avLst/>
          </a:prstGeom>
        </p:spPr>
        <p:txBody>
          <a:bodyPr wrap="square">
            <a:spAutoFit/>
          </a:bodyPr>
          <a:lstStyle/>
          <a:p>
            <a:pPr>
              <a:lnSpc>
                <a:spcPct val="150000"/>
              </a:lnSpc>
            </a:pPr>
            <a:r>
              <a:rPr lang="en-US" b="1" dirty="0">
                <a:latin typeface="Tempus Sans ITC" pitchFamily="82" charset="0"/>
              </a:rPr>
              <a:t>The </a:t>
            </a:r>
            <a:r>
              <a:rPr lang="en-US" b="1" dirty="0" err="1">
                <a:latin typeface="Tempus Sans ITC" pitchFamily="82" charset="0"/>
              </a:rPr>
              <a:t>nandyavarta</a:t>
            </a:r>
            <a:r>
              <a:rPr lang="en-US" b="1" dirty="0">
                <a:latin typeface="Tempus Sans ITC" pitchFamily="82" charset="0"/>
              </a:rPr>
              <a:t> layouts is an improvement on the </a:t>
            </a:r>
            <a:r>
              <a:rPr lang="en-US" b="1" dirty="0" err="1">
                <a:latin typeface="Tempus Sans ITC" pitchFamily="82" charset="0"/>
              </a:rPr>
              <a:t>sarvatobhadra</a:t>
            </a:r>
            <a:r>
              <a:rPr lang="en-US" b="1" dirty="0">
                <a:latin typeface="Tempus Sans ITC" pitchFamily="82" charset="0"/>
              </a:rPr>
              <a:t> layout.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76200"/>
            <a:ext cx="3505200" cy="1107996"/>
          </a:xfrm>
          <a:prstGeom prst="rect">
            <a:avLst/>
          </a:prstGeom>
          <a:noFill/>
        </p:spPr>
        <p:txBody>
          <a:bodyPr wrap="square" rtlCol="0">
            <a:spAutoFit/>
          </a:bodyPr>
          <a:lstStyle/>
          <a:p>
            <a:r>
              <a:rPr lang="en-US" sz="2400" b="1" dirty="0"/>
              <a:t>Padmaka layout</a:t>
            </a:r>
          </a:p>
          <a:p>
            <a:r>
              <a:rPr lang="en-US" sz="2400" b="1" dirty="0"/>
              <a:t> </a:t>
            </a:r>
          </a:p>
          <a:p>
            <a:r>
              <a:rPr lang="en-US" dirty="0"/>
              <a:t> </a:t>
            </a:r>
          </a:p>
        </p:txBody>
      </p:sp>
      <p:sp>
        <p:nvSpPr>
          <p:cNvPr id="6" name="TextBox 5"/>
          <p:cNvSpPr txBox="1"/>
          <p:nvPr/>
        </p:nvSpPr>
        <p:spPr>
          <a:xfrm>
            <a:off x="76200" y="407075"/>
            <a:ext cx="6705600" cy="3831818"/>
          </a:xfrm>
          <a:prstGeom prst="rect">
            <a:avLst/>
          </a:prstGeom>
          <a:noFill/>
        </p:spPr>
        <p:txBody>
          <a:bodyPr wrap="square" rtlCol="0">
            <a:spAutoFit/>
          </a:bodyPr>
          <a:lstStyle/>
          <a:p>
            <a:pPr>
              <a:lnSpc>
                <a:spcPct val="150000"/>
              </a:lnSpc>
            </a:pPr>
            <a:r>
              <a:rPr lang="en-US" dirty="0">
                <a:latin typeface="Tempus Sans ITC" pitchFamily="82" charset="0"/>
              </a:rPr>
              <a:t>In this layout  </a:t>
            </a:r>
            <a:r>
              <a:rPr lang="en-US" b="1" dirty="0">
                <a:latin typeface="Tempus Sans ITC" pitchFamily="82" charset="0"/>
              </a:rPr>
              <a:t>there should be four to eight streets</a:t>
            </a:r>
            <a:r>
              <a:rPr lang="en-US" dirty="0">
                <a:latin typeface="Tempus Sans ITC" pitchFamily="82" charset="0"/>
              </a:rPr>
              <a:t>. All carriage roads in the exterior as well as in </a:t>
            </a:r>
            <a:r>
              <a:rPr lang="en-US" b="1" dirty="0">
                <a:latin typeface="Tempus Sans ITC" pitchFamily="82" charset="0"/>
              </a:rPr>
              <a:t>the surrounding ones should be furnished with footpaths</a:t>
            </a:r>
            <a:r>
              <a:rPr lang="en-US" dirty="0">
                <a:latin typeface="Tempus Sans ITC" pitchFamily="82" charset="0"/>
              </a:rPr>
              <a:t>. Across the middle there should not be any street ,</a:t>
            </a:r>
            <a:r>
              <a:rPr lang="en-US" b="1" dirty="0">
                <a:latin typeface="Tempus Sans ITC" pitchFamily="82" charset="0"/>
              </a:rPr>
              <a:t>the gates should be made towards the four directions.</a:t>
            </a:r>
          </a:p>
          <a:p>
            <a:pPr>
              <a:lnSpc>
                <a:spcPct val="150000"/>
              </a:lnSpc>
            </a:pPr>
            <a:r>
              <a:rPr lang="en-US" dirty="0">
                <a:latin typeface="Tempus Sans ITC" pitchFamily="82" charset="0"/>
              </a:rPr>
              <a:t>The chief characteristics of the layout can be determined from its name padmaka ,</a:t>
            </a:r>
            <a:r>
              <a:rPr lang="en-US" b="1" dirty="0">
                <a:latin typeface="Tempus Sans ITC" pitchFamily="82" charset="0"/>
              </a:rPr>
              <a:t>which means like a lotus </a:t>
            </a:r>
            <a:r>
              <a:rPr lang="en-US" dirty="0">
                <a:latin typeface="Tempus Sans ITC" pitchFamily="82" charset="0"/>
              </a:rPr>
              <a:t>and from the statement that </a:t>
            </a:r>
            <a:r>
              <a:rPr lang="en-US" b="1" dirty="0">
                <a:latin typeface="Tempus Sans ITC" pitchFamily="82" charset="0"/>
              </a:rPr>
              <a:t>the residential buildings should be built in the six plots each divided by an oblique line</a:t>
            </a:r>
            <a:r>
              <a:rPr lang="en-US" dirty="0">
                <a:latin typeface="Tempus Sans ITC" pitchFamily="82" charset="0"/>
              </a:rPr>
              <a:t>. It is on either side of these diagonal streets that the most important residential quarters are to be built.</a:t>
            </a:r>
          </a:p>
        </p:txBody>
      </p:sp>
      <p:pic>
        <p:nvPicPr>
          <p:cNvPr id="7" name="Picture 6"/>
          <p:cNvPicPr>
            <a:picLocks noChangeAspect="1" noChangeArrowheads="1"/>
          </p:cNvPicPr>
          <p:nvPr/>
        </p:nvPicPr>
        <p:blipFill>
          <a:blip r:embed="rId2" cstate="print"/>
          <a:srcRect l="40000" t="18889" r="38889" b="46444"/>
          <a:stretch>
            <a:fillRect/>
          </a:stretch>
        </p:blipFill>
        <p:spPr bwMode="auto">
          <a:xfrm>
            <a:off x="6775450" y="754063"/>
            <a:ext cx="2978149" cy="3055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76200" y="4191000"/>
            <a:ext cx="6858000" cy="2585323"/>
          </a:xfrm>
          <a:prstGeom prst="rect">
            <a:avLst/>
          </a:prstGeom>
        </p:spPr>
        <p:txBody>
          <a:bodyPr wrap="square">
            <a:spAutoFit/>
          </a:bodyPr>
          <a:lstStyle/>
          <a:p>
            <a:pPr>
              <a:lnSpc>
                <a:spcPct val="150000"/>
              </a:lnSpc>
            </a:pPr>
            <a:r>
              <a:rPr lang="en-US" dirty="0">
                <a:latin typeface="Tempus Sans ITC" pitchFamily="82" charset="0"/>
              </a:rPr>
              <a:t>The four streets that radiate to the east ,west ,south and north are apparently to contain the important public buildings.</a:t>
            </a:r>
          </a:p>
          <a:p>
            <a:pPr>
              <a:lnSpc>
                <a:spcPct val="150000"/>
              </a:lnSpc>
            </a:pPr>
            <a:r>
              <a:rPr lang="en-US" dirty="0">
                <a:latin typeface="Tempus Sans ITC" pitchFamily="82" charset="0"/>
              </a:rPr>
              <a:t>In this layout ,half of the  layout is modification of the same ,in which the connecting streets through the periphery and the three rounds are made straight ,instead of segmental ,thereby giving an octagonal shape to the entire layout.</a:t>
            </a:r>
          </a:p>
        </p:txBody>
      </p:sp>
      <p:pic>
        <p:nvPicPr>
          <p:cNvPr id="1029" name="Picture 5"/>
          <p:cNvPicPr>
            <a:picLocks noChangeAspect="1" noChangeArrowheads="1"/>
          </p:cNvPicPr>
          <p:nvPr/>
        </p:nvPicPr>
        <p:blipFill>
          <a:blip r:embed="rId3" cstate="print"/>
          <a:srcRect/>
          <a:stretch>
            <a:fillRect/>
          </a:stretch>
        </p:blipFill>
        <p:spPr bwMode="auto">
          <a:xfrm>
            <a:off x="6765231" y="3886200"/>
            <a:ext cx="3140769" cy="292851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2337</TotalTime>
  <Words>1533</Words>
  <Application>Microsoft Office PowerPoint</Application>
  <PresentationFormat>A4 Paper (210x297 mm)</PresentationFormat>
  <Paragraphs>98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Baskerville Old Face</vt:lpstr>
      <vt:lpstr>Calibri</vt:lpstr>
      <vt:lpstr>Calibri Light</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176</cp:revision>
  <dcterms:created xsi:type="dcterms:W3CDTF">2010-11-10T17:02:24Z</dcterms:created>
  <dcterms:modified xsi:type="dcterms:W3CDTF">2022-02-14T14:55:19Z</dcterms:modified>
</cp:coreProperties>
</file>