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56" r:id="rId4"/>
    <p:sldId id="257" r:id="rId5"/>
    <p:sldId id="259" r:id="rId6"/>
    <p:sldId id="260" r:id="rId7"/>
    <p:sldId id="268" r:id="rId8"/>
    <p:sldId id="269" r:id="rId9"/>
    <p:sldId id="261" r:id="rId10"/>
    <p:sldId id="262" r:id="rId11"/>
    <p:sldId id="264" r:id="rId12"/>
    <p:sldId id="263" r:id="rId13"/>
    <p:sldId id="265" r:id="rId14"/>
    <p:sldId id="270" r:id="rId15"/>
    <p:sldId id="267" r:id="rId16"/>
    <p:sldId id="273" r:id="rId17"/>
    <p:sldId id="272" r:id="rId18"/>
    <p:sldId id="275" r:id="rId19"/>
    <p:sldId id="266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7182-9D85-47B6-AED0-8376CF6EDF73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B237-D0F4-40E3-95E3-3D4C064558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05049E-966F-4E83-8CFC-9A627FC62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09" y="263770"/>
            <a:ext cx="1499391" cy="178874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8EC3957-1EFA-445B-BACE-7C0A7D793811}"/>
              </a:ext>
            </a:extLst>
          </p:cNvPr>
          <p:cNvSpPr txBox="1">
            <a:spLocks/>
          </p:cNvSpPr>
          <p:nvPr/>
        </p:nvSpPr>
        <p:spPr bwMode="auto">
          <a:xfrm>
            <a:off x="29309" y="4451125"/>
            <a:ext cx="11195538" cy="213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62" u="sng" dirty="0"/>
              <a:t>Subject:</a:t>
            </a:r>
            <a:r>
              <a:rPr lang="en-IN" sz="2462" dirty="0"/>
              <a:t> </a:t>
            </a:r>
            <a:r>
              <a:rPr lang="en-US" sz="2462" spc="-99" dirty="0"/>
              <a:t>Principles Of Human Settlements-I</a:t>
            </a:r>
          </a:p>
          <a:p>
            <a:r>
              <a:rPr lang="en-IN" sz="2462" u="sng" dirty="0"/>
              <a:t>Topic:</a:t>
            </a:r>
            <a:r>
              <a:rPr lang="en-IN" sz="2462" dirty="0"/>
              <a:t> </a:t>
            </a:r>
            <a:r>
              <a:rPr lang="en-US" sz="2462" spc="-99" dirty="0"/>
              <a:t>Ancient Greece Town Planning</a:t>
            </a:r>
          </a:p>
          <a:p>
            <a:r>
              <a:rPr lang="en-IN" sz="2462" u="sng" dirty="0"/>
              <a:t>Presented by</a:t>
            </a:r>
            <a:r>
              <a:rPr lang="en-IN" sz="2462" dirty="0"/>
              <a:t>: </a:t>
            </a:r>
            <a:r>
              <a:rPr lang="en-IN" sz="2462" dirty="0" err="1" smtClean="0"/>
              <a:t>Pallavi</a:t>
            </a:r>
            <a:r>
              <a:rPr lang="en-IN" sz="2462" dirty="0" smtClean="0"/>
              <a:t> Tiwari</a:t>
            </a:r>
            <a:endParaRPr lang="en-IN" sz="2462" dirty="0"/>
          </a:p>
        </p:txBody>
      </p:sp>
    </p:spTree>
    <p:extLst>
      <p:ext uri="{BB962C8B-B14F-4D97-AF65-F5344CB8AC3E}">
        <p14:creationId xmlns:p14="http://schemas.microsoft.com/office/powerpoint/2010/main" val="196632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533400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CAUSES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7" descr="Dorian_and_other_Greek_nations_mig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352800"/>
            <a:ext cx="3836310" cy="3505200"/>
          </a:xfrm>
          <a:prstGeom prst="rect">
            <a:avLst/>
          </a:prstGeom>
          <a:noFill/>
          <a:ln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2971800" y="609600"/>
            <a:ext cx="6172200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Period in which Mycenean kingdoms fell was one of general unrest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Lybians and Sea Peoples attacked Egypt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 Peoples destroyed Hittite Empire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Pirates roamed the eastern Mediterranean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Mycenean palaces came under tremendous pressure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Palaces destroyed over a long period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Perhaps victims of different groups of invaders arriving at different times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Small, vicious groups of raiding parties brought about downfall of Mycenean civilization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a single, massive migration of new people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THE DARK AGE</a:t>
            </a:r>
          </a:p>
        </p:txBody>
      </p:sp>
      <p:pic>
        <p:nvPicPr>
          <p:cNvPr id="3" name="Picture 6" descr="greekworldma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914400"/>
            <a:ext cx="5676900" cy="3295650"/>
          </a:xfrm>
          <a:noFill/>
          <a:ln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828800" y="4343400"/>
            <a:ext cx="2819400" cy="2289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Although generally isolated and backward, the Dark Age did see some technological and cultural innovations that would create foundation for future Greek civilization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257800" y="4572000"/>
            <a:ext cx="2971800" cy="20145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People who fled Greece settled on Aegean Islands, coast of Asia Minor, and elsewhere, forming base for prosperous city-states that would develop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62600" y="5257800"/>
            <a:ext cx="24384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</a:rPr>
              <a:t>Population of Greek world began to grow rapidly around 800 BC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0"/>
            <a:ext cx="4800600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Stimulated another wave of migration and Greek migrants from the peninsula and other settlements founded hundreds of new sites along Black Sea, the Adriatic, and western Mediterranean</a:t>
            </a:r>
          </a:p>
        </p:txBody>
      </p:sp>
      <p:pic>
        <p:nvPicPr>
          <p:cNvPr id="4" name="Picture 6" descr="greekworldmap"/>
          <p:cNvPicPr>
            <a:picLocks noGrp="1" noChangeAspect="1" noChangeArrowheads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733550" y="1552575"/>
            <a:ext cx="5676900" cy="3295650"/>
          </a:xfrm>
          <a:noFill/>
          <a:ln/>
        </p:spPr>
      </p:pic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791200" y="2133600"/>
            <a:ext cx="2667000" cy="14478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57200" y="2819400"/>
            <a:ext cx="3200400" cy="19812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581400" y="2895600"/>
            <a:ext cx="990600" cy="1066800"/>
          </a:xfrm>
          <a:prstGeom prst="ellips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acropol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833828" cy="3290888"/>
          </a:xfrm>
          <a:prstGeom prst="rect">
            <a:avLst/>
          </a:prstGeom>
          <a:noFill/>
        </p:spPr>
      </p:pic>
      <p:pic>
        <p:nvPicPr>
          <p:cNvPr id="11" name="Picture 3" descr="acropolis_sat_athens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3805" y="2329883"/>
            <a:ext cx="6560195" cy="4528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GREEK CITY – STATES (700 - 338  BC)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4267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Polis (city)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City surrounding a fort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Absolutely independent and self-sufficient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/>
              <a:t>Based on 3 ideas:</a:t>
            </a:r>
          </a:p>
          <a:p>
            <a:pPr lvl="1"/>
            <a:r>
              <a:rPr lang="en-US" sz="2400" dirty="0"/>
              <a:t>-Geographical territory</a:t>
            </a:r>
          </a:p>
          <a:p>
            <a:pPr lvl="1"/>
            <a:r>
              <a:rPr lang="en-US" sz="2400" dirty="0"/>
              <a:t>-Community it represented</a:t>
            </a:r>
          </a:p>
          <a:p>
            <a:pPr lvl="1"/>
            <a:r>
              <a:rPr lang="en-US" sz="2400" dirty="0"/>
              <a:t>-Economic independence it  produced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5" descr="Emer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219200"/>
            <a:ext cx="4511675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8111" t="30208" r="26794" b="12500"/>
          <a:stretch>
            <a:fillRect/>
          </a:stretch>
        </p:blipFill>
        <p:spPr bwMode="auto">
          <a:xfrm>
            <a:off x="685800" y="990600"/>
            <a:ext cx="7924800" cy="566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GREEK CITY - STATES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600" y="1219200"/>
            <a:ext cx="4648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b="1" dirty="0"/>
              <a:t>Athens</a:t>
            </a:r>
            <a:r>
              <a:rPr lang="en-US" sz="2400" dirty="0"/>
              <a:t>, the city which by itself means Greece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Athens was an almost Oriental mixture of splendid public buildings with mean and ill-grouped houses.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 streets of Athens as narrow and tortuous, unpaved, unlighted, and more like a chaos of mud and sewage than even the usual Greek road</a:t>
            </a:r>
          </a:p>
          <a:p>
            <a:r>
              <a:rPr lang="en-US" sz="2400" b="1" dirty="0"/>
              <a:t>Sparta, </a:t>
            </a:r>
            <a:r>
              <a:rPr lang="en-US" sz="2400" dirty="0"/>
              <a:t>the rival of Athens, remained wholly untouched by it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There neither public nor private buildings were admirable,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5" descr="ancient-greec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295400"/>
            <a:ext cx="407352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0" y="1600200"/>
            <a:ext cx="3886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similarities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Original forts created on an acropolis (hill)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city-state had an agora (marketplace)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Served as a meeting place for the people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5" descr="117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5105400" cy="4198938"/>
          </a:xfrm>
          <a:prstGeom prst="rect">
            <a:avLst/>
          </a:prstGeom>
          <a:noFill/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GREEK CITY - STATES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1"/>
            <a:ext cx="84582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art of town-planning in Greece probably began in Athens.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architect </a:t>
            </a:r>
            <a:r>
              <a:rPr lang="en-US" sz="2000" dirty="0" err="1"/>
              <a:t>Hippodamus</a:t>
            </a:r>
            <a:r>
              <a:rPr lang="en-US" sz="2000" dirty="0"/>
              <a:t>—have worked in Athens and in connection with Athenian cities, under the auspices of Pericles.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He introduced the principle of straight wide streets, made provision for the proper grouping of dwelling-houses and also paid special heed to the combination of the different parts of a town in a harmonious whole, </a:t>
            </a:r>
            <a:r>
              <a:rPr lang="en-US" sz="2000" dirty="0" err="1"/>
              <a:t>centred</a:t>
            </a:r>
            <a:r>
              <a:rPr lang="en-US" sz="2000" dirty="0"/>
              <a:t> round the market-place.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743200"/>
            <a:ext cx="52324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667000"/>
            <a:ext cx="3124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Cities named as laid out by </a:t>
            </a:r>
            <a:r>
              <a:rPr lang="en-US" sz="2000" dirty="0" err="1"/>
              <a:t>Hippodamus</a:t>
            </a:r>
            <a:r>
              <a:rPr lang="en-US" sz="2000" dirty="0"/>
              <a:t>-</a:t>
            </a:r>
            <a:r>
              <a:rPr lang="en-US" sz="2000" b="1" dirty="0"/>
              <a:t>Piraeus</a:t>
            </a:r>
            <a:r>
              <a:rPr lang="en-US" sz="2000" dirty="0"/>
              <a:t>, the port of Athens, with broad straight </a:t>
            </a:r>
            <a:r>
              <a:rPr lang="en-US" sz="2000" dirty="0" err="1"/>
              <a:t>streets,running</a:t>
            </a:r>
            <a:r>
              <a:rPr lang="en-US" sz="2000" dirty="0"/>
              <a:t> parallel or at right angles to one another and rectangular blocks of houses; the longer and more important streets ran parallel to the shore, while shorter streets ran at right angles to them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594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PLAN OF PIAEUS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8686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Acropolis, a town of irregular, rudely pear-shaped outline with a distinct though not yet fully excavated town-plan.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Two main thoroughfares ran straight from end to end and crossed at right angles the longer of these thoroughfares being just a quarter of a mile long and 30 ft. wide.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From these two main streets other narrower streets (12-18 ft. wide) ran off at right angles; the result, though not chess-board pattern, is a rectangular town-plan. 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 l="7031" t="17708" r="8594" b="12500"/>
          <a:stretch>
            <a:fillRect/>
          </a:stretch>
        </p:blipFill>
        <p:spPr bwMode="auto">
          <a:xfrm>
            <a:off x="1524000" y="2438400"/>
            <a:ext cx="6858000" cy="425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-3810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ACROPOLIS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ANCIENT GREECE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7" descr="greek countrysi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4038" y="1828800"/>
            <a:ext cx="3398837" cy="3595688"/>
          </a:xfrm>
          <a:prstGeom prst="rect">
            <a:avLst/>
          </a:prstGeom>
          <a:noFill/>
          <a:ln/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419600" y="1447800"/>
            <a:ext cx="44958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 of isolated valleys, hills, small plains, peninsulas, and islands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 formed its focal point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Nothing more than barbarous fringe area to older civilizations of the Middle East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Tiny, unimportant, and poor in natural resources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MACEDONIAN AGE, 330-130 B.C.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1524000"/>
            <a:ext cx="8686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/>
              <a:t>Priene</a:t>
            </a:r>
            <a:r>
              <a:rPr lang="en-US" sz="2000" dirty="0"/>
              <a:t> was a little town on the east coast of the Aegean and  in the Macedonian age it was </a:t>
            </a:r>
            <a:r>
              <a:rPr lang="en-US" sz="2000" dirty="0" err="1"/>
              <a:t>refounded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The old Acropolis was given up.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Instead, a broad sloping terrace, or more exactly a series of terraces, nearer the foot of the hill, was laid out with public buildings—Agora, Theatre, </a:t>
            </a:r>
            <a:r>
              <a:rPr lang="en-US" sz="2000" dirty="0" err="1"/>
              <a:t>Stoa</a:t>
            </a:r>
            <a:r>
              <a:rPr lang="en-US" sz="2000" dirty="0"/>
              <a:t>, Gymnasium, Temples, and so forth—and with private houses. The whole covered an area of about 750 </a:t>
            </a:r>
            <a:r>
              <a:rPr lang="en-US" sz="2000" dirty="0" err="1"/>
              <a:t>yds</a:t>
            </a:r>
            <a:r>
              <a:rPr lang="en-US" sz="2000" dirty="0"/>
              <a:t>. in length and 500 </a:t>
            </a:r>
            <a:r>
              <a:rPr lang="en-US" sz="2000" dirty="0" err="1"/>
              <a:t>yds</a:t>
            </a:r>
            <a:r>
              <a:rPr lang="en-US" sz="2000" dirty="0"/>
              <a:t>. in width.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9144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The more systematic, method of town-planning.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These towns were laid out with a regular 'chess-board' street-plan.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7375" y="3733800"/>
            <a:ext cx="47466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52832"/>
            <a:ext cx="4419599" cy="310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1000"/>
            <a:ext cx="6019800" cy="503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228600"/>
            <a:ext cx="2667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In the centre was the Agora or market-place, with a temple and other large buildings facing on to it;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Round them were other public buildings and some eighty blocks of private houses, each block measuring on an average 40 x 50 </a:t>
            </a:r>
            <a:r>
              <a:rPr lang="en-US" sz="2000" dirty="0" err="1"/>
              <a:t>yds</a:t>
            </a:r>
            <a:r>
              <a:rPr lang="en-US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The broader streets, rarely more than 23 ft. wide, ran level along the terraces and parallel to one another.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Other narrower streets, generally about 10 ft. wide, ran at right angles up the slopes,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an0013"/>
          <p:cNvPicPr>
            <a:picLocks noChangeAspect="1" noChangeArrowheads="1"/>
          </p:cNvPicPr>
          <p:nvPr/>
        </p:nvPicPr>
        <p:blipFill>
          <a:blip r:embed="rId2"/>
          <a:srcRect l="4494" t="10530" r="6741" b="2324"/>
          <a:stretch>
            <a:fillRect/>
          </a:stretch>
        </p:blipFill>
        <p:spPr bwMode="auto">
          <a:xfrm>
            <a:off x="0" y="0"/>
            <a:ext cx="7086600" cy="6727825"/>
          </a:xfrm>
          <a:prstGeom prst="rect">
            <a:avLst/>
          </a:prstGeom>
          <a:noFill/>
        </p:spPr>
      </p:pic>
      <p:pic>
        <p:nvPicPr>
          <p:cNvPr id="5" name="Picture 4" descr="gr_sat_at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304800"/>
            <a:ext cx="4857750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c-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350943"/>
            <a:ext cx="8839200" cy="6126057"/>
          </a:xfrm>
          <a:prstGeom prst="rect">
            <a:avLst/>
          </a:prstGeom>
          <a:noFill/>
          <a:ln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477000" y="2743200"/>
            <a:ext cx="2286000" cy="1465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Greece also benefited from its position on the edge of the civilized world</a:t>
            </a:r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2971800" y="3581400"/>
            <a:ext cx="838200" cy="990600"/>
          </a:xfrm>
          <a:prstGeom prst="ellips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943600" y="4343400"/>
            <a:ext cx="2895600" cy="2014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</a:rPr>
              <a:t>Far enough away to escape domination by the various Middle Eastern Empires but close enough to absorb the rich culture of its eastern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 GREEKS (2000-1400 BC)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28600" y="15240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Either were Neolithic farmers who migrated from Asia Minor around 3000 BC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Or were an Indo-European tribe from southern Russia who migrated into the region around 2300 BC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 either case, when people did arrive in the peninsula, they soon came into contact with an already civilized people who lived on the nearby island of Crete -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 Minoans</a:t>
            </a:r>
          </a:p>
        </p:txBody>
      </p:sp>
      <p:pic>
        <p:nvPicPr>
          <p:cNvPr id="4" name="Picture 8" descr="Hell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676400"/>
            <a:ext cx="4343400" cy="42338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74637"/>
            <a:ext cx="8229600" cy="1143000"/>
          </a:xfrm>
        </p:spPr>
        <p:txBody>
          <a:bodyPr/>
          <a:lstStyle/>
          <a:p>
            <a:r>
              <a:rPr lang="en-US" sz="4000" b="1" dirty="0"/>
              <a:t>END OF MINOAN CIVILIZATION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6200" y="1722437"/>
            <a:ext cx="5715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Civilization came to an end between 1450 and 1350 BC</a:t>
            </a:r>
          </a:p>
          <a:p>
            <a:pPr marL="742950" marR="0" lvl="1" indent="-28575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palaces destroyed and never rebuilt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1</a:t>
            </a:r>
          </a:p>
          <a:p>
            <a:pPr marL="742950" marR="0" lvl="1" indent="-28575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Invaded by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Mycenaeans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1400 BC</a:t>
            </a:r>
          </a:p>
          <a:p>
            <a:pPr marL="1143000" marR="0" lvl="2" indent="-228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Destroyed Crete to eliminate Minoans as trade rivals</a:t>
            </a:r>
          </a:p>
          <a:p>
            <a:pPr marL="342900" marR="0" lvl="0" indent="-3429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Theory 2</a:t>
            </a:r>
          </a:p>
          <a:p>
            <a:pPr marL="742950" marR="0" lvl="1" indent="-28575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Massive volcanic eruption on island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showered Crete with debris, ash, and poison gas</a:t>
            </a:r>
          </a:p>
          <a:p>
            <a:pPr marL="1143000" marR="0" lvl="2" indent="-228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Destroyed fleets with tidal waves</a:t>
            </a:r>
          </a:p>
          <a:p>
            <a:pPr marL="1143000" marR="0" lvl="2" indent="-228600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Mycenaeans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arrived after catastrophe and destroyed what was left</a:t>
            </a:r>
          </a:p>
        </p:txBody>
      </p:sp>
      <p:pic>
        <p:nvPicPr>
          <p:cNvPr id="6" name="Picture 7" descr="mycen warrio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486400" y="2403474"/>
            <a:ext cx="3505200" cy="32813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MYCENEAN AGE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4400" b="1" dirty="0"/>
              <a:t>– 600-1400 BC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1676400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1600-1150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 some contact with Minoan civilization by at least 1600 BC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of the very warlike, semi-barbarian cultures that extended over most of Europe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Only difference was that contact with Minoans gradually ameliorated some of their barbarism and allowed them to develop a more sophisticated culture</a:t>
            </a:r>
          </a:p>
        </p:txBody>
      </p:sp>
      <p:pic>
        <p:nvPicPr>
          <p:cNvPr id="6" name="Picture 7" descr="greece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95800" y="1828800"/>
            <a:ext cx="4495800" cy="3617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MYCENEAN CIVILIZATION EMERGES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1600200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Assimilation of Minoan culture was complete by 1400 BC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the time that they invade and destroyed Crete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Took the place of Minoans as commercial middlemen between civilized Middle East and barbarian Europe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Began to build huge palaces at Mycenae, Tiryns, Athens, Thebes, and Pylos</a:t>
            </a:r>
          </a:p>
        </p:txBody>
      </p:sp>
      <p:pic>
        <p:nvPicPr>
          <p:cNvPr id="6" name="Picture 7" descr="mycen warrio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208213"/>
            <a:ext cx="4038600" cy="33099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DAWN OF THE “DARK AGE” – (1100-750BC)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0" y="1447800"/>
            <a:ext cx="5257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Mycenean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palaces destroyed around 1250 BC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Except one at Athens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Survivors moved to Attica or moved overseas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Greece only contained 10% of its former population by 1200 BC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Trade network collapsed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 and culture lost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Greece entered a period of severe economic, social, and technological backwardness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Dark Age (1200-800 BC)</a:t>
            </a:r>
          </a:p>
        </p:txBody>
      </p:sp>
      <p:pic>
        <p:nvPicPr>
          <p:cNvPr id="6" name="Picture 7" descr="mycen wal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648200" y="3962400"/>
            <a:ext cx="4281477" cy="2585634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1145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MINOAN CIVILIZATION</vt:lpstr>
      <vt:lpstr>PowerPoint Presentation</vt:lpstr>
      <vt:lpstr>MYCENEAN CIVILIZATION EMERGES</vt:lpstr>
      <vt:lpstr>DAWN OF THE “DARK AGE” – (1100-750BC)</vt:lpstr>
      <vt:lpstr>PowerPoint Presentation</vt:lpstr>
      <vt:lpstr>THE DARK AGE</vt:lpstr>
      <vt:lpstr>PowerPoint Presentation</vt:lpstr>
      <vt:lpstr>PowerPoint Presentation</vt:lpstr>
      <vt:lpstr>GREEK CITY – STATES (700 - 338  BC)</vt:lpstr>
      <vt:lpstr>GREEK CITY - STATES</vt:lpstr>
      <vt:lpstr>PowerPoint Presentation</vt:lpstr>
      <vt:lpstr>GREEK CITY - STATES</vt:lpstr>
      <vt:lpstr>PLAN OF PIAEUS</vt:lpstr>
      <vt:lpstr>ACROPOLIS</vt:lpstr>
      <vt:lpstr>THE MACEDONIAN AGE, 330-130 B.C.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Anshu</dc:creator>
  <cp:lastModifiedBy>Admin</cp:lastModifiedBy>
  <cp:revision>20</cp:revision>
  <dcterms:created xsi:type="dcterms:W3CDTF">2010-11-10T11:24:57Z</dcterms:created>
  <dcterms:modified xsi:type="dcterms:W3CDTF">2022-02-14T14:54:59Z</dcterms:modified>
</cp:coreProperties>
</file>