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2679" y="858989"/>
            <a:ext cx="70530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0967" y="490181"/>
            <a:ext cx="651646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921" y="2073617"/>
            <a:ext cx="8526557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767840" y="2514600"/>
            <a:ext cx="83058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-5" dirty="0" smtClean="0">
                <a:latin typeface="Calibri"/>
                <a:cs typeface="Calibri"/>
              </a:rPr>
              <a:t>Advanced </a:t>
            </a:r>
            <a:r>
              <a:rPr sz="6000" b="1" spc="-5" dirty="0" smtClean="0">
                <a:latin typeface="Calibri"/>
                <a:cs typeface="Calibri"/>
              </a:rPr>
              <a:t>Construction</a:t>
            </a:r>
            <a:r>
              <a:rPr sz="6000" b="1" spc="-60" dirty="0" smtClean="0">
                <a:latin typeface="Calibri"/>
                <a:cs typeface="Calibri"/>
              </a:rPr>
              <a:t> </a:t>
            </a:r>
            <a:r>
              <a:rPr lang="en-US" sz="6000" b="1" spc="-60" dirty="0" smtClean="0">
                <a:latin typeface="Calibri"/>
                <a:cs typeface="Calibri"/>
              </a:rPr>
              <a:t> </a:t>
            </a:r>
            <a:r>
              <a:rPr sz="6000" b="1" spc="-10" dirty="0" smtClean="0">
                <a:latin typeface="Calibri"/>
                <a:cs typeface="Calibri"/>
              </a:rPr>
              <a:t>Material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408931" y="6813236"/>
            <a:ext cx="4190999" cy="50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u="sng" dirty="0" smtClean="0"/>
              <a:t>Presented by</a:t>
            </a:r>
            <a:r>
              <a:rPr lang="en-IN" sz="2400" dirty="0" smtClean="0"/>
              <a:t>: </a:t>
            </a:r>
            <a:r>
              <a:rPr lang="en-IN" sz="2400" dirty="0"/>
              <a:t>Ar. </a:t>
            </a:r>
            <a:r>
              <a:rPr lang="en-IN" sz="2400" dirty="0" err="1" smtClean="0"/>
              <a:t>Balraj</a:t>
            </a:r>
            <a:r>
              <a:rPr lang="en-IN" sz="2400" dirty="0" smtClean="0"/>
              <a:t> </a:t>
            </a:r>
            <a:r>
              <a:rPr lang="en-IN" sz="2400" dirty="0" err="1" smtClean="0"/>
              <a:t>Marjara</a:t>
            </a:r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87" y="42672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0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0795" y="823937"/>
            <a:ext cx="3251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Low-E</a:t>
            </a:r>
            <a:r>
              <a:rPr sz="3200" spc="-30" dirty="0"/>
              <a:t> </a:t>
            </a:r>
            <a:r>
              <a:rPr sz="3200" spc="-5" dirty="0"/>
              <a:t>Glass</a:t>
            </a:r>
            <a:r>
              <a:rPr sz="3200" spc="-55" dirty="0"/>
              <a:t> </a:t>
            </a:r>
            <a:r>
              <a:rPr sz="3200" dirty="0"/>
              <a:t>/</a:t>
            </a:r>
            <a:r>
              <a:rPr sz="3200" spc="-25" dirty="0"/>
              <a:t> </a:t>
            </a:r>
            <a:r>
              <a:rPr sz="3200" spc="-5" dirty="0"/>
              <a:t>Films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0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445" y="724877"/>
            <a:ext cx="61829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12.</a:t>
            </a:r>
            <a:r>
              <a:rPr sz="4400" spc="-30" dirty="0"/>
              <a:t> </a:t>
            </a:r>
            <a:r>
              <a:rPr sz="4400" spc="-45" dirty="0"/>
              <a:t>Transparent</a:t>
            </a:r>
            <a:r>
              <a:rPr sz="4400" spc="-30" dirty="0"/>
              <a:t> </a:t>
            </a:r>
            <a:r>
              <a:rPr sz="4400" spc="-5" dirty="0"/>
              <a:t>Aluminum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3071" y="2970276"/>
            <a:ext cx="2502407" cy="33726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2378" y="2454617"/>
            <a:ext cx="7877175" cy="3683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Extremely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durable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crystalline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excellent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optical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transparency</a:t>
            </a:r>
            <a:endParaRPr sz="2000">
              <a:latin typeface="Calibri"/>
              <a:cs typeface="Calibri"/>
            </a:endParaRPr>
          </a:p>
          <a:p>
            <a:pPr marL="299085" marR="38481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9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 windows,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domes,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plates,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rods</a:t>
            </a:r>
            <a:r>
              <a:rPr sz="2000" dirty="0">
                <a:latin typeface="Calibri"/>
                <a:cs typeface="Calibri"/>
              </a:rPr>
              <a:t> and</a:t>
            </a:r>
            <a:r>
              <a:rPr sz="2000" spc="-5" dirty="0">
                <a:latin typeface="Calibri"/>
                <a:cs typeface="Calibri"/>
              </a:rPr>
              <a:t> tubes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wide</a:t>
            </a:r>
            <a:r>
              <a:rPr sz="2000" spc="-10" dirty="0">
                <a:latin typeface="Calibri"/>
                <a:cs typeface="Calibri"/>
              </a:rPr>
              <a:t> range</a:t>
            </a:r>
            <a:r>
              <a:rPr sz="2000" spc="-5" dirty="0">
                <a:latin typeface="Calibri"/>
                <a:cs typeface="Calibri"/>
              </a:rPr>
              <a:t> of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sizes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thicknesses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Excellent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clarity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45" dirty="0">
                <a:latin typeface="Calibri"/>
                <a:cs typeface="Calibri"/>
              </a:rPr>
              <a:t>Total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absence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birefringence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Outstanding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hardness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strength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Available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variety</a:t>
            </a:r>
            <a:r>
              <a:rPr sz="2000" spc="-5" dirty="0">
                <a:latin typeface="Calibri"/>
                <a:cs typeface="Calibri"/>
              </a:rPr>
              <a:t> of </a:t>
            </a:r>
            <a:r>
              <a:rPr sz="2000" spc="-15" dirty="0">
                <a:latin typeface="Calibri"/>
                <a:cs typeface="Calibri"/>
              </a:rPr>
              <a:t>sizes,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shapes and</a:t>
            </a:r>
            <a:r>
              <a:rPr sz="2000" spc="-5" dirty="0">
                <a:latin typeface="Calibri"/>
                <a:cs typeface="Calibri"/>
              </a:rPr>
              <a:t> thicknesses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Produced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proven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ceramic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processes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Readily </a:t>
            </a:r>
            <a:r>
              <a:rPr sz="2000" spc="-5" dirty="0">
                <a:latin typeface="Calibri"/>
                <a:cs typeface="Calibri"/>
              </a:rPr>
              <a:t>scaled 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Cost </a:t>
            </a:r>
            <a:r>
              <a:rPr sz="2000" spc="-15" dirty="0">
                <a:latin typeface="Calibri"/>
                <a:cs typeface="Calibri"/>
              </a:rPr>
              <a:t>effective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advanced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solution</a:t>
            </a:r>
            <a:endParaRPr sz="2000">
              <a:latin typeface="Calibri"/>
              <a:cs typeface="Calibri"/>
            </a:endParaRPr>
          </a:p>
          <a:p>
            <a:pPr marL="299085" marR="3556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Applicable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variety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industries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aerospace,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security,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defense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Semiconductor,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consumer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products.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05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34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445" y="720305"/>
            <a:ext cx="5454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1.</a:t>
            </a:r>
            <a:r>
              <a:rPr sz="4400" spc="-40" dirty="0"/>
              <a:t> </a:t>
            </a:r>
            <a:r>
              <a:rPr sz="4400" spc="-35" dirty="0"/>
              <a:t>Translucent</a:t>
            </a:r>
            <a:r>
              <a:rPr sz="4400" spc="-50" dirty="0"/>
              <a:t> </a:t>
            </a:r>
            <a:r>
              <a:rPr sz="4400" spc="-20" dirty="0"/>
              <a:t>Concrete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65921" y="2375369"/>
            <a:ext cx="8505825" cy="434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857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Concrete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buildings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known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more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their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stability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their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great </a:t>
            </a:r>
            <a:r>
              <a:rPr sz="2400" spc="-10" dirty="0">
                <a:latin typeface="Calibri"/>
                <a:cs typeface="Calibri"/>
              </a:rPr>
              <a:t>lighting. That was until translucent </a:t>
            </a:r>
            <a:r>
              <a:rPr sz="2400" spc="-15" dirty="0">
                <a:latin typeface="Calibri"/>
                <a:cs typeface="Calibri"/>
              </a:rPr>
              <a:t>concrete started to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its</a:t>
            </a:r>
            <a:r>
              <a:rPr sz="2400" spc="-25" dirty="0">
                <a:latin typeface="Calibri"/>
                <a:cs typeface="Calibri"/>
              </a:rPr>
              <a:t> way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market.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2546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/>
                <a:cs typeface="Calibri"/>
              </a:rPr>
              <a:t>Translucent </a:t>
            </a:r>
            <a:r>
              <a:rPr sz="2400" spc="-15" dirty="0">
                <a:latin typeface="Calibri"/>
                <a:cs typeface="Calibri"/>
              </a:rPr>
              <a:t>concrete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mixed </a:t>
            </a:r>
            <a:r>
              <a:rPr sz="2400" spc="-5" dirty="0">
                <a:latin typeface="Calibri"/>
                <a:cs typeface="Calibri"/>
              </a:rPr>
              <a:t>with glass fiber </a:t>
            </a:r>
            <a:r>
              <a:rPr sz="2400" spc="-10" dirty="0">
                <a:latin typeface="Calibri"/>
                <a:cs typeface="Calibri"/>
              </a:rPr>
              <a:t>optical </a:t>
            </a:r>
            <a:r>
              <a:rPr sz="2400" spc="-15" dirty="0">
                <a:latin typeface="Calibri"/>
                <a:cs typeface="Calibri"/>
              </a:rPr>
              <a:t>strands,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spc="-15" dirty="0">
                <a:latin typeface="Calibri"/>
                <a:cs typeface="Calibri"/>
              </a:rPr>
              <a:t>create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solid but sheer block. </a:t>
            </a:r>
            <a:r>
              <a:rPr sz="2400" spc="-10" dirty="0">
                <a:latin typeface="Calibri"/>
                <a:cs typeface="Calibri"/>
              </a:rPr>
              <a:t>LitraCon,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concrete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known,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 in flooring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pavement.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4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According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concretes </a:t>
            </a:r>
            <a:r>
              <a:rPr sz="2400" spc="-10" dirty="0">
                <a:latin typeface="Calibri"/>
                <a:cs typeface="Calibri"/>
              </a:rPr>
              <a:t>manufacturers,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optical fibers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 only </a:t>
            </a:r>
            <a:r>
              <a:rPr sz="2400" dirty="0">
                <a:latin typeface="Calibri"/>
                <a:cs typeface="Calibri"/>
              </a:rPr>
              <a:t>4 </a:t>
            </a:r>
            <a:r>
              <a:rPr sz="2400" spc="-10" dirty="0">
                <a:latin typeface="Calibri"/>
                <a:cs typeface="Calibri"/>
              </a:rPr>
              <a:t>percent </a:t>
            </a:r>
            <a:r>
              <a:rPr sz="2400" spc="-5" dirty="0">
                <a:latin typeface="Calibri"/>
                <a:cs typeface="Calibri"/>
              </a:rPr>
              <a:t>of the mixture. Meaning </a:t>
            </a:r>
            <a:r>
              <a:rPr sz="2400" spc="-10" dirty="0">
                <a:latin typeface="Calibri"/>
                <a:cs typeface="Calibri"/>
              </a:rPr>
              <a:t>that blocks </a:t>
            </a:r>
            <a:r>
              <a:rPr sz="2400" dirty="0">
                <a:latin typeface="Calibri"/>
                <a:cs typeface="Calibri"/>
              </a:rPr>
              <a:t>made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-10" dirty="0">
                <a:latin typeface="Calibri"/>
                <a:cs typeface="Calibri"/>
              </a:rPr>
              <a:t> material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load-bearing</a:t>
            </a:r>
            <a:r>
              <a:rPr sz="2400" spc="-5" dirty="0">
                <a:latin typeface="Calibri"/>
                <a:cs typeface="Calibri"/>
              </a:rPr>
              <a:t> walls.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445" y="724877"/>
            <a:ext cx="2620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2.</a:t>
            </a:r>
            <a:r>
              <a:rPr sz="4400" spc="-90" dirty="0"/>
              <a:t> </a:t>
            </a:r>
            <a:r>
              <a:rPr sz="4400" spc="-5" dirty="0"/>
              <a:t>SensiTile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42121" y="1994369"/>
            <a:ext cx="7755890" cy="507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you walk across your kitchen floor </a:t>
            </a:r>
            <a:r>
              <a:rPr sz="2400" spc="-15" dirty="0">
                <a:latin typeface="Calibri"/>
                <a:cs typeface="Calibri"/>
              </a:rPr>
              <a:t>to get </a:t>
            </a:r>
            <a:r>
              <a:rPr sz="2400" spc="-5" dirty="0">
                <a:latin typeface="Calibri"/>
                <a:cs typeface="Calibri"/>
              </a:rPr>
              <a:t>something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35" dirty="0">
                <a:latin typeface="Calibri"/>
                <a:cs typeface="Calibri"/>
              </a:rPr>
              <a:t>refrigerator,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floor </a:t>
            </a:r>
            <a:r>
              <a:rPr sz="2400" spc="-5" dirty="0">
                <a:latin typeface="Calibri"/>
                <a:cs typeface="Calibri"/>
              </a:rPr>
              <a:t>twinkles with </a:t>
            </a:r>
            <a:r>
              <a:rPr sz="2400" spc="-10" dirty="0">
                <a:latin typeface="Calibri"/>
                <a:cs typeface="Calibri"/>
              </a:rPr>
              <a:t>lighted path that </a:t>
            </a:r>
            <a:r>
              <a:rPr sz="2400" spc="-5" dirty="0">
                <a:latin typeface="Calibri"/>
                <a:cs typeface="Calibri"/>
              </a:rPr>
              <a:t> guides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25" dirty="0">
                <a:latin typeface="Calibri"/>
                <a:cs typeface="Calibri"/>
              </a:rPr>
              <a:t>way </a:t>
            </a:r>
            <a:r>
              <a:rPr sz="2400" spc="-10" dirty="0">
                <a:latin typeface="Calibri"/>
                <a:cs typeface="Calibri"/>
              </a:rPr>
              <a:t>through </a:t>
            </a:r>
            <a:r>
              <a:rPr sz="2400" spc="-5" dirty="0">
                <a:latin typeface="Calibri"/>
                <a:cs typeface="Calibri"/>
              </a:rPr>
              <a:t>the dark </a:t>
            </a:r>
            <a:r>
              <a:rPr sz="2400" spc="-15" dirty="0">
                <a:latin typeface="Calibri"/>
                <a:cs typeface="Calibri"/>
              </a:rPr>
              <a:t>room. </a:t>
            </a:r>
            <a:r>
              <a:rPr sz="2400" spc="-30" dirty="0">
                <a:latin typeface="Calibri"/>
                <a:cs typeface="Calibri"/>
              </a:rPr>
              <a:t>At </a:t>
            </a:r>
            <a:r>
              <a:rPr sz="2400" spc="-10" dirty="0">
                <a:latin typeface="Calibri"/>
                <a:cs typeface="Calibri"/>
              </a:rPr>
              <a:t>least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would, </a:t>
            </a: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SensiTiles.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3937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concrete </a:t>
            </a:r>
            <a:r>
              <a:rPr sz="2400" spc="-5" dirty="0">
                <a:latin typeface="Calibri"/>
                <a:cs typeface="Calibri"/>
              </a:rPr>
              <a:t>of the tiles is embedded with </a:t>
            </a:r>
            <a:r>
              <a:rPr sz="2400" dirty="0">
                <a:latin typeface="Calibri"/>
                <a:cs typeface="Calibri"/>
              </a:rPr>
              <a:t>acrylic </a:t>
            </a:r>
            <a:r>
              <a:rPr sz="2400" spc="10" dirty="0">
                <a:latin typeface="Calibri"/>
                <a:cs typeface="Calibri"/>
              </a:rPr>
              <a:t>fiber- 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optic </a:t>
            </a:r>
            <a:r>
              <a:rPr sz="2400" spc="-5" dirty="0">
                <a:latin typeface="Calibri"/>
                <a:cs typeface="Calibri"/>
              </a:rPr>
              <a:t>channels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20" dirty="0">
                <a:latin typeface="Calibri"/>
                <a:cs typeface="Calibri"/>
              </a:rPr>
              <a:t>transfer </a:t>
            </a:r>
            <a:r>
              <a:rPr sz="2400" spc="-10" dirty="0">
                <a:latin typeface="Calibri"/>
                <a:cs typeface="Calibri"/>
              </a:rPr>
              <a:t>light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one </a:t>
            </a:r>
            <a:r>
              <a:rPr sz="2400" spc="-10" dirty="0">
                <a:latin typeface="Calibri"/>
                <a:cs typeface="Calibri"/>
              </a:rPr>
              <a:t>point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35" dirty="0">
                <a:latin typeface="Calibri"/>
                <a:cs typeface="Calibri"/>
              </a:rPr>
              <a:t>another.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shadows </a:t>
            </a:r>
            <a:r>
              <a:rPr sz="2400" spc="-15" dirty="0">
                <a:latin typeface="Calibri"/>
                <a:cs typeface="Calibri"/>
              </a:rPr>
              <a:t>move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across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Terrazzo's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surface,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light </a:t>
            </a:r>
            <a:r>
              <a:rPr sz="2400" spc="-5" dirty="0">
                <a:latin typeface="Calibri"/>
                <a:cs typeface="Calibri"/>
              </a:rPr>
              <a:t> channels</a:t>
            </a:r>
            <a:r>
              <a:rPr sz="2400" spc="-15" dirty="0">
                <a:latin typeface="Calibri"/>
                <a:cs typeface="Calibri"/>
              </a:rPr>
              <a:t> flicker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randomized,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twinkling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effect.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355600" marR="422909" indent="-342900" algn="just">
              <a:lnSpc>
                <a:spcPct val="1004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Their tiles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flooring, in </a:t>
            </a:r>
            <a:r>
              <a:rPr sz="2400" spc="-15" dirty="0">
                <a:latin typeface="Calibri"/>
                <a:cs typeface="Calibri"/>
              </a:rPr>
              <a:t>bathrooms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even </a:t>
            </a:r>
            <a:r>
              <a:rPr sz="2400" spc="-5" dirty="0">
                <a:latin typeface="Calibri"/>
                <a:cs typeface="Calibri"/>
              </a:rPr>
              <a:t>ceilings, so </a:t>
            </a:r>
            <a:r>
              <a:rPr sz="2400" spc="-10" dirty="0">
                <a:latin typeface="Calibri"/>
                <a:cs typeface="Calibri"/>
              </a:rPr>
              <a:t>you can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5" dirty="0">
                <a:latin typeface="Calibri"/>
                <a:cs typeface="Calibri"/>
              </a:rPr>
              <a:t>twinkling </a:t>
            </a:r>
            <a:r>
              <a:rPr sz="2400" spc="-10" dirty="0">
                <a:latin typeface="Calibri"/>
                <a:cs typeface="Calibri"/>
              </a:rPr>
              <a:t>lights </a:t>
            </a: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over</a:t>
            </a:r>
            <a:r>
              <a:rPr sz="2400" spc="-5" dirty="0">
                <a:latin typeface="Calibri"/>
                <a:cs typeface="Calibri"/>
              </a:rPr>
              <a:t> 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house.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445" y="720305"/>
            <a:ext cx="44450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3.</a:t>
            </a:r>
            <a:r>
              <a:rPr sz="4400" spc="-40" dirty="0"/>
              <a:t> </a:t>
            </a:r>
            <a:r>
              <a:rPr sz="4400" spc="-5" dirty="0"/>
              <a:t>Electrified</a:t>
            </a:r>
            <a:r>
              <a:rPr sz="4400" spc="-35" dirty="0"/>
              <a:t> </a:t>
            </a:r>
            <a:r>
              <a:rPr sz="4400" spc="-45" dirty="0"/>
              <a:t>Wood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65921" y="1874243"/>
            <a:ext cx="8505825" cy="507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17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latin typeface="Calibri"/>
                <a:cs typeface="Calibri"/>
              </a:rPr>
              <a:t>You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never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deal 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tangle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wires again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thanks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35" dirty="0">
                <a:latin typeface="Calibri"/>
                <a:cs typeface="Calibri"/>
              </a:rPr>
              <a:t>“Wood.E.”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European-designed</a:t>
            </a:r>
            <a:r>
              <a:rPr sz="2400" spc="-10" dirty="0">
                <a:latin typeface="Calibri"/>
                <a:cs typeface="Calibri"/>
              </a:rPr>
              <a:t> material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incorporates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source</a:t>
            </a:r>
            <a:r>
              <a:rPr sz="2400" spc="-5" dirty="0">
                <a:latin typeface="Calibri"/>
                <a:cs typeface="Calibri"/>
              </a:rPr>
              <a:t> of electricity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directly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tables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chairs.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Calibri"/>
                <a:cs typeface="Calibri"/>
              </a:rPr>
              <a:t>Two</a:t>
            </a:r>
            <a:r>
              <a:rPr sz="2400" spc="-10" dirty="0">
                <a:latin typeface="Calibri"/>
                <a:cs typeface="Calibri"/>
              </a:rPr>
              <a:t> metal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layers</a:t>
            </a:r>
            <a:r>
              <a:rPr sz="2400" spc="-15" dirty="0">
                <a:latin typeface="Calibri"/>
                <a:cs typeface="Calibri"/>
              </a:rPr>
              <a:t> 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between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wood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furniture,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making </a:t>
            </a:r>
            <a:r>
              <a:rPr sz="2400" spc="-5" dirty="0">
                <a:latin typeface="Calibri"/>
                <a:cs typeface="Calibri"/>
              </a:rPr>
              <a:t>it possible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pass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electrical </a:t>
            </a:r>
            <a:r>
              <a:rPr sz="2400" spc="-10" dirty="0">
                <a:latin typeface="Calibri"/>
                <a:cs typeface="Calibri"/>
              </a:rPr>
              <a:t>current through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whole </a:t>
            </a:r>
            <a:r>
              <a:rPr sz="2400" spc="-5" dirty="0">
                <a:latin typeface="Calibri"/>
                <a:cs typeface="Calibri"/>
              </a:rPr>
              <a:t> thing.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12-volt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power</a:t>
            </a:r>
            <a:r>
              <a:rPr sz="2400" spc="-5" dirty="0">
                <a:latin typeface="Calibri"/>
                <a:cs typeface="Calibri"/>
              </a:rPr>
              <a:t> 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metal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layers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via </a:t>
            </a:r>
            <a:r>
              <a:rPr sz="2400" spc="-10" dirty="0">
                <a:latin typeface="Calibri"/>
                <a:cs typeface="Calibri"/>
              </a:rPr>
              <a:t>one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connector,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lamps,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other devices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connected </a:t>
            </a:r>
            <a:r>
              <a:rPr sz="2400" spc="-5" dirty="0">
                <a:latin typeface="Calibri"/>
                <a:cs typeface="Calibri"/>
              </a:rPr>
              <a:t>via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other.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14795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5" dirty="0">
                <a:latin typeface="Calibri"/>
                <a:cs typeface="Calibri"/>
              </a:rPr>
              <a:t>sure </a:t>
            </a:r>
            <a:r>
              <a:rPr sz="2400" spc="-5" dirty="0">
                <a:latin typeface="Calibri"/>
                <a:cs typeface="Calibri"/>
              </a:rPr>
              <a:t>if this </a:t>
            </a:r>
            <a:r>
              <a:rPr sz="2400" spc="-10" dirty="0">
                <a:latin typeface="Calibri"/>
                <a:cs typeface="Calibri"/>
              </a:rPr>
              <a:t>furniture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spc="-10" dirty="0">
                <a:latin typeface="Calibri"/>
                <a:cs typeface="Calibri"/>
              </a:rPr>
              <a:t>work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5" dirty="0">
                <a:latin typeface="Calibri"/>
                <a:cs typeface="Calibri"/>
              </a:rPr>
              <a:t>electrical </a:t>
            </a:r>
            <a:r>
              <a:rPr sz="2400" spc="-10" dirty="0">
                <a:latin typeface="Calibri"/>
                <a:cs typeface="Calibri"/>
              </a:rPr>
              <a:t>outlets,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we're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any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piece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furniture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means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we</a:t>
            </a:r>
            <a:r>
              <a:rPr sz="2400" spc="-5" dirty="0">
                <a:latin typeface="Calibri"/>
                <a:cs typeface="Calibri"/>
              </a:rPr>
              <a:t> don't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way</a:t>
            </a:r>
            <a:r>
              <a:rPr sz="2400" spc="-15" dirty="0">
                <a:latin typeface="Calibri"/>
                <a:cs typeface="Calibri"/>
              </a:rPr>
              <a:t> 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tie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our </a:t>
            </a:r>
            <a:r>
              <a:rPr sz="2400" spc="-10" dirty="0">
                <a:latin typeface="Calibri"/>
                <a:cs typeface="Calibri"/>
              </a:rPr>
              <a:t>wires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together.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9142730" cy="6856730"/>
          </a:xfrm>
          <a:custGeom>
            <a:avLst/>
            <a:gdLst/>
            <a:ahLst/>
            <a:cxnLst/>
            <a:rect l="l" t="t" r="r" b="b"/>
            <a:pathLst>
              <a:path w="9142730" h="6856730">
                <a:moveTo>
                  <a:pt x="0" y="6856475"/>
                </a:moveTo>
                <a:lnTo>
                  <a:pt x="9142475" y="6856475"/>
                </a:lnTo>
                <a:lnTo>
                  <a:pt x="9142475" y="0"/>
                </a:lnTo>
                <a:lnTo>
                  <a:pt x="0" y="0"/>
                </a:lnTo>
                <a:lnTo>
                  <a:pt x="0" y="685647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8754" y="823937"/>
            <a:ext cx="1359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20" dirty="0"/>
              <a:t>W</a:t>
            </a:r>
            <a:r>
              <a:rPr sz="3200" dirty="0"/>
              <a:t>ood-E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51104" y="451104"/>
            <a:ext cx="9154795" cy="6868795"/>
            <a:chOff x="451104" y="451104"/>
            <a:chExt cx="9154795" cy="68687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075" y="1903476"/>
              <a:ext cx="7769352" cy="53370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457200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6856475"/>
                  </a:moveTo>
                  <a:lnTo>
                    <a:pt x="9142475" y="6856475"/>
                  </a:lnTo>
                  <a:lnTo>
                    <a:pt x="9142475" y="0"/>
                  </a:lnTo>
                  <a:lnTo>
                    <a:pt x="0" y="0"/>
                  </a:lnTo>
                  <a:lnTo>
                    <a:pt x="0" y="6856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987" y="788885"/>
            <a:ext cx="246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/>
              <a:t>Wood-E</a:t>
            </a:r>
            <a:r>
              <a:rPr sz="3600" spc="-60" dirty="0"/>
              <a:t> </a:t>
            </a:r>
            <a:r>
              <a:rPr sz="2000" spc="-15" dirty="0"/>
              <a:t>(Cont’d)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451104" y="451104"/>
            <a:ext cx="9154795" cy="6868795"/>
            <a:chOff x="451104" y="451104"/>
            <a:chExt cx="9154795" cy="68687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2351" y="1944624"/>
              <a:ext cx="7324343" cy="51343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457200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6856475"/>
                  </a:moveTo>
                  <a:lnTo>
                    <a:pt x="9142475" y="6856475"/>
                  </a:lnTo>
                  <a:lnTo>
                    <a:pt x="9142475" y="0"/>
                  </a:lnTo>
                  <a:lnTo>
                    <a:pt x="0" y="0"/>
                  </a:lnTo>
                  <a:lnTo>
                    <a:pt x="0" y="6856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3999" cy="68595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445" y="724877"/>
            <a:ext cx="5301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11.</a:t>
            </a:r>
            <a:r>
              <a:rPr sz="4400" spc="-30" dirty="0"/>
              <a:t> </a:t>
            </a:r>
            <a:r>
              <a:rPr sz="4400" spc="-5" dirty="0"/>
              <a:t>Low-E</a:t>
            </a:r>
            <a:r>
              <a:rPr sz="4400" spc="-20" dirty="0"/>
              <a:t> </a:t>
            </a:r>
            <a:r>
              <a:rPr sz="4400" spc="-5" dirty="0"/>
              <a:t>Glass</a:t>
            </a:r>
            <a:r>
              <a:rPr sz="4400" spc="-30" dirty="0"/>
              <a:t> </a:t>
            </a:r>
            <a:r>
              <a:rPr sz="4400" dirty="0"/>
              <a:t>/</a:t>
            </a:r>
            <a:r>
              <a:rPr sz="4400" spc="-35" dirty="0"/>
              <a:t> </a:t>
            </a:r>
            <a:r>
              <a:rPr sz="4400" spc="-5" dirty="0"/>
              <a:t>Films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65921" y="2222969"/>
            <a:ext cx="8402320" cy="222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Low-emissive </a:t>
            </a:r>
            <a:r>
              <a:rPr sz="2400" spc="-5" dirty="0">
                <a:latin typeface="Calibri"/>
                <a:cs typeface="Calibri"/>
              </a:rPr>
              <a:t>(Low-E) glass is </a:t>
            </a:r>
            <a:r>
              <a:rPr sz="2400" spc="-10" dirty="0">
                <a:latin typeface="Calibri"/>
                <a:cs typeface="Calibri"/>
              </a:rPr>
              <a:t>window </a:t>
            </a:r>
            <a:r>
              <a:rPr sz="2400" spc="-5" dirty="0">
                <a:latin typeface="Calibri"/>
                <a:cs typeface="Calibri"/>
              </a:rPr>
              <a:t>glass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has been </a:t>
            </a:r>
            <a:r>
              <a:rPr sz="2400" spc="-15" dirty="0">
                <a:latin typeface="Calibri"/>
                <a:cs typeface="Calibri"/>
              </a:rPr>
              <a:t>treated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invisible metal </a:t>
            </a:r>
            <a:r>
              <a:rPr sz="2400" spc="-5" dirty="0">
                <a:latin typeface="Calibri"/>
                <a:cs typeface="Calibri"/>
              </a:rPr>
              <a:t>or metallic </a:t>
            </a:r>
            <a:r>
              <a:rPr sz="2400" spc="-15" dirty="0">
                <a:latin typeface="Calibri"/>
                <a:cs typeface="Calibri"/>
              </a:rPr>
              <a:t>oxide </a:t>
            </a:r>
            <a:r>
              <a:rPr sz="2400" spc="-10" dirty="0">
                <a:latin typeface="Calibri"/>
                <a:cs typeface="Calibri"/>
              </a:rPr>
              <a:t>coating, creating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surface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reflects heat,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while allowing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light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pass</a:t>
            </a:r>
            <a:endParaRPr sz="2400">
              <a:latin typeface="Calibri"/>
              <a:cs typeface="Calibri"/>
            </a:endParaRPr>
          </a:p>
          <a:p>
            <a:pPr marL="355600" marR="2355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through. Windows </a:t>
            </a:r>
            <a:r>
              <a:rPr sz="2400" spc="-15" dirty="0">
                <a:latin typeface="Calibri"/>
                <a:cs typeface="Calibri"/>
              </a:rPr>
              <a:t>treated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Low-E </a:t>
            </a:r>
            <a:r>
              <a:rPr sz="2400" spc="-10" dirty="0">
                <a:latin typeface="Calibri"/>
                <a:cs typeface="Calibri"/>
              </a:rPr>
              <a:t>coatings </a:t>
            </a:r>
            <a:r>
              <a:rPr sz="2400" spc="-15" dirty="0">
                <a:latin typeface="Calibri"/>
                <a:cs typeface="Calibri"/>
              </a:rPr>
              <a:t>are proven to </a:t>
            </a:r>
            <a:r>
              <a:rPr sz="2400" spc="-10" dirty="0">
                <a:latin typeface="Calibri"/>
                <a:cs typeface="Calibri"/>
              </a:rPr>
              <a:t> reduce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energy consumption,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decrease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fading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fabrics,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Calibri"/>
                <a:cs typeface="Calibri"/>
              </a:rPr>
              <a:t>window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treatments,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increase</a:t>
            </a:r>
            <a:r>
              <a:rPr sz="2400" spc="-15" dirty="0">
                <a:latin typeface="Calibri"/>
                <a:cs typeface="Calibri"/>
              </a:rPr>
              <a:t> overall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comfort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home.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1104" y="451104"/>
            <a:ext cx="9154795" cy="6868795"/>
            <a:chOff x="451104" y="451104"/>
            <a:chExt cx="9154795" cy="68687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4538471"/>
              <a:ext cx="3509771" cy="26075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503" y="4492751"/>
              <a:ext cx="4735067" cy="26990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7200" y="457200"/>
              <a:ext cx="9142730" cy="6856730"/>
            </a:xfrm>
            <a:custGeom>
              <a:avLst/>
              <a:gdLst/>
              <a:ahLst/>
              <a:cxnLst/>
              <a:rect l="l" t="t" r="r" b="b"/>
              <a:pathLst>
                <a:path w="9142730" h="6856730">
                  <a:moveTo>
                    <a:pt x="0" y="6856475"/>
                  </a:moveTo>
                  <a:lnTo>
                    <a:pt x="9142475" y="6856475"/>
                  </a:lnTo>
                  <a:lnTo>
                    <a:pt x="9142475" y="0"/>
                  </a:lnTo>
                  <a:lnTo>
                    <a:pt x="0" y="0"/>
                  </a:lnTo>
                  <a:lnTo>
                    <a:pt x="0" y="685647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832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512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1. Translucent Concrete</vt:lpstr>
      <vt:lpstr>PowerPoint Presentation</vt:lpstr>
      <vt:lpstr>2. SensiTile</vt:lpstr>
      <vt:lpstr>PowerPoint Presentation</vt:lpstr>
      <vt:lpstr>3. Electrified Wood</vt:lpstr>
      <vt:lpstr>Wood-E</vt:lpstr>
      <vt:lpstr>Wood-E (Cont’d)</vt:lpstr>
      <vt:lpstr>11. Low-E Glass / Films</vt:lpstr>
      <vt:lpstr>Low-E Glass / Films</vt:lpstr>
      <vt:lpstr>12. Transparent Aluminum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Masoud</dc:creator>
  <cp:lastModifiedBy>Admin</cp:lastModifiedBy>
  <cp:revision>5</cp:revision>
  <dcterms:created xsi:type="dcterms:W3CDTF">2021-08-24T17:10:57Z</dcterms:created>
  <dcterms:modified xsi:type="dcterms:W3CDTF">2022-02-14T17:36:29Z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2014-05-21T00:00:00Z</vt:filetime>
  </property>
  <property fmtid="{D5CDD505-2E9C-101B-9397-08002B2CF9AE}" pid="3" name="Creator">
    <vt:lpwstr>Nitro PDF Professional  (6. 2. 0. 44)</vt:lpwstr>
  </property>
  <property fmtid="{D5CDD505-2E9C-101B-9397-08002B2CF9AE}" pid="4" name="LastSaved">
    <vt:filetime>2021-08-24T00:00:00Z</vt:filetime>
  </property>
</Properties>
</file>