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8" r:id="rId7"/>
    <p:sldId id="261" r:id="rId8"/>
    <p:sldId id="262" r:id="rId9"/>
    <p:sldId id="263" r:id="rId10"/>
    <p:sldId id="264" r:id="rId11"/>
    <p:sldId id="265" r:id="rId12"/>
    <p:sldId id="267"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047" autoAdjust="0"/>
    <p:restoredTop sz="94660"/>
  </p:normalViewPr>
  <p:slideViewPr>
    <p:cSldViewPr>
      <p:cViewPr varScale="1">
        <p:scale>
          <a:sx n="69" d="100"/>
          <a:sy n="69" d="100"/>
        </p:scale>
        <p:origin x="-132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3EC3B943-305D-4C52-B1CC-C3C44F296EE1}" type="datetimeFigureOut">
              <a:rPr lang="en-US" smtClean="0"/>
              <a:pPr/>
              <a:t>9/7/2022</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5842CC0C-4F78-4A4C-AA0A-88DA9167E441}"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EC3B943-305D-4C52-B1CC-C3C44F296EE1}" type="datetimeFigureOut">
              <a:rPr lang="en-US" smtClean="0"/>
              <a:pPr/>
              <a:t>9/7/2022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42CC0C-4F78-4A4C-AA0A-88DA9167E44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EC3B943-305D-4C52-B1CC-C3C44F296EE1}" type="datetimeFigureOut">
              <a:rPr lang="en-US" smtClean="0"/>
              <a:pPr/>
              <a:t>9/7/2022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42CC0C-4F78-4A4C-AA0A-88DA9167E44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3EC3B943-305D-4C52-B1CC-C3C44F296EE1}" type="datetimeFigureOut">
              <a:rPr lang="en-US" smtClean="0"/>
              <a:pPr/>
              <a:t>9/7/2022</a:t>
            </a:fld>
            <a:endParaRPr lang="en-US" dirty="0"/>
          </a:p>
        </p:txBody>
      </p:sp>
      <p:sp>
        <p:nvSpPr>
          <p:cNvPr id="9" name="Slide Number Placeholder 8"/>
          <p:cNvSpPr>
            <a:spLocks noGrp="1"/>
          </p:cNvSpPr>
          <p:nvPr>
            <p:ph type="sldNum" sz="quarter" idx="15"/>
          </p:nvPr>
        </p:nvSpPr>
        <p:spPr/>
        <p:txBody>
          <a:bodyPr rtlCol="0"/>
          <a:lstStyle/>
          <a:p>
            <a:fld id="{5842CC0C-4F78-4A4C-AA0A-88DA9167E441}" type="slidenum">
              <a:rPr lang="en-US" smtClean="0"/>
              <a:pPr/>
              <a:t>‹#›</a:t>
            </a:fld>
            <a:endParaRPr lang="en-US" dirty="0"/>
          </a:p>
        </p:txBody>
      </p:sp>
      <p:sp>
        <p:nvSpPr>
          <p:cNvPr id="10" name="Footer Placeholder 9"/>
          <p:cNvSpPr>
            <a:spLocks noGrp="1"/>
          </p:cNvSpPr>
          <p:nvPr>
            <p:ph type="ftr" sz="quarter" idx="16"/>
          </p:nvPr>
        </p:nvSpPr>
        <p:spPr/>
        <p:txBody>
          <a:bodyPr rtlCol="0"/>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3EC3B943-305D-4C52-B1CC-C3C44F296EE1}" type="datetimeFigureOut">
              <a:rPr lang="en-US" smtClean="0"/>
              <a:pPr/>
              <a:t>9/7/2022</a:t>
            </a:fld>
            <a:endParaRPr lang="en-US" dirty="0"/>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5842CC0C-4F78-4A4C-AA0A-88DA9167E441}"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EC3B943-305D-4C52-B1CC-C3C44F296EE1}" type="datetimeFigureOut">
              <a:rPr lang="en-US" smtClean="0"/>
              <a:pPr/>
              <a:t>9/7/2022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842CC0C-4F78-4A4C-AA0A-88DA9167E441}" type="slidenum">
              <a:rPr lang="en-US" smtClean="0"/>
              <a:pPr/>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3EC3B943-305D-4C52-B1CC-C3C44F296EE1}" type="datetimeFigureOut">
              <a:rPr lang="en-US" smtClean="0"/>
              <a:pPr/>
              <a:t>9/7/2022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842CC0C-4F78-4A4C-AA0A-88DA9167E441}" type="slidenum">
              <a:rPr lang="en-US" smtClean="0"/>
              <a:pPr/>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3EC3B943-305D-4C52-B1CC-C3C44F296EE1}" type="datetimeFigureOut">
              <a:rPr lang="en-US" smtClean="0"/>
              <a:pPr/>
              <a:t>9/7/2022</a:t>
            </a:fld>
            <a:endParaRPr lang="en-US" dirty="0"/>
          </a:p>
        </p:txBody>
      </p:sp>
      <p:sp>
        <p:nvSpPr>
          <p:cNvPr id="7" name="Slide Number Placeholder 6"/>
          <p:cNvSpPr>
            <a:spLocks noGrp="1"/>
          </p:cNvSpPr>
          <p:nvPr>
            <p:ph type="sldNum" sz="quarter" idx="11"/>
          </p:nvPr>
        </p:nvSpPr>
        <p:spPr/>
        <p:txBody>
          <a:bodyPr rtlCol="0"/>
          <a:lstStyle/>
          <a:p>
            <a:fld id="{5842CC0C-4F78-4A4C-AA0A-88DA9167E441}" type="slidenum">
              <a:rPr lang="en-US" smtClean="0"/>
              <a:pPr/>
              <a:t>‹#›</a:t>
            </a:fld>
            <a:endParaRPr lang="en-US" dirty="0"/>
          </a:p>
        </p:txBody>
      </p:sp>
      <p:sp>
        <p:nvSpPr>
          <p:cNvPr id="8" name="Footer Placeholder 7"/>
          <p:cNvSpPr>
            <a:spLocks noGrp="1"/>
          </p:cNvSpPr>
          <p:nvPr>
            <p:ph type="ftr" sz="quarter" idx="12"/>
          </p:nvPr>
        </p:nvSpPr>
        <p:spPr/>
        <p:txBody>
          <a:bodyPr rtlCol="0"/>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3B943-305D-4C52-B1CC-C3C44F296EE1}" type="datetimeFigureOut">
              <a:rPr lang="en-US" smtClean="0"/>
              <a:pPr/>
              <a:t>9/7/2022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842CC0C-4F78-4A4C-AA0A-88DA9167E44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3EC3B943-305D-4C52-B1CC-C3C44F296EE1}" type="datetimeFigureOut">
              <a:rPr lang="en-US" smtClean="0"/>
              <a:pPr/>
              <a:t>9/7/2022</a:t>
            </a:fld>
            <a:endParaRPr lang="en-US" dirty="0"/>
          </a:p>
        </p:txBody>
      </p:sp>
      <p:sp>
        <p:nvSpPr>
          <p:cNvPr id="22" name="Slide Number Placeholder 21"/>
          <p:cNvSpPr>
            <a:spLocks noGrp="1"/>
          </p:cNvSpPr>
          <p:nvPr>
            <p:ph type="sldNum" sz="quarter" idx="15"/>
          </p:nvPr>
        </p:nvSpPr>
        <p:spPr/>
        <p:txBody>
          <a:bodyPr rtlCol="0"/>
          <a:lstStyle/>
          <a:p>
            <a:fld id="{5842CC0C-4F78-4A4C-AA0A-88DA9167E441}" type="slidenum">
              <a:rPr lang="en-US" smtClean="0"/>
              <a:pPr/>
              <a:t>‹#›</a:t>
            </a:fld>
            <a:endParaRPr lang="en-US" dirty="0"/>
          </a:p>
        </p:txBody>
      </p:sp>
      <p:sp>
        <p:nvSpPr>
          <p:cNvPr id="23" name="Footer Placeholder 22"/>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3EC3B943-305D-4C52-B1CC-C3C44F296EE1}" type="datetimeFigureOut">
              <a:rPr lang="en-US" smtClean="0"/>
              <a:pPr/>
              <a:t>9/7/2022</a:t>
            </a:fld>
            <a:endParaRPr lang="en-US" dirty="0"/>
          </a:p>
        </p:txBody>
      </p:sp>
      <p:sp>
        <p:nvSpPr>
          <p:cNvPr id="18" name="Slide Number Placeholder 17"/>
          <p:cNvSpPr>
            <a:spLocks noGrp="1"/>
          </p:cNvSpPr>
          <p:nvPr>
            <p:ph type="sldNum" sz="quarter" idx="11"/>
          </p:nvPr>
        </p:nvSpPr>
        <p:spPr/>
        <p:txBody>
          <a:bodyPr rtlCol="0"/>
          <a:lstStyle/>
          <a:p>
            <a:fld id="{5842CC0C-4F78-4A4C-AA0A-88DA9167E441}" type="slidenum">
              <a:rPr lang="en-US" smtClean="0"/>
              <a:pPr/>
              <a:t>‹#›</a:t>
            </a:fld>
            <a:endParaRPr lang="en-US" dirty="0"/>
          </a:p>
        </p:txBody>
      </p:sp>
      <p:sp>
        <p:nvSpPr>
          <p:cNvPr id="21" name="Footer Placeholder 20"/>
          <p:cNvSpPr>
            <a:spLocks noGrp="1"/>
          </p:cNvSpPr>
          <p:nvPr>
            <p:ph type="ftr" sz="quarter" idx="12"/>
          </p:nvPr>
        </p:nvSpPr>
        <p:spPr/>
        <p:txBody>
          <a:bodyPr rtlCol="0"/>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EC3B943-305D-4C52-B1CC-C3C44F296EE1}" type="datetimeFigureOut">
              <a:rPr lang="en-US" smtClean="0"/>
              <a:pPr/>
              <a:t>9/7/2022</a:t>
            </a:fld>
            <a:endParaRPr lang="en-US"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842CC0C-4F78-4A4C-AA0A-88DA9167E44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2057400"/>
            <a:ext cx="6172200" cy="1894362"/>
          </a:xfrm>
        </p:spPr>
        <p:txBody>
          <a:bodyPr/>
          <a:lstStyle/>
          <a:p>
            <a:r>
              <a:rPr lang="en-US" dirty="0" smtClean="0"/>
              <a:t>Consumption and Investment</a:t>
            </a:r>
            <a:endParaRPr lang="en-US" dirty="0"/>
          </a:p>
        </p:txBody>
      </p:sp>
      <p:sp>
        <p:nvSpPr>
          <p:cNvPr id="3" name="Subtitle 2"/>
          <p:cNvSpPr>
            <a:spLocks noGrp="1"/>
          </p:cNvSpPr>
          <p:nvPr>
            <p:ph type="subTitle" idx="1"/>
          </p:nvPr>
        </p:nvSpPr>
        <p:spPr>
          <a:xfrm>
            <a:off x="2286000" y="3936522"/>
            <a:ext cx="6172200" cy="1371600"/>
          </a:xfrm>
        </p:spPr>
        <p:txBody>
          <a:bodyPr/>
          <a:lstStyle/>
          <a:p>
            <a:r>
              <a:rPr lang="en-US" dirty="0" err="1" smtClean="0"/>
              <a:t>Aditi</a:t>
            </a:r>
            <a:r>
              <a:rPr lang="en-US" dirty="0" smtClean="0"/>
              <a:t> </a:t>
            </a:r>
            <a:r>
              <a:rPr lang="en-US" dirty="0" err="1"/>
              <a:t>A</a:t>
            </a:r>
            <a:r>
              <a:rPr lang="en-US" dirty="0" err="1" smtClean="0"/>
              <a:t>rora</a:t>
            </a:r>
            <a:endParaRPr lang="en-US" dirty="0" smtClean="0"/>
          </a:p>
          <a:p>
            <a:r>
              <a:rPr lang="en-US" dirty="0" smtClean="0"/>
              <a:t>Assistant Professor</a:t>
            </a:r>
            <a:endParaRPr lang="en-US"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0" y="22302"/>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Aggregate Supply and Aggregate Demand</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Aggregate Supply(AS) and Aggregate Demand (AD) are the two terms coined by Keynes to facilitate his macro economic analysis Their connotations are as in the following: </a:t>
            </a:r>
          </a:p>
          <a:p>
            <a:r>
              <a:rPr lang="en-US" dirty="0" smtClean="0"/>
              <a:t>AS: Total of quantities of all goods and services that producers are willing to supply during  the reference period. Its value is usually measured in terms the prevailing market prices.</a:t>
            </a:r>
          </a:p>
          <a:p>
            <a:r>
              <a:rPr lang="en-US" dirty="0" smtClean="0"/>
              <a:t>AD: The total quantity of goods and services willingly bought by  customers at the given price level during the reference period. Its value is usually measured in terms of the prevailing market prices.</a:t>
            </a:r>
          </a:p>
          <a:p>
            <a:r>
              <a:rPr lang="en-US" dirty="0" smtClean="0"/>
              <a:t>AD= C+I+G+T where C, I, G, stand respectively  for the total value of consumption , investment  items demanded by individuals, firms, government and  T is the net inflow of earnings from foreign trade.</a:t>
            </a:r>
            <a:endParaRPr lang="en-US"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0"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Macro Economic Equilibrium </a:t>
            </a:r>
            <a:endParaRPr lang="en-US" dirty="0"/>
          </a:p>
        </p:txBody>
      </p:sp>
      <p:sp>
        <p:nvSpPr>
          <p:cNvPr id="3" name="Content Placeholder 2"/>
          <p:cNvSpPr>
            <a:spLocks noGrp="1"/>
          </p:cNvSpPr>
          <p:nvPr>
            <p:ph sz="quarter" idx="1"/>
          </p:nvPr>
        </p:nvSpPr>
        <p:spPr/>
        <p:txBody>
          <a:bodyPr>
            <a:normAutofit/>
          </a:bodyPr>
          <a:lstStyle/>
          <a:p>
            <a:r>
              <a:rPr lang="en-US" dirty="0" smtClean="0"/>
              <a:t>Macro Economic equilibrium is arrived when the aggregate supply and aggregate demand are equal to one another.</a:t>
            </a:r>
          </a:p>
          <a:p>
            <a:r>
              <a:rPr lang="en-US" dirty="0" smtClean="0"/>
              <a:t>However in many instances, as observed by Keynes, the macro economic equilibrium is found attained at a level much lower than what is desired for maintaining full employment. Consequently unemployment is found to persists for fairly long periods. </a:t>
            </a:r>
            <a:endParaRPr lang="en-US"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0"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r>
              <a:rPr lang="en-US" dirty="0" smtClean="0"/>
              <a:t>Government Spending</a:t>
            </a:r>
            <a:endParaRPr lang="en-US" dirty="0"/>
          </a:p>
        </p:txBody>
      </p:sp>
      <p:sp>
        <p:nvSpPr>
          <p:cNvPr id="3" name="Content Placeholder 2"/>
          <p:cNvSpPr>
            <a:spLocks noGrp="1"/>
          </p:cNvSpPr>
          <p:nvPr>
            <p:ph sz="quarter" idx="1"/>
          </p:nvPr>
        </p:nvSpPr>
        <p:spPr>
          <a:xfrm>
            <a:off x="457200" y="1066800"/>
            <a:ext cx="7467600" cy="4873752"/>
          </a:xfrm>
        </p:spPr>
        <p:txBody>
          <a:bodyPr>
            <a:normAutofit fontScale="92500"/>
          </a:bodyPr>
          <a:lstStyle/>
          <a:p>
            <a:pPr>
              <a:lnSpc>
                <a:spcPct val="160000"/>
              </a:lnSpc>
            </a:pPr>
            <a:r>
              <a:rPr lang="en-US" dirty="0" smtClean="0"/>
              <a:t>The need for government to intervene in the macro economic management with large quantum's of spending has now come to be accepted by all. </a:t>
            </a:r>
            <a:endParaRPr lang="en-US" dirty="0" smtClean="0"/>
          </a:p>
          <a:p>
            <a:pPr>
              <a:lnSpc>
                <a:spcPct val="160000"/>
              </a:lnSpc>
            </a:pPr>
            <a:r>
              <a:rPr lang="en-US" dirty="0" smtClean="0"/>
              <a:t>But </a:t>
            </a:r>
            <a:r>
              <a:rPr lang="en-US" dirty="0" smtClean="0"/>
              <a:t>it has to by way of supplementing  private investments rather than as additions to the private consumptions. Government investments should be directed to sectors where the multiplier effects are high</a:t>
            </a:r>
            <a:r>
              <a:rPr lang="en-US" dirty="0" smtClean="0"/>
              <a:t>.</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0"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r>
              <a:rPr lang="en-US" dirty="0" smtClean="0"/>
              <a:t>Government Spending</a:t>
            </a:r>
            <a:endParaRPr lang="en-US" dirty="0"/>
          </a:p>
        </p:txBody>
      </p:sp>
      <p:sp>
        <p:nvSpPr>
          <p:cNvPr id="3" name="Content Placeholder 2"/>
          <p:cNvSpPr>
            <a:spLocks noGrp="1"/>
          </p:cNvSpPr>
          <p:nvPr>
            <p:ph sz="quarter" idx="1"/>
          </p:nvPr>
        </p:nvSpPr>
        <p:spPr>
          <a:xfrm>
            <a:off x="457200" y="1066800"/>
            <a:ext cx="7467600" cy="4873752"/>
          </a:xfrm>
        </p:spPr>
        <p:txBody>
          <a:bodyPr>
            <a:normAutofit/>
          </a:bodyPr>
          <a:lstStyle/>
          <a:p>
            <a:pPr>
              <a:lnSpc>
                <a:spcPct val="150000"/>
              </a:lnSpc>
            </a:pPr>
            <a:r>
              <a:rPr lang="en-US" dirty="0" smtClean="0"/>
              <a:t>But </a:t>
            </a:r>
            <a:r>
              <a:rPr lang="en-US" dirty="0" smtClean="0"/>
              <a:t>at the same time it is also necessary to caliber the newly infused demands in such a way that they do not lead to inflation .That would be counter productive.</a:t>
            </a:r>
          </a:p>
          <a:p>
            <a:pPr>
              <a:lnSpc>
                <a:spcPct val="150000"/>
              </a:lnSpc>
            </a:pPr>
            <a:r>
              <a:rPr lang="en-US" dirty="0" smtClean="0"/>
              <a:t>Investment Multiplier (IM)= changes in national product/changes in investments  </a:t>
            </a:r>
            <a:endParaRPr lang="en-US"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0"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58245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Consumption</a:t>
            </a:r>
            <a:endParaRPr lang="en-US" dirty="0"/>
          </a:p>
        </p:txBody>
      </p:sp>
      <p:sp>
        <p:nvSpPr>
          <p:cNvPr id="3" name="Content Placeholder 2"/>
          <p:cNvSpPr>
            <a:spLocks noGrp="1"/>
          </p:cNvSpPr>
          <p:nvPr>
            <p:ph sz="quarter" idx="1"/>
          </p:nvPr>
        </p:nvSpPr>
        <p:spPr/>
        <p:txBody>
          <a:bodyPr>
            <a:normAutofit fontScale="92500" lnSpcReduction="20000"/>
          </a:bodyPr>
          <a:lstStyle/>
          <a:p>
            <a:pPr>
              <a:lnSpc>
                <a:spcPct val="150000"/>
              </a:lnSpc>
            </a:pPr>
            <a:r>
              <a:rPr lang="en-US" dirty="0" smtClean="0"/>
              <a:t>In </a:t>
            </a:r>
            <a:r>
              <a:rPr lang="en-US" dirty="0" smtClean="0"/>
              <a:t>macro economics, the total spending by all individuals, firms, institutions, etc. on consumer goods and services is called consumption. </a:t>
            </a:r>
            <a:endParaRPr lang="en-US" dirty="0" smtClean="0"/>
          </a:p>
          <a:p>
            <a:pPr>
              <a:lnSpc>
                <a:spcPct val="150000"/>
              </a:lnSpc>
            </a:pPr>
            <a:r>
              <a:rPr lang="en-US" dirty="0" smtClean="0"/>
              <a:t>Strictly </a:t>
            </a:r>
            <a:r>
              <a:rPr lang="en-US" dirty="0" smtClean="0"/>
              <a:t>speaking consumption should apply only to those goods and services that are totally used, enjoyed or eaten up within the reference period. </a:t>
            </a:r>
            <a:endParaRPr lang="en-US" dirty="0" smtClean="0"/>
          </a:p>
          <a:p>
            <a:pPr>
              <a:lnSpc>
                <a:spcPct val="150000"/>
              </a:lnSpc>
            </a:pPr>
            <a:r>
              <a:rPr lang="en-US" dirty="0" smtClean="0"/>
              <a:t>However</a:t>
            </a:r>
            <a:r>
              <a:rPr lang="en-US" dirty="0" smtClean="0"/>
              <a:t>, the convention is to include under consumption the expenditures on short life consumer durables such as furniture, television etc.(and even automobiles but not houses).</a:t>
            </a:r>
            <a:endParaRPr lang="en-US"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0"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lstStyle/>
          <a:p>
            <a:r>
              <a:rPr lang="en-US" dirty="0" smtClean="0"/>
              <a:t>Consumption Function </a:t>
            </a:r>
            <a:endParaRPr lang="en-US" dirty="0"/>
          </a:p>
        </p:txBody>
      </p:sp>
      <p:sp>
        <p:nvSpPr>
          <p:cNvPr id="3" name="Content Placeholder 2"/>
          <p:cNvSpPr>
            <a:spLocks noGrp="1"/>
          </p:cNvSpPr>
          <p:nvPr>
            <p:ph sz="quarter" idx="1"/>
          </p:nvPr>
        </p:nvSpPr>
        <p:spPr>
          <a:xfrm>
            <a:off x="457200" y="1249362"/>
            <a:ext cx="7467600" cy="4873752"/>
          </a:xfrm>
        </p:spPr>
        <p:txBody>
          <a:bodyPr>
            <a:normAutofit fontScale="92500" lnSpcReduction="10000"/>
          </a:bodyPr>
          <a:lstStyle/>
          <a:p>
            <a:pPr>
              <a:lnSpc>
                <a:spcPct val="150000"/>
              </a:lnSpc>
            </a:pPr>
            <a:r>
              <a:rPr lang="en-US" dirty="0" smtClean="0"/>
              <a:t>Consumption Function is the schedule giving the relationship between consumption and disposable income.</a:t>
            </a:r>
          </a:p>
          <a:p>
            <a:pPr>
              <a:lnSpc>
                <a:spcPct val="150000"/>
              </a:lnSpc>
            </a:pPr>
            <a:r>
              <a:rPr lang="en-US" dirty="0" smtClean="0"/>
              <a:t>Disposable Income: In the case of an individual it is the income left with him after paying taxes and defraying his prior commitments.ie. The portion that he is free to spend on items of his(fresh) choice. But in the case of estimation of Disposable Income at macro level, taxes and other such inter </a:t>
            </a:r>
            <a:r>
              <a:rPr lang="en-US" dirty="0" err="1" smtClean="0"/>
              <a:t>sectoral</a:t>
            </a:r>
            <a:r>
              <a:rPr lang="en-US" dirty="0" smtClean="0"/>
              <a:t> transfer payments are not taken into reckoning. </a:t>
            </a:r>
            <a:endParaRPr lang="en-US"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0"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lstStyle/>
          <a:p>
            <a:r>
              <a:rPr lang="en-US" dirty="0" smtClean="0"/>
              <a:t>Engle’s Law</a:t>
            </a:r>
            <a:endParaRPr lang="en-US" dirty="0"/>
          </a:p>
        </p:txBody>
      </p:sp>
      <p:sp>
        <p:nvSpPr>
          <p:cNvPr id="3" name="Content Placeholder 2"/>
          <p:cNvSpPr>
            <a:spLocks noGrp="1"/>
          </p:cNvSpPr>
          <p:nvPr>
            <p:ph sz="quarter" idx="1"/>
          </p:nvPr>
        </p:nvSpPr>
        <p:spPr>
          <a:xfrm>
            <a:off x="457200" y="1325562"/>
            <a:ext cx="7467600" cy="4873752"/>
          </a:xfrm>
        </p:spPr>
        <p:txBody>
          <a:bodyPr>
            <a:normAutofit lnSpcReduction="10000"/>
          </a:bodyPr>
          <a:lstStyle/>
          <a:p>
            <a:pPr>
              <a:lnSpc>
                <a:spcPct val="150000"/>
              </a:lnSpc>
            </a:pPr>
            <a:r>
              <a:rPr lang="en-US" dirty="0" smtClean="0"/>
              <a:t>Engle’s law is that the proportion of amount spent on food and other necessities decreases as the level of disposable income increases.</a:t>
            </a:r>
          </a:p>
          <a:p>
            <a:pPr>
              <a:lnSpc>
                <a:spcPct val="150000"/>
              </a:lnSpc>
            </a:pPr>
            <a:r>
              <a:rPr lang="en-US" dirty="0" smtClean="0"/>
              <a:t>Marginal Propensity to Consume: Change in Consumption/ Change in Disposable Income.</a:t>
            </a:r>
          </a:p>
          <a:p>
            <a:pPr>
              <a:lnSpc>
                <a:spcPct val="150000"/>
              </a:lnSpc>
            </a:pPr>
            <a:r>
              <a:rPr lang="en-US" dirty="0" smtClean="0"/>
              <a:t>Consumption Function is upward sloping with Disposable income on X-axis and Consumption on the Y axis (downward sloping in case prices are taken on Y-axis and consumption on X axis).  </a:t>
            </a:r>
            <a:endParaRPr lang="en-US"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0"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609600"/>
          </a:xfrm>
        </p:spPr>
        <p:txBody>
          <a:bodyPr/>
          <a:lstStyle/>
          <a:p>
            <a:r>
              <a:rPr lang="en-US" dirty="0" smtClean="0"/>
              <a:t>Saving</a:t>
            </a:r>
            <a:endParaRPr lang="en-US" dirty="0"/>
          </a:p>
        </p:txBody>
      </p:sp>
      <p:sp>
        <p:nvSpPr>
          <p:cNvPr id="3" name="Content Placeholder 2"/>
          <p:cNvSpPr>
            <a:spLocks noGrp="1"/>
          </p:cNvSpPr>
          <p:nvPr>
            <p:ph sz="quarter" idx="1"/>
          </p:nvPr>
        </p:nvSpPr>
        <p:spPr>
          <a:xfrm>
            <a:off x="457200" y="868362"/>
            <a:ext cx="7924800" cy="4873752"/>
          </a:xfrm>
        </p:spPr>
        <p:txBody>
          <a:bodyPr>
            <a:noAutofit/>
          </a:bodyPr>
          <a:lstStyle/>
          <a:p>
            <a:pPr>
              <a:lnSpc>
                <a:spcPct val="160000"/>
              </a:lnSpc>
            </a:pPr>
            <a:r>
              <a:rPr lang="en-US" sz="2200" dirty="0" smtClean="0"/>
              <a:t>Saving : The act of abstaining from consumption. Some economists prefer to call it differed consumption. At the macro level saving is the difference between National product and the aggregate of individuals’ consumptions plus payments towards national and international prior commitments.</a:t>
            </a:r>
          </a:p>
          <a:p>
            <a:pPr>
              <a:lnSpc>
                <a:spcPct val="160000"/>
              </a:lnSpc>
            </a:pPr>
            <a:r>
              <a:rPr lang="en-US" sz="2200" dirty="0" smtClean="0"/>
              <a:t>As income levels increases the willingness and ability to save increases </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0"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609600"/>
          </a:xfrm>
        </p:spPr>
        <p:txBody>
          <a:bodyPr/>
          <a:lstStyle/>
          <a:p>
            <a:r>
              <a:rPr lang="en-US" dirty="0" smtClean="0"/>
              <a:t>Saving</a:t>
            </a:r>
            <a:endParaRPr lang="en-US" dirty="0"/>
          </a:p>
        </p:txBody>
      </p:sp>
      <p:sp>
        <p:nvSpPr>
          <p:cNvPr id="3" name="Content Placeholder 2"/>
          <p:cNvSpPr>
            <a:spLocks noGrp="1"/>
          </p:cNvSpPr>
          <p:nvPr>
            <p:ph sz="quarter" idx="1"/>
          </p:nvPr>
        </p:nvSpPr>
        <p:spPr>
          <a:xfrm>
            <a:off x="457200" y="868362"/>
            <a:ext cx="7924800" cy="4873752"/>
          </a:xfrm>
        </p:spPr>
        <p:txBody>
          <a:bodyPr>
            <a:noAutofit/>
          </a:bodyPr>
          <a:lstStyle/>
          <a:p>
            <a:pPr>
              <a:lnSpc>
                <a:spcPct val="160000"/>
              </a:lnSpc>
            </a:pPr>
            <a:r>
              <a:rPr lang="en-US" sz="2200" dirty="0" smtClean="0"/>
              <a:t>Marginal </a:t>
            </a:r>
            <a:r>
              <a:rPr lang="en-US" sz="2200" dirty="0" smtClean="0"/>
              <a:t>Propensity to Save:  Change in savings/ Change in disposable Income.</a:t>
            </a:r>
          </a:p>
          <a:p>
            <a:pPr>
              <a:lnSpc>
                <a:spcPct val="160000"/>
              </a:lnSpc>
            </a:pPr>
            <a:r>
              <a:rPr lang="en-US" sz="2200" dirty="0" smtClean="0"/>
              <a:t>Motives for Saving: i) for investing either in physical or financial assets that yield regular flow of returns- incomes or services over years. ii) As safety/ cushion measure to meet unforeseen exigencies. Here the savings are held in cash or in the form of assets with very high degree of liquidity or as gold with very low or no flow of returns</a:t>
            </a:r>
            <a:endParaRPr lang="en-US" sz="2200"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0"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095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467600" cy="1143000"/>
          </a:xfrm>
        </p:spPr>
        <p:txBody>
          <a:bodyPr/>
          <a:lstStyle/>
          <a:p>
            <a:r>
              <a:rPr lang="en-US" dirty="0" smtClean="0"/>
              <a:t>Investment</a:t>
            </a:r>
            <a:endParaRPr lang="en-US" dirty="0"/>
          </a:p>
        </p:txBody>
      </p:sp>
      <p:sp>
        <p:nvSpPr>
          <p:cNvPr id="3" name="Content Placeholder 2"/>
          <p:cNvSpPr>
            <a:spLocks noGrp="1"/>
          </p:cNvSpPr>
          <p:nvPr>
            <p:ph sz="quarter" idx="1"/>
          </p:nvPr>
        </p:nvSpPr>
        <p:spPr>
          <a:xfrm>
            <a:off x="457200" y="1096962"/>
            <a:ext cx="7467600" cy="4873752"/>
          </a:xfrm>
        </p:spPr>
        <p:txBody>
          <a:bodyPr>
            <a:noAutofit/>
          </a:bodyPr>
          <a:lstStyle/>
          <a:p>
            <a:pPr>
              <a:lnSpc>
                <a:spcPct val="150000"/>
              </a:lnSpc>
            </a:pPr>
            <a:r>
              <a:rPr lang="en-US" sz="2200" dirty="0" smtClean="0"/>
              <a:t>Investing </a:t>
            </a:r>
            <a:r>
              <a:rPr lang="en-US" sz="2200" dirty="0" smtClean="0"/>
              <a:t>refer to the process of creation of Capital goods, acquiring financial assets, erecting civil structure, producing machinery, equipments and gathering inventories. </a:t>
            </a:r>
            <a:endParaRPr lang="en-US" sz="2200" dirty="0" smtClean="0"/>
          </a:p>
          <a:p>
            <a:pPr>
              <a:lnSpc>
                <a:spcPct val="150000"/>
              </a:lnSpc>
            </a:pPr>
            <a:r>
              <a:rPr lang="en-US" sz="2200" dirty="0" smtClean="0"/>
              <a:t>Though </a:t>
            </a:r>
            <a:r>
              <a:rPr lang="en-US" sz="2200" dirty="0" smtClean="0"/>
              <a:t>investments in financial assets do not directly result in creation any physical assets, they do indirectly facilitate their creation( by entrepreneurs) and earn a flow of returns. </a:t>
            </a:r>
            <a:endParaRPr lang="en-US" sz="2200" dirty="0" smtClean="0"/>
          </a:p>
          <a:p>
            <a:pPr>
              <a:lnSpc>
                <a:spcPct val="150000"/>
              </a:lnSpc>
            </a:pPr>
            <a:r>
              <a:rPr lang="en-US" sz="2200" dirty="0" smtClean="0"/>
              <a:t>Similarly </a:t>
            </a:r>
            <a:r>
              <a:rPr lang="en-US" sz="2200" dirty="0" smtClean="0"/>
              <a:t>inventories are not assets in the strict sense, but a  requisite during the period of creation of capital assets.  </a:t>
            </a:r>
            <a:endParaRPr lang="en-US" sz="2200"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0"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Investment Function</a:t>
            </a:r>
            <a:endParaRPr lang="en-US" dirty="0"/>
          </a:p>
        </p:txBody>
      </p:sp>
      <p:sp>
        <p:nvSpPr>
          <p:cNvPr id="3" name="Content Placeholder 2"/>
          <p:cNvSpPr>
            <a:spLocks noGrp="1"/>
          </p:cNvSpPr>
          <p:nvPr>
            <p:ph sz="quarter" idx="1"/>
          </p:nvPr>
        </p:nvSpPr>
        <p:spPr/>
        <p:txBody>
          <a:bodyPr>
            <a:normAutofit/>
          </a:bodyPr>
          <a:lstStyle/>
          <a:p>
            <a:r>
              <a:rPr lang="en-US" dirty="0" smtClean="0"/>
              <a:t>Investment ( Investment spending): the total amount spent on capital goods during the reference period.</a:t>
            </a:r>
          </a:p>
          <a:p>
            <a:r>
              <a:rPr lang="en-US" dirty="0" smtClean="0"/>
              <a:t>Cost of Capital: The premium that people would like to be paid for foregoing their present consumption and for investing their current savings in investments. This is usually reflected in the interests  earned.</a:t>
            </a:r>
          </a:p>
          <a:p>
            <a:r>
              <a:rPr lang="en-US" dirty="0" smtClean="0"/>
              <a:t>Investment Function: Schedule showing the level of investments and the cost of capital.</a:t>
            </a:r>
          </a:p>
          <a:p>
            <a:r>
              <a:rPr lang="en-US" dirty="0" smtClean="0"/>
              <a:t>If the cost capital is high the entrepreneurs would have less incentive to take risks and invest </a:t>
            </a:r>
            <a:endParaRPr lang="en-US"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0"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Actual Investment and Investment Demand</a:t>
            </a:r>
            <a:endParaRPr lang="en-US" dirty="0"/>
          </a:p>
        </p:txBody>
      </p:sp>
      <p:sp>
        <p:nvSpPr>
          <p:cNvPr id="3" name="Content Placeholder 2"/>
          <p:cNvSpPr>
            <a:spLocks noGrp="1"/>
          </p:cNvSpPr>
          <p:nvPr>
            <p:ph sz="quarter" idx="1"/>
          </p:nvPr>
        </p:nvSpPr>
        <p:spPr/>
        <p:txBody>
          <a:bodyPr/>
          <a:lstStyle/>
          <a:p>
            <a:r>
              <a:rPr lang="en-US" dirty="0" smtClean="0"/>
              <a:t>Actual investment is the amount actually spent in the reference period on acquiring new plants, equipments etc. including inventories thought required. Investment demand is defined as the amount required for acquiring capital goods planned ie. Deemed necessary to carry out the normal production( business) activities.</a:t>
            </a:r>
            <a:endParaRPr lang="en-US"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0"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550</TotalTime>
  <Words>923</Words>
  <Application>Microsoft Office PowerPoint</Application>
  <PresentationFormat>On-screen Show (4:3)</PresentationFormat>
  <Paragraphs>45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Oriel</vt:lpstr>
      <vt:lpstr>Consumption and Investment</vt:lpstr>
      <vt:lpstr>Consumption</vt:lpstr>
      <vt:lpstr>Consumption Function </vt:lpstr>
      <vt:lpstr>Engle’s Law</vt:lpstr>
      <vt:lpstr>Saving</vt:lpstr>
      <vt:lpstr>Saving</vt:lpstr>
      <vt:lpstr>Investment</vt:lpstr>
      <vt:lpstr>Investment Function</vt:lpstr>
      <vt:lpstr> Actual Investment and Investment Demand</vt:lpstr>
      <vt:lpstr>Aggregate Supply and Aggregate Demand</vt:lpstr>
      <vt:lpstr>Macro Economic Equilibrium </vt:lpstr>
      <vt:lpstr>Government Spending</vt:lpstr>
      <vt:lpstr>Government Spending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Consumption and Investment</dc:title>
  <dc:creator>sarma</dc:creator>
  <cp:lastModifiedBy>i</cp:lastModifiedBy>
  <cp:revision>63</cp:revision>
  <dcterms:created xsi:type="dcterms:W3CDTF">2013-10-10T17:35:38Z</dcterms:created>
  <dcterms:modified xsi:type="dcterms:W3CDTF">2022-09-07T10:15:56Z</dcterms:modified>
</cp:coreProperties>
</file>