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1" r:id="rId3"/>
    <p:sldId id="257" r:id="rId4"/>
    <p:sldId id="258" r:id="rId5"/>
    <p:sldId id="266" r:id="rId6"/>
    <p:sldId id="259" r:id="rId7"/>
    <p:sldId id="267" r:id="rId8"/>
    <p:sldId id="268" r:id="rId9"/>
    <p:sldId id="260" r:id="rId10"/>
    <p:sldId id="269"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1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852C0A85-BED4-495C-B078-4D94013ACF36}" type="datetimeFigureOut">
              <a:rPr lang="en-US" smtClean="0"/>
              <a:pPr/>
              <a:t>9/7/2022</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08AC0A00-4C68-4145-B97C-5A474288F8F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2C0A85-BED4-495C-B078-4D94013ACF36}"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C0A00-4C68-4145-B97C-5A474288F8F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52C0A85-BED4-495C-B078-4D94013ACF36}" type="datetimeFigureOut">
              <a:rPr lang="en-US" smtClean="0"/>
              <a:pPr/>
              <a:t>9/7/2022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C0A00-4C68-4145-B97C-5A474288F8F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852C0A85-BED4-495C-B078-4D94013ACF36}" type="datetimeFigureOut">
              <a:rPr lang="en-US" smtClean="0"/>
              <a:pPr/>
              <a:t>9/7/2022</a:t>
            </a:fld>
            <a:endParaRPr lang="en-US"/>
          </a:p>
        </p:txBody>
      </p:sp>
      <p:sp>
        <p:nvSpPr>
          <p:cNvPr id="9" name="Slide Number Placeholder 8"/>
          <p:cNvSpPr>
            <a:spLocks noGrp="1"/>
          </p:cNvSpPr>
          <p:nvPr>
            <p:ph type="sldNum" sz="quarter" idx="15"/>
          </p:nvPr>
        </p:nvSpPr>
        <p:spPr/>
        <p:txBody>
          <a:bodyPr rtlCol="0"/>
          <a:lstStyle/>
          <a:p>
            <a:fld id="{08AC0A00-4C68-4145-B97C-5A474288F8FD}"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852C0A85-BED4-495C-B078-4D94013ACF36}" type="datetimeFigureOut">
              <a:rPr lang="en-US" smtClean="0"/>
              <a:pPr/>
              <a:t>9/7/2022</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08AC0A00-4C68-4145-B97C-5A474288F8FD}"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52C0A85-BED4-495C-B078-4D94013ACF36}" type="datetimeFigureOut">
              <a:rPr lang="en-US" smtClean="0"/>
              <a:pPr/>
              <a:t>9/7/2022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C0A00-4C68-4145-B97C-5A474288F8FD}"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852C0A85-BED4-495C-B078-4D94013ACF36}" type="datetimeFigureOut">
              <a:rPr lang="en-US" smtClean="0"/>
              <a:pPr/>
              <a:t>9/7/2022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C0A00-4C68-4145-B97C-5A474288F8FD}"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852C0A85-BED4-495C-B078-4D94013ACF36}" type="datetimeFigureOut">
              <a:rPr lang="en-US" smtClean="0"/>
              <a:pPr/>
              <a:t>9/7/2022</a:t>
            </a:fld>
            <a:endParaRPr lang="en-US"/>
          </a:p>
        </p:txBody>
      </p:sp>
      <p:sp>
        <p:nvSpPr>
          <p:cNvPr id="7" name="Slide Number Placeholder 6"/>
          <p:cNvSpPr>
            <a:spLocks noGrp="1"/>
          </p:cNvSpPr>
          <p:nvPr>
            <p:ph type="sldNum" sz="quarter" idx="11"/>
          </p:nvPr>
        </p:nvSpPr>
        <p:spPr/>
        <p:txBody>
          <a:bodyPr rtlCol="0"/>
          <a:lstStyle/>
          <a:p>
            <a:fld id="{08AC0A00-4C68-4145-B97C-5A474288F8FD}"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C0A85-BED4-495C-B078-4D94013ACF36}" type="datetimeFigureOut">
              <a:rPr lang="en-US" smtClean="0"/>
              <a:pPr/>
              <a:t>9/7/2022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C0A00-4C68-4145-B97C-5A474288F8F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852C0A85-BED4-495C-B078-4D94013ACF36}" type="datetimeFigureOut">
              <a:rPr lang="en-US" smtClean="0"/>
              <a:pPr/>
              <a:t>9/7/2022</a:t>
            </a:fld>
            <a:endParaRPr lang="en-US"/>
          </a:p>
        </p:txBody>
      </p:sp>
      <p:sp>
        <p:nvSpPr>
          <p:cNvPr id="22" name="Slide Number Placeholder 21"/>
          <p:cNvSpPr>
            <a:spLocks noGrp="1"/>
          </p:cNvSpPr>
          <p:nvPr>
            <p:ph type="sldNum" sz="quarter" idx="15"/>
          </p:nvPr>
        </p:nvSpPr>
        <p:spPr/>
        <p:txBody>
          <a:bodyPr rtlCol="0"/>
          <a:lstStyle/>
          <a:p>
            <a:fld id="{08AC0A00-4C68-4145-B97C-5A474288F8FD}"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852C0A85-BED4-495C-B078-4D94013ACF36}" type="datetimeFigureOut">
              <a:rPr lang="en-US" smtClean="0"/>
              <a:pPr/>
              <a:t>9/7/2022</a:t>
            </a:fld>
            <a:endParaRPr lang="en-US"/>
          </a:p>
        </p:txBody>
      </p:sp>
      <p:sp>
        <p:nvSpPr>
          <p:cNvPr id="18" name="Slide Number Placeholder 17"/>
          <p:cNvSpPr>
            <a:spLocks noGrp="1"/>
          </p:cNvSpPr>
          <p:nvPr>
            <p:ph type="sldNum" sz="quarter" idx="11"/>
          </p:nvPr>
        </p:nvSpPr>
        <p:spPr/>
        <p:txBody>
          <a:bodyPr rtlCol="0"/>
          <a:lstStyle/>
          <a:p>
            <a:fld id="{08AC0A00-4C68-4145-B97C-5A474288F8FD}"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852C0A85-BED4-495C-B078-4D94013ACF36}" type="datetimeFigureOut">
              <a:rPr lang="en-US" smtClean="0"/>
              <a:pPr/>
              <a:t>9/7/2022</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8AC0A00-4C68-4145-B97C-5A474288F8F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err="1" smtClean="0"/>
              <a:t>Aditi</a:t>
            </a:r>
            <a:r>
              <a:rPr lang="en-US" dirty="0" smtClean="0"/>
              <a:t> </a:t>
            </a:r>
            <a:r>
              <a:rPr lang="en-US" dirty="0" err="1" smtClean="0"/>
              <a:t>Arora</a:t>
            </a:r>
            <a:endParaRPr lang="en-US" dirty="0" smtClean="0"/>
          </a:p>
          <a:p>
            <a:r>
              <a:rPr lang="en-US" dirty="0" smtClean="0"/>
              <a:t>Assistant Professor</a:t>
            </a:r>
            <a:endParaRPr lang="en-US" dirty="0"/>
          </a:p>
        </p:txBody>
      </p:sp>
      <p:sp>
        <p:nvSpPr>
          <p:cNvPr id="4" name="Title 1"/>
          <p:cNvSpPr>
            <a:spLocks noGrp="1"/>
          </p:cNvSpPr>
          <p:nvPr>
            <p:ph type="ctrTitle"/>
          </p:nvPr>
        </p:nvSpPr>
        <p:spPr>
          <a:xfrm>
            <a:off x="2286000" y="3048000"/>
            <a:ext cx="6172200" cy="1066800"/>
          </a:xfrm>
        </p:spPr>
        <p:txBody>
          <a:bodyPr>
            <a:normAutofit/>
          </a:bodyPr>
          <a:lstStyle/>
          <a:p>
            <a:r>
              <a:rPr lang="en-US" dirty="0" smtClean="0"/>
              <a:t>UNEMPLOYMENT</a:t>
            </a:r>
            <a:br>
              <a:rPr lang="en-US" dirty="0" smtClean="0"/>
            </a:br>
            <a:endParaRPr lang="en-US" sz="3100"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0"/>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823455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Cyclical Unemployment</a:t>
            </a:r>
            <a:endParaRPr lang="en-US" dirty="0"/>
          </a:p>
        </p:txBody>
      </p:sp>
      <p:sp>
        <p:nvSpPr>
          <p:cNvPr id="3" name="Content Placeholder 2"/>
          <p:cNvSpPr>
            <a:spLocks noGrp="1"/>
          </p:cNvSpPr>
          <p:nvPr>
            <p:ph sz="quarter" idx="1"/>
          </p:nvPr>
        </p:nvSpPr>
        <p:spPr>
          <a:xfrm>
            <a:off x="457200" y="1219200"/>
            <a:ext cx="7467600" cy="4873752"/>
          </a:xfrm>
        </p:spPr>
        <p:txBody>
          <a:bodyPr>
            <a:noAutofit/>
          </a:bodyPr>
          <a:lstStyle/>
          <a:p>
            <a:pPr>
              <a:lnSpc>
                <a:spcPct val="160000"/>
              </a:lnSpc>
            </a:pPr>
            <a:r>
              <a:rPr lang="en-US" sz="2200" dirty="0" smtClean="0"/>
              <a:t>Keynes  </a:t>
            </a:r>
            <a:r>
              <a:rPr lang="en-US" sz="2200" dirty="0" smtClean="0"/>
              <a:t>Prescription for raising the levels of employment is that the concerned government to come forward to create increased purchasing power by undertaking investments on public works.</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44882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457199" y="993648"/>
            <a:ext cx="7900987" cy="4873752"/>
          </a:xfrm>
        </p:spPr>
        <p:txBody>
          <a:bodyPr>
            <a:normAutofit lnSpcReduction="10000"/>
          </a:bodyPr>
          <a:lstStyle/>
          <a:p>
            <a:pPr>
              <a:lnSpc>
                <a:spcPct val="150000"/>
              </a:lnSpc>
            </a:pPr>
            <a:r>
              <a:rPr lang="en-US" dirty="0" smtClean="0"/>
              <a:t>Unemployment: it is a situation where-in a person is in the workforce age group of 18-65 years and is seeking and willing to take up work that is commensurate with his/her skills and experience and provides him /her fair remuneration.</a:t>
            </a:r>
          </a:p>
          <a:p>
            <a:pPr>
              <a:lnSpc>
                <a:spcPct val="150000"/>
              </a:lnSpc>
            </a:pPr>
            <a:r>
              <a:rPr lang="en-US" dirty="0" smtClean="0"/>
              <a:t>Underemployment is a situation where-in a person may be engaged in some work but it neither makes full use of his/her skills nor provides him/her fair remuneration.  </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944562"/>
          </a:xfrm>
        </p:spPr>
        <p:txBody>
          <a:bodyPr/>
          <a:lstStyle/>
          <a:p>
            <a:r>
              <a:rPr lang="en-US" dirty="0" smtClean="0"/>
              <a:t>Rate of Unemployment</a:t>
            </a:r>
            <a:endParaRPr lang="en-US" dirty="0"/>
          </a:p>
        </p:txBody>
      </p:sp>
      <p:sp>
        <p:nvSpPr>
          <p:cNvPr id="3" name="Content Placeholder 2"/>
          <p:cNvSpPr>
            <a:spLocks noGrp="1"/>
          </p:cNvSpPr>
          <p:nvPr>
            <p:ph sz="quarter" idx="1"/>
          </p:nvPr>
        </p:nvSpPr>
        <p:spPr/>
        <p:txBody>
          <a:bodyPr>
            <a:normAutofit/>
          </a:bodyPr>
          <a:lstStyle/>
          <a:p>
            <a:pPr>
              <a:lnSpc>
                <a:spcPct val="150000"/>
              </a:lnSpc>
            </a:pPr>
            <a:r>
              <a:rPr lang="en-US" dirty="0" smtClean="0"/>
              <a:t>Rate of unemployment is the ratio of people who are not having any gainful employment in the reference period to the number who are in the work force age group of 18-65 years and could be gainfully employable in that period.</a:t>
            </a:r>
          </a:p>
          <a:p>
            <a:pPr>
              <a:lnSpc>
                <a:spcPct val="150000"/>
              </a:lnSpc>
            </a:pPr>
            <a:r>
              <a:rPr lang="en-US" dirty="0" smtClean="0"/>
              <a:t>It is used as one of the barometers to know about the health of a nation’s economy.</a:t>
            </a:r>
            <a:endParaRPr lang="en-US"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22302"/>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Primacy of Employment of </a:t>
            </a:r>
            <a:r>
              <a:rPr lang="en-US" dirty="0" err="1" smtClean="0"/>
              <a:t>Labour</a:t>
            </a:r>
            <a:endParaRPr lang="en-US" dirty="0"/>
          </a:p>
        </p:txBody>
      </p:sp>
      <p:sp>
        <p:nvSpPr>
          <p:cNvPr id="3" name="Content Placeholder 2"/>
          <p:cNvSpPr>
            <a:spLocks noGrp="1"/>
          </p:cNvSpPr>
          <p:nvPr>
            <p:ph sz="quarter" idx="1"/>
          </p:nvPr>
        </p:nvSpPr>
        <p:spPr>
          <a:xfrm>
            <a:off x="457200" y="1066800"/>
            <a:ext cx="7467600" cy="4873752"/>
          </a:xfrm>
        </p:spPr>
        <p:txBody>
          <a:bodyPr>
            <a:noAutofit/>
          </a:bodyPr>
          <a:lstStyle/>
          <a:p>
            <a:pPr>
              <a:lnSpc>
                <a:spcPct val="160000"/>
              </a:lnSpc>
            </a:pPr>
            <a:r>
              <a:rPr lang="en-US" sz="2200" dirty="0" smtClean="0"/>
              <a:t>A principal concern of macro economic policy is to ensure the full potential of all factors of production Land , </a:t>
            </a:r>
            <a:r>
              <a:rPr lang="en-US" sz="2200" dirty="0" err="1" smtClean="0"/>
              <a:t>Labour</a:t>
            </a:r>
            <a:r>
              <a:rPr lang="en-US" sz="2200" dirty="0" smtClean="0"/>
              <a:t>, Capital, Entrepreneurship is optimally </a:t>
            </a:r>
            <a:r>
              <a:rPr lang="en-US" sz="2200" dirty="0" err="1" smtClean="0"/>
              <a:t>utilised</a:t>
            </a:r>
            <a:r>
              <a:rPr lang="en-US" sz="2200" dirty="0" smtClean="0"/>
              <a:t>.</a:t>
            </a:r>
          </a:p>
          <a:p>
            <a:pPr>
              <a:lnSpc>
                <a:spcPct val="160000"/>
              </a:lnSpc>
            </a:pPr>
            <a:r>
              <a:rPr lang="en-US" sz="2200" dirty="0" smtClean="0"/>
              <a:t>Employment of </a:t>
            </a:r>
            <a:r>
              <a:rPr lang="en-US" sz="2200" dirty="0" err="1" smtClean="0"/>
              <a:t>Labour</a:t>
            </a:r>
            <a:r>
              <a:rPr lang="en-US" sz="2200" dirty="0" smtClean="0"/>
              <a:t> gets prime  focus because the ultimate objective of economic growth is to improve the standard of living of all sections of people and it is best ensured when their productive potential is fully </a:t>
            </a:r>
            <a:r>
              <a:rPr lang="en-US" sz="2200" dirty="0" err="1" smtClean="0"/>
              <a:t>utilised</a:t>
            </a:r>
            <a:r>
              <a:rPr lang="en-US" sz="2200" dirty="0" smtClean="0"/>
              <a:t>.</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Primacy of Employment of </a:t>
            </a:r>
            <a:r>
              <a:rPr lang="en-US" dirty="0" err="1" smtClean="0"/>
              <a:t>Labour</a:t>
            </a:r>
            <a:endParaRPr lang="en-US" dirty="0"/>
          </a:p>
        </p:txBody>
      </p:sp>
      <p:sp>
        <p:nvSpPr>
          <p:cNvPr id="3" name="Content Placeholder 2"/>
          <p:cNvSpPr>
            <a:spLocks noGrp="1"/>
          </p:cNvSpPr>
          <p:nvPr>
            <p:ph sz="quarter" idx="1"/>
          </p:nvPr>
        </p:nvSpPr>
        <p:spPr/>
        <p:txBody>
          <a:bodyPr>
            <a:noAutofit/>
          </a:bodyPr>
          <a:lstStyle/>
          <a:p>
            <a:pPr>
              <a:lnSpc>
                <a:spcPct val="160000"/>
              </a:lnSpc>
            </a:pPr>
            <a:r>
              <a:rPr lang="en-US" sz="2200" dirty="0" smtClean="0"/>
              <a:t>Working  </a:t>
            </a:r>
            <a:r>
              <a:rPr lang="en-US" sz="2200" dirty="0" smtClean="0"/>
              <a:t>for elimination of unemployment and under employment among all sections, living across all geographical regions  is  generally considered the sure way to ensure equitable distribution of newly created wealth through economic growth.  </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9322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15962"/>
          </a:xfrm>
        </p:spPr>
        <p:txBody>
          <a:bodyPr/>
          <a:lstStyle/>
          <a:p>
            <a:r>
              <a:rPr lang="en-US" dirty="0" smtClean="0"/>
              <a:t>Frictional Unemployment</a:t>
            </a:r>
            <a:endParaRPr lang="en-US" dirty="0"/>
          </a:p>
        </p:txBody>
      </p:sp>
      <p:sp>
        <p:nvSpPr>
          <p:cNvPr id="3" name="Content Placeholder 2"/>
          <p:cNvSpPr>
            <a:spLocks noGrp="1"/>
          </p:cNvSpPr>
          <p:nvPr>
            <p:ph sz="quarter" idx="1"/>
          </p:nvPr>
        </p:nvSpPr>
        <p:spPr>
          <a:xfrm>
            <a:off x="457200" y="1374648"/>
            <a:ext cx="7467600" cy="4873752"/>
          </a:xfrm>
        </p:spPr>
        <p:txBody>
          <a:bodyPr>
            <a:normAutofit fontScale="92500"/>
          </a:bodyPr>
          <a:lstStyle/>
          <a:p>
            <a:pPr>
              <a:lnSpc>
                <a:spcPct val="150000"/>
              </a:lnSpc>
            </a:pPr>
            <a:r>
              <a:rPr lang="en-US" dirty="0" smtClean="0"/>
              <a:t>Frictional Unemployment: Temporary unemployment caused by changes in the individual market situations. </a:t>
            </a:r>
            <a:endParaRPr lang="en-US" dirty="0" smtClean="0"/>
          </a:p>
          <a:p>
            <a:pPr>
              <a:lnSpc>
                <a:spcPct val="150000"/>
              </a:lnSpc>
            </a:pPr>
            <a:r>
              <a:rPr lang="en-US" dirty="0" smtClean="0"/>
              <a:t>Often </a:t>
            </a:r>
            <a:r>
              <a:rPr lang="en-US" dirty="0" smtClean="0"/>
              <a:t>it  may so happen that because of constant innovations in production technologies even workers with  experience may be laid off till the time they get trained in new skills. </a:t>
            </a:r>
            <a:endParaRPr lang="en-US" dirty="0" smtClean="0"/>
          </a:p>
          <a:p>
            <a:pPr>
              <a:lnSpc>
                <a:spcPct val="150000"/>
              </a:lnSpc>
            </a:pPr>
            <a:r>
              <a:rPr lang="en-US" dirty="0" smtClean="0"/>
              <a:t>It </a:t>
            </a:r>
            <a:r>
              <a:rPr lang="en-US" dirty="0" smtClean="0"/>
              <a:t>may not be necessary for them to shift to a new employer or seek employment in different location</a:t>
            </a:r>
            <a:r>
              <a:rPr lang="en-US" dirty="0" smtClean="0"/>
              <a:t>.</a:t>
            </a:r>
            <a:endParaRPr lang="en-US" dirty="0" smtClean="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609600"/>
          </a:xfrm>
        </p:spPr>
        <p:txBody>
          <a:bodyPr/>
          <a:lstStyle/>
          <a:p>
            <a:r>
              <a:rPr lang="en-US" dirty="0" smtClean="0"/>
              <a:t>Frictional Unemployment</a:t>
            </a:r>
            <a:endParaRPr lang="en-US" dirty="0"/>
          </a:p>
        </p:txBody>
      </p:sp>
      <p:sp>
        <p:nvSpPr>
          <p:cNvPr id="3" name="Content Placeholder 2"/>
          <p:cNvSpPr>
            <a:spLocks noGrp="1"/>
          </p:cNvSpPr>
          <p:nvPr>
            <p:ph sz="quarter" idx="1"/>
          </p:nvPr>
        </p:nvSpPr>
        <p:spPr>
          <a:xfrm>
            <a:off x="457200" y="685800"/>
            <a:ext cx="8077200" cy="4873752"/>
          </a:xfrm>
        </p:spPr>
        <p:txBody>
          <a:bodyPr>
            <a:noAutofit/>
          </a:bodyPr>
          <a:lstStyle/>
          <a:p>
            <a:pPr>
              <a:lnSpc>
                <a:spcPct val="160000"/>
              </a:lnSpc>
            </a:pPr>
            <a:r>
              <a:rPr lang="en-US" sz="2200" dirty="0" smtClean="0"/>
              <a:t>Frictional </a:t>
            </a:r>
            <a:r>
              <a:rPr lang="en-US" sz="2200" dirty="0" smtClean="0"/>
              <a:t>un employments happen because of gap between the general(basic)skills of workers and the  specific skills that job requires. </a:t>
            </a:r>
            <a:endParaRPr lang="en-US" sz="2200" dirty="0" smtClean="0"/>
          </a:p>
          <a:p>
            <a:pPr>
              <a:lnSpc>
                <a:spcPct val="160000"/>
              </a:lnSpc>
            </a:pPr>
            <a:r>
              <a:rPr lang="en-US" sz="2200" dirty="0" smtClean="0"/>
              <a:t>Workers </a:t>
            </a:r>
            <a:r>
              <a:rPr lang="en-US" sz="2200" dirty="0" smtClean="0"/>
              <a:t>may not always have advanced  information about the skills requirements of emerging jobs in different sectors so that they can acquire the new capabilities in time. </a:t>
            </a:r>
            <a:endParaRPr lang="en-US" sz="2200" dirty="0" smtClean="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149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7467600" cy="609600"/>
          </a:xfrm>
        </p:spPr>
        <p:txBody>
          <a:bodyPr/>
          <a:lstStyle/>
          <a:p>
            <a:r>
              <a:rPr lang="en-US" dirty="0" smtClean="0"/>
              <a:t>Frictional Unemployment</a:t>
            </a:r>
            <a:endParaRPr lang="en-US" dirty="0"/>
          </a:p>
        </p:txBody>
      </p:sp>
      <p:sp>
        <p:nvSpPr>
          <p:cNvPr id="3" name="Content Placeholder 2"/>
          <p:cNvSpPr>
            <a:spLocks noGrp="1"/>
          </p:cNvSpPr>
          <p:nvPr>
            <p:ph sz="quarter" idx="1"/>
          </p:nvPr>
        </p:nvSpPr>
        <p:spPr>
          <a:xfrm>
            <a:off x="457200" y="685800"/>
            <a:ext cx="8077200" cy="4873752"/>
          </a:xfrm>
        </p:spPr>
        <p:txBody>
          <a:bodyPr>
            <a:noAutofit/>
          </a:bodyPr>
          <a:lstStyle/>
          <a:p>
            <a:pPr>
              <a:lnSpc>
                <a:spcPct val="160000"/>
              </a:lnSpc>
            </a:pPr>
            <a:r>
              <a:rPr lang="en-US" sz="2200" dirty="0" smtClean="0"/>
              <a:t>Similarly  </a:t>
            </a:r>
            <a:r>
              <a:rPr lang="en-US" sz="2200" dirty="0" smtClean="0"/>
              <a:t>the potential employers going in for new technologies may not have prior knowledge as to where they can readily get all </a:t>
            </a:r>
            <a:r>
              <a:rPr lang="en-US" sz="2200" dirty="0" err="1" smtClean="0"/>
              <a:t>labour</a:t>
            </a:r>
            <a:r>
              <a:rPr lang="en-US" sz="2200" dirty="0" smtClean="0"/>
              <a:t> they need with requisite skills. </a:t>
            </a:r>
            <a:endParaRPr lang="en-US" sz="2200" dirty="0" smtClean="0"/>
          </a:p>
          <a:p>
            <a:pPr>
              <a:lnSpc>
                <a:spcPct val="160000"/>
              </a:lnSpc>
            </a:pPr>
            <a:r>
              <a:rPr lang="en-US" sz="2200" dirty="0" smtClean="0"/>
              <a:t>It </a:t>
            </a:r>
            <a:r>
              <a:rPr lang="en-US" sz="2200" dirty="0" smtClean="0"/>
              <a:t>takes time for labour market to build the information base and disseminate the same among potential employers and  job seekers so that new recruitments are facilitated.</a:t>
            </a:r>
            <a:endParaRPr lang="en-US" sz="2200" dirty="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950210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792162"/>
          </a:xfrm>
        </p:spPr>
        <p:txBody>
          <a:bodyPr/>
          <a:lstStyle/>
          <a:p>
            <a:r>
              <a:rPr lang="en-US" dirty="0" smtClean="0"/>
              <a:t>Cyclical Unemployment</a:t>
            </a:r>
            <a:endParaRPr lang="en-US" dirty="0"/>
          </a:p>
        </p:txBody>
      </p:sp>
      <p:sp>
        <p:nvSpPr>
          <p:cNvPr id="3" name="Content Placeholder 2"/>
          <p:cNvSpPr>
            <a:spLocks noGrp="1"/>
          </p:cNvSpPr>
          <p:nvPr>
            <p:ph sz="quarter" idx="1"/>
          </p:nvPr>
        </p:nvSpPr>
        <p:spPr>
          <a:xfrm>
            <a:off x="457200" y="1219200"/>
            <a:ext cx="7467600" cy="4873752"/>
          </a:xfrm>
        </p:spPr>
        <p:txBody>
          <a:bodyPr>
            <a:noAutofit/>
          </a:bodyPr>
          <a:lstStyle/>
          <a:p>
            <a:pPr>
              <a:lnSpc>
                <a:spcPct val="160000"/>
              </a:lnSpc>
            </a:pPr>
            <a:r>
              <a:rPr lang="en-US" sz="2200" dirty="0" smtClean="0"/>
              <a:t>Cycle unemployment is one that is resulting from the  downturn in the general business activities. According to Keynes the principal causative factor is the low level of aggregate demand and the general setting of the economy( that inter alia, do not facilitate free movements of wages and prices  as per exigencies of market situation on hand</a:t>
            </a:r>
            <a:r>
              <a:rPr lang="en-US" sz="2200" dirty="0" smtClean="0"/>
              <a:t>).</a:t>
            </a:r>
            <a:endParaRPr lang="en-US" sz="2200" dirty="0" smtClean="0"/>
          </a:p>
        </p:txBody>
      </p:sp>
      <p:pic>
        <p:nvPicPr>
          <p:cNvPr id="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58187" y="1"/>
            <a:ext cx="785813" cy="1044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551</TotalTime>
  <Words>519</Words>
  <Application>Microsoft Office PowerPoint</Application>
  <PresentationFormat>On-screen Show (4:3)</PresentationFormat>
  <Paragraphs>27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Oriel</vt:lpstr>
      <vt:lpstr>UNEMPLOYMENT </vt:lpstr>
      <vt:lpstr>PowerPoint Presentation</vt:lpstr>
      <vt:lpstr>Rate of Unemployment</vt:lpstr>
      <vt:lpstr>Primacy of Employment of Labour</vt:lpstr>
      <vt:lpstr>Primacy of Employment of Labour</vt:lpstr>
      <vt:lpstr>Frictional Unemployment</vt:lpstr>
      <vt:lpstr>Frictional Unemployment</vt:lpstr>
      <vt:lpstr>Frictional Unemployment</vt:lpstr>
      <vt:lpstr>Cyclical Unemployment</vt:lpstr>
      <vt:lpstr>Cyclical Unemployment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Unemployment</dc:title>
  <dc:creator>sarma</dc:creator>
  <cp:lastModifiedBy>i</cp:lastModifiedBy>
  <cp:revision>75</cp:revision>
  <dcterms:created xsi:type="dcterms:W3CDTF">2013-10-11T11:49:15Z</dcterms:created>
  <dcterms:modified xsi:type="dcterms:W3CDTF">2022-09-07T10:09:49Z</dcterms:modified>
</cp:coreProperties>
</file>