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77" r:id="rId4"/>
    <p:sldId id="258" r:id="rId5"/>
    <p:sldId id="278" r:id="rId6"/>
    <p:sldId id="279" r:id="rId7"/>
    <p:sldId id="272" r:id="rId8"/>
    <p:sldId id="274" r:id="rId9"/>
    <p:sldId id="280" r:id="rId10"/>
    <p:sldId id="281" r:id="rId11"/>
    <p:sldId id="28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1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2270BF-7E1A-4856-8BEE-866EABFD1DA4}" type="datetimeFigureOut">
              <a:rPr lang="en-US" smtClean="0"/>
              <a:pPr/>
              <a:t>9/7/2022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BDC59B-7D02-4B1A-AE90-0CF3FC70A6A7}" type="slidenum">
              <a:rPr lang="en-US" smtClean="0"/>
              <a:pPr/>
              <a:t>‹#›</a:t>
            </a:fld>
            <a:endParaRPr lang="en-US"/>
          </a:p>
        </p:txBody>
      </p:sp>
    </p:spTree>
    <p:extLst>
      <p:ext uri="{BB962C8B-B14F-4D97-AF65-F5344CB8AC3E}">
        <p14:creationId xmlns:p14="http://schemas.microsoft.com/office/powerpoint/2010/main" val="248761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BDC59B-7D02-4B1A-AE90-0CF3FC70A6A7}" type="slidenum">
              <a:rPr lang="en-US" smtClean="0"/>
              <a:pPr/>
              <a:t>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BDC59B-7D02-4B1A-AE90-0CF3FC70A6A7}" type="slidenum">
              <a:rPr lang="en-US" smtClean="0"/>
              <a:pPr/>
              <a:t>5</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BDC59B-7D02-4B1A-AE90-0CF3FC70A6A7}" type="slidenum">
              <a:rPr lang="en-US" smtClean="0"/>
              <a:pPr/>
              <a:t>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F680512D-033C-450D-AE6F-9C0E4E3496A9}" type="datetimeFigureOut">
              <a:rPr lang="en-US" smtClean="0"/>
              <a:pPr/>
              <a:t>9/7/2022</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342D3B5-6667-4470-8B78-EB6472EC250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80512D-033C-450D-AE6F-9C0E4E3496A9}" type="datetimeFigureOut">
              <a:rPr lang="en-US" smtClean="0"/>
              <a:pPr/>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2D3B5-6667-4470-8B78-EB6472EC250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80512D-033C-450D-AE6F-9C0E4E3496A9}" type="datetimeFigureOut">
              <a:rPr lang="en-US" smtClean="0"/>
              <a:pPr/>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2D3B5-6667-4470-8B78-EB6472EC250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F680512D-033C-450D-AE6F-9C0E4E3496A9}" type="datetimeFigureOut">
              <a:rPr lang="en-US" smtClean="0"/>
              <a:pPr/>
              <a:t>9/7/2022</a:t>
            </a:fld>
            <a:endParaRPr lang="en-US"/>
          </a:p>
        </p:txBody>
      </p:sp>
      <p:sp>
        <p:nvSpPr>
          <p:cNvPr id="9" name="Slide Number Placeholder 8"/>
          <p:cNvSpPr>
            <a:spLocks noGrp="1"/>
          </p:cNvSpPr>
          <p:nvPr>
            <p:ph type="sldNum" sz="quarter" idx="15"/>
          </p:nvPr>
        </p:nvSpPr>
        <p:spPr/>
        <p:txBody>
          <a:bodyPr rtlCol="0"/>
          <a:lstStyle/>
          <a:p>
            <a:fld id="{B342D3B5-6667-4470-8B78-EB6472EC250E}"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F680512D-033C-450D-AE6F-9C0E4E3496A9}" type="datetimeFigureOut">
              <a:rPr lang="en-US" smtClean="0"/>
              <a:pPr/>
              <a:t>9/7/2022</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342D3B5-6667-4470-8B78-EB6472EC250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680512D-033C-450D-AE6F-9C0E4E3496A9}" type="datetimeFigureOut">
              <a:rPr lang="en-US" smtClean="0"/>
              <a:pPr/>
              <a:t>9/7/2022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2D3B5-6667-4470-8B78-EB6472EC250E}"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680512D-033C-450D-AE6F-9C0E4E3496A9}" type="datetimeFigureOut">
              <a:rPr lang="en-US" smtClean="0"/>
              <a:pPr/>
              <a:t>9/7/2022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42D3B5-6667-4470-8B78-EB6472EC250E}"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F680512D-033C-450D-AE6F-9C0E4E3496A9}" type="datetimeFigureOut">
              <a:rPr lang="en-US" smtClean="0"/>
              <a:pPr/>
              <a:t>9/7/2022</a:t>
            </a:fld>
            <a:endParaRPr lang="en-US"/>
          </a:p>
        </p:txBody>
      </p:sp>
      <p:sp>
        <p:nvSpPr>
          <p:cNvPr id="7" name="Slide Number Placeholder 6"/>
          <p:cNvSpPr>
            <a:spLocks noGrp="1"/>
          </p:cNvSpPr>
          <p:nvPr>
            <p:ph type="sldNum" sz="quarter" idx="11"/>
          </p:nvPr>
        </p:nvSpPr>
        <p:spPr/>
        <p:txBody>
          <a:bodyPr rtlCol="0"/>
          <a:lstStyle/>
          <a:p>
            <a:fld id="{B342D3B5-6667-4470-8B78-EB6472EC250E}"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80512D-033C-450D-AE6F-9C0E4E3496A9}" type="datetimeFigureOut">
              <a:rPr lang="en-US" smtClean="0"/>
              <a:pPr/>
              <a:t>9/7/2022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42D3B5-6667-4470-8B78-EB6472EC250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F680512D-033C-450D-AE6F-9C0E4E3496A9}" type="datetimeFigureOut">
              <a:rPr lang="en-US" smtClean="0"/>
              <a:pPr/>
              <a:t>9/7/2022</a:t>
            </a:fld>
            <a:endParaRPr lang="en-US"/>
          </a:p>
        </p:txBody>
      </p:sp>
      <p:sp>
        <p:nvSpPr>
          <p:cNvPr id="22" name="Slide Number Placeholder 21"/>
          <p:cNvSpPr>
            <a:spLocks noGrp="1"/>
          </p:cNvSpPr>
          <p:nvPr>
            <p:ph type="sldNum" sz="quarter" idx="15"/>
          </p:nvPr>
        </p:nvSpPr>
        <p:spPr/>
        <p:txBody>
          <a:bodyPr rtlCol="0"/>
          <a:lstStyle/>
          <a:p>
            <a:fld id="{B342D3B5-6667-4470-8B78-EB6472EC250E}"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F680512D-033C-450D-AE6F-9C0E4E3496A9}" type="datetimeFigureOut">
              <a:rPr lang="en-US" smtClean="0"/>
              <a:pPr/>
              <a:t>9/7/2022</a:t>
            </a:fld>
            <a:endParaRPr lang="en-US"/>
          </a:p>
        </p:txBody>
      </p:sp>
      <p:sp>
        <p:nvSpPr>
          <p:cNvPr id="18" name="Slide Number Placeholder 17"/>
          <p:cNvSpPr>
            <a:spLocks noGrp="1"/>
          </p:cNvSpPr>
          <p:nvPr>
            <p:ph type="sldNum" sz="quarter" idx="11"/>
          </p:nvPr>
        </p:nvSpPr>
        <p:spPr/>
        <p:txBody>
          <a:bodyPr rtlCol="0"/>
          <a:lstStyle/>
          <a:p>
            <a:fld id="{B342D3B5-6667-4470-8B78-EB6472EC250E}"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680512D-033C-450D-AE6F-9C0E4E3496A9}" type="datetimeFigureOut">
              <a:rPr lang="en-US" smtClean="0"/>
              <a:pPr/>
              <a:t>9/7/2022</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342D3B5-6667-4470-8B78-EB6472EC250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6400" y="2590800"/>
            <a:ext cx="6781800" cy="533400"/>
          </a:xfrm>
        </p:spPr>
        <p:txBody>
          <a:bodyPr>
            <a:normAutofit fontScale="90000"/>
          </a:bodyPr>
          <a:lstStyle/>
          <a:p>
            <a:r>
              <a:rPr lang="en-US" dirty="0" smtClean="0"/>
              <a:t>HUMAN DEVELOPMENT INDEX - I</a:t>
            </a:r>
            <a:endParaRPr lang="en-US" dirty="0"/>
          </a:p>
        </p:txBody>
      </p:sp>
      <p:sp>
        <p:nvSpPr>
          <p:cNvPr id="3" name="Subtitle 2"/>
          <p:cNvSpPr>
            <a:spLocks noGrp="1"/>
          </p:cNvSpPr>
          <p:nvPr>
            <p:ph type="subTitle" idx="1"/>
          </p:nvPr>
        </p:nvSpPr>
        <p:spPr/>
        <p:txBody>
          <a:bodyPr/>
          <a:lstStyle/>
          <a:p>
            <a:r>
              <a:rPr lang="en-US" dirty="0" err="1" smtClean="0"/>
              <a:t>Aditi</a:t>
            </a:r>
            <a:r>
              <a:rPr lang="en-US" dirty="0" smtClean="0"/>
              <a:t> </a:t>
            </a:r>
            <a:r>
              <a:rPr lang="en-US" dirty="0" err="1" smtClean="0"/>
              <a:t>Arora</a:t>
            </a:r>
            <a:endParaRPr lang="en-US" dirty="0" smtClean="0"/>
          </a:p>
          <a:p>
            <a:r>
              <a:rPr lang="en-US" dirty="0" smtClean="0"/>
              <a:t>Assistant Professor</a:t>
            </a:r>
            <a:endParaRPr lang="en-US"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Human Development</a:t>
            </a:r>
            <a:endParaRPr lang="en-US" dirty="0"/>
          </a:p>
        </p:txBody>
      </p:sp>
      <p:sp>
        <p:nvSpPr>
          <p:cNvPr id="3" name="Content Placeholder 2"/>
          <p:cNvSpPr>
            <a:spLocks noGrp="1"/>
          </p:cNvSpPr>
          <p:nvPr>
            <p:ph sz="quarter" idx="1"/>
          </p:nvPr>
        </p:nvSpPr>
        <p:spPr/>
        <p:txBody>
          <a:bodyPr>
            <a:normAutofit/>
          </a:bodyPr>
          <a:lstStyle/>
          <a:p>
            <a:pPr>
              <a:lnSpc>
                <a:spcPct val="150000"/>
              </a:lnSpc>
            </a:pPr>
            <a:r>
              <a:rPr lang="en-US" dirty="0" smtClean="0"/>
              <a:t>Third is that the human development efforts are not to be limited to the hither to </a:t>
            </a:r>
            <a:r>
              <a:rPr lang="en-US" dirty="0" err="1" smtClean="0"/>
              <a:t>marginalised</a:t>
            </a:r>
            <a:r>
              <a:rPr lang="en-US" dirty="0" smtClean="0"/>
              <a:t> and weaker sections but extended to all sections.</a:t>
            </a:r>
          </a:p>
          <a:p>
            <a:pPr>
              <a:lnSpc>
                <a:spcPct val="150000"/>
              </a:lnSpc>
            </a:pPr>
            <a:r>
              <a:rPr lang="en-US" dirty="0" smtClean="0"/>
              <a:t>Fourthly Human development efforts are not to be limited to the present generation only but also for their continuity to meet the requirements of the generations to come.</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5344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Human Development</a:t>
            </a:r>
            <a:endParaRPr lang="en-US" dirty="0"/>
          </a:p>
        </p:txBody>
      </p:sp>
      <p:sp>
        <p:nvSpPr>
          <p:cNvPr id="3" name="Content Placeholder 2"/>
          <p:cNvSpPr>
            <a:spLocks noGrp="1"/>
          </p:cNvSpPr>
          <p:nvPr>
            <p:ph sz="quarter" idx="1"/>
          </p:nvPr>
        </p:nvSpPr>
        <p:spPr/>
        <p:txBody>
          <a:bodyPr>
            <a:normAutofit fontScale="92500"/>
          </a:bodyPr>
          <a:lstStyle/>
          <a:p>
            <a:pPr>
              <a:lnSpc>
                <a:spcPct val="150000"/>
              </a:lnSpc>
            </a:pPr>
            <a:r>
              <a:rPr lang="en-US" dirty="0"/>
              <a:t>F</a:t>
            </a:r>
            <a:r>
              <a:rPr lang="en-US" dirty="0" smtClean="0"/>
              <a:t>ifthly  the human development concerns extend also  to abstract –non measurable aspects such as preservation of heritage, culture and protection of environment.</a:t>
            </a:r>
          </a:p>
          <a:p>
            <a:pPr>
              <a:lnSpc>
                <a:spcPct val="150000"/>
              </a:lnSpc>
            </a:pPr>
            <a:r>
              <a:rPr lang="en-US" dirty="0" smtClean="0"/>
              <a:t>Sixthly the human development efforts do not </a:t>
            </a:r>
            <a:r>
              <a:rPr lang="en-US" dirty="0" err="1" smtClean="0"/>
              <a:t>recognise</a:t>
            </a:r>
            <a:r>
              <a:rPr lang="en-US" dirty="0" smtClean="0"/>
              <a:t> administrative, national boundaries. They are driven by conviction that deprivations in any form and in any place in the world would have adverse repercussions felt  by people living in the other areas.</a:t>
            </a:r>
            <a:endParaRPr lang="en-US"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62735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ECONOMIC GROWTH AND DEVELOPMENT</a:t>
            </a:r>
            <a:endParaRPr lang="en-US" dirty="0"/>
          </a:p>
        </p:txBody>
      </p:sp>
      <p:sp>
        <p:nvSpPr>
          <p:cNvPr id="3" name="Content Placeholder 2"/>
          <p:cNvSpPr>
            <a:spLocks noGrp="1"/>
          </p:cNvSpPr>
          <p:nvPr>
            <p:ph sz="quarter" idx="1"/>
          </p:nvPr>
        </p:nvSpPr>
        <p:spPr/>
        <p:txBody>
          <a:bodyPr>
            <a:normAutofit lnSpcReduction="10000"/>
          </a:bodyPr>
          <a:lstStyle/>
          <a:p>
            <a:pPr>
              <a:lnSpc>
                <a:spcPct val="150000"/>
              </a:lnSpc>
            </a:pPr>
            <a:r>
              <a:rPr lang="en-US" dirty="0" smtClean="0"/>
              <a:t>The view of Traditional the economists is that the growth in GDP and Development are concomitant.  </a:t>
            </a:r>
          </a:p>
          <a:p>
            <a:pPr>
              <a:lnSpc>
                <a:spcPct val="150000"/>
              </a:lnSpc>
            </a:pPr>
            <a:r>
              <a:rPr lang="en-US" dirty="0" smtClean="0"/>
              <a:t>It is argued that the increases in production and incomes would lead to enhanced demands for wider range of goods and services . </a:t>
            </a:r>
          </a:p>
          <a:p>
            <a:pPr>
              <a:lnSpc>
                <a:spcPct val="150000"/>
              </a:lnSpc>
            </a:pPr>
            <a:r>
              <a:rPr lang="en-US" dirty="0" smtClean="0"/>
              <a:t>That in turn throws up opportunities for gainful employments to the hitherto under employed and unemployed.</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ECONOMIC GROWTH AND DEVELOPMENT</a:t>
            </a:r>
            <a:endParaRPr lang="en-US" dirty="0"/>
          </a:p>
        </p:txBody>
      </p:sp>
      <p:sp>
        <p:nvSpPr>
          <p:cNvPr id="3" name="Content Placeholder 2"/>
          <p:cNvSpPr>
            <a:spLocks noGrp="1"/>
          </p:cNvSpPr>
          <p:nvPr>
            <p:ph sz="quarter" idx="1"/>
          </p:nvPr>
        </p:nvSpPr>
        <p:spPr/>
        <p:txBody>
          <a:bodyPr>
            <a:normAutofit lnSpcReduction="10000"/>
          </a:bodyPr>
          <a:lstStyle/>
          <a:p>
            <a:pPr>
              <a:lnSpc>
                <a:spcPct val="150000"/>
              </a:lnSpc>
            </a:pPr>
            <a:r>
              <a:rPr lang="en-US" dirty="0" smtClean="0"/>
              <a:t>Through this type of spread process increasingly larger sections of people would be enabled to have a better access to the goods and services they need and are helped to have improved standard of living.  </a:t>
            </a:r>
          </a:p>
          <a:p>
            <a:pPr>
              <a:lnSpc>
                <a:spcPct val="150000"/>
              </a:lnSpc>
            </a:pPr>
            <a:r>
              <a:rPr lang="en-US" dirty="0" smtClean="0"/>
              <a:t>The development assumed to be </a:t>
            </a:r>
            <a:r>
              <a:rPr lang="en-US" dirty="0" err="1" smtClean="0"/>
              <a:t>realisable</a:t>
            </a:r>
            <a:r>
              <a:rPr lang="en-US" dirty="0" smtClean="0"/>
              <a:t> through above manner is referred in the literature as one happening  as result of ‘trickle down effect of economic growth’.</a:t>
            </a:r>
            <a:endParaRPr lang="en-US"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9616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715962"/>
          </a:xfrm>
        </p:spPr>
        <p:txBody>
          <a:bodyPr>
            <a:normAutofit/>
          </a:bodyPr>
          <a:lstStyle/>
          <a:p>
            <a:r>
              <a:rPr lang="en-US" dirty="0" smtClean="0"/>
              <a:t>New thinking on Development  </a:t>
            </a:r>
            <a:endParaRPr lang="en-US" dirty="0"/>
          </a:p>
        </p:txBody>
      </p:sp>
      <p:sp>
        <p:nvSpPr>
          <p:cNvPr id="3" name="Content Placeholder 2"/>
          <p:cNvSpPr>
            <a:spLocks noGrp="1"/>
          </p:cNvSpPr>
          <p:nvPr>
            <p:ph sz="quarter" idx="1"/>
          </p:nvPr>
        </p:nvSpPr>
        <p:spPr>
          <a:xfrm>
            <a:off x="457200" y="993648"/>
            <a:ext cx="8229600" cy="4873752"/>
          </a:xfrm>
        </p:spPr>
        <p:txBody>
          <a:bodyPr>
            <a:noAutofit/>
          </a:bodyPr>
          <a:lstStyle/>
          <a:p>
            <a:pPr>
              <a:lnSpc>
                <a:spcPct val="150000"/>
              </a:lnSpc>
            </a:pPr>
            <a:r>
              <a:rPr lang="en-US" sz="2200" dirty="0" smtClean="0"/>
              <a:t>The ‘Trickle down flow of benefits of economic growth ‘ theory takes highly simplistic view of the field level processes. </a:t>
            </a:r>
          </a:p>
          <a:p>
            <a:pPr>
              <a:lnSpc>
                <a:spcPct val="150000"/>
              </a:lnSpc>
            </a:pPr>
            <a:r>
              <a:rPr lang="en-US" sz="2200" dirty="0" smtClean="0"/>
              <a:t>It is not uncommon to find that in many situations the institutional and other barriers clogging or highly restricting the benefits from the newly created wealth reaching the sections that need them most and instead allowing them to be appropriated by the rich and vocal sections. </a:t>
            </a: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1143000"/>
          </a:xfrm>
        </p:spPr>
        <p:txBody>
          <a:bodyPr>
            <a:normAutofit/>
          </a:bodyPr>
          <a:lstStyle/>
          <a:p>
            <a:r>
              <a:rPr lang="en-US" dirty="0" smtClean="0"/>
              <a:t>New thinking on Development  </a:t>
            </a:r>
            <a:endParaRPr lang="en-US" dirty="0"/>
          </a:p>
        </p:txBody>
      </p:sp>
      <p:sp>
        <p:nvSpPr>
          <p:cNvPr id="3" name="Content Placeholder 2"/>
          <p:cNvSpPr>
            <a:spLocks noGrp="1"/>
          </p:cNvSpPr>
          <p:nvPr>
            <p:ph sz="quarter" idx="1"/>
          </p:nvPr>
        </p:nvSpPr>
        <p:spPr>
          <a:xfrm>
            <a:off x="457200" y="944562"/>
            <a:ext cx="7467600" cy="4873752"/>
          </a:xfrm>
        </p:spPr>
        <p:txBody>
          <a:bodyPr>
            <a:noAutofit/>
          </a:bodyPr>
          <a:lstStyle/>
          <a:p>
            <a:pPr>
              <a:lnSpc>
                <a:spcPct val="160000"/>
              </a:lnSpc>
            </a:pPr>
            <a:r>
              <a:rPr lang="en-US" sz="2200" dirty="0" smtClean="0"/>
              <a:t>Therefore, specially targeted public interventions are often found warranted to uplift the position of hitherto </a:t>
            </a:r>
            <a:r>
              <a:rPr lang="en-US" sz="2200" dirty="0" err="1" smtClean="0"/>
              <a:t>marginalised</a:t>
            </a:r>
            <a:r>
              <a:rPr lang="en-US" sz="2200" dirty="0" smtClean="0"/>
              <a:t> and weaker sections. </a:t>
            </a:r>
          </a:p>
          <a:p>
            <a:pPr>
              <a:lnSpc>
                <a:spcPct val="160000"/>
              </a:lnSpc>
            </a:pPr>
            <a:r>
              <a:rPr lang="en-US" sz="2200" dirty="0" smtClean="0"/>
              <a:t>In any case, it is to be </a:t>
            </a:r>
            <a:r>
              <a:rPr lang="en-US" sz="2200" dirty="0" err="1" smtClean="0"/>
              <a:t>recognised</a:t>
            </a:r>
            <a:r>
              <a:rPr lang="en-US" sz="2200" dirty="0" smtClean="0"/>
              <a:t> that peoples needs cannot be met by making available increased quantities of  economic goods and services for consumption. </a:t>
            </a: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5965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normAutofit/>
          </a:bodyPr>
          <a:lstStyle/>
          <a:p>
            <a:r>
              <a:rPr lang="en-US" dirty="0" smtClean="0"/>
              <a:t>New thinking on Development  </a:t>
            </a:r>
            <a:endParaRPr lang="en-US" dirty="0"/>
          </a:p>
        </p:txBody>
      </p:sp>
      <p:sp>
        <p:nvSpPr>
          <p:cNvPr id="3" name="Content Placeholder 2"/>
          <p:cNvSpPr>
            <a:spLocks noGrp="1"/>
          </p:cNvSpPr>
          <p:nvPr>
            <p:ph sz="quarter" idx="1"/>
          </p:nvPr>
        </p:nvSpPr>
        <p:spPr>
          <a:xfrm>
            <a:off x="457200" y="1020762"/>
            <a:ext cx="7467600" cy="4873752"/>
          </a:xfrm>
        </p:spPr>
        <p:txBody>
          <a:bodyPr>
            <a:noAutofit/>
          </a:bodyPr>
          <a:lstStyle/>
          <a:p>
            <a:pPr>
              <a:lnSpc>
                <a:spcPct val="160000"/>
              </a:lnSpc>
            </a:pPr>
            <a:r>
              <a:rPr lang="en-US" sz="2200" dirty="0" smtClean="0"/>
              <a:t>They crave for certain fulfillments on knowledge, cultural, societal </a:t>
            </a:r>
            <a:r>
              <a:rPr lang="en-US" sz="2200" dirty="0" err="1" smtClean="0"/>
              <a:t>etc</a:t>
            </a:r>
            <a:r>
              <a:rPr lang="en-US" sz="2200" dirty="0" smtClean="0"/>
              <a:t> fronts as well. Development efforts  need to encompass </a:t>
            </a:r>
            <a:r>
              <a:rPr lang="en-US" sz="2200" dirty="0" err="1" smtClean="0"/>
              <a:t>programmes</a:t>
            </a:r>
            <a:r>
              <a:rPr lang="en-US" sz="2200" dirty="0" smtClean="0"/>
              <a:t> on the above planks as well. </a:t>
            </a:r>
          </a:p>
          <a:p>
            <a:pPr>
              <a:lnSpc>
                <a:spcPct val="160000"/>
              </a:lnSpc>
            </a:pPr>
            <a:r>
              <a:rPr lang="en-US" sz="2200" dirty="0" smtClean="0"/>
              <a:t>Hence the genesis of a new thinking about development. Now it has come to be agreed by all that a comprehensive development of people  have to be put in prime movers position rather than confining the efforts  to only  increased production of certain physical goods. </a:t>
            </a:r>
            <a:endParaRPr lang="en-US" sz="2200" dirty="0"/>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38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Development</a:t>
            </a:r>
            <a:endParaRPr lang="en-US" dirty="0"/>
          </a:p>
        </p:txBody>
      </p:sp>
      <p:sp>
        <p:nvSpPr>
          <p:cNvPr id="3" name="Content Placeholder 2"/>
          <p:cNvSpPr>
            <a:spLocks noGrp="1"/>
          </p:cNvSpPr>
          <p:nvPr>
            <p:ph sz="quarter" idx="1"/>
          </p:nvPr>
        </p:nvSpPr>
        <p:spPr/>
        <p:txBody>
          <a:bodyPr>
            <a:normAutofit lnSpcReduction="10000"/>
          </a:bodyPr>
          <a:lstStyle/>
          <a:p>
            <a:pPr>
              <a:lnSpc>
                <a:spcPct val="150000"/>
              </a:lnSpc>
            </a:pPr>
            <a:r>
              <a:rPr lang="en-US" dirty="0" smtClean="0"/>
              <a:t>The UN Human Development Report 2010 defines human development as ‘the expansion of people’s freedom to the long, healthy and creative lives, to advance other goals they have reason to value, and to engage in actively shaping development equitably and sustainably on a shared planet’. People are both beneficiaries and also the drivers of human development as individuals and in groups. </a:t>
            </a:r>
          </a:p>
          <a:p>
            <a:pPr>
              <a:lnSpc>
                <a:spcPct val="150000"/>
              </a:lnSpc>
            </a:pPr>
            <a:endParaRPr lang="en-US"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Human Development</a:t>
            </a:r>
            <a:endParaRPr lang="en-US" dirty="0"/>
          </a:p>
        </p:txBody>
      </p:sp>
      <p:sp>
        <p:nvSpPr>
          <p:cNvPr id="3" name="Content Placeholder 2"/>
          <p:cNvSpPr>
            <a:spLocks noGrp="1"/>
          </p:cNvSpPr>
          <p:nvPr>
            <p:ph sz="quarter" idx="1"/>
          </p:nvPr>
        </p:nvSpPr>
        <p:spPr/>
        <p:txBody>
          <a:bodyPr>
            <a:noAutofit/>
          </a:bodyPr>
          <a:lstStyle/>
          <a:p>
            <a:pPr>
              <a:lnSpc>
                <a:spcPct val="160000"/>
              </a:lnSpc>
            </a:pPr>
            <a:r>
              <a:rPr lang="en-US" sz="2200" dirty="0" smtClean="0"/>
              <a:t>To have a better appreciation of efforts towards human development certain clarifications in regard its scope may be given</a:t>
            </a:r>
          </a:p>
          <a:p>
            <a:pPr>
              <a:lnSpc>
                <a:spcPct val="160000"/>
              </a:lnSpc>
            </a:pPr>
            <a:r>
              <a:rPr lang="en-US" sz="2200" dirty="0" smtClean="0"/>
              <a:t>First it is  not just about a fair distribution of newly created wealth and reducing the income inequalities but it is more  about increasing the productivities of people thus building their capabilities to earn increased incomes on sustainable basis.</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Human Development</a:t>
            </a:r>
            <a:endParaRPr lang="en-US" dirty="0"/>
          </a:p>
        </p:txBody>
      </p:sp>
      <p:sp>
        <p:nvSpPr>
          <p:cNvPr id="3" name="Content Placeholder 2"/>
          <p:cNvSpPr>
            <a:spLocks noGrp="1"/>
          </p:cNvSpPr>
          <p:nvPr>
            <p:ph sz="quarter" idx="1"/>
          </p:nvPr>
        </p:nvSpPr>
        <p:spPr/>
        <p:txBody>
          <a:bodyPr>
            <a:normAutofit/>
          </a:bodyPr>
          <a:lstStyle/>
          <a:p>
            <a:pPr>
              <a:lnSpc>
                <a:spcPct val="150000"/>
              </a:lnSpc>
            </a:pPr>
            <a:r>
              <a:rPr lang="en-US" sz="2200" dirty="0" smtClean="0"/>
              <a:t>Second the is the focus of human development efforts is for improvements in productivities as well as various personality traits of  people trough variety  of social sector investments.</a:t>
            </a:r>
          </a:p>
          <a:p>
            <a:pPr>
              <a:lnSpc>
                <a:spcPct val="150000"/>
              </a:lnSpc>
            </a:pPr>
            <a:r>
              <a:rPr lang="en-US" sz="2200" dirty="0" smtClean="0"/>
              <a:t>Third is that the human development efforts are not to be limited to the hither to </a:t>
            </a:r>
            <a:r>
              <a:rPr lang="en-US" sz="2200" dirty="0" err="1" smtClean="0"/>
              <a:t>marginalised</a:t>
            </a:r>
            <a:r>
              <a:rPr lang="en-US" sz="2200" dirty="0" smtClean="0"/>
              <a:t> and weaker sections but extended to all sections.</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22070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733</TotalTime>
  <Words>669</Words>
  <Application>Microsoft Office PowerPoint</Application>
  <PresentationFormat>On-screen Show (4:3)</PresentationFormat>
  <Paragraphs>36</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Oriel</vt:lpstr>
      <vt:lpstr>HUMAN DEVELOPMENT INDEX - I</vt:lpstr>
      <vt:lpstr>ECONOMIC GROWTH AND DEVELOPMENT</vt:lpstr>
      <vt:lpstr>ECONOMIC GROWTH AND DEVELOPMENT</vt:lpstr>
      <vt:lpstr>New thinking on Development  </vt:lpstr>
      <vt:lpstr>New thinking on Development  </vt:lpstr>
      <vt:lpstr>New thinking on Development  </vt:lpstr>
      <vt:lpstr>Human Development</vt:lpstr>
      <vt:lpstr>Scope of Human Development</vt:lpstr>
      <vt:lpstr>Scope of Human Development</vt:lpstr>
      <vt:lpstr>Scope of Human Development</vt:lpstr>
      <vt:lpstr>Scope of Human Development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DEVELOPMENT INDEX</dc:title>
  <dc:creator>sarma</dc:creator>
  <cp:lastModifiedBy>i</cp:lastModifiedBy>
  <cp:revision>82</cp:revision>
  <dcterms:created xsi:type="dcterms:W3CDTF">2013-11-08T10:50:24Z</dcterms:created>
  <dcterms:modified xsi:type="dcterms:W3CDTF">2022-09-07T10:04:07Z</dcterms:modified>
</cp:coreProperties>
</file>